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4229" r:id="rId4"/>
    <p:sldMasterId id="2147484278" r:id="rId5"/>
    <p:sldMasterId id="2147484309" r:id="rId6"/>
    <p:sldMasterId id="2147484311" r:id="rId7"/>
  </p:sldMasterIdLst>
  <p:notesMasterIdLst>
    <p:notesMasterId r:id="rId132"/>
  </p:notesMasterIdLst>
  <p:handoutMasterIdLst>
    <p:handoutMasterId r:id="rId133"/>
  </p:handoutMasterIdLst>
  <p:sldIdLst>
    <p:sldId id="1174" r:id="rId8"/>
    <p:sldId id="1612" r:id="rId9"/>
    <p:sldId id="1479" r:id="rId10"/>
    <p:sldId id="1476" r:id="rId11"/>
    <p:sldId id="1380" r:id="rId12"/>
    <p:sldId id="1381" r:id="rId13"/>
    <p:sldId id="1382" r:id="rId14"/>
    <p:sldId id="1383" r:id="rId15"/>
    <p:sldId id="1600" r:id="rId16"/>
    <p:sldId id="1354" r:id="rId17"/>
    <p:sldId id="1355" r:id="rId18"/>
    <p:sldId id="1356" r:id="rId19"/>
    <p:sldId id="1357" r:id="rId20"/>
    <p:sldId id="1358" r:id="rId21"/>
    <p:sldId id="1359" r:id="rId22"/>
    <p:sldId id="1360" r:id="rId23"/>
    <p:sldId id="1361" r:id="rId24"/>
    <p:sldId id="1362" r:id="rId25"/>
    <p:sldId id="1363" r:id="rId26"/>
    <p:sldId id="1364" r:id="rId27"/>
    <p:sldId id="1365" r:id="rId28"/>
    <p:sldId id="1366" r:id="rId29"/>
    <p:sldId id="1367" r:id="rId30"/>
    <p:sldId id="1368" r:id="rId31"/>
    <p:sldId id="1384" r:id="rId32"/>
    <p:sldId id="1268" r:id="rId33"/>
    <p:sldId id="1500" r:id="rId34"/>
    <p:sldId id="1666" r:id="rId35"/>
    <p:sldId id="1502" r:id="rId36"/>
    <p:sldId id="1504" r:id="rId37"/>
    <p:sldId id="1667" r:id="rId38"/>
    <p:sldId id="1503" r:id="rId39"/>
    <p:sldId id="1308" r:id="rId40"/>
    <p:sldId id="1314" r:id="rId41"/>
    <p:sldId id="1507" r:id="rId42"/>
    <p:sldId id="1506" r:id="rId43"/>
    <p:sldId id="1508" r:id="rId44"/>
    <p:sldId id="1509" r:id="rId45"/>
    <p:sldId id="1459" r:id="rId46"/>
    <p:sldId id="1460" r:id="rId47"/>
    <p:sldId id="1318" r:id="rId48"/>
    <p:sldId id="1495" r:id="rId49"/>
    <p:sldId id="1671" r:id="rId50"/>
    <p:sldId id="1349" r:id="rId51"/>
    <p:sldId id="1462" r:id="rId52"/>
    <p:sldId id="1674" r:id="rId53"/>
    <p:sldId id="1675" r:id="rId54"/>
    <p:sldId id="1672" r:id="rId55"/>
    <p:sldId id="1477" r:id="rId56"/>
    <p:sldId id="1517" r:id="rId57"/>
    <p:sldId id="1520" r:id="rId58"/>
    <p:sldId id="1519" r:id="rId59"/>
    <p:sldId id="1529" r:id="rId60"/>
    <p:sldId id="1593" r:id="rId61"/>
    <p:sldId id="1603" r:id="rId62"/>
    <p:sldId id="1605" r:id="rId63"/>
    <p:sldId id="1607" r:id="rId64"/>
    <p:sldId id="1594" r:id="rId65"/>
    <p:sldId id="1563" r:id="rId66"/>
    <p:sldId id="1564" r:id="rId67"/>
    <p:sldId id="1595" r:id="rId68"/>
    <p:sldId id="1596" r:id="rId69"/>
    <p:sldId id="1597" r:id="rId70"/>
    <p:sldId id="1565" r:id="rId71"/>
    <p:sldId id="1598" r:id="rId72"/>
    <p:sldId id="1562" r:id="rId73"/>
    <p:sldId id="1485" r:id="rId74"/>
    <p:sldId id="1599" r:id="rId75"/>
    <p:sldId id="1543" r:id="rId76"/>
    <p:sldId id="1587" r:id="rId77"/>
    <p:sldId id="1490" r:id="rId78"/>
    <p:sldId id="1488" r:id="rId79"/>
    <p:sldId id="1491" r:id="rId80"/>
    <p:sldId id="1492" r:id="rId81"/>
    <p:sldId id="1643" r:id="rId82"/>
    <p:sldId id="1493" r:id="rId83"/>
    <p:sldId id="1420" r:id="rId84"/>
    <p:sldId id="1421" r:id="rId85"/>
    <p:sldId id="1422" r:id="rId86"/>
    <p:sldId id="1423" r:id="rId87"/>
    <p:sldId id="1426" r:id="rId88"/>
    <p:sldId id="1465" r:id="rId89"/>
    <p:sldId id="1569" r:id="rId90"/>
    <p:sldId id="1430" r:id="rId91"/>
    <p:sldId id="1452" r:id="rId92"/>
    <p:sldId id="1613" r:id="rId93"/>
    <p:sldId id="1432" r:id="rId94"/>
    <p:sldId id="1433" r:id="rId95"/>
    <p:sldId id="1611" r:id="rId96"/>
    <p:sldId id="1641" r:id="rId97"/>
    <p:sldId id="1572" r:id="rId98"/>
    <p:sldId id="1655" r:id="rId99"/>
    <p:sldId id="1657" r:id="rId100"/>
    <p:sldId id="1499" r:id="rId101"/>
    <p:sldId id="1656" r:id="rId102"/>
    <p:sldId id="1571" r:id="rId103"/>
    <p:sldId id="1624" r:id="rId104"/>
    <p:sldId id="1625" r:id="rId105"/>
    <p:sldId id="1626" r:id="rId106"/>
    <p:sldId id="1653" r:id="rId107"/>
    <p:sldId id="1516" r:id="rId108"/>
    <p:sldId id="1513" r:id="rId109"/>
    <p:sldId id="1514" r:id="rId110"/>
    <p:sldId id="1547" r:id="rId111"/>
    <p:sldId id="1629" r:id="rId112"/>
    <p:sldId id="1636" r:id="rId113"/>
    <p:sldId id="1637" r:id="rId114"/>
    <p:sldId id="1633" r:id="rId115"/>
    <p:sldId id="1639" r:id="rId116"/>
    <p:sldId id="1583" r:id="rId117"/>
    <p:sldId id="1581" r:id="rId118"/>
    <p:sldId id="1664" r:id="rId119"/>
    <p:sldId id="1659" r:id="rId120"/>
    <p:sldId id="1660" r:id="rId121"/>
    <p:sldId id="1661" r:id="rId122"/>
    <p:sldId id="1609" r:id="rId123"/>
    <p:sldId id="1584" r:id="rId124"/>
    <p:sldId id="1610" r:id="rId125"/>
    <p:sldId id="1642" r:id="rId126"/>
    <p:sldId id="1662" r:id="rId127"/>
    <p:sldId id="1456" r:id="rId128"/>
    <p:sldId id="1663" r:id="rId129"/>
    <p:sldId id="1614" r:id="rId130"/>
    <p:sldId id="1665" r:id="rId131"/>
  </p:sldIdLst>
  <p:sldSz cx="12436475" cy="6994525"/>
  <p:notesSz cx="7315200" cy="96012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PT" id="{D75A0D65-BF15-4822-BC6D-74C66FDCD9EE}">
          <p14:sldIdLst>
            <p14:sldId id="1174"/>
            <p14:sldId id="1612"/>
            <p14:sldId id="1479"/>
            <p14:sldId id="1476"/>
            <p14:sldId id="1380"/>
            <p14:sldId id="1381"/>
            <p14:sldId id="1382"/>
            <p14:sldId id="1383"/>
            <p14:sldId id="1600"/>
            <p14:sldId id="1354"/>
            <p14:sldId id="1355"/>
            <p14:sldId id="1356"/>
            <p14:sldId id="1357"/>
            <p14:sldId id="1358"/>
            <p14:sldId id="1359"/>
            <p14:sldId id="1360"/>
            <p14:sldId id="1361"/>
            <p14:sldId id="1362"/>
            <p14:sldId id="1363"/>
            <p14:sldId id="1364"/>
            <p14:sldId id="1365"/>
            <p14:sldId id="1366"/>
            <p14:sldId id="1367"/>
            <p14:sldId id="1368"/>
            <p14:sldId id="1384"/>
            <p14:sldId id="1268"/>
            <p14:sldId id="1500"/>
            <p14:sldId id="1666"/>
            <p14:sldId id="1502"/>
            <p14:sldId id="1504"/>
            <p14:sldId id="1667"/>
            <p14:sldId id="1503"/>
            <p14:sldId id="1308"/>
            <p14:sldId id="1314"/>
            <p14:sldId id="1507"/>
            <p14:sldId id="1506"/>
            <p14:sldId id="1508"/>
            <p14:sldId id="1509"/>
            <p14:sldId id="1459"/>
            <p14:sldId id="1460"/>
            <p14:sldId id="1318"/>
            <p14:sldId id="1495"/>
            <p14:sldId id="1671"/>
            <p14:sldId id="1349"/>
            <p14:sldId id="1462"/>
            <p14:sldId id="1674"/>
            <p14:sldId id="1675"/>
            <p14:sldId id="1672"/>
            <p14:sldId id="1477"/>
            <p14:sldId id="1517"/>
            <p14:sldId id="1520"/>
            <p14:sldId id="1519"/>
            <p14:sldId id="1529"/>
            <p14:sldId id="1593"/>
            <p14:sldId id="1603"/>
            <p14:sldId id="1605"/>
            <p14:sldId id="1607"/>
            <p14:sldId id="1594"/>
            <p14:sldId id="1563"/>
            <p14:sldId id="1564"/>
            <p14:sldId id="1595"/>
            <p14:sldId id="1596"/>
            <p14:sldId id="1597"/>
            <p14:sldId id="1565"/>
            <p14:sldId id="1598"/>
            <p14:sldId id="1562"/>
            <p14:sldId id="1485"/>
            <p14:sldId id="1599"/>
            <p14:sldId id="1543"/>
            <p14:sldId id="1587"/>
            <p14:sldId id="1490"/>
            <p14:sldId id="1488"/>
            <p14:sldId id="1491"/>
            <p14:sldId id="1492"/>
            <p14:sldId id="1643"/>
            <p14:sldId id="1493"/>
            <p14:sldId id="1420"/>
            <p14:sldId id="1421"/>
            <p14:sldId id="1422"/>
            <p14:sldId id="1423"/>
            <p14:sldId id="1426"/>
            <p14:sldId id="1465"/>
            <p14:sldId id="1569"/>
            <p14:sldId id="1430"/>
            <p14:sldId id="1452"/>
            <p14:sldId id="1613"/>
            <p14:sldId id="1432"/>
            <p14:sldId id="1433"/>
            <p14:sldId id="1611"/>
            <p14:sldId id="1641"/>
            <p14:sldId id="1572"/>
            <p14:sldId id="1655"/>
            <p14:sldId id="1657"/>
            <p14:sldId id="1499"/>
            <p14:sldId id="1656"/>
            <p14:sldId id="1571"/>
            <p14:sldId id="1624"/>
            <p14:sldId id="1625"/>
            <p14:sldId id="1626"/>
            <p14:sldId id="1653"/>
            <p14:sldId id="1516"/>
            <p14:sldId id="1513"/>
            <p14:sldId id="1514"/>
            <p14:sldId id="1547"/>
            <p14:sldId id="1629"/>
            <p14:sldId id="1636"/>
            <p14:sldId id="1637"/>
            <p14:sldId id="1633"/>
            <p14:sldId id="1639"/>
            <p14:sldId id="1583"/>
            <p14:sldId id="1581"/>
            <p14:sldId id="1664"/>
            <p14:sldId id="1659"/>
            <p14:sldId id="1660"/>
            <p14:sldId id="1661"/>
            <p14:sldId id="1609"/>
            <p14:sldId id="1584"/>
            <p14:sldId id="1610"/>
            <p14:sldId id="1642"/>
            <p14:sldId id="1662"/>
            <p14:sldId id="1456"/>
            <p14:sldId id="1663"/>
            <p14:sldId id="1614"/>
            <p14:sldId id="1665"/>
          </p14:sldIdLst>
        </p14:section>
      </p14:sectionLst>
    </p:ext>
    <p:ext uri="{EFAFB233-063F-42B5-8137-9DF3F51BA10A}">
      <p15:sldGuideLst xmlns:p15="http://schemas.microsoft.com/office/powerpoint/2012/main">
        <p15:guide id="1" orient="horz" pos="2203">
          <p15:clr>
            <a:srgbClr val="A4A3A4"/>
          </p15:clr>
        </p15:guide>
        <p15:guide id="2" pos="3917">
          <p15:clr>
            <a:srgbClr val="A4A3A4"/>
          </p15:clr>
        </p15:guide>
      </p15:sldGuideLst>
    </p:ext>
    <p:ext uri="{2D200454-40CA-4A62-9FC3-DE9A4176ACB9}">
      <p15:notesGuideLst xmlns:p15="http://schemas.microsoft.com/office/powerpoint/2012/main">
        <p15:guide id="1" orient="horz" pos="3024" userDrawn="1">
          <p15:clr>
            <a:srgbClr val="A4A3A4"/>
          </p15:clr>
        </p15:guide>
        <p15:guide id="2" pos="2304"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 id="4" name="Jingdong Wang" initials="JW" lastIdx="1" clrIdx="4">
    <p:extLst>
      <p:ext uri="{19B8F6BF-5375-455C-9EA6-DF929625EA0E}">
        <p15:presenceInfo xmlns:p15="http://schemas.microsoft.com/office/powerpoint/2012/main" userId="S-1-5-21-2146773085-903363285-719344707-58345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E9CFE4"/>
    <a:srgbClr val="62FC24"/>
    <a:srgbClr val="107C10"/>
    <a:srgbClr val="00176B"/>
    <a:srgbClr val="FFB900"/>
    <a:srgbClr val="CC0000"/>
    <a:srgbClr val="00188F"/>
    <a:srgbClr val="232832"/>
    <a:srgbClr val="52525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787" autoAdjust="0"/>
    <p:restoredTop sz="77436" autoAdjust="0"/>
  </p:normalViewPr>
  <p:slideViewPr>
    <p:cSldViewPr>
      <p:cViewPr varScale="1">
        <p:scale>
          <a:sx n="64" d="100"/>
          <a:sy n="64" d="100"/>
        </p:scale>
        <p:origin x="30" y="102"/>
      </p:cViewPr>
      <p:guideLst>
        <p:guide orient="horz" pos="2203"/>
        <p:guide pos="3917"/>
      </p:guideLst>
    </p:cSldViewPr>
  </p:slideViewPr>
  <p:outlineViewPr>
    <p:cViewPr>
      <p:scale>
        <a:sx n="33" d="100"/>
        <a:sy n="33" d="100"/>
      </p:scale>
      <p:origin x="0" y="-90528"/>
    </p:cViewPr>
  </p:outlineViewPr>
  <p:notesTextViewPr>
    <p:cViewPr>
      <p:scale>
        <a:sx n="3" d="2"/>
        <a:sy n="3" d="2"/>
      </p:scale>
      <p:origin x="0" y="0"/>
    </p:cViewPr>
  </p:notesTextViewPr>
  <p:sorterViewPr>
    <p:cViewPr>
      <p:scale>
        <a:sx n="75" d="100"/>
        <a:sy n="75" d="100"/>
      </p:scale>
      <p:origin x="0" y="0"/>
    </p:cViewPr>
  </p:sorterViewPr>
  <p:notesViewPr>
    <p:cSldViewPr showGuides="1">
      <p:cViewPr varScale="1">
        <p:scale>
          <a:sx n="83" d="100"/>
          <a:sy n="83" d="100"/>
        </p:scale>
        <p:origin x="2994" y="96"/>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9.xml"/><Relationship Id="rId117" Type="http://schemas.openxmlformats.org/officeDocument/2006/relationships/slide" Target="slides/slide110.xml"/><Relationship Id="rId21" Type="http://schemas.openxmlformats.org/officeDocument/2006/relationships/slide" Target="slides/slide14.xml"/><Relationship Id="rId42" Type="http://schemas.openxmlformats.org/officeDocument/2006/relationships/slide" Target="slides/slide35.xml"/><Relationship Id="rId47" Type="http://schemas.openxmlformats.org/officeDocument/2006/relationships/slide" Target="slides/slide40.xml"/><Relationship Id="rId63" Type="http://schemas.openxmlformats.org/officeDocument/2006/relationships/slide" Target="slides/slide56.xml"/><Relationship Id="rId68" Type="http://schemas.openxmlformats.org/officeDocument/2006/relationships/slide" Target="slides/slide61.xml"/><Relationship Id="rId84" Type="http://schemas.openxmlformats.org/officeDocument/2006/relationships/slide" Target="slides/slide77.xml"/><Relationship Id="rId89" Type="http://schemas.openxmlformats.org/officeDocument/2006/relationships/slide" Target="slides/slide82.xml"/><Relationship Id="rId112" Type="http://schemas.openxmlformats.org/officeDocument/2006/relationships/slide" Target="slides/slide105.xml"/><Relationship Id="rId133" Type="http://schemas.openxmlformats.org/officeDocument/2006/relationships/handoutMaster" Target="handoutMasters/handoutMaster1.xml"/><Relationship Id="rId138" Type="http://schemas.openxmlformats.org/officeDocument/2006/relationships/tableStyles" Target="tableStyles.xml"/><Relationship Id="rId16" Type="http://schemas.openxmlformats.org/officeDocument/2006/relationships/slide" Target="slides/slide9.xml"/><Relationship Id="rId107" Type="http://schemas.openxmlformats.org/officeDocument/2006/relationships/slide" Target="slides/slide100.xml"/><Relationship Id="rId11" Type="http://schemas.openxmlformats.org/officeDocument/2006/relationships/slide" Target="slides/slide4.xml"/><Relationship Id="rId32" Type="http://schemas.openxmlformats.org/officeDocument/2006/relationships/slide" Target="slides/slide25.xml"/><Relationship Id="rId37" Type="http://schemas.openxmlformats.org/officeDocument/2006/relationships/slide" Target="slides/slide30.xml"/><Relationship Id="rId53" Type="http://schemas.openxmlformats.org/officeDocument/2006/relationships/slide" Target="slides/slide46.xml"/><Relationship Id="rId58" Type="http://schemas.openxmlformats.org/officeDocument/2006/relationships/slide" Target="slides/slide51.xml"/><Relationship Id="rId74" Type="http://schemas.openxmlformats.org/officeDocument/2006/relationships/slide" Target="slides/slide67.xml"/><Relationship Id="rId79" Type="http://schemas.openxmlformats.org/officeDocument/2006/relationships/slide" Target="slides/slide72.xml"/><Relationship Id="rId102" Type="http://schemas.openxmlformats.org/officeDocument/2006/relationships/slide" Target="slides/slide95.xml"/><Relationship Id="rId123" Type="http://schemas.openxmlformats.org/officeDocument/2006/relationships/slide" Target="slides/slide116.xml"/><Relationship Id="rId128" Type="http://schemas.openxmlformats.org/officeDocument/2006/relationships/slide" Target="slides/slide121.xml"/><Relationship Id="rId5" Type="http://schemas.openxmlformats.org/officeDocument/2006/relationships/slideMaster" Target="slideMasters/slideMaster2.xml"/><Relationship Id="rId90" Type="http://schemas.openxmlformats.org/officeDocument/2006/relationships/slide" Target="slides/slide83.xml"/><Relationship Id="rId95" Type="http://schemas.openxmlformats.org/officeDocument/2006/relationships/slide" Target="slides/slide88.xml"/><Relationship Id="rId22" Type="http://schemas.openxmlformats.org/officeDocument/2006/relationships/slide" Target="slides/slide15.xml"/><Relationship Id="rId27" Type="http://schemas.openxmlformats.org/officeDocument/2006/relationships/slide" Target="slides/slide20.xml"/><Relationship Id="rId43" Type="http://schemas.openxmlformats.org/officeDocument/2006/relationships/slide" Target="slides/slide36.xml"/><Relationship Id="rId48" Type="http://schemas.openxmlformats.org/officeDocument/2006/relationships/slide" Target="slides/slide41.xml"/><Relationship Id="rId64" Type="http://schemas.openxmlformats.org/officeDocument/2006/relationships/slide" Target="slides/slide57.xml"/><Relationship Id="rId69" Type="http://schemas.openxmlformats.org/officeDocument/2006/relationships/slide" Target="slides/slide62.xml"/><Relationship Id="rId113" Type="http://schemas.openxmlformats.org/officeDocument/2006/relationships/slide" Target="slides/slide106.xml"/><Relationship Id="rId118" Type="http://schemas.openxmlformats.org/officeDocument/2006/relationships/slide" Target="slides/slide111.xml"/><Relationship Id="rId134" Type="http://schemas.openxmlformats.org/officeDocument/2006/relationships/commentAuthors" Target="commentAuthors.xml"/><Relationship Id="rId139" Type="http://schemas.microsoft.com/office/2016/11/relationships/changesInfo" Target="changesInfos/changesInfo1.xml"/><Relationship Id="rId8" Type="http://schemas.openxmlformats.org/officeDocument/2006/relationships/slide" Target="slides/slide1.xml"/><Relationship Id="rId51" Type="http://schemas.openxmlformats.org/officeDocument/2006/relationships/slide" Target="slides/slide44.xml"/><Relationship Id="rId72" Type="http://schemas.openxmlformats.org/officeDocument/2006/relationships/slide" Target="slides/slide65.xml"/><Relationship Id="rId80" Type="http://schemas.openxmlformats.org/officeDocument/2006/relationships/slide" Target="slides/slide73.xml"/><Relationship Id="rId85" Type="http://schemas.openxmlformats.org/officeDocument/2006/relationships/slide" Target="slides/slide78.xml"/><Relationship Id="rId93" Type="http://schemas.openxmlformats.org/officeDocument/2006/relationships/slide" Target="slides/slide86.xml"/><Relationship Id="rId98" Type="http://schemas.openxmlformats.org/officeDocument/2006/relationships/slide" Target="slides/slide91.xml"/><Relationship Id="rId121" Type="http://schemas.openxmlformats.org/officeDocument/2006/relationships/slide" Target="slides/slide114.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slide" Target="slides/slide52.xml"/><Relationship Id="rId67" Type="http://schemas.openxmlformats.org/officeDocument/2006/relationships/slide" Target="slides/slide60.xml"/><Relationship Id="rId103" Type="http://schemas.openxmlformats.org/officeDocument/2006/relationships/slide" Target="slides/slide96.xml"/><Relationship Id="rId108" Type="http://schemas.openxmlformats.org/officeDocument/2006/relationships/slide" Target="slides/slide101.xml"/><Relationship Id="rId116" Type="http://schemas.openxmlformats.org/officeDocument/2006/relationships/slide" Target="slides/slide109.xml"/><Relationship Id="rId124" Type="http://schemas.openxmlformats.org/officeDocument/2006/relationships/slide" Target="slides/slide117.xml"/><Relationship Id="rId129" Type="http://schemas.openxmlformats.org/officeDocument/2006/relationships/slide" Target="slides/slide122.xml"/><Relationship Id="rId137" Type="http://schemas.openxmlformats.org/officeDocument/2006/relationships/theme" Target="theme/theme1.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slide" Target="slides/slide55.xml"/><Relationship Id="rId70" Type="http://schemas.openxmlformats.org/officeDocument/2006/relationships/slide" Target="slides/slide63.xml"/><Relationship Id="rId75" Type="http://schemas.openxmlformats.org/officeDocument/2006/relationships/slide" Target="slides/slide68.xml"/><Relationship Id="rId83" Type="http://schemas.openxmlformats.org/officeDocument/2006/relationships/slide" Target="slides/slide76.xml"/><Relationship Id="rId88" Type="http://schemas.openxmlformats.org/officeDocument/2006/relationships/slide" Target="slides/slide81.xml"/><Relationship Id="rId91" Type="http://schemas.openxmlformats.org/officeDocument/2006/relationships/slide" Target="slides/slide84.xml"/><Relationship Id="rId96" Type="http://schemas.openxmlformats.org/officeDocument/2006/relationships/slide" Target="slides/slide89.xml"/><Relationship Id="rId111" Type="http://schemas.openxmlformats.org/officeDocument/2006/relationships/slide" Target="slides/slide104.xml"/><Relationship Id="rId132"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106" Type="http://schemas.openxmlformats.org/officeDocument/2006/relationships/slide" Target="slides/slide99.xml"/><Relationship Id="rId114" Type="http://schemas.openxmlformats.org/officeDocument/2006/relationships/slide" Target="slides/slide107.xml"/><Relationship Id="rId119" Type="http://schemas.openxmlformats.org/officeDocument/2006/relationships/slide" Target="slides/slide112.xml"/><Relationship Id="rId127" Type="http://schemas.openxmlformats.org/officeDocument/2006/relationships/slide" Target="slides/slide120.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slide" Target="slides/slide53.xml"/><Relationship Id="rId65" Type="http://schemas.openxmlformats.org/officeDocument/2006/relationships/slide" Target="slides/slide58.xml"/><Relationship Id="rId73" Type="http://schemas.openxmlformats.org/officeDocument/2006/relationships/slide" Target="slides/slide66.xml"/><Relationship Id="rId78" Type="http://schemas.openxmlformats.org/officeDocument/2006/relationships/slide" Target="slides/slide71.xml"/><Relationship Id="rId81" Type="http://schemas.openxmlformats.org/officeDocument/2006/relationships/slide" Target="slides/slide74.xml"/><Relationship Id="rId86" Type="http://schemas.openxmlformats.org/officeDocument/2006/relationships/slide" Target="slides/slide79.xml"/><Relationship Id="rId94" Type="http://schemas.openxmlformats.org/officeDocument/2006/relationships/slide" Target="slides/slide87.xml"/><Relationship Id="rId99" Type="http://schemas.openxmlformats.org/officeDocument/2006/relationships/slide" Target="slides/slide92.xml"/><Relationship Id="rId101" Type="http://schemas.openxmlformats.org/officeDocument/2006/relationships/slide" Target="slides/slide94.xml"/><Relationship Id="rId122" Type="http://schemas.openxmlformats.org/officeDocument/2006/relationships/slide" Target="slides/slide115.xml"/><Relationship Id="rId130" Type="http://schemas.openxmlformats.org/officeDocument/2006/relationships/slide" Target="slides/slide123.xml"/><Relationship Id="rId135"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2.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 Id="rId109" Type="http://schemas.openxmlformats.org/officeDocument/2006/relationships/slide" Target="slides/slide102.xml"/><Relationship Id="rId34" Type="http://schemas.openxmlformats.org/officeDocument/2006/relationships/slide" Target="slides/slide27.xml"/><Relationship Id="rId50" Type="http://schemas.openxmlformats.org/officeDocument/2006/relationships/slide" Target="slides/slide43.xml"/><Relationship Id="rId55" Type="http://schemas.openxmlformats.org/officeDocument/2006/relationships/slide" Target="slides/slide48.xml"/><Relationship Id="rId76" Type="http://schemas.openxmlformats.org/officeDocument/2006/relationships/slide" Target="slides/slide69.xml"/><Relationship Id="rId97" Type="http://schemas.openxmlformats.org/officeDocument/2006/relationships/slide" Target="slides/slide90.xml"/><Relationship Id="rId104" Type="http://schemas.openxmlformats.org/officeDocument/2006/relationships/slide" Target="slides/slide97.xml"/><Relationship Id="rId120" Type="http://schemas.openxmlformats.org/officeDocument/2006/relationships/slide" Target="slides/slide113.xml"/><Relationship Id="rId125" Type="http://schemas.openxmlformats.org/officeDocument/2006/relationships/slide" Target="slides/slide118.xml"/><Relationship Id="rId7" Type="http://schemas.openxmlformats.org/officeDocument/2006/relationships/slideMaster" Target="slideMasters/slideMaster4.xml"/><Relationship Id="rId71" Type="http://schemas.openxmlformats.org/officeDocument/2006/relationships/slide" Target="slides/slide64.xml"/><Relationship Id="rId92" Type="http://schemas.openxmlformats.org/officeDocument/2006/relationships/slide" Target="slides/slide85.xml"/><Relationship Id="rId2" Type="http://schemas.openxmlformats.org/officeDocument/2006/relationships/customXml" Target="../customXml/item2.xml"/><Relationship Id="rId29" Type="http://schemas.openxmlformats.org/officeDocument/2006/relationships/slide" Target="slides/slide22.xml"/><Relationship Id="rId24" Type="http://schemas.openxmlformats.org/officeDocument/2006/relationships/slide" Target="slides/slide17.xml"/><Relationship Id="rId40" Type="http://schemas.openxmlformats.org/officeDocument/2006/relationships/slide" Target="slides/slide33.xml"/><Relationship Id="rId45" Type="http://schemas.openxmlformats.org/officeDocument/2006/relationships/slide" Target="slides/slide38.xml"/><Relationship Id="rId66" Type="http://schemas.openxmlformats.org/officeDocument/2006/relationships/slide" Target="slides/slide59.xml"/><Relationship Id="rId87" Type="http://schemas.openxmlformats.org/officeDocument/2006/relationships/slide" Target="slides/slide80.xml"/><Relationship Id="rId110" Type="http://schemas.openxmlformats.org/officeDocument/2006/relationships/slide" Target="slides/slide103.xml"/><Relationship Id="rId115" Type="http://schemas.openxmlformats.org/officeDocument/2006/relationships/slide" Target="slides/slide108.xml"/><Relationship Id="rId131" Type="http://schemas.openxmlformats.org/officeDocument/2006/relationships/slide" Target="slides/slide124.xml"/><Relationship Id="rId136" Type="http://schemas.openxmlformats.org/officeDocument/2006/relationships/viewProps" Target="viewProps.xml"/><Relationship Id="rId61" Type="http://schemas.openxmlformats.org/officeDocument/2006/relationships/slide" Target="slides/slide54.xml"/><Relationship Id="rId82" Type="http://schemas.openxmlformats.org/officeDocument/2006/relationships/slide" Target="slides/slide75.xml"/><Relationship Id="rId19" Type="http://schemas.openxmlformats.org/officeDocument/2006/relationships/slide" Target="slides/slide12.xml"/><Relationship Id="rId14" Type="http://schemas.openxmlformats.org/officeDocument/2006/relationships/slide" Target="slides/slide7.xml"/><Relationship Id="rId30" Type="http://schemas.openxmlformats.org/officeDocument/2006/relationships/slide" Target="slides/slide23.xml"/><Relationship Id="rId35" Type="http://schemas.openxmlformats.org/officeDocument/2006/relationships/slide" Target="slides/slide28.xml"/><Relationship Id="rId56" Type="http://schemas.openxmlformats.org/officeDocument/2006/relationships/slide" Target="slides/slide49.xml"/><Relationship Id="rId77" Type="http://schemas.openxmlformats.org/officeDocument/2006/relationships/slide" Target="slides/slide70.xml"/><Relationship Id="rId100" Type="http://schemas.openxmlformats.org/officeDocument/2006/relationships/slide" Target="slides/slide93.xml"/><Relationship Id="rId105" Type="http://schemas.openxmlformats.org/officeDocument/2006/relationships/slide" Target="slides/slide98.xml"/><Relationship Id="rId126" Type="http://schemas.openxmlformats.org/officeDocument/2006/relationships/slide" Target="slides/slide119.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ingdong Wang" userId="a1d57d39dc2ec834" providerId="LiveId" clId="{A1C8A750-2ADB-4757-B5C8-B2EEFD4FD35C}"/>
    <pc:docChg chg="undo custSel addSld delSld modSld modSection">
      <pc:chgData name="Jingdong Wang" userId="a1d57d39dc2ec834" providerId="LiveId" clId="{A1C8A750-2ADB-4757-B5C8-B2EEFD4FD35C}" dt="2017-12-16T10:31:55.565" v="224" actId="1036"/>
      <pc:docMkLst>
        <pc:docMk/>
      </pc:docMkLst>
      <pc:sldChg chg="modSp">
        <pc:chgData name="Jingdong Wang" userId="a1d57d39dc2ec834" providerId="LiveId" clId="{A1C8A750-2ADB-4757-B5C8-B2EEFD4FD35C}" dt="2017-12-16T10:31:04.081" v="220" actId="20577"/>
        <pc:sldMkLst>
          <pc:docMk/>
          <pc:sldMk cId="837988888" sldId="1174"/>
        </pc:sldMkLst>
        <pc:spChg chg="mod">
          <ac:chgData name="Jingdong Wang" userId="a1d57d39dc2ec834" providerId="LiveId" clId="{A1C8A750-2ADB-4757-B5C8-B2EEFD4FD35C}" dt="2017-12-16T10:31:04.081" v="220" actId="20577"/>
          <ac:spMkLst>
            <pc:docMk/>
            <pc:sldMk cId="837988888" sldId="1174"/>
            <ac:spMk id="2" creationId="{00000000-0000-0000-0000-000000000000}"/>
          </ac:spMkLst>
        </pc:spChg>
      </pc:sldChg>
      <pc:sldChg chg="modTransition">
        <pc:chgData name="Jingdong Wang" userId="a1d57d39dc2ec834" providerId="LiveId" clId="{A1C8A750-2ADB-4757-B5C8-B2EEFD4FD35C}" dt="2017-12-16T10:25:44.140" v="70" actId="1036"/>
        <pc:sldMkLst>
          <pc:docMk/>
          <pc:sldMk cId="1160558273" sldId="1255"/>
        </pc:sldMkLst>
      </pc:sldChg>
      <pc:sldChg chg="modTransition">
        <pc:chgData name="Jingdong Wang" userId="a1d57d39dc2ec834" providerId="LiveId" clId="{A1C8A750-2ADB-4757-B5C8-B2EEFD4FD35C}" dt="2017-12-16T10:25:44.140" v="70" actId="1036"/>
        <pc:sldMkLst>
          <pc:docMk/>
          <pc:sldMk cId="3509961163" sldId="1257"/>
        </pc:sldMkLst>
      </pc:sldChg>
      <pc:sldChg chg="modTransition">
        <pc:chgData name="Jingdong Wang" userId="a1d57d39dc2ec834" providerId="LiveId" clId="{A1C8A750-2ADB-4757-B5C8-B2EEFD4FD35C}" dt="2017-12-16T10:25:44.140" v="70" actId="1036"/>
        <pc:sldMkLst>
          <pc:docMk/>
          <pc:sldMk cId="3822479153" sldId="1268"/>
        </pc:sldMkLst>
      </pc:sldChg>
      <pc:sldChg chg="modTransition">
        <pc:chgData name="Jingdong Wang" userId="a1d57d39dc2ec834" providerId="LiveId" clId="{A1C8A750-2ADB-4757-B5C8-B2EEFD4FD35C}" dt="2017-12-16T10:25:44.140" v="70" actId="1036"/>
        <pc:sldMkLst>
          <pc:docMk/>
          <pc:sldMk cId="2206407577" sldId="1304"/>
        </pc:sldMkLst>
      </pc:sldChg>
      <pc:sldChg chg="modTransition">
        <pc:chgData name="Jingdong Wang" userId="a1d57d39dc2ec834" providerId="LiveId" clId="{A1C8A750-2ADB-4757-B5C8-B2EEFD4FD35C}" dt="2017-12-16T10:25:44.140" v="70" actId="1036"/>
        <pc:sldMkLst>
          <pc:docMk/>
          <pc:sldMk cId="1207642484" sldId="1305"/>
        </pc:sldMkLst>
      </pc:sldChg>
      <pc:sldChg chg="modTransition">
        <pc:chgData name="Jingdong Wang" userId="a1d57d39dc2ec834" providerId="LiveId" clId="{A1C8A750-2ADB-4757-B5C8-B2EEFD4FD35C}" dt="2017-12-16T10:25:44.140" v="70" actId="1036"/>
        <pc:sldMkLst>
          <pc:docMk/>
          <pc:sldMk cId="661439049" sldId="1306"/>
        </pc:sldMkLst>
      </pc:sldChg>
      <pc:sldChg chg="modTransition">
        <pc:chgData name="Jingdong Wang" userId="a1d57d39dc2ec834" providerId="LiveId" clId="{A1C8A750-2ADB-4757-B5C8-B2EEFD4FD35C}" dt="2017-12-16T10:25:44.140" v="70" actId="1036"/>
        <pc:sldMkLst>
          <pc:docMk/>
          <pc:sldMk cId="4010818552" sldId="1307"/>
        </pc:sldMkLst>
      </pc:sldChg>
      <pc:sldChg chg="modTransition">
        <pc:chgData name="Jingdong Wang" userId="a1d57d39dc2ec834" providerId="LiveId" clId="{A1C8A750-2ADB-4757-B5C8-B2EEFD4FD35C}" dt="2017-12-16T10:25:44.140" v="70" actId="1036"/>
        <pc:sldMkLst>
          <pc:docMk/>
          <pc:sldMk cId="1755958827" sldId="1308"/>
        </pc:sldMkLst>
      </pc:sldChg>
      <pc:sldChg chg="modTransition">
        <pc:chgData name="Jingdong Wang" userId="a1d57d39dc2ec834" providerId="LiveId" clId="{A1C8A750-2ADB-4757-B5C8-B2EEFD4FD35C}" dt="2017-12-16T10:25:44.140" v="70" actId="1036"/>
        <pc:sldMkLst>
          <pc:docMk/>
          <pc:sldMk cId="3587645265" sldId="1314"/>
        </pc:sldMkLst>
      </pc:sldChg>
      <pc:sldChg chg="modTransition">
        <pc:chgData name="Jingdong Wang" userId="a1d57d39dc2ec834" providerId="LiveId" clId="{A1C8A750-2ADB-4757-B5C8-B2EEFD4FD35C}" dt="2017-12-16T10:25:44.140" v="70" actId="1036"/>
        <pc:sldMkLst>
          <pc:docMk/>
          <pc:sldMk cId="246339203" sldId="1318"/>
        </pc:sldMkLst>
      </pc:sldChg>
      <pc:sldChg chg="del">
        <pc:chgData name="Jingdong Wang" userId="a1d57d39dc2ec834" providerId="LiveId" clId="{A1C8A750-2ADB-4757-B5C8-B2EEFD4FD35C}" dt="2017-12-16T10:27:12.271" v="100" actId="2696"/>
        <pc:sldMkLst>
          <pc:docMk/>
          <pc:sldMk cId="1116347455" sldId="1348"/>
        </pc:sldMkLst>
      </pc:sldChg>
      <pc:sldChg chg="modTransition">
        <pc:chgData name="Jingdong Wang" userId="a1d57d39dc2ec834" providerId="LiveId" clId="{A1C8A750-2ADB-4757-B5C8-B2EEFD4FD35C}" dt="2017-12-16T10:25:44.140" v="70" actId="1036"/>
        <pc:sldMkLst>
          <pc:docMk/>
          <pc:sldMk cId="3282274466" sldId="1349"/>
        </pc:sldMkLst>
      </pc:sldChg>
      <pc:sldChg chg="modTransition">
        <pc:chgData name="Jingdong Wang" userId="a1d57d39dc2ec834" providerId="LiveId" clId="{A1C8A750-2ADB-4757-B5C8-B2EEFD4FD35C}" dt="2017-12-16T10:25:44.140" v="70" actId="1036"/>
        <pc:sldMkLst>
          <pc:docMk/>
          <pc:sldMk cId="2014840323" sldId="1350"/>
        </pc:sldMkLst>
      </pc:sldChg>
      <pc:sldChg chg="modTransition">
        <pc:chgData name="Jingdong Wang" userId="a1d57d39dc2ec834" providerId="LiveId" clId="{A1C8A750-2ADB-4757-B5C8-B2EEFD4FD35C}" dt="2017-12-16T10:25:44.140" v="70" actId="1036"/>
        <pc:sldMkLst>
          <pc:docMk/>
          <pc:sldMk cId="1391065318" sldId="1377"/>
        </pc:sldMkLst>
      </pc:sldChg>
      <pc:sldChg chg="modTransition">
        <pc:chgData name="Jingdong Wang" userId="a1d57d39dc2ec834" providerId="LiveId" clId="{A1C8A750-2ADB-4757-B5C8-B2EEFD4FD35C}" dt="2017-12-16T10:25:44.140" v="70" actId="1036"/>
        <pc:sldMkLst>
          <pc:docMk/>
          <pc:sldMk cId="1704660308" sldId="1384"/>
        </pc:sldMkLst>
      </pc:sldChg>
      <pc:sldChg chg="modTransition">
        <pc:chgData name="Jingdong Wang" userId="a1d57d39dc2ec834" providerId="LiveId" clId="{A1C8A750-2ADB-4757-B5C8-B2EEFD4FD35C}" dt="2017-12-16T10:25:44.140" v="70" actId="1036"/>
        <pc:sldMkLst>
          <pc:docMk/>
          <pc:sldMk cId="1476428072" sldId="1385"/>
        </pc:sldMkLst>
      </pc:sldChg>
      <pc:sldChg chg="del">
        <pc:chgData name="Jingdong Wang" userId="a1d57d39dc2ec834" providerId="LiveId" clId="{A1C8A750-2ADB-4757-B5C8-B2EEFD4FD35C}" dt="2017-12-16T10:21:13.619" v="0" actId="2696"/>
        <pc:sldMkLst>
          <pc:docMk/>
          <pc:sldMk cId="2641854843" sldId="1437"/>
        </pc:sldMkLst>
      </pc:sldChg>
      <pc:sldChg chg="del">
        <pc:chgData name="Jingdong Wang" userId="a1d57d39dc2ec834" providerId="LiveId" clId="{A1C8A750-2ADB-4757-B5C8-B2EEFD4FD35C}" dt="2017-12-16T10:21:13.728" v="2" actId="2696"/>
        <pc:sldMkLst>
          <pc:docMk/>
          <pc:sldMk cId="2068037653" sldId="1438"/>
        </pc:sldMkLst>
      </pc:sldChg>
      <pc:sldChg chg="del">
        <pc:chgData name="Jingdong Wang" userId="a1d57d39dc2ec834" providerId="LiveId" clId="{A1C8A750-2ADB-4757-B5C8-B2EEFD4FD35C}" dt="2017-12-16T10:21:13.791" v="3" actId="2696"/>
        <pc:sldMkLst>
          <pc:docMk/>
          <pc:sldMk cId="1636709540" sldId="1439"/>
        </pc:sldMkLst>
      </pc:sldChg>
      <pc:sldChg chg="del">
        <pc:chgData name="Jingdong Wang" userId="a1d57d39dc2ec834" providerId="LiveId" clId="{A1C8A750-2ADB-4757-B5C8-B2EEFD4FD35C}" dt="2017-12-16T10:21:13.869" v="4" actId="2696"/>
        <pc:sldMkLst>
          <pc:docMk/>
          <pc:sldMk cId="609638082" sldId="1440"/>
        </pc:sldMkLst>
      </pc:sldChg>
      <pc:sldChg chg="del">
        <pc:chgData name="Jingdong Wang" userId="a1d57d39dc2ec834" providerId="LiveId" clId="{A1C8A750-2ADB-4757-B5C8-B2EEFD4FD35C}" dt="2017-12-16T10:21:13.931" v="5" actId="2696"/>
        <pc:sldMkLst>
          <pc:docMk/>
          <pc:sldMk cId="3217458921" sldId="1441"/>
        </pc:sldMkLst>
      </pc:sldChg>
      <pc:sldChg chg="del">
        <pc:chgData name="Jingdong Wang" userId="a1d57d39dc2ec834" providerId="LiveId" clId="{A1C8A750-2ADB-4757-B5C8-B2EEFD4FD35C}" dt="2017-12-16T10:21:14.056" v="6" actId="2696"/>
        <pc:sldMkLst>
          <pc:docMk/>
          <pc:sldMk cId="2865047393" sldId="1442"/>
        </pc:sldMkLst>
      </pc:sldChg>
      <pc:sldChg chg="del">
        <pc:chgData name="Jingdong Wang" userId="a1d57d39dc2ec834" providerId="LiveId" clId="{A1C8A750-2ADB-4757-B5C8-B2EEFD4FD35C}" dt="2017-12-16T10:21:14.119" v="7" actId="2696"/>
        <pc:sldMkLst>
          <pc:docMk/>
          <pc:sldMk cId="1975175678" sldId="1443"/>
        </pc:sldMkLst>
      </pc:sldChg>
      <pc:sldChg chg="del">
        <pc:chgData name="Jingdong Wang" userId="a1d57d39dc2ec834" providerId="LiveId" clId="{A1C8A750-2ADB-4757-B5C8-B2EEFD4FD35C}" dt="2017-12-16T10:21:14.244" v="8" actId="2696"/>
        <pc:sldMkLst>
          <pc:docMk/>
          <pc:sldMk cId="397547178" sldId="1444"/>
        </pc:sldMkLst>
      </pc:sldChg>
      <pc:sldChg chg="del">
        <pc:chgData name="Jingdong Wang" userId="a1d57d39dc2ec834" providerId="LiveId" clId="{A1C8A750-2ADB-4757-B5C8-B2EEFD4FD35C}" dt="2017-12-16T10:21:14.384" v="9" actId="2696"/>
        <pc:sldMkLst>
          <pc:docMk/>
          <pc:sldMk cId="3725777088" sldId="1445"/>
        </pc:sldMkLst>
      </pc:sldChg>
      <pc:sldChg chg="del">
        <pc:chgData name="Jingdong Wang" userId="a1d57d39dc2ec834" providerId="LiveId" clId="{A1C8A750-2ADB-4757-B5C8-B2EEFD4FD35C}" dt="2017-12-16T10:21:14.447" v="10" actId="2696"/>
        <pc:sldMkLst>
          <pc:docMk/>
          <pc:sldMk cId="3826931259" sldId="1446"/>
        </pc:sldMkLst>
      </pc:sldChg>
      <pc:sldChg chg="del">
        <pc:chgData name="Jingdong Wang" userId="a1d57d39dc2ec834" providerId="LiveId" clId="{A1C8A750-2ADB-4757-B5C8-B2EEFD4FD35C}" dt="2017-12-16T10:21:14.525" v="11" actId="2696"/>
        <pc:sldMkLst>
          <pc:docMk/>
          <pc:sldMk cId="1014436361" sldId="1447"/>
        </pc:sldMkLst>
      </pc:sldChg>
      <pc:sldChg chg="del">
        <pc:chgData name="Jingdong Wang" userId="a1d57d39dc2ec834" providerId="LiveId" clId="{A1C8A750-2ADB-4757-B5C8-B2EEFD4FD35C}" dt="2017-12-16T10:21:14.634" v="12" actId="2696"/>
        <pc:sldMkLst>
          <pc:docMk/>
          <pc:sldMk cId="2919319490" sldId="1448"/>
        </pc:sldMkLst>
      </pc:sldChg>
      <pc:sldChg chg="del">
        <pc:chgData name="Jingdong Wang" userId="a1d57d39dc2ec834" providerId="LiveId" clId="{A1C8A750-2ADB-4757-B5C8-B2EEFD4FD35C}" dt="2017-12-16T10:21:14.681" v="13" actId="2696"/>
        <pc:sldMkLst>
          <pc:docMk/>
          <pc:sldMk cId="768320886" sldId="1449"/>
        </pc:sldMkLst>
      </pc:sldChg>
      <pc:sldChg chg="del">
        <pc:chgData name="Jingdong Wang" userId="a1d57d39dc2ec834" providerId="LiveId" clId="{A1C8A750-2ADB-4757-B5C8-B2EEFD4FD35C}" dt="2017-12-16T10:21:14.713" v="14" actId="2696"/>
        <pc:sldMkLst>
          <pc:docMk/>
          <pc:sldMk cId="2928535245" sldId="1450"/>
        </pc:sldMkLst>
      </pc:sldChg>
      <pc:sldChg chg="del">
        <pc:chgData name="Jingdong Wang" userId="a1d57d39dc2ec834" providerId="LiveId" clId="{A1C8A750-2ADB-4757-B5C8-B2EEFD4FD35C}" dt="2017-12-16T10:21:14.744" v="15" actId="2696"/>
        <pc:sldMkLst>
          <pc:docMk/>
          <pc:sldMk cId="2735983806" sldId="1451"/>
        </pc:sldMkLst>
      </pc:sldChg>
      <pc:sldChg chg="del">
        <pc:chgData name="Jingdong Wang" userId="a1d57d39dc2ec834" providerId="LiveId" clId="{A1C8A750-2ADB-4757-B5C8-B2EEFD4FD35C}" dt="2017-12-16T10:21:13.666" v="1" actId="2696"/>
        <pc:sldMkLst>
          <pc:docMk/>
          <pc:sldMk cId="1196652568" sldId="1457"/>
        </pc:sldMkLst>
      </pc:sldChg>
      <pc:sldChg chg="del">
        <pc:chgData name="Jingdong Wang" userId="a1d57d39dc2ec834" providerId="LiveId" clId="{A1C8A750-2ADB-4757-B5C8-B2EEFD4FD35C}" dt="2017-12-16T10:21:53.105" v="16" actId="2696"/>
        <pc:sldMkLst>
          <pc:docMk/>
          <pc:sldMk cId="3222352121" sldId="1458"/>
        </pc:sldMkLst>
      </pc:sldChg>
      <pc:sldChg chg="del">
        <pc:chgData name="Jingdong Wang" userId="a1d57d39dc2ec834" providerId="LiveId" clId="{A1C8A750-2ADB-4757-B5C8-B2EEFD4FD35C}" dt="2017-12-16T10:21:53.151" v="17" actId="2696"/>
        <pc:sldMkLst>
          <pc:docMk/>
          <pc:sldMk cId="3188906848" sldId="1459"/>
        </pc:sldMkLst>
      </pc:sldChg>
      <pc:sldChg chg="del">
        <pc:chgData name="Jingdong Wang" userId="a1d57d39dc2ec834" providerId="LiveId" clId="{A1C8A750-2ADB-4757-B5C8-B2EEFD4FD35C}" dt="2017-12-16T10:21:53.183" v="18" actId="2696"/>
        <pc:sldMkLst>
          <pc:docMk/>
          <pc:sldMk cId="1692368249" sldId="1460"/>
        </pc:sldMkLst>
      </pc:sldChg>
      <pc:sldChg chg="modTransition">
        <pc:chgData name="Jingdong Wang" userId="a1d57d39dc2ec834" providerId="LiveId" clId="{A1C8A750-2ADB-4757-B5C8-B2EEFD4FD35C}" dt="2017-12-16T10:25:44.140" v="70" actId="1036"/>
        <pc:sldMkLst>
          <pc:docMk/>
          <pc:sldMk cId="4150127519" sldId="1461"/>
        </pc:sldMkLst>
      </pc:sldChg>
      <pc:sldChg chg="modTransition">
        <pc:chgData name="Jingdong Wang" userId="a1d57d39dc2ec834" providerId="LiveId" clId="{A1C8A750-2ADB-4757-B5C8-B2EEFD4FD35C}" dt="2017-12-16T10:25:44.140" v="70" actId="1036"/>
        <pc:sldMkLst>
          <pc:docMk/>
          <pc:sldMk cId="119949609" sldId="1462"/>
        </pc:sldMkLst>
      </pc:sldChg>
      <pc:sldChg chg="del">
        <pc:chgData name="Jingdong Wang" userId="a1d57d39dc2ec834" providerId="LiveId" clId="{A1C8A750-2ADB-4757-B5C8-B2EEFD4FD35C}" dt="2017-12-16T10:22:09.422" v="19" actId="2696"/>
        <pc:sldMkLst>
          <pc:docMk/>
          <pc:sldMk cId="4131712547" sldId="1464"/>
        </pc:sldMkLst>
      </pc:sldChg>
      <pc:sldChg chg="add">
        <pc:chgData name="Jingdong Wang" userId="a1d57d39dc2ec834" providerId="LiveId" clId="{A1C8A750-2ADB-4757-B5C8-B2EEFD4FD35C}" dt="2017-12-16T10:25:29.356" v="69" actId="1036"/>
        <pc:sldMkLst>
          <pc:docMk/>
          <pc:sldMk cId="3442308161" sldId="1467"/>
        </pc:sldMkLst>
      </pc:sldChg>
      <pc:sldChg chg="add">
        <pc:chgData name="Jingdong Wang" userId="a1d57d39dc2ec834" providerId="LiveId" clId="{A1C8A750-2ADB-4757-B5C8-B2EEFD4FD35C}" dt="2017-12-16T10:25:29.356" v="69" actId="1036"/>
        <pc:sldMkLst>
          <pc:docMk/>
          <pc:sldMk cId="2092433399" sldId="1468"/>
        </pc:sldMkLst>
      </pc:sldChg>
      <pc:sldChg chg="add">
        <pc:chgData name="Jingdong Wang" userId="a1d57d39dc2ec834" providerId="LiveId" clId="{A1C8A750-2ADB-4757-B5C8-B2EEFD4FD35C}" dt="2017-12-16T10:25:29.356" v="69" actId="1036"/>
        <pc:sldMkLst>
          <pc:docMk/>
          <pc:sldMk cId="2822933999" sldId="1469"/>
        </pc:sldMkLst>
      </pc:sldChg>
      <pc:sldChg chg="add">
        <pc:chgData name="Jingdong Wang" userId="a1d57d39dc2ec834" providerId="LiveId" clId="{A1C8A750-2ADB-4757-B5C8-B2EEFD4FD35C}" dt="2017-12-16T10:25:29.356" v="69" actId="1036"/>
        <pc:sldMkLst>
          <pc:docMk/>
          <pc:sldMk cId="299692813" sldId="1470"/>
        </pc:sldMkLst>
      </pc:sldChg>
      <pc:sldChg chg="add del">
        <pc:chgData name="Jingdong Wang" userId="a1d57d39dc2ec834" providerId="LiveId" clId="{A1C8A750-2ADB-4757-B5C8-B2EEFD4FD35C}" dt="2017-12-16T10:26:17.935" v="71" actId="2696"/>
        <pc:sldMkLst>
          <pc:docMk/>
          <pc:sldMk cId="3338734737" sldId="1471"/>
        </pc:sldMkLst>
      </pc:sldChg>
      <pc:sldChg chg="add del">
        <pc:chgData name="Jingdong Wang" userId="a1d57d39dc2ec834" providerId="LiveId" clId="{A1C8A750-2ADB-4757-B5C8-B2EEFD4FD35C}" dt="2017-12-16T10:26:17.982" v="72" actId="2696"/>
        <pc:sldMkLst>
          <pc:docMk/>
          <pc:sldMk cId="2584231088" sldId="1472"/>
        </pc:sldMkLst>
      </pc:sldChg>
      <pc:sldChg chg="add">
        <pc:chgData name="Jingdong Wang" userId="a1d57d39dc2ec834" providerId="LiveId" clId="{A1C8A750-2ADB-4757-B5C8-B2EEFD4FD35C}" dt="2017-12-16T10:25:29.356" v="69" actId="1036"/>
        <pc:sldMkLst>
          <pc:docMk/>
          <pc:sldMk cId="3675258921" sldId="1473"/>
        </pc:sldMkLst>
      </pc:sldChg>
      <pc:sldChg chg="addSp delSp modSp add">
        <pc:chgData name="Jingdong Wang" userId="a1d57d39dc2ec834" providerId="LiveId" clId="{A1C8A750-2ADB-4757-B5C8-B2EEFD4FD35C}" dt="2017-12-16T10:31:55.565" v="224" actId="1036"/>
        <pc:sldMkLst>
          <pc:docMk/>
          <pc:sldMk cId="1470408566" sldId="1474"/>
        </pc:sldMkLst>
        <pc:spChg chg="del">
          <ac:chgData name="Jingdong Wang" userId="a1d57d39dc2ec834" providerId="LiveId" clId="{A1C8A750-2ADB-4757-B5C8-B2EEFD4FD35C}" dt="2017-12-16T10:31:49.008" v="222" actId="478"/>
          <ac:spMkLst>
            <pc:docMk/>
            <pc:sldMk cId="1470408566" sldId="1474"/>
            <ac:spMk id="5" creationId="{00000000-0000-0000-0000-000000000000}"/>
          </ac:spMkLst>
        </pc:spChg>
        <pc:spChg chg="add mod">
          <ac:chgData name="Jingdong Wang" userId="a1d57d39dc2ec834" providerId="LiveId" clId="{A1C8A750-2ADB-4757-B5C8-B2EEFD4FD35C}" dt="2017-12-16T10:31:55.565" v="224" actId="1036"/>
          <ac:spMkLst>
            <pc:docMk/>
            <pc:sldMk cId="1470408566" sldId="1474"/>
            <ac:spMk id="9" creationId="{31C540C7-D1C4-4037-929A-D01B9AD048F9}"/>
          </ac:spMkLst>
        </pc:spChg>
        <pc:spChg chg="mod">
          <ac:chgData name="Jingdong Wang" userId="a1d57d39dc2ec834" providerId="LiveId" clId="{A1C8A750-2ADB-4757-B5C8-B2EEFD4FD35C}" dt="2017-12-16T10:27:17.848" v="101" actId="20577"/>
          <ac:spMkLst>
            <pc:docMk/>
            <pc:sldMk cId="1470408566" sldId="1474"/>
            <ac:spMk id="11" creationId="{00000000-0000-0000-0000-000000000000}"/>
          </ac:spMkLst>
        </pc:spChg>
        <pc:picChg chg="del">
          <ac:chgData name="Jingdong Wang" userId="a1d57d39dc2ec834" providerId="LiveId" clId="{A1C8A750-2ADB-4757-B5C8-B2EEFD4FD35C}" dt="2017-12-16T10:26:48.220" v="86" actId="478"/>
          <ac:picMkLst>
            <pc:docMk/>
            <pc:sldMk cId="1470408566" sldId="1474"/>
            <ac:picMk id="7" creationId="{00000000-0000-0000-0000-000000000000}"/>
          </ac:picMkLst>
        </pc:picChg>
        <pc:picChg chg="add mod">
          <ac:chgData name="Jingdong Wang" userId="a1d57d39dc2ec834" providerId="LiveId" clId="{A1C8A750-2ADB-4757-B5C8-B2EEFD4FD35C}" dt="2017-12-16T10:27:21.129" v="105" actId="1036"/>
          <ac:picMkLst>
            <pc:docMk/>
            <pc:sldMk cId="1470408566" sldId="1474"/>
            <ac:picMk id="8" creationId="{89B22077-866D-4E7D-A9ED-43C362EB0A42}"/>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AC96CBC-54DE-464E-8682-650177ADD0D7}" type="doc">
      <dgm:prSet loTypeId="urn:microsoft.com/office/officeart/2005/8/layout/list1" loCatId="list" qsTypeId="urn:microsoft.com/office/officeart/2005/8/quickstyle/simple1" qsCatId="simple" csTypeId="urn:microsoft.com/office/officeart/2005/8/colors/accent2_1" csCatId="accent2" phldr="1"/>
      <dgm:spPr/>
      <dgm:t>
        <a:bodyPr/>
        <a:lstStyle/>
        <a:p>
          <a:endParaRPr lang="en-US"/>
        </a:p>
      </dgm:t>
    </dgm:pt>
    <dgm:pt modelId="{9536BF3A-3969-4797-AB61-C11DDCB829BD}">
      <dgm:prSet phldrT="[Text]"/>
      <dgm:spPr/>
      <dgm:t>
        <a:bodyPr/>
        <a:lstStyle/>
        <a:p>
          <a:r>
            <a:rPr lang="en-US" dirty="0"/>
            <a:t>Multiple paths</a:t>
          </a:r>
        </a:p>
      </dgm:t>
    </dgm:pt>
    <dgm:pt modelId="{818F6ED8-4859-462A-A794-9A2E68D4C776}" type="parTrans" cxnId="{020A4CCE-4B7B-458B-A213-0F977E1AF022}">
      <dgm:prSet/>
      <dgm:spPr/>
      <dgm:t>
        <a:bodyPr/>
        <a:lstStyle/>
        <a:p>
          <a:endParaRPr lang="en-US"/>
        </a:p>
      </dgm:t>
    </dgm:pt>
    <dgm:pt modelId="{48604A68-73FF-44C2-A51B-9CA846AFC5B2}" type="sibTrans" cxnId="{020A4CCE-4B7B-458B-A213-0F977E1AF022}">
      <dgm:prSet/>
      <dgm:spPr/>
      <dgm:t>
        <a:bodyPr/>
        <a:lstStyle/>
        <a:p>
          <a:endParaRPr lang="en-US"/>
        </a:p>
      </dgm:t>
    </dgm:pt>
    <dgm:pt modelId="{9AE129A5-3CD6-45AE-BE52-3D937B09274E}">
      <dgm:prSet phldrT="[Text]"/>
      <dgm:spPr/>
      <dgm:t>
        <a:bodyPr/>
        <a:lstStyle/>
        <a:p>
          <a:r>
            <a:rPr lang="en-US" dirty="0"/>
            <a:t>Long and short</a:t>
          </a:r>
        </a:p>
      </dgm:t>
    </dgm:pt>
    <dgm:pt modelId="{2F43BE19-1521-4939-911A-BEBCE7A658CA}" type="parTrans" cxnId="{2B0B23BB-5D63-4996-A921-D4501EB8B85F}">
      <dgm:prSet/>
      <dgm:spPr/>
      <dgm:t>
        <a:bodyPr/>
        <a:lstStyle/>
        <a:p>
          <a:endParaRPr lang="en-US"/>
        </a:p>
      </dgm:t>
    </dgm:pt>
    <dgm:pt modelId="{7DA362E1-917D-48C6-87B6-45C14599DE37}" type="sibTrans" cxnId="{2B0B23BB-5D63-4996-A921-D4501EB8B85F}">
      <dgm:prSet/>
      <dgm:spPr/>
      <dgm:t>
        <a:bodyPr/>
        <a:lstStyle/>
        <a:p>
          <a:endParaRPr lang="en-US"/>
        </a:p>
      </dgm:t>
    </dgm:pt>
    <dgm:pt modelId="{AC51627E-82E2-4CC7-B674-49C87AC060EE}">
      <dgm:prSet phldrT="[Text]"/>
      <dgm:spPr/>
      <dgm:t>
        <a:bodyPr/>
        <a:lstStyle/>
        <a:p>
          <a:r>
            <a:rPr lang="en-US" dirty="0"/>
            <a:t>Weight sharing</a:t>
          </a:r>
        </a:p>
      </dgm:t>
    </dgm:pt>
    <dgm:pt modelId="{92678C74-8EDA-4B7B-95E9-2DE9D8978747}" type="parTrans" cxnId="{6BA99160-5384-4DB1-84DF-D6C2C636022F}">
      <dgm:prSet/>
      <dgm:spPr/>
      <dgm:t>
        <a:bodyPr/>
        <a:lstStyle/>
        <a:p>
          <a:endParaRPr lang="en-US"/>
        </a:p>
      </dgm:t>
    </dgm:pt>
    <dgm:pt modelId="{08381B21-1BFD-464A-BBF5-8A4644FFE2E1}" type="sibTrans" cxnId="{6BA99160-5384-4DB1-84DF-D6C2C636022F}">
      <dgm:prSet/>
      <dgm:spPr/>
      <dgm:t>
        <a:bodyPr/>
        <a:lstStyle/>
        <a:p>
          <a:endParaRPr lang="en-US"/>
        </a:p>
      </dgm:t>
    </dgm:pt>
    <dgm:pt modelId="{C1A48650-70CC-45D4-BD62-C41C750827A6}">
      <dgm:prSet phldrT="[Text]"/>
      <dgm:spPr/>
      <dgm:t>
        <a:bodyPr/>
        <a:lstStyle/>
        <a:p>
          <a:r>
            <a:rPr lang="en-US" dirty="0"/>
            <a:t>Express way between layers</a:t>
          </a:r>
        </a:p>
      </dgm:t>
    </dgm:pt>
    <dgm:pt modelId="{CB751D32-81AE-40AC-812B-279F87187C9F}" type="parTrans" cxnId="{FDC1264A-0704-4604-BEC4-7213D4552AC7}">
      <dgm:prSet/>
      <dgm:spPr/>
      <dgm:t>
        <a:bodyPr/>
        <a:lstStyle/>
        <a:p>
          <a:endParaRPr lang="en-US"/>
        </a:p>
      </dgm:t>
    </dgm:pt>
    <dgm:pt modelId="{6C2DEC4D-B1ED-4FA0-A2DC-8EE1D8CEE575}" type="sibTrans" cxnId="{FDC1264A-0704-4604-BEC4-7213D4552AC7}">
      <dgm:prSet/>
      <dgm:spPr/>
      <dgm:t>
        <a:bodyPr/>
        <a:lstStyle/>
        <a:p>
          <a:endParaRPr lang="en-US"/>
        </a:p>
      </dgm:t>
    </dgm:pt>
    <dgm:pt modelId="{744C6AC4-B96D-443D-954F-CD8E280DD55C}" type="pres">
      <dgm:prSet presAssocID="{9AC96CBC-54DE-464E-8682-650177ADD0D7}" presName="linear" presStyleCnt="0">
        <dgm:presLayoutVars>
          <dgm:dir/>
          <dgm:animLvl val="lvl"/>
          <dgm:resizeHandles val="exact"/>
        </dgm:presLayoutVars>
      </dgm:prSet>
      <dgm:spPr/>
    </dgm:pt>
    <dgm:pt modelId="{844C5DCE-9AEE-4DAD-956F-29912D44C1AF}" type="pres">
      <dgm:prSet presAssocID="{9536BF3A-3969-4797-AB61-C11DDCB829BD}" presName="parentLin" presStyleCnt="0"/>
      <dgm:spPr/>
    </dgm:pt>
    <dgm:pt modelId="{95B8A5F8-1E2A-45AA-9379-946FFEC86E50}" type="pres">
      <dgm:prSet presAssocID="{9536BF3A-3969-4797-AB61-C11DDCB829BD}" presName="parentLeftMargin" presStyleLbl="node1" presStyleIdx="0" presStyleCnt="4"/>
      <dgm:spPr/>
    </dgm:pt>
    <dgm:pt modelId="{74469DCF-D3FE-4F83-974A-8EBD1F4AEFF4}" type="pres">
      <dgm:prSet presAssocID="{9536BF3A-3969-4797-AB61-C11DDCB829BD}" presName="parentText" presStyleLbl="node1" presStyleIdx="0" presStyleCnt="4">
        <dgm:presLayoutVars>
          <dgm:chMax val="0"/>
          <dgm:bulletEnabled val="1"/>
        </dgm:presLayoutVars>
      </dgm:prSet>
      <dgm:spPr/>
    </dgm:pt>
    <dgm:pt modelId="{754E5BB3-5E10-4B6E-88D2-60E5E015F9C4}" type="pres">
      <dgm:prSet presAssocID="{9536BF3A-3969-4797-AB61-C11DDCB829BD}" presName="negativeSpace" presStyleCnt="0"/>
      <dgm:spPr/>
    </dgm:pt>
    <dgm:pt modelId="{5E0CF3C5-1926-4CF2-8AA0-76C3FA0650EA}" type="pres">
      <dgm:prSet presAssocID="{9536BF3A-3969-4797-AB61-C11DDCB829BD}" presName="childText" presStyleLbl="conFgAcc1" presStyleIdx="0" presStyleCnt="4" custLinFactY="-21442" custLinFactNeighborY="-100000">
        <dgm:presLayoutVars>
          <dgm:bulletEnabled val="1"/>
        </dgm:presLayoutVars>
      </dgm:prSet>
      <dgm:spPr/>
    </dgm:pt>
    <dgm:pt modelId="{81A64EE7-46EC-4D65-A1D6-5AAC8654BC11}" type="pres">
      <dgm:prSet presAssocID="{48604A68-73FF-44C2-A51B-9CA846AFC5B2}" presName="spaceBetweenRectangles" presStyleCnt="0"/>
      <dgm:spPr/>
    </dgm:pt>
    <dgm:pt modelId="{3A93F890-3458-4CB0-897C-5A0E1D242AA3}" type="pres">
      <dgm:prSet presAssocID="{9AE129A5-3CD6-45AE-BE52-3D937B09274E}" presName="parentLin" presStyleCnt="0"/>
      <dgm:spPr/>
    </dgm:pt>
    <dgm:pt modelId="{B8360FB1-1EEC-4780-A6CB-B58B6461BAFF}" type="pres">
      <dgm:prSet presAssocID="{9AE129A5-3CD6-45AE-BE52-3D937B09274E}" presName="parentLeftMargin" presStyleLbl="node1" presStyleIdx="0" presStyleCnt="4"/>
      <dgm:spPr/>
    </dgm:pt>
    <dgm:pt modelId="{3AC83559-5B54-49C4-9A87-77169ACDF1DF}" type="pres">
      <dgm:prSet presAssocID="{9AE129A5-3CD6-45AE-BE52-3D937B09274E}" presName="parentText" presStyleLbl="node1" presStyleIdx="1" presStyleCnt="4">
        <dgm:presLayoutVars>
          <dgm:chMax val="0"/>
          <dgm:bulletEnabled val="1"/>
        </dgm:presLayoutVars>
      </dgm:prSet>
      <dgm:spPr/>
    </dgm:pt>
    <dgm:pt modelId="{EE354B68-76F5-4480-A59D-19092D6C3DD1}" type="pres">
      <dgm:prSet presAssocID="{9AE129A5-3CD6-45AE-BE52-3D937B09274E}" presName="negativeSpace" presStyleCnt="0"/>
      <dgm:spPr/>
    </dgm:pt>
    <dgm:pt modelId="{36F9CEA0-609C-4EBF-95FC-ABA5035AFF96}" type="pres">
      <dgm:prSet presAssocID="{9AE129A5-3CD6-45AE-BE52-3D937B09274E}" presName="childText" presStyleLbl="conFgAcc1" presStyleIdx="1" presStyleCnt="4">
        <dgm:presLayoutVars>
          <dgm:bulletEnabled val="1"/>
        </dgm:presLayoutVars>
      </dgm:prSet>
      <dgm:spPr/>
    </dgm:pt>
    <dgm:pt modelId="{9CBF20C3-1332-4962-932E-B9C1EB434A8B}" type="pres">
      <dgm:prSet presAssocID="{7DA362E1-917D-48C6-87B6-45C14599DE37}" presName="spaceBetweenRectangles" presStyleCnt="0"/>
      <dgm:spPr/>
    </dgm:pt>
    <dgm:pt modelId="{3D821C87-5D50-46A2-B2DD-18AD80B8B16E}" type="pres">
      <dgm:prSet presAssocID="{C1A48650-70CC-45D4-BD62-C41C750827A6}" presName="parentLin" presStyleCnt="0"/>
      <dgm:spPr/>
    </dgm:pt>
    <dgm:pt modelId="{AA9A9874-AA1A-43A7-9ED3-A28DB505C3F0}" type="pres">
      <dgm:prSet presAssocID="{C1A48650-70CC-45D4-BD62-C41C750827A6}" presName="parentLeftMargin" presStyleLbl="node1" presStyleIdx="1" presStyleCnt="4"/>
      <dgm:spPr/>
    </dgm:pt>
    <dgm:pt modelId="{55DE2715-A5AA-41FC-9D76-71F82149D818}" type="pres">
      <dgm:prSet presAssocID="{C1A48650-70CC-45D4-BD62-C41C750827A6}" presName="parentText" presStyleLbl="node1" presStyleIdx="2" presStyleCnt="4">
        <dgm:presLayoutVars>
          <dgm:chMax val="0"/>
          <dgm:bulletEnabled val="1"/>
        </dgm:presLayoutVars>
      </dgm:prSet>
      <dgm:spPr/>
    </dgm:pt>
    <dgm:pt modelId="{2AB64BCA-EBB0-49FF-8E01-0273B4365000}" type="pres">
      <dgm:prSet presAssocID="{C1A48650-70CC-45D4-BD62-C41C750827A6}" presName="negativeSpace" presStyleCnt="0"/>
      <dgm:spPr/>
    </dgm:pt>
    <dgm:pt modelId="{BA804573-904A-460F-8D67-44F7B869B527}" type="pres">
      <dgm:prSet presAssocID="{C1A48650-70CC-45D4-BD62-C41C750827A6}" presName="childText" presStyleLbl="conFgAcc1" presStyleIdx="2" presStyleCnt="4">
        <dgm:presLayoutVars>
          <dgm:bulletEnabled val="1"/>
        </dgm:presLayoutVars>
      </dgm:prSet>
      <dgm:spPr/>
    </dgm:pt>
    <dgm:pt modelId="{18236A8C-BCC6-4934-A0CA-6D2FE1CD9FC9}" type="pres">
      <dgm:prSet presAssocID="{6C2DEC4D-B1ED-4FA0-A2DC-8EE1D8CEE575}" presName="spaceBetweenRectangles" presStyleCnt="0"/>
      <dgm:spPr/>
    </dgm:pt>
    <dgm:pt modelId="{F4F2B537-08E6-4921-86D6-60C19D49E523}" type="pres">
      <dgm:prSet presAssocID="{AC51627E-82E2-4CC7-B674-49C87AC060EE}" presName="parentLin" presStyleCnt="0"/>
      <dgm:spPr/>
    </dgm:pt>
    <dgm:pt modelId="{4BB55DB3-E097-45CB-8658-EBF3EDB215FF}" type="pres">
      <dgm:prSet presAssocID="{AC51627E-82E2-4CC7-B674-49C87AC060EE}" presName="parentLeftMargin" presStyleLbl="node1" presStyleIdx="2" presStyleCnt="4"/>
      <dgm:spPr/>
    </dgm:pt>
    <dgm:pt modelId="{A1A9BED6-A45B-4BC4-BB61-886E850308F3}" type="pres">
      <dgm:prSet presAssocID="{AC51627E-82E2-4CC7-B674-49C87AC060EE}" presName="parentText" presStyleLbl="node1" presStyleIdx="3" presStyleCnt="4">
        <dgm:presLayoutVars>
          <dgm:chMax val="0"/>
          <dgm:bulletEnabled val="1"/>
        </dgm:presLayoutVars>
      </dgm:prSet>
      <dgm:spPr/>
    </dgm:pt>
    <dgm:pt modelId="{524B85AB-22AF-452E-9E8C-F8E1E2FD8690}" type="pres">
      <dgm:prSet presAssocID="{AC51627E-82E2-4CC7-B674-49C87AC060EE}" presName="negativeSpace" presStyleCnt="0"/>
      <dgm:spPr/>
    </dgm:pt>
    <dgm:pt modelId="{785AE66A-5AFA-471B-BD3D-3C6AC280FEE1}" type="pres">
      <dgm:prSet presAssocID="{AC51627E-82E2-4CC7-B674-49C87AC060EE}" presName="childText" presStyleLbl="conFgAcc1" presStyleIdx="3" presStyleCnt="4">
        <dgm:presLayoutVars>
          <dgm:bulletEnabled val="1"/>
        </dgm:presLayoutVars>
      </dgm:prSet>
      <dgm:spPr/>
    </dgm:pt>
  </dgm:ptLst>
  <dgm:cxnLst>
    <dgm:cxn modelId="{EC85080D-D012-49D3-B9D7-2A7CF2DEB9F3}" type="presOf" srcId="{9536BF3A-3969-4797-AB61-C11DDCB829BD}" destId="{74469DCF-D3FE-4F83-974A-8EBD1F4AEFF4}" srcOrd="1" destOrd="0" presId="urn:microsoft.com/office/officeart/2005/8/layout/list1"/>
    <dgm:cxn modelId="{6BA99160-5384-4DB1-84DF-D6C2C636022F}" srcId="{9AC96CBC-54DE-464E-8682-650177ADD0D7}" destId="{AC51627E-82E2-4CC7-B674-49C87AC060EE}" srcOrd="3" destOrd="0" parTransId="{92678C74-8EDA-4B7B-95E9-2DE9D8978747}" sibTransId="{08381B21-1BFD-464A-BBF5-8A4644FFE2E1}"/>
    <dgm:cxn modelId="{FDC1264A-0704-4604-BEC4-7213D4552AC7}" srcId="{9AC96CBC-54DE-464E-8682-650177ADD0D7}" destId="{C1A48650-70CC-45D4-BD62-C41C750827A6}" srcOrd="2" destOrd="0" parTransId="{CB751D32-81AE-40AC-812B-279F87187C9F}" sibTransId="{6C2DEC4D-B1ED-4FA0-A2DC-8EE1D8CEE575}"/>
    <dgm:cxn modelId="{1081A24E-C98E-45AD-849D-1F5C41D9E8ED}" type="presOf" srcId="{9AE129A5-3CD6-45AE-BE52-3D937B09274E}" destId="{3AC83559-5B54-49C4-9A87-77169ACDF1DF}" srcOrd="1" destOrd="0" presId="urn:microsoft.com/office/officeart/2005/8/layout/list1"/>
    <dgm:cxn modelId="{C0AE846F-2179-4AA9-BFD6-83F58ED67871}" type="presOf" srcId="{C1A48650-70CC-45D4-BD62-C41C750827A6}" destId="{AA9A9874-AA1A-43A7-9ED3-A28DB505C3F0}" srcOrd="0" destOrd="0" presId="urn:microsoft.com/office/officeart/2005/8/layout/list1"/>
    <dgm:cxn modelId="{E1A5565A-B675-46B7-B960-5FCCC104B0DB}" type="presOf" srcId="{AC51627E-82E2-4CC7-B674-49C87AC060EE}" destId="{4BB55DB3-E097-45CB-8658-EBF3EDB215FF}" srcOrd="0" destOrd="0" presId="urn:microsoft.com/office/officeart/2005/8/layout/list1"/>
    <dgm:cxn modelId="{3400A6B1-9A0E-4D45-96F0-1AC050F19649}" type="presOf" srcId="{9AC96CBC-54DE-464E-8682-650177ADD0D7}" destId="{744C6AC4-B96D-443D-954F-CD8E280DD55C}" srcOrd="0" destOrd="0" presId="urn:microsoft.com/office/officeart/2005/8/layout/list1"/>
    <dgm:cxn modelId="{310A83B8-D456-4532-A130-911FB802FAC8}" type="presOf" srcId="{C1A48650-70CC-45D4-BD62-C41C750827A6}" destId="{55DE2715-A5AA-41FC-9D76-71F82149D818}" srcOrd="1" destOrd="0" presId="urn:microsoft.com/office/officeart/2005/8/layout/list1"/>
    <dgm:cxn modelId="{1C8275BA-C442-415A-BD39-8195F3B04BDA}" type="presOf" srcId="{9536BF3A-3969-4797-AB61-C11DDCB829BD}" destId="{95B8A5F8-1E2A-45AA-9379-946FFEC86E50}" srcOrd="0" destOrd="0" presId="urn:microsoft.com/office/officeart/2005/8/layout/list1"/>
    <dgm:cxn modelId="{2B0B23BB-5D63-4996-A921-D4501EB8B85F}" srcId="{9AC96CBC-54DE-464E-8682-650177ADD0D7}" destId="{9AE129A5-3CD6-45AE-BE52-3D937B09274E}" srcOrd="1" destOrd="0" parTransId="{2F43BE19-1521-4939-911A-BEBCE7A658CA}" sibTransId="{7DA362E1-917D-48C6-87B6-45C14599DE37}"/>
    <dgm:cxn modelId="{020A4CCE-4B7B-458B-A213-0F977E1AF022}" srcId="{9AC96CBC-54DE-464E-8682-650177ADD0D7}" destId="{9536BF3A-3969-4797-AB61-C11DDCB829BD}" srcOrd="0" destOrd="0" parTransId="{818F6ED8-4859-462A-A794-9A2E68D4C776}" sibTransId="{48604A68-73FF-44C2-A51B-9CA846AFC5B2}"/>
    <dgm:cxn modelId="{3E1991DC-01B9-4A81-809E-EC64BAD3166B}" type="presOf" srcId="{AC51627E-82E2-4CC7-B674-49C87AC060EE}" destId="{A1A9BED6-A45B-4BC4-BB61-886E850308F3}" srcOrd="1" destOrd="0" presId="urn:microsoft.com/office/officeart/2005/8/layout/list1"/>
    <dgm:cxn modelId="{87645DE7-7546-4976-9AF2-EAB4CBF6F66F}" type="presOf" srcId="{9AE129A5-3CD6-45AE-BE52-3D937B09274E}" destId="{B8360FB1-1EEC-4780-A6CB-B58B6461BAFF}" srcOrd="0" destOrd="0" presId="urn:microsoft.com/office/officeart/2005/8/layout/list1"/>
    <dgm:cxn modelId="{AF9AB906-851A-430E-BA37-92B16E0890EE}" type="presParOf" srcId="{744C6AC4-B96D-443D-954F-CD8E280DD55C}" destId="{844C5DCE-9AEE-4DAD-956F-29912D44C1AF}" srcOrd="0" destOrd="0" presId="urn:microsoft.com/office/officeart/2005/8/layout/list1"/>
    <dgm:cxn modelId="{64C8A377-6096-4DF7-9BF6-4E7D16A32A4A}" type="presParOf" srcId="{844C5DCE-9AEE-4DAD-956F-29912D44C1AF}" destId="{95B8A5F8-1E2A-45AA-9379-946FFEC86E50}" srcOrd="0" destOrd="0" presId="urn:microsoft.com/office/officeart/2005/8/layout/list1"/>
    <dgm:cxn modelId="{531AE050-FFA5-425B-8FEE-C2D2A9307E4A}" type="presParOf" srcId="{844C5DCE-9AEE-4DAD-956F-29912D44C1AF}" destId="{74469DCF-D3FE-4F83-974A-8EBD1F4AEFF4}" srcOrd="1" destOrd="0" presId="urn:microsoft.com/office/officeart/2005/8/layout/list1"/>
    <dgm:cxn modelId="{87621FCF-201A-44EC-9EE1-E68D76F8B0CA}" type="presParOf" srcId="{744C6AC4-B96D-443D-954F-CD8E280DD55C}" destId="{754E5BB3-5E10-4B6E-88D2-60E5E015F9C4}" srcOrd="1" destOrd="0" presId="urn:microsoft.com/office/officeart/2005/8/layout/list1"/>
    <dgm:cxn modelId="{B4FCCA82-D0B7-4ED6-82C9-3952A7853A72}" type="presParOf" srcId="{744C6AC4-B96D-443D-954F-CD8E280DD55C}" destId="{5E0CF3C5-1926-4CF2-8AA0-76C3FA0650EA}" srcOrd="2" destOrd="0" presId="urn:microsoft.com/office/officeart/2005/8/layout/list1"/>
    <dgm:cxn modelId="{0C26F910-0A04-4B8C-B166-12025C619DE8}" type="presParOf" srcId="{744C6AC4-B96D-443D-954F-CD8E280DD55C}" destId="{81A64EE7-46EC-4D65-A1D6-5AAC8654BC11}" srcOrd="3" destOrd="0" presId="urn:microsoft.com/office/officeart/2005/8/layout/list1"/>
    <dgm:cxn modelId="{119CB4F4-2BF1-4C90-958A-F7F0D4F75EEB}" type="presParOf" srcId="{744C6AC4-B96D-443D-954F-CD8E280DD55C}" destId="{3A93F890-3458-4CB0-897C-5A0E1D242AA3}" srcOrd="4" destOrd="0" presId="urn:microsoft.com/office/officeart/2005/8/layout/list1"/>
    <dgm:cxn modelId="{0ED831BC-EA52-4986-885A-A8A7EBC223C2}" type="presParOf" srcId="{3A93F890-3458-4CB0-897C-5A0E1D242AA3}" destId="{B8360FB1-1EEC-4780-A6CB-B58B6461BAFF}" srcOrd="0" destOrd="0" presId="urn:microsoft.com/office/officeart/2005/8/layout/list1"/>
    <dgm:cxn modelId="{A0029BC8-8247-4075-8326-21A4F3B78E12}" type="presParOf" srcId="{3A93F890-3458-4CB0-897C-5A0E1D242AA3}" destId="{3AC83559-5B54-49C4-9A87-77169ACDF1DF}" srcOrd="1" destOrd="0" presId="urn:microsoft.com/office/officeart/2005/8/layout/list1"/>
    <dgm:cxn modelId="{B113D5EF-5487-49A7-AE07-209D7FF3997D}" type="presParOf" srcId="{744C6AC4-B96D-443D-954F-CD8E280DD55C}" destId="{EE354B68-76F5-4480-A59D-19092D6C3DD1}" srcOrd="5" destOrd="0" presId="urn:microsoft.com/office/officeart/2005/8/layout/list1"/>
    <dgm:cxn modelId="{F2D43BE8-A244-4532-B9B4-BD09EF853DF7}" type="presParOf" srcId="{744C6AC4-B96D-443D-954F-CD8E280DD55C}" destId="{36F9CEA0-609C-4EBF-95FC-ABA5035AFF96}" srcOrd="6" destOrd="0" presId="urn:microsoft.com/office/officeart/2005/8/layout/list1"/>
    <dgm:cxn modelId="{117FD806-E6C5-4FFE-8864-1857B2E10E14}" type="presParOf" srcId="{744C6AC4-B96D-443D-954F-CD8E280DD55C}" destId="{9CBF20C3-1332-4962-932E-B9C1EB434A8B}" srcOrd="7" destOrd="0" presId="urn:microsoft.com/office/officeart/2005/8/layout/list1"/>
    <dgm:cxn modelId="{BC865613-0AF3-4ABD-AFF4-33B466038116}" type="presParOf" srcId="{744C6AC4-B96D-443D-954F-CD8E280DD55C}" destId="{3D821C87-5D50-46A2-B2DD-18AD80B8B16E}" srcOrd="8" destOrd="0" presId="urn:microsoft.com/office/officeart/2005/8/layout/list1"/>
    <dgm:cxn modelId="{684A0C24-601D-4101-AEC3-626EAE83F63C}" type="presParOf" srcId="{3D821C87-5D50-46A2-B2DD-18AD80B8B16E}" destId="{AA9A9874-AA1A-43A7-9ED3-A28DB505C3F0}" srcOrd="0" destOrd="0" presId="urn:microsoft.com/office/officeart/2005/8/layout/list1"/>
    <dgm:cxn modelId="{60FAA815-F76F-4628-94C3-70F9290B9AB7}" type="presParOf" srcId="{3D821C87-5D50-46A2-B2DD-18AD80B8B16E}" destId="{55DE2715-A5AA-41FC-9D76-71F82149D818}" srcOrd="1" destOrd="0" presId="urn:microsoft.com/office/officeart/2005/8/layout/list1"/>
    <dgm:cxn modelId="{AF7161CF-7B7F-403E-9081-05B49ACE2BCC}" type="presParOf" srcId="{744C6AC4-B96D-443D-954F-CD8E280DD55C}" destId="{2AB64BCA-EBB0-49FF-8E01-0273B4365000}" srcOrd="9" destOrd="0" presId="urn:microsoft.com/office/officeart/2005/8/layout/list1"/>
    <dgm:cxn modelId="{177F725B-9D11-4260-B314-3E053D7D0C0A}" type="presParOf" srcId="{744C6AC4-B96D-443D-954F-CD8E280DD55C}" destId="{BA804573-904A-460F-8D67-44F7B869B527}" srcOrd="10" destOrd="0" presId="urn:microsoft.com/office/officeart/2005/8/layout/list1"/>
    <dgm:cxn modelId="{8353324F-240D-4852-BDB4-D2CCA48395D0}" type="presParOf" srcId="{744C6AC4-B96D-443D-954F-CD8E280DD55C}" destId="{18236A8C-BCC6-4934-A0CA-6D2FE1CD9FC9}" srcOrd="11" destOrd="0" presId="urn:microsoft.com/office/officeart/2005/8/layout/list1"/>
    <dgm:cxn modelId="{FB8B3541-911A-4C13-A364-BDFD82A854E8}" type="presParOf" srcId="{744C6AC4-B96D-443D-954F-CD8E280DD55C}" destId="{F4F2B537-08E6-4921-86D6-60C19D49E523}" srcOrd="12" destOrd="0" presId="urn:microsoft.com/office/officeart/2005/8/layout/list1"/>
    <dgm:cxn modelId="{61F55479-40FD-434B-B119-96099047EC93}" type="presParOf" srcId="{F4F2B537-08E6-4921-86D6-60C19D49E523}" destId="{4BB55DB3-E097-45CB-8658-EBF3EDB215FF}" srcOrd="0" destOrd="0" presId="urn:microsoft.com/office/officeart/2005/8/layout/list1"/>
    <dgm:cxn modelId="{A8D178B0-084E-4649-9663-C75EE566E55A}" type="presParOf" srcId="{F4F2B537-08E6-4921-86D6-60C19D49E523}" destId="{A1A9BED6-A45B-4BC4-BB61-886E850308F3}" srcOrd="1" destOrd="0" presId="urn:microsoft.com/office/officeart/2005/8/layout/list1"/>
    <dgm:cxn modelId="{980A3357-55EA-4B48-9B73-2B52987A7E80}" type="presParOf" srcId="{744C6AC4-B96D-443D-954F-CD8E280DD55C}" destId="{524B85AB-22AF-452E-9E8C-F8E1E2FD8690}" srcOrd="13" destOrd="0" presId="urn:microsoft.com/office/officeart/2005/8/layout/list1"/>
    <dgm:cxn modelId="{6BAB9258-3D41-4DA0-BA14-9E9D9679FAE3}" type="presParOf" srcId="{744C6AC4-B96D-443D-954F-CD8E280DD55C}" destId="{785AE66A-5AFA-471B-BD3D-3C6AC280FEE1}" srcOrd="14"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0CF3C5-1926-4CF2-8AA0-76C3FA0650EA}">
      <dsp:nvSpPr>
        <dsp:cNvPr id="0" name=""/>
        <dsp:cNvSpPr/>
      </dsp:nvSpPr>
      <dsp:spPr>
        <a:xfrm>
          <a:off x="0" y="88577"/>
          <a:ext cx="7315200" cy="352800"/>
        </a:xfrm>
        <a:prstGeom prst="rect">
          <a:avLst/>
        </a:prstGeom>
        <a:solidFill>
          <a:schemeClr val="accent2">
            <a:alpha val="90000"/>
            <a:tint val="40000"/>
            <a:hueOff val="0"/>
            <a:satOff val="0"/>
            <a:lumOff val="0"/>
            <a:alphaOff val="0"/>
          </a:schemeClr>
        </a:solidFill>
        <a:ln w="1079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4469DCF-D3FE-4F83-974A-8EBD1F4AEFF4}">
      <dsp:nvSpPr>
        <dsp:cNvPr id="0" name=""/>
        <dsp:cNvSpPr/>
      </dsp:nvSpPr>
      <dsp:spPr>
        <a:xfrm>
          <a:off x="365760" y="33184"/>
          <a:ext cx="5120640" cy="413280"/>
        </a:xfrm>
        <a:prstGeom prst="roundRect">
          <a:avLst/>
        </a:prstGeom>
        <a:solidFill>
          <a:schemeClr val="lt1">
            <a:hueOff val="0"/>
            <a:satOff val="0"/>
            <a:lumOff val="0"/>
            <a:alphaOff val="0"/>
          </a:schemeClr>
        </a:solidFill>
        <a:ln w="10795"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3548" tIns="0" rIns="193548" bIns="0" numCol="1" spcCol="1270" anchor="ctr" anchorCtr="0">
          <a:noAutofit/>
        </a:bodyPr>
        <a:lstStyle/>
        <a:p>
          <a:pPr marL="0" lvl="0" indent="0" algn="l" defTabSz="622300">
            <a:lnSpc>
              <a:spcPct val="90000"/>
            </a:lnSpc>
            <a:spcBef>
              <a:spcPct val="0"/>
            </a:spcBef>
            <a:spcAft>
              <a:spcPct val="35000"/>
            </a:spcAft>
            <a:buNone/>
          </a:pPr>
          <a:r>
            <a:rPr lang="en-US" sz="1400" kern="1200" dirty="0"/>
            <a:t>Multiple paths</a:t>
          </a:r>
        </a:p>
      </dsp:txBody>
      <dsp:txXfrm>
        <a:off x="385935" y="53359"/>
        <a:ext cx="5080290" cy="372930"/>
      </dsp:txXfrm>
    </dsp:sp>
    <dsp:sp modelId="{36F9CEA0-609C-4EBF-95FC-ABA5035AFF96}">
      <dsp:nvSpPr>
        <dsp:cNvPr id="0" name=""/>
        <dsp:cNvSpPr/>
      </dsp:nvSpPr>
      <dsp:spPr>
        <a:xfrm>
          <a:off x="0" y="874864"/>
          <a:ext cx="7315200" cy="352800"/>
        </a:xfrm>
        <a:prstGeom prst="rect">
          <a:avLst/>
        </a:prstGeom>
        <a:solidFill>
          <a:schemeClr val="accent2">
            <a:alpha val="90000"/>
            <a:tint val="40000"/>
            <a:hueOff val="0"/>
            <a:satOff val="0"/>
            <a:lumOff val="0"/>
            <a:alphaOff val="0"/>
          </a:schemeClr>
        </a:solidFill>
        <a:ln w="1079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AC83559-5B54-49C4-9A87-77169ACDF1DF}">
      <dsp:nvSpPr>
        <dsp:cNvPr id="0" name=""/>
        <dsp:cNvSpPr/>
      </dsp:nvSpPr>
      <dsp:spPr>
        <a:xfrm>
          <a:off x="365760" y="668224"/>
          <a:ext cx="5120640" cy="413280"/>
        </a:xfrm>
        <a:prstGeom prst="roundRect">
          <a:avLst/>
        </a:prstGeom>
        <a:solidFill>
          <a:schemeClr val="lt1">
            <a:hueOff val="0"/>
            <a:satOff val="0"/>
            <a:lumOff val="0"/>
            <a:alphaOff val="0"/>
          </a:schemeClr>
        </a:solidFill>
        <a:ln w="10795"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3548" tIns="0" rIns="193548" bIns="0" numCol="1" spcCol="1270" anchor="ctr" anchorCtr="0">
          <a:noAutofit/>
        </a:bodyPr>
        <a:lstStyle/>
        <a:p>
          <a:pPr marL="0" lvl="0" indent="0" algn="l" defTabSz="622300">
            <a:lnSpc>
              <a:spcPct val="90000"/>
            </a:lnSpc>
            <a:spcBef>
              <a:spcPct val="0"/>
            </a:spcBef>
            <a:spcAft>
              <a:spcPct val="35000"/>
            </a:spcAft>
            <a:buNone/>
          </a:pPr>
          <a:r>
            <a:rPr lang="en-US" sz="1400" kern="1200" dirty="0"/>
            <a:t>Long and short</a:t>
          </a:r>
        </a:p>
      </dsp:txBody>
      <dsp:txXfrm>
        <a:off x="385935" y="688399"/>
        <a:ext cx="5080290" cy="372930"/>
      </dsp:txXfrm>
    </dsp:sp>
    <dsp:sp modelId="{BA804573-904A-460F-8D67-44F7B869B527}">
      <dsp:nvSpPr>
        <dsp:cNvPr id="0" name=""/>
        <dsp:cNvSpPr/>
      </dsp:nvSpPr>
      <dsp:spPr>
        <a:xfrm>
          <a:off x="0" y="1509904"/>
          <a:ext cx="7315200" cy="352800"/>
        </a:xfrm>
        <a:prstGeom prst="rect">
          <a:avLst/>
        </a:prstGeom>
        <a:solidFill>
          <a:schemeClr val="accent2">
            <a:alpha val="90000"/>
            <a:tint val="40000"/>
            <a:hueOff val="0"/>
            <a:satOff val="0"/>
            <a:lumOff val="0"/>
            <a:alphaOff val="0"/>
          </a:schemeClr>
        </a:solidFill>
        <a:ln w="1079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5DE2715-A5AA-41FC-9D76-71F82149D818}">
      <dsp:nvSpPr>
        <dsp:cNvPr id="0" name=""/>
        <dsp:cNvSpPr/>
      </dsp:nvSpPr>
      <dsp:spPr>
        <a:xfrm>
          <a:off x="365760" y="1303264"/>
          <a:ext cx="5120640" cy="413280"/>
        </a:xfrm>
        <a:prstGeom prst="roundRect">
          <a:avLst/>
        </a:prstGeom>
        <a:solidFill>
          <a:schemeClr val="lt1">
            <a:hueOff val="0"/>
            <a:satOff val="0"/>
            <a:lumOff val="0"/>
            <a:alphaOff val="0"/>
          </a:schemeClr>
        </a:solidFill>
        <a:ln w="10795"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3548" tIns="0" rIns="193548" bIns="0" numCol="1" spcCol="1270" anchor="ctr" anchorCtr="0">
          <a:noAutofit/>
        </a:bodyPr>
        <a:lstStyle/>
        <a:p>
          <a:pPr marL="0" lvl="0" indent="0" algn="l" defTabSz="622300">
            <a:lnSpc>
              <a:spcPct val="90000"/>
            </a:lnSpc>
            <a:spcBef>
              <a:spcPct val="0"/>
            </a:spcBef>
            <a:spcAft>
              <a:spcPct val="35000"/>
            </a:spcAft>
            <a:buNone/>
          </a:pPr>
          <a:r>
            <a:rPr lang="en-US" sz="1400" kern="1200" dirty="0"/>
            <a:t>Express way between layers</a:t>
          </a:r>
        </a:p>
      </dsp:txBody>
      <dsp:txXfrm>
        <a:off x="385935" y="1323439"/>
        <a:ext cx="5080290" cy="372930"/>
      </dsp:txXfrm>
    </dsp:sp>
    <dsp:sp modelId="{785AE66A-5AFA-471B-BD3D-3C6AC280FEE1}">
      <dsp:nvSpPr>
        <dsp:cNvPr id="0" name=""/>
        <dsp:cNvSpPr/>
      </dsp:nvSpPr>
      <dsp:spPr>
        <a:xfrm>
          <a:off x="0" y="2144944"/>
          <a:ext cx="7315200" cy="352800"/>
        </a:xfrm>
        <a:prstGeom prst="rect">
          <a:avLst/>
        </a:prstGeom>
        <a:solidFill>
          <a:schemeClr val="accent2">
            <a:alpha val="90000"/>
            <a:tint val="40000"/>
            <a:hueOff val="0"/>
            <a:satOff val="0"/>
            <a:lumOff val="0"/>
            <a:alphaOff val="0"/>
          </a:schemeClr>
        </a:solidFill>
        <a:ln w="1079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1A9BED6-A45B-4BC4-BB61-886E850308F3}">
      <dsp:nvSpPr>
        <dsp:cNvPr id="0" name=""/>
        <dsp:cNvSpPr/>
      </dsp:nvSpPr>
      <dsp:spPr>
        <a:xfrm>
          <a:off x="365760" y="1938304"/>
          <a:ext cx="5120640" cy="413280"/>
        </a:xfrm>
        <a:prstGeom prst="roundRect">
          <a:avLst/>
        </a:prstGeom>
        <a:solidFill>
          <a:schemeClr val="lt1">
            <a:hueOff val="0"/>
            <a:satOff val="0"/>
            <a:lumOff val="0"/>
            <a:alphaOff val="0"/>
          </a:schemeClr>
        </a:solidFill>
        <a:ln w="10795"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3548" tIns="0" rIns="193548" bIns="0" numCol="1" spcCol="1270" anchor="ctr" anchorCtr="0">
          <a:noAutofit/>
        </a:bodyPr>
        <a:lstStyle/>
        <a:p>
          <a:pPr marL="0" lvl="0" indent="0" algn="l" defTabSz="622300">
            <a:lnSpc>
              <a:spcPct val="90000"/>
            </a:lnSpc>
            <a:spcBef>
              <a:spcPct val="0"/>
            </a:spcBef>
            <a:spcAft>
              <a:spcPct val="35000"/>
            </a:spcAft>
            <a:buNone/>
          </a:pPr>
          <a:r>
            <a:rPr lang="en-US" sz="1400" kern="1200" dirty="0"/>
            <a:t>Weight sharing</a:t>
          </a:r>
        </a:p>
      </dsp:txBody>
      <dsp:txXfrm>
        <a:off x="385935" y="1958479"/>
        <a:ext cx="5080290" cy="372930"/>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2153"/>
            <a:ext cx="3169920" cy="480060"/>
          </a:xfrm>
          <a:prstGeom prst="rect">
            <a:avLst/>
          </a:prstGeom>
        </p:spPr>
        <p:txBody>
          <a:bodyPr vert="horz" lIns="96653" tIns="48327" rIns="96653" bIns="48327" rtlCol="0"/>
          <a:lstStyle>
            <a:lvl1pPr algn="l">
              <a:defRPr sz="1200"/>
            </a:lvl1pPr>
          </a:lstStyle>
          <a:p>
            <a:r>
              <a:rPr lang="en-US" dirty="0">
                <a:latin typeface="Segoe UI" pitchFamily="34" charset="0"/>
              </a:rPr>
              <a:t>Build 2015</a:t>
            </a:r>
          </a:p>
        </p:txBody>
      </p:sp>
      <p:sp>
        <p:nvSpPr>
          <p:cNvPr id="7" name="Date Placeholder 6"/>
          <p:cNvSpPr>
            <a:spLocks noGrp="1"/>
          </p:cNvSpPr>
          <p:nvPr>
            <p:ph type="dt" sz="quarter" idx="1"/>
          </p:nvPr>
        </p:nvSpPr>
        <p:spPr>
          <a:xfrm>
            <a:off x="4143587" y="0"/>
            <a:ext cx="3169920" cy="480060"/>
          </a:xfrm>
          <a:prstGeom prst="rect">
            <a:avLst/>
          </a:prstGeom>
        </p:spPr>
        <p:txBody>
          <a:bodyPr vert="horz" lIns="96653" tIns="48327" rIns="96653" bIns="48327" rtlCol="0"/>
          <a:lstStyle>
            <a:lvl1pPr algn="r">
              <a:defRPr sz="1200"/>
            </a:lvl1pPr>
          </a:lstStyle>
          <a:p>
            <a:fld id="{2D5567D9-4D2D-4B56-BBED-2D65C2971030}" type="datetime8">
              <a:rPr lang="en-US" smtClean="0">
                <a:latin typeface="Segoe UI" pitchFamily="34" charset="0"/>
              </a:rPr>
              <a:t>7/24/2018 10:05 AM</a:t>
            </a:fld>
            <a:endParaRPr lang="en-US" dirty="0">
              <a:latin typeface="Segoe UI" pitchFamily="34" charset="0"/>
            </a:endParaRPr>
          </a:p>
        </p:txBody>
      </p:sp>
      <p:sp>
        <p:nvSpPr>
          <p:cNvPr id="8" name="Footer Placeholder 7"/>
          <p:cNvSpPr>
            <a:spLocks noGrp="1"/>
          </p:cNvSpPr>
          <p:nvPr>
            <p:ph type="ftr" sz="quarter" idx="2"/>
          </p:nvPr>
        </p:nvSpPr>
        <p:spPr>
          <a:xfrm>
            <a:off x="0" y="9119474"/>
            <a:ext cx="6181344" cy="349056"/>
          </a:xfrm>
          <a:prstGeom prst="rect">
            <a:avLst/>
          </a:prstGeom>
        </p:spPr>
        <p:txBody>
          <a:bodyPr vert="horz" lIns="96653" tIns="48327" rIns="96653" bIns="48327" rtlCol="0" anchor="b"/>
          <a:lstStyle>
            <a:lvl1pPr algn="l">
              <a:defRPr sz="1200"/>
            </a:lvl1pPr>
          </a:lstStyle>
          <a:p>
            <a:pPr marL="421179" defTabSz="966211" eaLnBrk="0" hangingPunct="0"/>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6169151" y="9119474"/>
            <a:ext cx="1144355" cy="480060"/>
          </a:xfrm>
          <a:prstGeom prst="rect">
            <a:avLst/>
          </a:prstGeom>
        </p:spPr>
        <p:txBody>
          <a:bodyPr vert="horz" lIns="96653" tIns="48327" rIns="96653" bIns="48327"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3169920" cy="480060"/>
          </a:xfrm>
          <a:prstGeom prst="rect">
            <a:avLst/>
          </a:prstGeom>
        </p:spPr>
        <p:txBody>
          <a:bodyPr vert="horz" lIns="96653" tIns="48327" rIns="96653" bIns="48327" rtlCol="0"/>
          <a:lstStyle>
            <a:lvl1pPr algn="l">
              <a:defRPr sz="1200">
                <a:latin typeface="Segoe UI" pitchFamily="34" charset="0"/>
              </a:defRPr>
            </a:lvl1pPr>
          </a:lstStyle>
          <a:p>
            <a:r>
              <a:rPr lang="en-US" dirty="0">
                <a:latin typeface="Segoe UI" pitchFamily="34" charset="0"/>
              </a:rPr>
              <a:t>Build 2015</a:t>
            </a:r>
          </a:p>
        </p:txBody>
      </p:sp>
      <p:sp>
        <p:nvSpPr>
          <p:cNvPr id="9" name="Slide Image Placeholder 8"/>
          <p:cNvSpPr>
            <a:spLocks noGrp="1" noRot="1" noChangeAspect="1"/>
          </p:cNvSpPr>
          <p:nvPr>
            <p:ph type="sldImg" idx="2"/>
          </p:nvPr>
        </p:nvSpPr>
        <p:spPr>
          <a:xfrm>
            <a:off x="457200" y="719138"/>
            <a:ext cx="6400800" cy="3600450"/>
          </a:xfrm>
          <a:prstGeom prst="rect">
            <a:avLst/>
          </a:prstGeom>
          <a:noFill/>
          <a:ln w="12700">
            <a:solidFill>
              <a:prstClr val="black"/>
            </a:solidFill>
          </a:ln>
        </p:spPr>
        <p:txBody>
          <a:bodyPr vert="horz" lIns="96653" tIns="48327" rIns="96653" bIns="48327" rtlCol="0" anchor="ctr"/>
          <a:lstStyle/>
          <a:p>
            <a:endParaRPr lang="en-US" dirty="0"/>
          </a:p>
        </p:txBody>
      </p:sp>
      <p:sp>
        <p:nvSpPr>
          <p:cNvPr id="10" name="Footer Placeholder 9"/>
          <p:cNvSpPr>
            <a:spLocks noGrp="1"/>
          </p:cNvSpPr>
          <p:nvPr>
            <p:ph type="ftr" sz="quarter" idx="4"/>
          </p:nvPr>
        </p:nvSpPr>
        <p:spPr>
          <a:xfrm>
            <a:off x="0" y="9121141"/>
            <a:ext cx="6315456" cy="373762"/>
          </a:xfrm>
          <a:prstGeom prst="rect">
            <a:avLst/>
          </a:prstGeom>
        </p:spPr>
        <p:txBody>
          <a:bodyPr vert="horz" lIns="96653" tIns="48327" rIns="96653" bIns="48327" rtlCol="0" anchor="b"/>
          <a:lstStyle>
            <a:lvl1pPr marL="604081" indent="0" algn="l">
              <a:defRPr sz="1200"/>
            </a:lvl1pPr>
          </a:lstStyle>
          <a:p>
            <a:pPr defTabSz="966211"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4143587" y="0"/>
            <a:ext cx="3169920" cy="480060"/>
          </a:xfrm>
          <a:prstGeom prst="rect">
            <a:avLst/>
          </a:prstGeom>
        </p:spPr>
        <p:txBody>
          <a:bodyPr vert="horz" lIns="96653" tIns="48327" rIns="96653" bIns="48327" rtlCol="0"/>
          <a:lstStyle>
            <a:lvl1pPr algn="r">
              <a:defRPr sz="1200">
                <a:latin typeface="Segoe UI" pitchFamily="34" charset="0"/>
              </a:defRPr>
            </a:lvl1pPr>
          </a:lstStyle>
          <a:p>
            <a:fld id="{CD14C521-1257-4AF7-893A-963F06103132}" type="datetime8">
              <a:rPr lang="en-US" smtClean="0"/>
              <a:t>7/24/2018 10:05 AM</a:t>
            </a:fld>
            <a:endParaRPr lang="en-US" dirty="0"/>
          </a:p>
        </p:txBody>
      </p:sp>
      <p:sp>
        <p:nvSpPr>
          <p:cNvPr id="12" name="Notes Placeholder 11"/>
          <p:cNvSpPr>
            <a:spLocks noGrp="1"/>
          </p:cNvSpPr>
          <p:nvPr>
            <p:ph type="body" sz="quarter" idx="3"/>
          </p:nvPr>
        </p:nvSpPr>
        <p:spPr>
          <a:xfrm>
            <a:off x="731520" y="4560570"/>
            <a:ext cx="5852160" cy="4320540"/>
          </a:xfrm>
          <a:prstGeom prst="rect">
            <a:avLst/>
          </a:prstGeom>
        </p:spPr>
        <p:txBody>
          <a:bodyPr vert="horz" lIns="96653" tIns="48327" rIns="96653" bIns="48327"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6303263" y="9119474"/>
            <a:ext cx="1010243" cy="480060"/>
          </a:xfrm>
          <a:prstGeom prst="rect">
            <a:avLst/>
          </a:prstGeom>
        </p:spPr>
        <p:txBody>
          <a:bodyPr vert="horz" lIns="96653" tIns="48327" rIns="96653" bIns="48327"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people.csail.mit.edu/torralba/tinyimages/" TargetMode="External"/><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66211"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fld id="{0ADD971E-A47F-413E-B4ED-18B84902D005}" type="datetime8">
              <a:rPr lang="en-US" smtClean="0"/>
              <a:t>7/24/2018 10:06 AM</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a:t>
            </a:fld>
            <a:endParaRPr lang="en-US" dirty="0"/>
          </a:p>
        </p:txBody>
      </p:sp>
      <p:sp>
        <p:nvSpPr>
          <p:cNvPr id="7" name="Header Placeholder 6"/>
          <p:cNvSpPr>
            <a:spLocks noGrp="1"/>
          </p:cNvSpPr>
          <p:nvPr>
            <p:ph type="hdr" sz="quarter" idx="13"/>
          </p:nvPr>
        </p:nvSpPr>
        <p:spPr/>
        <p:txBody>
          <a:bodyPr/>
          <a:lstStyle/>
          <a:p>
            <a:r>
              <a:rPr lang="en-US" dirty="0"/>
              <a:t>Build 2014</a:t>
            </a:r>
          </a:p>
        </p:txBody>
      </p:sp>
    </p:spTree>
    <p:extLst>
      <p:ext uri="{BB962C8B-B14F-4D97-AF65-F5344CB8AC3E}">
        <p14:creationId xmlns:p14="http://schemas.microsoft.com/office/powerpoint/2010/main" val="21847036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66211"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5ED2A5D-EDD3-4F14-87EF-A36BA2AB6B7B}" type="datetime8">
              <a:rPr lang="en-US" smtClean="0"/>
              <a:t>7/24/2018 10:05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4209805698"/>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5000 training, 1000 testing</a:t>
            </a:r>
          </a:p>
          <a:p>
            <a:endParaRPr lang="en-US" dirty="0"/>
          </a:p>
          <a:p>
            <a:r>
              <a:rPr lang="en-US" sz="900" b="0" i="0" u="none" strike="noStrike" kern="1200" baseline="0" dirty="0">
                <a:solidFill>
                  <a:schemeClr val="tx1"/>
                </a:solidFill>
                <a:latin typeface="Segoe UI Light" pitchFamily="34" charset="0"/>
                <a:ea typeface="+mn-ea"/>
                <a:cs typeface="+mn-cs"/>
              </a:rPr>
              <a:t>73</a:t>
            </a:r>
            <a:r>
              <a:rPr lang="en-US" sz="900" b="0" i="1" u="none" strike="noStrike" kern="1200" baseline="0" dirty="0">
                <a:solidFill>
                  <a:schemeClr val="tx1"/>
                </a:solidFill>
                <a:latin typeface="Segoe UI Light" pitchFamily="34" charset="0"/>
                <a:ea typeface="+mn-ea"/>
                <a:cs typeface="+mn-cs"/>
              </a:rPr>
              <a:t>; </a:t>
            </a:r>
            <a:r>
              <a:rPr lang="en-US" sz="900" b="0" i="0" u="none" strike="noStrike" kern="1200" baseline="0" dirty="0">
                <a:solidFill>
                  <a:schemeClr val="tx1"/>
                </a:solidFill>
                <a:latin typeface="Segoe UI Light" pitchFamily="34" charset="0"/>
                <a:ea typeface="+mn-ea"/>
                <a:cs typeface="+mn-cs"/>
              </a:rPr>
              <a:t>257 training images, 26</a:t>
            </a:r>
            <a:r>
              <a:rPr lang="en-US" sz="900" b="0" i="1" u="none" strike="noStrike" kern="1200" baseline="0" dirty="0">
                <a:solidFill>
                  <a:schemeClr val="tx1"/>
                </a:solidFill>
                <a:latin typeface="Segoe UI Light" pitchFamily="34" charset="0"/>
                <a:ea typeface="+mn-ea"/>
                <a:cs typeface="+mn-cs"/>
              </a:rPr>
              <a:t>; </a:t>
            </a:r>
            <a:r>
              <a:rPr lang="en-US" sz="900" b="0" i="0" u="none" strike="noStrike" kern="1200" baseline="0" dirty="0">
                <a:solidFill>
                  <a:schemeClr val="tx1"/>
                </a:solidFill>
                <a:latin typeface="Segoe UI Light" pitchFamily="34" charset="0"/>
                <a:ea typeface="+mn-ea"/>
                <a:cs typeface="+mn-cs"/>
              </a:rPr>
              <a:t>032 test</a:t>
            </a:r>
            <a:endParaRPr lang="en-US" dirty="0"/>
          </a:p>
        </p:txBody>
      </p:sp>
      <p:sp>
        <p:nvSpPr>
          <p:cNvPr id="4" name="Header Placeholder 3"/>
          <p:cNvSpPr>
            <a:spLocks noGrp="1"/>
          </p:cNvSpPr>
          <p:nvPr>
            <p:ph type="hdr" sz="quarter" idx="10"/>
          </p:nvPr>
        </p:nvSpPr>
        <p:spPr/>
        <p:txBody>
          <a:bodyPr/>
          <a:lstStyle/>
          <a:p>
            <a:r>
              <a:rPr lang="en-US">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66211"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B7F03FA-E494-4183-AA79-53303F1EC9CF}" type="datetime8">
              <a:rPr lang="en-US" smtClean="0"/>
              <a:t>7/24/2018 10:05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104</a:t>
            </a:fld>
            <a:endParaRPr lang="en-US" dirty="0"/>
          </a:p>
        </p:txBody>
      </p:sp>
    </p:spTree>
    <p:extLst>
      <p:ext uri="{BB962C8B-B14F-4D97-AF65-F5344CB8AC3E}">
        <p14:creationId xmlns:p14="http://schemas.microsoft.com/office/powerpoint/2010/main" val="2508287436"/>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latin typeface="Segoe UI" pitchFamily="34" charset="0"/>
              </a:rPr>
              <a:t>Director Review 2018</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66211"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324D36B-6FA4-4CBF-A21F-136600F93AA0}" type="datetime8">
              <a:rPr lang="en-US" smtClean="0"/>
              <a:t>7/24/2018 10:05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105</a:t>
            </a:fld>
            <a:endParaRPr lang="en-US" dirty="0"/>
          </a:p>
        </p:txBody>
      </p:sp>
    </p:spTree>
    <p:extLst>
      <p:ext uri="{BB962C8B-B14F-4D97-AF65-F5344CB8AC3E}">
        <p14:creationId xmlns:p14="http://schemas.microsoft.com/office/powerpoint/2010/main" val="1635324132"/>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latin typeface="Segoe UI" pitchFamily="34" charset="0"/>
              </a:rPr>
              <a:t>Director Review 2018</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66211"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89E0150D-2B7E-45B5-A42E-E007AF89B4A9}" type="datetime8">
              <a:rPr lang="en-US" smtClean="0"/>
              <a:t>7/24/2018 10:05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106</a:t>
            </a:fld>
            <a:endParaRPr lang="en-US" dirty="0"/>
          </a:p>
        </p:txBody>
      </p:sp>
    </p:spTree>
    <p:extLst>
      <p:ext uri="{BB962C8B-B14F-4D97-AF65-F5344CB8AC3E}">
        <p14:creationId xmlns:p14="http://schemas.microsoft.com/office/powerpoint/2010/main" val="1565224119"/>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latin typeface="Segoe UI" pitchFamily="34" charset="0"/>
              </a:rPr>
              <a:t>Director Review 2018</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66211"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E8198D77-D655-49F9-8D0E-9EF315536B53}" type="datetime8">
              <a:rPr lang="en-US" smtClean="0"/>
              <a:t>7/24/2018 10:05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107</a:t>
            </a:fld>
            <a:endParaRPr lang="en-US" dirty="0"/>
          </a:p>
        </p:txBody>
      </p:sp>
    </p:spTree>
    <p:extLst>
      <p:ext uri="{BB962C8B-B14F-4D97-AF65-F5344CB8AC3E}">
        <p14:creationId xmlns:p14="http://schemas.microsoft.com/office/powerpoint/2010/main" val="3845405449"/>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latin typeface="Segoe UI" pitchFamily="34" charset="0"/>
              </a:rPr>
              <a:t>Director Review 2018</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66211"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C1815527-B0AA-411C-B80F-0E6BDABA8F32}" type="datetime8">
              <a:rPr lang="en-US" smtClean="0"/>
              <a:t>7/24/2018 10:05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108</a:t>
            </a:fld>
            <a:endParaRPr lang="en-US" dirty="0"/>
          </a:p>
        </p:txBody>
      </p:sp>
    </p:spTree>
    <p:extLst>
      <p:ext uri="{BB962C8B-B14F-4D97-AF65-F5344CB8AC3E}">
        <p14:creationId xmlns:p14="http://schemas.microsoft.com/office/powerpoint/2010/main" val="3320696844"/>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latin typeface="Segoe UI" pitchFamily="34" charset="0"/>
              </a:rPr>
              <a:t>Director Review 2018</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66211"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AAED19C2-AA66-4E09-8C90-727C04195B4B}" type="datetime8">
              <a:rPr lang="en-US" smtClean="0"/>
              <a:t>7/24/2018 10:05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109</a:t>
            </a:fld>
            <a:endParaRPr lang="en-US" dirty="0"/>
          </a:p>
        </p:txBody>
      </p:sp>
    </p:spTree>
    <p:extLst>
      <p:ext uri="{BB962C8B-B14F-4D97-AF65-F5344CB8AC3E}">
        <p14:creationId xmlns:p14="http://schemas.microsoft.com/office/powerpoint/2010/main" val="1221201353"/>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66211"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EA4B3E36-41F2-4A0A-B20B-EFC9E465D20D}" type="datetime8">
              <a:rPr lang="en-US" smtClean="0"/>
              <a:t>7/24/2018 10:05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111</a:t>
            </a:fld>
            <a:endParaRPr lang="en-US" dirty="0"/>
          </a:p>
        </p:txBody>
      </p:sp>
    </p:spTree>
    <p:extLst>
      <p:ext uri="{BB962C8B-B14F-4D97-AF65-F5344CB8AC3E}">
        <p14:creationId xmlns:p14="http://schemas.microsoft.com/office/powerpoint/2010/main" val="2070520122"/>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Header Placeholder 3"/>
          <p:cNvSpPr>
            <a:spLocks noGrp="1"/>
          </p:cNvSpPr>
          <p:nvPr>
            <p:ph type="hdr" sz="quarter" idx="10"/>
          </p:nvPr>
        </p:nvSpPr>
        <p:spPr/>
        <p:txBody>
          <a:bodyPr/>
          <a:lstStyle/>
          <a:p>
            <a:r>
              <a:rPr lang="en-US">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66211"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7AD5E3-9CB3-4109-BC91-C2A207D284D5}" type="datetime8">
              <a:rPr lang="en-US" smtClean="0"/>
              <a:t>7/24/2018 10:05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112</a:t>
            </a:fld>
            <a:endParaRPr lang="en-US" dirty="0"/>
          </a:p>
        </p:txBody>
      </p:sp>
    </p:spTree>
    <p:extLst>
      <p:ext uri="{BB962C8B-B14F-4D97-AF65-F5344CB8AC3E}">
        <p14:creationId xmlns:p14="http://schemas.microsoft.com/office/powerpoint/2010/main" val="2637599055"/>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latin typeface="Segoe UI" pitchFamily="34" charset="0"/>
              </a:rPr>
              <a:t>Director Review 2018</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66211"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537AB4C3-87DC-433A-83A6-43F020B46275}" type="datetime8">
              <a:rPr lang="en-US" smtClean="0"/>
              <a:t>7/24/2018 10:05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113</a:t>
            </a:fld>
            <a:endParaRPr lang="en-US" dirty="0"/>
          </a:p>
        </p:txBody>
      </p:sp>
    </p:spTree>
    <p:extLst>
      <p:ext uri="{BB962C8B-B14F-4D97-AF65-F5344CB8AC3E}">
        <p14:creationId xmlns:p14="http://schemas.microsoft.com/office/powerpoint/2010/main" val="3325169124"/>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latin typeface="Segoe UI" pitchFamily="34" charset="0"/>
              </a:rPr>
              <a:t>Director Review 2018</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66211"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4D7AFABF-718C-41DC-BBE4-27A3A53673A4}" type="datetime8">
              <a:rPr lang="en-US" smtClean="0"/>
              <a:t>7/24/2018 10:05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114</a:t>
            </a:fld>
            <a:endParaRPr lang="en-US" dirty="0"/>
          </a:p>
        </p:txBody>
      </p:sp>
    </p:spTree>
    <p:extLst>
      <p:ext uri="{BB962C8B-B14F-4D97-AF65-F5344CB8AC3E}">
        <p14:creationId xmlns:p14="http://schemas.microsoft.com/office/powerpoint/2010/main" val="16636845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66211"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5B51172-81A2-4960-ACA8-0F90F67A7B46}" type="datetime8">
              <a:rPr lang="en-US" smtClean="0"/>
              <a:t>7/24/2018 10:05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1191126716"/>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latin typeface="Segoe UI" pitchFamily="34" charset="0"/>
              </a:rPr>
              <a:t>Director Review 2018</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66211"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E19F2471-BCE8-424A-807B-53105FEA40EA}" type="datetime8">
              <a:rPr lang="en-US" smtClean="0"/>
              <a:t>7/24/2018 10:05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115</a:t>
            </a:fld>
            <a:endParaRPr lang="en-US" dirty="0"/>
          </a:p>
        </p:txBody>
      </p:sp>
    </p:spTree>
    <p:extLst>
      <p:ext uri="{BB962C8B-B14F-4D97-AF65-F5344CB8AC3E}">
        <p14:creationId xmlns:p14="http://schemas.microsoft.com/office/powerpoint/2010/main" val="1052461261"/>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66211"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35657E9-9595-4A65-9CAC-0F56730A170E}" type="datetime8">
              <a:rPr lang="en-US" smtClean="0"/>
              <a:t>7/24/2018 10:05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117</a:t>
            </a:fld>
            <a:endParaRPr lang="en-US" dirty="0"/>
          </a:p>
        </p:txBody>
      </p:sp>
    </p:spTree>
    <p:extLst>
      <p:ext uri="{BB962C8B-B14F-4D97-AF65-F5344CB8AC3E}">
        <p14:creationId xmlns:p14="http://schemas.microsoft.com/office/powerpoint/2010/main" val="2256422140"/>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66211"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CEE2A758-6504-45A7-A833-C8B7D4BCDB35}" type="datetime8">
              <a:rPr lang="en-US" smtClean="0"/>
              <a:t>7/24/2018 10:05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118</a:t>
            </a:fld>
            <a:endParaRPr lang="en-US" dirty="0"/>
          </a:p>
        </p:txBody>
      </p:sp>
    </p:spTree>
    <p:extLst>
      <p:ext uri="{BB962C8B-B14F-4D97-AF65-F5344CB8AC3E}">
        <p14:creationId xmlns:p14="http://schemas.microsoft.com/office/powerpoint/2010/main" val="260139210"/>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320 * 320</a:t>
            </a:r>
          </a:p>
        </p:txBody>
      </p:sp>
      <p:sp>
        <p:nvSpPr>
          <p:cNvPr id="4" name="Header Placeholder 3"/>
          <p:cNvSpPr>
            <a:spLocks noGrp="1"/>
          </p:cNvSpPr>
          <p:nvPr>
            <p:ph type="hdr" sz="quarter" idx="10"/>
          </p:nvPr>
        </p:nvSpPr>
        <p:spPr/>
        <p:txBody>
          <a:bodyPr/>
          <a:lstStyle/>
          <a:p>
            <a:r>
              <a:rPr lang="en-US">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66211"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A8D2FE2F-961D-4A7F-9B5D-07076D5376F3}" type="datetime8">
              <a:rPr lang="en-US" smtClean="0"/>
              <a:t>7/24/2018 10:05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119</a:t>
            </a:fld>
            <a:endParaRPr lang="en-US" dirty="0"/>
          </a:p>
        </p:txBody>
      </p:sp>
    </p:spTree>
    <p:extLst>
      <p:ext uri="{BB962C8B-B14F-4D97-AF65-F5344CB8AC3E}">
        <p14:creationId xmlns:p14="http://schemas.microsoft.com/office/powerpoint/2010/main" val="854184700"/>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latin typeface="Segoe UI" pitchFamily="34" charset="0"/>
              </a:rPr>
              <a:t>Director Review 2018</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66211"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5438D48-9CB1-4346-A84F-7983AB8057AA}" type="datetime8">
              <a:rPr lang="en-US" smtClean="0"/>
              <a:t>7/24/2018 10:05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120</a:t>
            </a:fld>
            <a:endParaRPr lang="en-US" dirty="0"/>
          </a:p>
        </p:txBody>
      </p:sp>
    </p:spTree>
    <p:extLst>
      <p:ext uri="{BB962C8B-B14F-4D97-AF65-F5344CB8AC3E}">
        <p14:creationId xmlns:p14="http://schemas.microsoft.com/office/powerpoint/2010/main" val="1828150502"/>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66211"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588D594E-4CF3-43A3-A166-B7DFD7F34902}" type="datetime8">
              <a:rPr lang="en-US" smtClean="0"/>
              <a:t>7/24/2018 10:05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121</a:t>
            </a:fld>
            <a:endParaRPr lang="en-US" dirty="0"/>
          </a:p>
        </p:txBody>
      </p:sp>
    </p:spTree>
    <p:extLst>
      <p:ext uri="{BB962C8B-B14F-4D97-AF65-F5344CB8AC3E}">
        <p14:creationId xmlns:p14="http://schemas.microsoft.com/office/powerpoint/2010/main" val="1785771007"/>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latin typeface="Segoe UI" pitchFamily="34" charset="0"/>
              </a:rPr>
              <a:t>Director Review 2018</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66211"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8DFABD8-32CF-45AD-99D5-645694CD7BD8}" type="datetime8">
              <a:rPr lang="en-US" smtClean="0"/>
              <a:t>7/24/2018 10:05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122</a:t>
            </a:fld>
            <a:endParaRPr lang="en-US" dirty="0"/>
          </a:p>
        </p:txBody>
      </p:sp>
    </p:spTree>
    <p:extLst>
      <p:ext uri="{BB962C8B-B14F-4D97-AF65-F5344CB8AC3E}">
        <p14:creationId xmlns:p14="http://schemas.microsoft.com/office/powerpoint/2010/main" val="335479937"/>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66211"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F322931-6E5A-4997-A498-F3C915089D02}" type="datetime8">
              <a:rPr lang="en-US" smtClean="0"/>
              <a:t>7/24/2018 10:05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123</a:t>
            </a:fld>
            <a:endParaRPr lang="en-US" dirty="0"/>
          </a:p>
        </p:txBody>
      </p:sp>
    </p:spTree>
    <p:extLst>
      <p:ext uri="{BB962C8B-B14F-4D97-AF65-F5344CB8AC3E}">
        <p14:creationId xmlns:p14="http://schemas.microsoft.com/office/powerpoint/2010/main" val="1337863733"/>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66211"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01B81544-17F3-4265-A2A0-4212DBA28992}" type="datetime8">
              <a:rPr lang="en-US" smtClean="0"/>
              <a:t>7/24/2018 10:05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124</a:t>
            </a:fld>
            <a:endParaRPr lang="en-US" dirty="0"/>
          </a:p>
        </p:txBody>
      </p:sp>
    </p:spTree>
    <p:extLst>
      <p:ext uri="{BB962C8B-B14F-4D97-AF65-F5344CB8AC3E}">
        <p14:creationId xmlns:p14="http://schemas.microsoft.com/office/powerpoint/2010/main" val="10226706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66211"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BDA23BF-DF06-4AD8-8A54-743E1EF9051D}" type="datetime8">
              <a:rPr lang="en-US" smtClean="0"/>
              <a:t>7/24/2018 10:05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42253223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66211"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A581FF2B-F4CE-406D-B887-C7A30111B533}" type="datetime8">
              <a:rPr lang="en-US" smtClean="0"/>
              <a:t>7/24/2018 10:05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2471746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66211"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823383E8-2EA3-4C24-BA62-BC56142C8B1A}" type="datetime8">
              <a:rPr lang="en-US" smtClean="0"/>
              <a:t>7/24/2018 10:05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37309333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66211"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07ABC4CC-A4F3-4EEE-81C6-9D8CAD018ADF}" type="datetime8">
              <a:rPr lang="en-US" smtClean="0"/>
              <a:t>7/24/2018 10:05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7900459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66211"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14629C5-DF26-48F3-ACF9-A658EC97BDAE}" type="datetime8">
              <a:rPr lang="en-US" smtClean="0"/>
              <a:t>7/24/2018 10:05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11764046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66211"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FDD5667-9C35-43A7-8101-6AB26D252371}" type="datetime8">
              <a:rPr lang="en-US" smtClean="0"/>
              <a:t>7/24/2018 10:05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467737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66211"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8690EBBC-5827-4C1A-89D1-4C0CEAEBBFEF}" type="datetime8">
              <a:rPr lang="en-US" smtClean="0"/>
              <a:t>7/24/2018 10:05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773676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66211"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BB2FAA46-63E9-4F31-9CDC-E1527F463D3D}" type="datetime8">
              <a:rPr lang="en-US" smtClean="0"/>
              <a:t>7/24/2018 10:05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7857724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66211"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517B8745-287C-4819-9B94-77C5990A4901}" type="datetime8">
              <a:rPr lang="en-US" smtClean="0"/>
              <a:t>7/24/2018 10:05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14557551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66211"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8225D1C1-3020-4BBA-9A2F-4E3A19A60A53}" type="datetime8">
              <a:rPr lang="en-US" smtClean="0"/>
              <a:t>7/24/2018 10:05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34759642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66211"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84A9166B-E3AE-4C60-9B99-34D3076C9D3E}" type="datetime8">
              <a:rPr lang="en-US" smtClean="0"/>
              <a:t>7/24/2018 10:05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42839317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66211"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DF51AB9-37FC-4039-9015-B4A0B10DABE1}" type="datetime8">
              <a:rPr lang="en-US" smtClean="0"/>
              <a:t>7/24/2018 10:05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260265398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work, we consider another direction to increase the capacity</a:t>
            </a:r>
            <a:endParaRPr lang="en-US" baseline="0" dirty="0"/>
          </a:p>
          <a:p>
            <a:endParaRPr lang="en-US" baseline="0" dirty="0"/>
          </a:p>
        </p:txBody>
      </p:sp>
      <p:sp>
        <p:nvSpPr>
          <p:cNvPr id="4" name="Header Placeholder 3"/>
          <p:cNvSpPr>
            <a:spLocks noGrp="1"/>
          </p:cNvSpPr>
          <p:nvPr>
            <p:ph type="hdr" sz="quarter" idx="10"/>
          </p:nvPr>
        </p:nvSpPr>
        <p:spPr/>
        <p:txBody>
          <a:bodyPr/>
          <a:lstStyle/>
          <a:p>
            <a:r>
              <a:rPr lang="en-US">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66211"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50823881-AAD1-4F6F-97DB-D14F6B3F7858}" type="datetime8">
              <a:rPr lang="en-US" smtClean="0"/>
              <a:t>7/24/2018 10:05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63175717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 me introduce a simple</a:t>
            </a:r>
            <a:r>
              <a:rPr lang="en-US" baseline="0" dirty="0"/>
              <a:t> way for going less deep wider:</a:t>
            </a:r>
          </a:p>
          <a:p>
            <a:endParaRPr lang="en-US" baseline="0" dirty="0"/>
          </a:p>
          <a:p>
            <a:r>
              <a:rPr lang="en-US" baseline="0" dirty="0"/>
              <a:t>Assembling branches in parallel with merge and run mappings.</a:t>
            </a:r>
          </a:p>
        </p:txBody>
      </p:sp>
      <p:sp>
        <p:nvSpPr>
          <p:cNvPr id="4" name="Header Placeholder 3"/>
          <p:cNvSpPr>
            <a:spLocks noGrp="1"/>
          </p:cNvSpPr>
          <p:nvPr>
            <p:ph type="hdr" sz="quarter" idx="10"/>
          </p:nvPr>
        </p:nvSpPr>
        <p:spPr/>
        <p:txBody>
          <a:bodyPr/>
          <a:lstStyle/>
          <a:p>
            <a:r>
              <a:rPr lang="en-US">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66211"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540CADFC-AD6B-4CAC-A65B-8D05A760B369}" type="datetime8">
              <a:rPr lang="en-US" smtClean="0"/>
              <a:t>7/24/2018 10:05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324576940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an example </a:t>
            </a:r>
            <a:r>
              <a:rPr lang="en-US" dirty="0" err="1"/>
              <a:t>ResNet</a:t>
            </a:r>
            <a:r>
              <a:rPr lang="en-US" dirty="0"/>
              <a:t>, there are 6 blocks: in each block on identify connection, and residual </a:t>
            </a:r>
          </a:p>
        </p:txBody>
      </p:sp>
      <p:sp>
        <p:nvSpPr>
          <p:cNvPr id="4" name="Header Placeholder 3"/>
          <p:cNvSpPr>
            <a:spLocks noGrp="1"/>
          </p:cNvSpPr>
          <p:nvPr>
            <p:ph type="hdr" sz="quarter" idx="10"/>
          </p:nvPr>
        </p:nvSpPr>
        <p:spPr/>
        <p:txBody>
          <a:bodyPr/>
          <a:lstStyle/>
          <a:p>
            <a:r>
              <a:rPr lang="en-US">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66211"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51111C35-1897-40D4-830B-64E04FAA8D85}" type="datetime8">
              <a:rPr lang="en-US" smtClean="0"/>
              <a:t>7/24/2018 10:05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105452907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idea is very simple: just assemble residual branches from sequential to parallel:</a:t>
            </a:r>
          </a:p>
          <a:p>
            <a:r>
              <a:rPr lang="en-US" dirty="0"/>
              <a:t>This figure are two residual blocks, which are sequentially stacked. </a:t>
            </a:r>
          </a:p>
          <a:p>
            <a:r>
              <a:rPr lang="en-US" dirty="0"/>
              <a:t>We provide two ways to assemble the residual branches in parallel:</a:t>
            </a:r>
          </a:p>
          <a:p>
            <a:r>
              <a:rPr lang="en-US" dirty="0"/>
              <a:t>The first one is vanilla assembly: sum up the two residual branches and the identity mappings.</a:t>
            </a:r>
          </a:p>
          <a:p>
            <a:r>
              <a:rPr lang="en-US" dirty="0"/>
              <a:t>The second is the merge-and-run block: it assembles the two branches in parallel and uses </a:t>
            </a:r>
          </a:p>
          <a:p>
            <a:r>
              <a:rPr lang="en-US" dirty="0"/>
              <a:t>The merge-and-run to do the communication of the two branches. </a:t>
            </a:r>
          </a:p>
          <a:p>
            <a:r>
              <a:rPr lang="en-US" dirty="0"/>
              <a:t> </a:t>
            </a:r>
          </a:p>
        </p:txBody>
      </p:sp>
      <p:sp>
        <p:nvSpPr>
          <p:cNvPr id="4" name="Header Placeholder 3"/>
          <p:cNvSpPr>
            <a:spLocks noGrp="1"/>
          </p:cNvSpPr>
          <p:nvPr>
            <p:ph type="hdr" sz="quarter" idx="10"/>
          </p:nvPr>
        </p:nvSpPr>
        <p:spPr/>
        <p:txBody>
          <a:bodyPr/>
          <a:lstStyle/>
          <a:p>
            <a:r>
              <a:rPr lang="en-US">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66211"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A72FBE18-8901-47F0-A541-CCB3A02FCFD9}" type="datetime8">
              <a:rPr lang="en-US" smtClean="0"/>
              <a:t>7/24/2018 10:05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379709338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the three networks: </a:t>
            </a:r>
            <a:r>
              <a:rPr lang="en-US" dirty="0" err="1"/>
              <a:t>renets</a:t>
            </a:r>
            <a:r>
              <a:rPr lang="en-US" dirty="0"/>
              <a:t>, deep vanilla assembly networks, and deep merge-and</a:t>
            </a:r>
          </a:p>
          <a:p>
            <a:r>
              <a:rPr lang="en-US" dirty="0"/>
              <a:t>Run networks.</a:t>
            </a:r>
          </a:p>
        </p:txBody>
      </p:sp>
      <p:sp>
        <p:nvSpPr>
          <p:cNvPr id="4" name="Header Placeholder 3"/>
          <p:cNvSpPr>
            <a:spLocks noGrp="1"/>
          </p:cNvSpPr>
          <p:nvPr>
            <p:ph type="hdr" sz="quarter" idx="10"/>
          </p:nvPr>
        </p:nvSpPr>
        <p:spPr/>
        <p:txBody>
          <a:bodyPr/>
          <a:lstStyle/>
          <a:p>
            <a:r>
              <a:rPr lang="en-US">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66211"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488719E2-B12F-47FB-B222-318221465EB5}" type="datetime8">
              <a:rPr lang="en-US" smtClean="0"/>
              <a:t>7/24/2018 10:05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317250313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see the benefits:</a:t>
            </a:r>
          </a:p>
          <a:p>
            <a:r>
              <a:rPr lang="en-US" dirty="0"/>
              <a:t>The first one is wider </a:t>
            </a:r>
          </a:p>
        </p:txBody>
      </p:sp>
      <p:sp>
        <p:nvSpPr>
          <p:cNvPr id="4" name="Header Placeholder 3"/>
          <p:cNvSpPr>
            <a:spLocks noGrp="1"/>
          </p:cNvSpPr>
          <p:nvPr>
            <p:ph type="hdr" sz="quarter" idx="10"/>
          </p:nvPr>
        </p:nvSpPr>
        <p:spPr/>
        <p:txBody>
          <a:bodyPr/>
          <a:lstStyle/>
          <a:p>
            <a:r>
              <a:rPr lang="en-US">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66211"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5066C22-30CA-47C6-BCAF-4C8E52A1CCC8}" type="datetime8">
              <a:rPr lang="en-US" smtClean="0"/>
              <a:t>7/24/2018 10:05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186613371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second one is less deep</a:t>
            </a:r>
          </a:p>
        </p:txBody>
      </p:sp>
      <p:sp>
        <p:nvSpPr>
          <p:cNvPr id="4" name="Header Placeholder 3"/>
          <p:cNvSpPr>
            <a:spLocks noGrp="1"/>
          </p:cNvSpPr>
          <p:nvPr>
            <p:ph type="hdr" sz="quarter" idx="10"/>
          </p:nvPr>
        </p:nvSpPr>
        <p:spPr/>
        <p:txBody>
          <a:bodyPr/>
          <a:lstStyle/>
          <a:p>
            <a:r>
              <a:rPr lang="en-US">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66211"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1B92C89-6C45-468B-8DFC-A05407EBF815}" type="datetime8">
              <a:rPr lang="en-US" smtClean="0"/>
              <a:t>7/24/2018 10:05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31</a:t>
            </a:fld>
            <a:endParaRPr lang="en-US" dirty="0"/>
          </a:p>
        </p:txBody>
      </p:sp>
    </p:spTree>
    <p:extLst>
      <p:ext uri="{BB962C8B-B14F-4D97-AF65-F5344CB8AC3E}">
        <p14:creationId xmlns:p14="http://schemas.microsoft.com/office/powerpoint/2010/main" val="19376276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66211"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44909867-936C-4BF0-AA1B-287930812A9D}" type="datetime8">
              <a:rPr lang="en-US" smtClean="0"/>
              <a:t>7/24/2018 10:05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109420727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the distributions of the path lengths of the three networks. </a:t>
            </a:r>
          </a:p>
          <a:p>
            <a:endParaRPr lang="en-US" dirty="0"/>
          </a:p>
          <a:p>
            <a:r>
              <a:rPr lang="en-US" dirty="0"/>
              <a:t>We can see that overall, </a:t>
            </a:r>
            <a:r>
              <a:rPr lang="en-US" dirty="0" err="1"/>
              <a:t>DMRNet</a:t>
            </a:r>
            <a:r>
              <a:rPr lang="en-US" dirty="0"/>
              <a:t> is the least deep</a:t>
            </a:r>
          </a:p>
          <a:p>
            <a:endParaRPr lang="en-US" dirty="0"/>
          </a:p>
          <a:p>
            <a:r>
              <a:rPr lang="en-US" dirty="0"/>
              <a:t>L=9,</a:t>
            </a:r>
          </a:p>
          <a:p>
            <a:r>
              <a:rPr lang="en-US" dirty="0" err="1"/>
              <a:t>ResNet</a:t>
            </a:r>
            <a:r>
              <a:rPr lang="en-US" dirty="0"/>
              <a:t>= 18 blocks + first conv, + FC</a:t>
            </a:r>
          </a:p>
          <a:p>
            <a:r>
              <a:rPr lang="en-US" dirty="0"/>
              <a:t>D</a:t>
            </a:r>
          </a:p>
        </p:txBody>
      </p:sp>
      <p:sp>
        <p:nvSpPr>
          <p:cNvPr id="4" name="Header Placeholder 3"/>
          <p:cNvSpPr>
            <a:spLocks noGrp="1"/>
          </p:cNvSpPr>
          <p:nvPr>
            <p:ph type="hdr" sz="quarter" idx="10"/>
          </p:nvPr>
        </p:nvSpPr>
        <p:spPr/>
        <p:txBody>
          <a:bodyPr/>
          <a:lstStyle/>
          <a:p>
            <a:r>
              <a:rPr lang="en-US">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66211"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65ECB09-9557-42F3-A5FC-72771A1079C3}" type="datetime8">
              <a:rPr lang="en-US" smtClean="0"/>
              <a:t>7/24/2018 10:05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32</a:t>
            </a:fld>
            <a:endParaRPr lang="en-US" dirty="0"/>
          </a:p>
        </p:txBody>
      </p:sp>
    </p:spTree>
    <p:extLst>
      <p:ext uri="{BB962C8B-B14F-4D97-AF65-F5344CB8AC3E}">
        <p14:creationId xmlns:p14="http://schemas.microsoft.com/office/powerpoint/2010/main" val="343718449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Third,</a:t>
            </a:r>
            <a:r>
              <a:rPr lang="en-US" altLang="zh-CN" baseline="0" dirty="0"/>
              <a:t> we introduce merge-and-run mappings can improve information flow.</a:t>
            </a:r>
          </a:p>
          <a:p>
            <a:endParaRPr lang="en-US" baseline="0" dirty="0"/>
          </a:p>
          <a:p>
            <a:r>
              <a:rPr lang="en-US" baseline="0" dirty="0"/>
              <a:t>(1) The block is mathematically written in this form, and the merge-and-run mappings correspond to this matrix, four-block matrix, and each block is an identity matrix. It is denoted by M.</a:t>
            </a:r>
          </a:p>
          <a:p>
            <a:endParaRPr lang="en-US" baseline="0" dirty="0"/>
          </a:p>
          <a:p>
            <a:r>
              <a:rPr lang="en-US" baseline="0" dirty="0"/>
              <a:t>(2) This matrix has an interesting property: M </a:t>
            </a:r>
            <a:r>
              <a:rPr lang="en-US" baseline="0" dirty="0" err="1"/>
              <a:t>multipled</a:t>
            </a:r>
            <a:r>
              <a:rPr lang="en-US" baseline="0" dirty="0"/>
              <a:t> with itself leads itself, and even its power n is equal to M</a:t>
            </a:r>
          </a:p>
          <a:p>
            <a:r>
              <a:rPr lang="en-US" sz="900" b="0" kern="1200" dirty="0">
                <a:solidFill>
                  <a:schemeClr val="tx1"/>
                </a:solidFill>
                <a:effectLst/>
                <a:latin typeface="Segoe UI Light" pitchFamily="34" charset="0"/>
                <a:ea typeface="+mn-ea"/>
                <a:cs typeface="+mn-cs"/>
              </a:rPr>
              <a:t>10的7次方:the seventh </a:t>
            </a:r>
            <a:r>
              <a:rPr lang="en-US" sz="900" b="0" i="1" kern="1200" dirty="0">
                <a:solidFill>
                  <a:schemeClr val="tx1"/>
                </a:solidFill>
                <a:effectLst/>
                <a:latin typeface="Segoe UI Light" pitchFamily="34" charset="0"/>
                <a:ea typeface="+mn-ea"/>
                <a:cs typeface="+mn-cs"/>
              </a:rPr>
              <a:t>power</a:t>
            </a:r>
            <a:r>
              <a:rPr lang="en-US" sz="900" b="0" kern="1200" dirty="0">
                <a:solidFill>
                  <a:schemeClr val="tx1"/>
                </a:solidFill>
                <a:effectLst/>
                <a:latin typeface="Segoe UI Light" pitchFamily="34" charset="0"/>
                <a:ea typeface="+mn-ea"/>
                <a:cs typeface="+mn-cs"/>
              </a:rPr>
              <a:t> of </a:t>
            </a:r>
            <a:r>
              <a:rPr lang="en-US" sz="900" b="0" kern="1200" dirty="0" err="1">
                <a:solidFill>
                  <a:schemeClr val="tx1"/>
                </a:solidFill>
                <a:effectLst/>
                <a:latin typeface="Segoe UI Light" pitchFamily="34" charset="0"/>
                <a:ea typeface="+mn-ea"/>
                <a:cs typeface="+mn-cs"/>
              </a:rPr>
              <a:t>ten或ten</a:t>
            </a:r>
            <a:r>
              <a:rPr lang="en-US" sz="900" b="0" kern="1200" dirty="0">
                <a:solidFill>
                  <a:schemeClr val="tx1"/>
                </a:solidFill>
                <a:effectLst/>
                <a:latin typeface="Segoe UI Light" pitchFamily="34" charset="0"/>
                <a:ea typeface="+mn-ea"/>
                <a:cs typeface="+mn-cs"/>
              </a:rPr>
              <a:t> to the seventh </a:t>
            </a:r>
            <a:r>
              <a:rPr lang="en-US" sz="900" b="0" i="1" kern="1200" dirty="0">
                <a:solidFill>
                  <a:schemeClr val="tx1"/>
                </a:solidFill>
                <a:effectLst/>
                <a:latin typeface="Segoe UI Light" pitchFamily="34" charset="0"/>
                <a:ea typeface="+mn-ea"/>
                <a:cs typeface="+mn-cs"/>
              </a:rPr>
              <a:t>power</a:t>
            </a:r>
            <a:r>
              <a:rPr lang="en-US" sz="900" b="0" kern="1200" dirty="0">
                <a:solidFill>
                  <a:schemeClr val="tx1"/>
                </a:solidFill>
                <a:effectLst/>
                <a:latin typeface="Segoe UI Light" pitchFamily="34" charset="0"/>
                <a:ea typeface="+mn-ea"/>
                <a:cs typeface="+mn-cs"/>
              </a:rPr>
              <a:t>.</a:t>
            </a:r>
          </a:p>
          <a:p>
            <a:endParaRPr lang="en-US" sz="900" b="0" kern="1200" dirty="0">
              <a:solidFill>
                <a:schemeClr val="tx1"/>
              </a:solidFill>
              <a:effectLst/>
              <a:latin typeface="Segoe UI Light" pitchFamily="34" charset="0"/>
              <a:ea typeface="+mn-ea"/>
              <a:cs typeface="+mn-cs"/>
            </a:endParaRPr>
          </a:p>
          <a:p>
            <a:r>
              <a:rPr lang="en-US" altLang="zh-CN" sz="900" b="0" kern="1200" dirty="0">
                <a:solidFill>
                  <a:schemeClr val="tx1"/>
                </a:solidFill>
                <a:effectLst/>
                <a:latin typeface="Segoe UI Light" pitchFamily="34" charset="0"/>
                <a:ea typeface="+mn-ea"/>
                <a:cs typeface="+mn-cs"/>
              </a:rPr>
              <a:t>Such a matrix</a:t>
            </a:r>
            <a:r>
              <a:rPr lang="en-US" altLang="zh-CN" sz="900" b="0" kern="1200" baseline="0" dirty="0">
                <a:solidFill>
                  <a:schemeClr val="tx1"/>
                </a:solidFill>
                <a:effectLst/>
                <a:latin typeface="Segoe UI Light" pitchFamily="34" charset="0"/>
                <a:ea typeface="+mn-ea"/>
                <a:cs typeface="+mn-cs"/>
              </a:rPr>
              <a:t> is called idempotent matrix. </a:t>
            </a:r>
          </a:p>
          <a:p>
            <a:endParaRPr lang="en-US" sz="900" b="0" kern="1200" baseline="0" dirty="0">
              <a:solidFill>
                <a:schemeClr val="tx1"/>
              </a:solidFill>
              <a:effectLst/>
              <a:latin typeface="Segoe UI Light" pitchFamily="34" charset="0"/>
              <a:ea typeface="+mn-ea"/>
              <a:cs typeface="+mn-cs"/>
            </a:endParaRPr>
          </a:p>
          <a:p>
            <a:r>
              <a:rPr lang="en-US" sz="900" b="0" kern="1200" baseline="0" dirty="0">
                <a:solidFill>
                  <a:schemeClr val="tx1"/>
                </a:solidFill>
                <a:effectLst/>
                <a:latin typeface="Segoe UI Light" pitchFamily="34" charset="0"/>
                <a:ea typeface="+mn-ea"/>
                <a:cs typeface="+mn-cs"/>
              </a:rPr>
              <a:t>(3) This equation is about transforming the output of t’ block to the (t+1) block. </a:t>
            </a:r>
          </a:p>
          <a:p>
            <a:r>
              <a:rPr lang="en-US" sz="900" b="0" kern="1200" baseline="0" dirty="0">
                <a:solidFill>
                  <a:schemeClr val="tx1"/>
                </a:solidFill>
                <a:effectLst/>
                <a:latin typeface="Segoe UI Light" pitchFamily="34" charset="0"/>
                <a:ea typeface="+mn-ea"/>
                <a:cs typeface="+mn-cs"/>
              </a:rPr>
              <a:t>We can see that x of t’ is transformed to x of t+1 only through one M, </a:t>
            </a:r>
          </a:p>
          <a:p>
            <a:endParaRPr lang="en-US" sz="900" b="0" kern="1200" baseline="0" dirty="0">
              <a:solidFill>
                <a:schemeClr val="tx1"/>
              </a:solidFill>
              <a:effectLst/>
              <a:latin typeface="Segoe UI Light" pitchFamily="34" charset="0"/>
              <a:ea typeface="+mn-ea"/>
              <a:cs typeface="+mn-cs"/>
            </a:endParaRPr>
          </a:p>
          <a:p>
            <a:r>
              <a:rPr lang="en-US" sz="900" b="0" kern="1200" baseline="0" dirty="0">
                <a:solidFill>
                  <a:schemeClr val="tx1"/>
                </a:solidFill>
                <a:effectLst/>
                <a:latin typeface="Segoe UI Light" pitchFamily="34" charset="0"/>
                <a:ea typeface="+mn-ea"/>
                <a:cs typeface="+mn-cs"/>
              </a:rPr>
              <a:t>X of t’, multiplied by M, is directly sent to x of (t+1)</a:t>
            </a:r>
          </a:p>
          <a:p>
            <a:endParaRPr lang="en-US" sz="900" b="0" kern="1200" baseline="0" dirty="0">
              <a:solidFill>
                <a:schemeClr val="tx1"/>
              </a:solidFill>
              <a:effectLst/>
              <a:latin typeface="Segoe UI Light" pitchFamily="34" charset="0"/>
              <a:ea typeface="+mn-ea"/>
              <a:cs typeface="+mn-cs"/>
            </a:endParaRPr>
          </a:p>
          <a:p>
            <a:r>
              <a:rPr lang="en-US" sz="900" b="0" kern="1200" baseline="0" dirty="0">
                <a:solidFill>
                  <a:schemeClr val="tx1"/>
                </a:solidFill>
                <a:effectLst/>
                <a:latin typeface="Segoe UI Light" pitchFamily="34" charset="0"/>
                <a:ea typeface="+mn-ea"/>
                <a:cs typeface="+mn-cs"/>
              </a:rPr>
              <a:t>though there are more than 1 merge and run mappings. </a:t>
            </a:r>
          </a:p>
          <a:p>
            <a:endParaRPr lang="en-US" sz="900" b="0" kern="1200" baseline="0" dirty="0">
              <a:solidFill>
                <a:schemeClr val="tx1"/>
              </a:solidFill>
              <a:effectLst/>
              <a:latin typeface="Segoe UI Light" pitchFamily="34" charset="0"/>
              <a:ea typeface="+mn-ea"/>
              <a:cs typeface="+mn-cs"/>
            </a:endParaRPr>
          </a:p>
          <a:p>
            <a:r>
              <a:rPr lang="en-US" sz="900" b="0" kern="1200" baseline="0" dirty="0">
                <a:solidFill>
                  <a:schemeClr val="tx1"/>
                </a:solidFill>
                <a:effectLst/>
                <a:latin typeface="Segoe UI Light" pitchFamily="34" charset="0"/>
                <a:ea typeface="+mn-ea"/>
                <a:cs typeface="+mn-cs"/>
              </a:rPr>
              <a:t>In other words, there is a quick from t’ to t, through merge-and-run mappings. </a:t>
            </a:r>
          </a:p>
          <a:p>
            <a:endParaRPr lang="en-US" sz="900" b="0" kern="1200" baseline="0" dirty="0">
              <a:solidFill>
                <a:schemeClr val="tx1"/>
              </a:solidFill>
              <a:effectLst/>
              <a:latin typeface="Segoe UI Light" pitchFamily="34" charset="0"/>
              <a:ea typeface="+mn-ea"/>
              <a:cs typeface="+mn-cs"/>
            </a:endParaRPr>
          </a:p>
          <a:p>
            <a:r>
              <a:rPr lang="en-US" sz="900" b="0" kern="1200" baseline="0" dirty="0">
                <a:solidFill>
                  <a:schemeClr val="tx1"/>
                </a:solidFill>
                <a:effectLst/>
                <a:latin typeface="Segoe UI Light" pitchFamily="34" charset="0"/>
                <a:ea typeface="+mn-ea"/>
                <a:cs typeface="+mn-cs"/>
              </a:rPr>
              <a:t>Because the merge-and-run mapping is idempotent, </a:t>
            </a:r>
            <a:endParaRPr lang="en-US" dirty="0"/>
          </a:p>
        </p:txBody>
      </p:sp>
      <p:sp>
        <p:nvSpPr>
          <p:cNvPr id="4" name="Header Placeholder 3"/>
          <p:cNvSpPr>
            <a:spLocks noGrp="1"/>
          </p:cNvSpPr>
          <p:nvPr>
            <p:ph type="hdr" sz="quarter" idx="10"/>
          </p:nvPr>
        </p:nvSpPr>
        <p:spPr/>
        <p:txBody>
          <a:bodyPr/>
          <a:lstStyle/>
          <a:p>
            <a:r>
              <a:rPr lang="en-US">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66211"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C31D956-86B5-4AE0-A28A-7B460FFF81C2}" type="datetime8">
              <a:rPr lang="en-US" smtClean="0"/>
              <a:t>7/24/2018 10:05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33</a:t>
            </a:fld>
            <a:endParaRPr lang="en-US" dirty="0"/>
          </a:p>
        </p:txBody>
      </p:sp>
    </p:spTree>
    <p:extLst>
      <p:ext uri="{BB962C8B-B14F-4D97-AF65-F5344CB8AC3E}">
        <p14:creationId xmlns:p14="http://schemas.microsoft.com/office/powerpoint/2010/main" val="291573225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look at some results</a:t>
            </a:r>
            <a:r>
              <a:rPr lang="en-US" baseline="0" dirty="0"/>
              <a:t> on three standard datasets. </a:t>
            </a:r>
          </a:p>
          <a:p>
            <a:r>
              <a:rPr lang="en-US" baseline="0" dirty="0"/>
              <a:t>CIFAR-10 </a:t>
            </a:r>
          </a:p>
          <a:p>
            <a:r>
              <a:rPr lang="en-US" baseline="0" dirty="0"/>
              <a:t>SVHN</a:t>
            </a:r>
          </a:p>
          <a:p>
            <a:endParaRPr lang="en-US" dirty="0"/>
          </a:p>
          <a:p>
            <a:r>
              <a:rPr lang="en-US" b="1" dirty="0"/>
              <a:t>The Canadian Institute for Advanced Research</a:t>
            </a:r>
          </a:p>
          <a:p>
            <a:endParaRPr lang="en-US" dirty="0"/>
          </a:p>
          <a:p>
            <a:r>
              <a:rPr lang="en-US" dirty="0"/>
              <a:t>The CIFAR-10 and CIFAR-100 are labeled subsets of the </a:t>
            </a:r>
            <a:r>
              <a:rPr lang="en-US" dirty="0">
                <a:hlinkClick r:id="rId3"/>
              </a:rPr>
              <a:t>80 million tiny images</a:t>
            </a:r>
            <a:r>
              <a:rPr lang="en-US" dirty="0"/>
              <a:t> dataset</a:t>
            </a:r>
          </a:p>
        </p:txBody>
      </p:sp>
      <p:sp>
        <p:nvSpPr>
          <p:cNvPr id="4" name="Header Placeholder 3"/>
          <p:cNvSpPr>
            <a:spLocks noGrp="1"/>
          </p:cNvSpPr>
          <p:nvPr>
            <p:ph type="hdr" sz="quarter" idx="10"/>
          </p:nvPr>
        </p:nvSpPr>
        <p:spPr/>
        <p:txBody>
          <a:bodyPr/>
          <a:lstStyle/>
          <a:p>
            <a:r>
              <a:rPr lang="en-US">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66211"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89931B4-E4B8-4007-8EA6-950B9A52CE7E}" type="datetime8">
              <a:rPr lang="en-US" smtClean="0"/>
              <a:t>7/24/2018 10:05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34</a:t>
            </a:fld>
            <a:endParaRPr lang="en-US" dirty="0"/>
          </a:p>
        </p:txBody>
      </p:sp>
    </p:spTree>
    <p:extLst>
      <p:ext uri="{BB962C8B-B14F-4D97-AF65-F5344CB8AC3E}">
        <p14:creationId xmlns:p14="http://schemas.microsoft.com/office/powerpoint/2010/main" val="411176668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More detailed</a:t>
            </a:r>
            <a:r>
              <a:rPr lang="en-US" baseline="0" dirty="0"/>
              <a:t> </a:t>
            </a:r>
            <a:r>
              <a:rPr lang="en-US" baseline="0" dirty="0" err="1"/>
              <a:t>compareson</a:t>
            </a:r>
            <a:r>
              <a:rPr lang="en-US" baseline="0" dirty="0"/>
              <a:t> with </a:t>
            </a:r>
            <a:r>
              <a:rPr lang="en-US" baseline="0" dirty="0" err="1"/>
              <a:t>ResNets</a:t>
            </a:r>
            <a:r>
              <a:rPr lang="en-US" baseline="0" dirty="0"/>
              <a:t>, different depth. </a:t>
            </a:r>
          </a:p>
          <a:p>
            <a:endParaRPr lang="en-US" baseline="0" dirty="0"/>
          </a:p>
          <a:p>
            <a:r>
              <a:rPr lang="en-US" baseline="0" dirty="0"/>
              <a:t>The max depth of our approach</a:t>
            </a:r>
            <a:endParaRPr lang="en-US" dirty="0"/>
          </a:p>
        </p:txBody>
      </p:sp>
      <p:sp>
        <p:nvSpPr>
          <p:cNvPr id="4" name="Header Placeholder 3"/>
          <p:cNvSpPr>
            <a:spLocks noGrp="1"/>
          </p:cNvSpPr>
          <p:nvPr>
            <p:ph type="hdr" sz="quarter" idx="10"/>
          </p:nvPr>
        </p:nvSpPr>
        <p:spPr/>
        <p:txBody>
          <a:bodyPr/>
          <a:lstStyle/>
          <a:p>
            <a:r>
              <a:rPr lang="en-US">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66211"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EBDE81AC-7580-4E31-8D83-57D92D80E88B}" type="datetime8">
              <a:rPr lang="en-US" smtClean="0"/>
              <a:t>7/24/2018 10:05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35</a:t>
            </a:fld>
            <a:endParaRPr lang="en-US" dirty="0"/>
          </a:p>
        </p:txBody>
      </p:sp>
    </p:spTree>
    <p:extLst>
      <p:ext uri="{BB962C8B-B14F-4D97-AF65-F5344CB8AC3E}">
        <p14:creationId xmlns:p14="http://schemas.microsoft.com/office/powerpoint/2010/main" val="125937034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More detailed</a:t>
            </a:r>
            <a:r>
              <a:rPr lang="en-US" baseline="0" dirty="0"/>
              <a:t> comparison with </a:t>
            </a:r>
            <a:r>
              <a:rPr lang="en-US" baseline="0" dirty="0" err="1"/>
              <a:t>ResNets</a:t>
            </a:r>
            <a:r>
              <a:rPr lang="en-US" baseline="0" dirty="0"/>
              <a:t>, different depth. From 12 to 96</a:t>
            </a:r>
            <a:endParaRPr lang="en-US" dirty="0"/>
          </a:p>
        </p:txBody>
      </p:sp>
      <p:sp>
        <p:nvSpPr>
          <p:cNvPr id="4" name="Header Placeholder 3"/>
          <p:cNvSpPr>
            <a:spLocks noGrp="1"/>
          </p:cNvSpPr>
          <p:nvPr>
            <p:ph type="hdr" sz="quarter" idx="10"/>
          </p:nvPr>
        </p:nvSpPr>
        <p:spPr/>
        <p:txBody>
          <a:bodyPr/>
          <a:lstStyle/>
          <a:p>
            <a:r>
              <a:rPr lang="en-US">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66211"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7FE396-55D4-4B3E-88B5-D5D6A22332BC}" type="datetime8">
              <a:rPr lang="en-US" smtClean="0"/>
              <a:t>7/24/2018 10:05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36</a:t>
            </a:fld>
            <a:endParaRPr lang="en-US" dirty="0"/>
          </a:p>
        </p:txBody>
      </p:sp>
    </p:spTree>
    <p:extLst>
      <p:ext uri="{BB962C8B-B14F-4D97-AF65-F5344CB8AC3E}">
        <p14:creationId xmlns:p14="http://schemas.microsoft.com/office/powerpoint/2010/main" val="422441735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More detailed</a:t>
            </a:r>
            <a:r>
              <a:rPr lang="en-US" baseline="0" dirty="0"/>
              <a:t> comparison with </a:t>
            </a:r>
            <a:r>
              <a:rPr lang="en-US" baseline="0" dirty="0" err="1"/>
              <a:t>ResNets</a:t>
            </a:r>
            <a:r>
              <a:rPr lang="en-US" baseline="0" dirty="0"/>
              <a:t>, different depth. From 12 to 96</a:t>
            </a:r>
            <a:endParaRPr lang="en-US" dirty="0"/>
          </a:p>
        </p:txBody>
      </p:sp>
      <p:sp>
        <p:nvSpPr>
          <p:cNvPr id="4" name="Header Placeholder 3"/>
          <p:cNvSpPr>
            <a:spLocks noGrp="1"/>
          </p:cNvSpPr>
          <p:nvPr>
            <p:ph type="hdr" sz="quarter" idx="10"/>
          </p:nvPr>
        </p:nvSpPr>
        <p:spPr/>
        <p:txBody>
          <a:bodyPr/>
          <a:lstStyle/>
          <a:p>
            <a:r>
              <a:rPr lang="en-US">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66211"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3C77281-D566-4F27-9CAE-ECF016EB4BBF}" type="datetime8">
              <a:rPr lang="en-US" smtClean="0"/>
              <a:t>7/24/2018 10:05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37</a:t>
            </a:fld>
            <a:endParaRPr lang="en-US" dirty="0"/>
          </a:p>
        </p:txBody>
      </p:sp>
    </p:spTree>
    <p:extLst>
      <p:ext uri="{BB962C8B-B14F-4D97-AF65-F5344CB8AC3E}">
        <p14:creationId xmlns:p14="http://schemas.microsoft.com/office/powerpoint/2010/main" val="257392552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More detailed</a:t>
            </a:r>
            <a:r>
              <a:rPr lang="en-US" baseline="0" dirty="0"/>
              <a:t> comparison with </a:t>
            </a:r>
            <a:r>
              <a:rPr lang="en-US" baseline="0" dirty="0" err="1"/>
              <a:t>ResNets</a:t>
            </a:r>
            <a:r>
              <a:rPr lang="en-US" baseline="0" dirty="0"/>
              <a:t>, different depth. From 12 to 96</a:t>
            </a:r>
            <a:endParaRPr lang="en-US" dirty="0"/>
          </a:p>
        </p:txBody>
      </p:sp>
      <p:sp>
        <p:nvSpPr>
          <p:cNvPr id="4" name="Header Placeholder 3"/>
          <p:cNvSpPr>
            <a:spLocks noGrp="1"/>
          </p:cNvSpPr>
          <p:nvPr>
            <p:ph type="hdr" sz="quarter" idx="10"/>
          </p:nvPr>
        </p:nvSpPr>
        <p:spPr/>
        <p:txBody>
          <a:bodyPr/>
          <a:lstStyle/>
          <a:p>
            <a:r>
              <a:rPr lang="en-US">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66211"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E25E4315-AB02-4E69-84B4-404945964EB3}" type="datetime8">
              <a:rPr lang="en-US" smtClean="0"/>
              <a:t>7/24/2018 10:05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38</a:t>
            </a:fld>
            <a:endParaRPr lang="en-US" dirty="0"/>
          </a:p>
        </p:txBody>
      </p:sp>
    </p:spTree>
    <p:extLst>
      <p:ext uri="{BB962C8B-B14F-4D97-AF65-F5344CB8AC3E}">
        <p14:creationId xmlns:p14="http://schemas.microsoft.com/office/powerpoint/2010/main" val="172769055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More detailed</a:t>
            </a:r>
            <a:r>
              <a:rPr lang="en-US" baseline="0" dirty="0"/>
              <a:t> </a:t>
            </a:r>
            <a:r>
              <a:rPr lang="en-US" baseline="0" dirty="0" err="1"/>
              <a:t>compareson</a:t>
            </a:r>
            <a:r>
              <a:rPr lang="en-US" baseline="0" dirty="0"/>
              <a:t> with </a:t>
            </a:r>
            <a:r>
              <a:rPr lang="en-US" baseline="0" dirty="0" err="1"/>
              <a:t>ResNets</a:t>
            </a:r>
            <a:r>
              <a:rPr lang="en-US" baseline="0" dirty="0"/>
              <a:t>, different depth. </a:t>
            </a:r>
          </a:p>
          <a:p>
            <a:endParaRPr lang="en-US" baseline="0" dirty="0"/>
          </a:p>
          <a:p>
            <a:r>
              <a:rPr lang="en-US" baseline="0" dirty="0"/>
              <a:t>The max depth of our approach</a:t>
            </a:r>
            <a:endParaRPr lang="en-US" dirty="0"/>
          </a:p>
          <a:p>
            <a:endParaRPr lang="en-US" dirty="0"/>
          </a:p>
        </p:txBody>
      </p:sp>
      <p:sp>
        <p:nvSpPr>
          <p:cNvPr id="4" name="Header Placeholder 3"/>
          <p:cNvSpPr>
            <a:spLocks noGrp="1"/>
          </p:cNvSpPr>
          <p:nvPr>
            <p:ph type="hdr" sz="quarter" idx="10"/>
          </p:nvPr>
        </p:nvSpPr>
        <p:spPr/>
        <p:txBody>
          <a:bodyPr/>
          <a:lstStyle/>
          <a:p>
            <a:r>
              <a:rPr lang="en-US">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66211"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1A25597-153B-4ADD-AB0A-0638A9C0653E}" type="datetime8">
              <a:rPr lang="en-US" smtClean="0"/>
              <a:t>7/24/2018 10:05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39</a:t>
            </a:fld>
            <a:endParaRPr lang="en-US" dirty="0"/>
          </a:p>
        </p:txBody>
      </p:sp>
    </p:spTree>
    <p:extLst>
      <p:ext uri="{BB962C8B-B14F-4D97-AF65-F5344CB8AC3E}">
        <p14:creationId xmlns:p14="http://schemas.microsoft.com/office/powerpoint/2010/main" val="105426225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More detailed</a:t>
            </a:r>
            <a:r>
              <a:rPr lang="en-US" baseline="0" dirty="0"/>
              <a:t> </a:t>
            </a:r>
            <a:r>
              <a:rPr lang="en-US" baseline="0" dirty="0" err="1"/>
              <a:t>compareson</a:t>
            </a:r>
            <a:r>
              <a:rPr lang="en-US" baseline="0" dirty="0"/>
              <a:t> with </a:t>
            </a:r>
            <a:r>
              <a:rPr lang="en-US" baseline="0" dirty="0" err="1"/>
              <a:t>ResNets</a:t>
            </a:r>
            <a:r>
              <a:rPr lang="en-US" baseline="0" dirty="0"/>
              <a:t>, different depth. </a:t>
            </a:r>
          </a:p>
          <a:p>
            <a:endParaRPr lang="en-US" baseline="0" dirty="0"/>
          </a:p>
          <a:p>
            <a:r>
              <a:rPr lang="en-US" baseline="0"/>
              <a:t>The max depth of our approach</a:t>
            </a:r>
            <a:endParaRPr lang="en-US"/>
          </a:p>
          <a:p>
            <a:endParaRPr lang="en-US" dirty="0"/>
          </a:p>
        </p:txBody>
      </p:sp>
      <p:sp>
        <p:nvSpPr>
          <p:cNvPr id="4" name="Header Placeholder 3"/>
          <p:cNvSpPr>
            <a:spLocks noGrp="1"/>
          </p:cNvSpPr>
          <p:nvPr>
            <p:ph type="hdr" sz="quarter" idx="10"/>
          </p:nvPr>
        </p:nvSpPr>
        <p:spPr/>
        <p:txBody>
          <a:bodyPr/>
          <a:lstStyle/>
          <a:p>
            <a:r>
              <a:rPr lang="en-US">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66211"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DEFCA80-A1CD-495D-9377-983CB1C0A756}" type="datetime8">
              <a:rPr lang="en-US" smtClean="0"/>
              <a:t>7/24/2018 10:05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40</a:t>
            </a:fld>
            <a:endParaRPr lang="en-US" dirty="0"/>
          </a:p>
        </p:txBody>
      </p:sp>
    </p:spTree>
    <p:extLst>
      <p:ext uri="{BB962C8B-B14F-4D97-AF65-F5344CB8AC3E}">
        <p14:creationId xmlns:p14="http://schemas.microsoft.com/office/powerpoint/2010/main" val="241397846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let’s see</a:t>
            </a:r>
            <a:r>
              <a:rPr lang="en-US" baseline="0" dirty="0"/>
              <a:t> a comparison on ImageNet 101, </a:t>
            </a:r>
          </a:p>
          <a:p>
            <a:endParaRPr lang="en-US" baseline="0" dirty="0"/>
          </a:p>
          <a:p>
            <a:r>
              <a:rPr lang="en-US" baseline="0" dirty="0"/>
              <a:t>Convergence curve: </a:t>
            </a:r>
          </a:p>
          <a:p>
            <a:r>
              <a:rPr lang="en-US" baseline="0" dirty="0"/>
              <a:t>Red curves correspond to </a:t>
            </a:r>
            <a:r>
              <a:rPr lang="en-US" baseline="0" dirty="0" err="1"/>
              <a:t>resnet</a:t>
            </a:r>
            <a:r>
              <a:rPr lang="en-US" baseline="0" dirty="0"/>
              <a:t>, blue curves correspond to our approach.</a:t>
            </a:r>
          </a:p>
          <a:p>
            <a:endParaRPr lang="en-US" baseline="0" dirty="0"/>
          </a:p>
          <a:p>
            <a:r>
              <a:rPr lang="en-US" baseline="0" dirty="0"/>
              <a:t>Dashed line is training error, and solid line is validation error. </a:t>
            </a:r>
          </a:p>
          <a:p>
            <a:endParaRPr lang="en-US" baseline="0" dirty="0"/>
          </a:p>
          <a:p>
            <a:r>
              <a:rPr lang="en-US" baseline="0" dirty="0"/>
              <a:t>We can see that the blue curves are under the red curves, including both dashed- and solid lines. This means both training and validation accuracy are higher. </a:t>
            </a:r>
          </a:p>
          <a:p>
            <a:endParaRPr lang="en-US" baseline="0" dirty="0"/>
          </a:p>
          <a:p>
            <a:r>
              <a:rPr lang="en-US" baseline="0" dirty="0"/>
              <a:t>The table shows the comparison for the final converged model.</a:t>
            </a:r>
          </a:p>
          <a:p>
            <a:endParaRPr lang="en-US" baseline="0" dirty="0"/>
          </a:p>
          <a:p>
            <a:r>
              <a:rPr lang="en-US" baseline="0" dirty="0"/>
              <a:t>One point I would like to highlight is that</a:t>
            </a:r>
          </a:p>
          <a:p>
            <a:r>
              <a:rPr lang="en-US" baseline="0" dirty="0"/>
              <a:t>Our approach does not aim to eliminate the overfitting degree because training error is also small, but aim to increase the capability. </a:t>
            </a:r>
          </a:p>
          <a:p>
            <a:endParaRPr lang="en-US" baseline="0" dirty="0"/>
          </a:p>
          <a:p>
            <a:r>
              <a:rPr lang="en-US" baseline="0" dirty="0"/>
              <a:t>Our depth is 44.</a:t>
            </a:r>
            <a:endParaRPr lang="en-US" dirty="0"/>
          </a:p>
        </p:txBody>
      </p:sp>
      <p:sp>
        <p:nvSpPr>
          <p:cNvPr id="4" name="Header Placeholder 3"/>
          <p:cNvSpPr>
            <a:spLocks noGrp="1"/>
          </p:cNvSpPr>
          <p:nvPr>
            <p:ph type="hdr" sz="quarter" idx="10"/>
          </p:nvPr>
        </p:nvSpPr>
        <p:spPr/>
        <p:txBody>
          <a:bodyPr/>
          <a:lstStyle/>
          <a:p>
            <a:r>
              <a:rPr lang="en-US">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66211"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A8143CF2-D990-4C30-AC98-E89C380BA53F}" type="datetime8">
              <a:rPr lang="en-US" smtClean="0"/>
              <a:t>7/24/2018 10:05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41</a:t>
            </a:fld>
            <a:endParaRPr lang="en-US" dirty="0"/>
          </a:p>
        </p:txBody>
      </p:sp>
    </p:spTree>
    <p:extLst>
      <p:ext uri="{BB962C8B-B14F-4D97-AF65-F5344CB8AC3E}">
        <p14:creationId xmlns:p14="http://schemas.microsoft.com/office/powerpoint/2010/main" val="24230220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66211"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F6440A7-3ABC-4DD1-AD7A-130A7D008626}" type="datetime8">
              <a:rPr lang="en-US" smtClean="0"/>
              <a:t>7/24/2018 10:05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158358447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the result</a:t>
            </a:r>
            <a:r>
              <a:rPr lang="en-US" baseline="0" dirty="0"/>
              <a:t>.  We mainly compare to </a:t>
            </a:r>
            <a:r>
              <a:rPr lang="en-US" baseline="0" dirty="0" err="1"/>
              <a:t>resnets</a:t>
            </a:r>
            <a:r>
              <a:rPr lang="en-US" baseline="0" dirty="0"/>
              <a:t>, and its variants. </a:t>
            </a:r>
          </a:p>
          <a:p>
            <a:endParaRPr lang="en-US" baseline="0" dirty="0"/>
          </a:p>
          <a:p>
            <a:r>
              <a:rPr lang="en-US" baseline="0" dirty="0"/>
              <a:t>For fairness, we </a:t>
            </a:r>
            <a:r>
              <a:rPr lang="en-US" baseline="0" dirty="0" err="1"/>
              <a:t>donot</a:t>
            </a:r>
            <a:r>
              <a:rPr lang="en-US" baseline="0" dirty="0"/>
              <a:t> compare to bottleneck networks. We can see that our approach gets better results.</a:t>
            </a:r>
            <a:endParaRPr lang="en-US" dirty="0"/>
          </a:p>
        </p:txBody>
      </p:sp>
      <p:sp>
        <p:nvSpPr>
          <p:cNvPr id="4" name="Header Placeholder 3"/>
          <p:cNvSpPr>
            <a:spLocks noGrp="1"/>
          </p:cNvSpPr>
          <p:nvPr>
            <p:ph type="hdr" sz="quarter" idx="10"/>
          </p:nvPr>
        </p:nvSpPr>
        <p:spPr/>
        <p:txBody>
          <a:bodyPr/>
          <a:lstStyle/>
          <a:p>
            <a:r>
              <a:rPr lang="en-US">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66211"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B0464823-0DA8-42C0-BD92-E0F5564B969B}" type="datetime8">
              <a:rPr lang="en-US" smtClean="0"/>
              <a:t>7/24/2018 10:05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44</a:t>
            </a:fld>
            <a:endParaRPr lang="en-US" dirty="0"/>
          </a:p>
        </p:txBody>
      </p:sp>
    </p:spTree>
    <p:extLst>
      <p:ext uri="{BB962C8B-B14F-4D97-AF65-F5344CB8AC3E}">
        <p14:creationId xmlns:p14="http://schemas.microsoft.com/office/powerpoint/2010/main" val="197438804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I would like to</a:t>
            </a:r>
            <a:r>
              <a:rPr lang="en-US" baseline="0" dirty="0"/>
              <a:t> show the comparison to a straightforward baseline for assembling residual branches in parallel.</a:t>
            </a:r>
          </a:p>
          <a:p>
            <a:endParaRPr lang="en-US" baseline="0" dirty="0"/>
          </a:p>
          <a:p>
            <a:r>
              <a:rPr lang="en-US" baseline="0" dirty="0"/>
              <a:t>Just replace merge-and-run mappings with two identity connections.</a:t>
            </a:r>
          </a:p>
          <a:p>
            <a:endParaRPr lang="en-US" baseline="0" dirty="0"/>
          </a:p>
          <a:p>
            <a:r>
              <a:rPr lang="en-US" baseline="0" dirty="0"/>
              <a:t>The comparison is given in this table, and we can see that merge-and-run is better. This shows that the interaction between two branches introduced in merge-and-run is really helpful for improving the performance. </a:t>
            </a:r>
          </a:p>
          <a:p>
            <a:endParaRPr lang="en-US" dirty="0"/>
          </a:p>
        </p:txBody>
      </p:sp>
      <p:sp>
        <p:nvSpPr>
          <p:cNvPr id="4" name="Header Placeholder 3"/>
          <p:cNvSpPr>
            <a:spLocks noGrp="1"/>
          </p:cNvSpPr>
          <p:nvPr>
            <p:ph type="hdr" sz="quarter" idx="10"/>
          </p:nvPr>
        </p:nvSpPr>
        <p:spPr/>
        <p:txBody>
          <a:bodyPr/>
          <a:lstStyle/>
          <a:p>
            <a:r>
              <a:rPr lang="en-US">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66211"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673DDE5-9FC4-419D-9918-27C0B929136E}" type="datetime8">
              <a:rPr lang="en-US" smtClean="0"/>
              <a:t>7/24/2018 10:05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45</a:t>
            </a:fld>
            <a:endParaRPr lang="en-US" dirty="0"/>
          </a:p>
        </p:txBody>
      </p:sp>
    </p:spTree>
    <p:extLst>
      <p:ext uri="{BB962C8B-B14F-4D97-AF65-F5344CB8AC3E}">
        <p14:creationId xmlns:p14="http://schemas.microsoft.com/office/powerpoint/2010/main" val="277474029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CIFAR 10</a:t>
            </a:r>
          </a:p>
        </p:txBody>
      </p:sp>
      <p:sp>
        <p:nvSpPr>
          <p:cNvPr id="4" name="Header Placeholder 3"/>
          <p:cNvSpPr>
            <a:spLocks noGrp="1"/>
          </p:cNvSpPr>
          <p:nvPr>
            <p:ph type="hdr" sz="quarter" idx="10"/>
          </p:nvPr>
        </p:nvSpPr>
        <p:spPr/>
        <p:txBody>
          <a:bodyPr/>
          <a:lstStyle/>
          <a:p>
            <a:r>
              <a:rPr lang="en-US">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66211"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F1174A8C-F4A7-4B89-BE1E-3254DDA70F35}" type="datetime8">
              <a:rPr lang="en-US" smtClean="0"/>
              <a:t>7/24/2018 10:05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46</a:t>
            </a:fld>
            <a:endParaRPr lang="en-US" dirty="0"/>
          </a:p>
        </p:txBody>
      </p:sp>
    </p:spTree>
    <p:extLst>
      <p:ext uri="{BB962C8B-B14F-4D97-AF65-F5344CB8AC3E}">
        <p14:creationId xmlns:p14="http://schemas.microsoft.com/office/powerpoint/2010/main" val="237416739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CIFAR 100</a:t>
            </a:r>
          </a:p>
        </p:txBody>
      </p:sp>
      <p:sp>
        <p:nvSpPr>
          <p:cNvPr id="4" name="Header Placeholder 3"/>
          <p:cNvSpPr>
            <a:spLocks noGrp="1"/>
          </p:cNvSpPr>
          <p:nvPr>
            <p:ph type="hdr" sz="quarter" idx="10"/>
          </p:nvPr>
        </p:nvSpPr>
        <p:spPr/>
        <p:txBody>
          <a:bodyPr/>
          <a:lstStyle/>
          <a:p>
            <a:r>
              <a:rPr lang="en-US">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66211"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3A8786E-01AE-4866-BCEA-B0FC9A0D7CEB}" type="datetime8">
              <a:rPr lang="en-US" smtClean="0"/>
              <a:t>7/24/2018 10:05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47</a:t>
            </a:fld>
            <a:endParaRPr lang="en-US" dirty="0"/>
          </a:p>
        </p:txBody>
      </p:sp>
    </p:spTree>
    <p:extLst>
      <p:ext uri="{BB962C8B-B14F-4D97-AF65-F5344CB8AC3E}">
        <p14:creationId xmlns:p14="http://schemas.microsoft.com/office/powerpoint/2010/main" val="357427242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latin typeface="Segoe UI" pitchFamily="34" charset="0"/>
              </a:rPr>
              <a:t>Director Review 2018</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66211"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586C8DDA-BAF7-477C-8106-1B5F80F10898}" type="datetime8">
              <a:rPr lang="en-US" smtClean="0"/>
              <a:t>7/24/2018 10:05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48</a:t>
            </a:fld>
            <a:endParaRPr lang="en-US" dirty="0"/>
          </a:p>
        </p:txBody>
      </p:sp>
    </p:spTree>
    <p:extLst>
      <p:ext uri="{BB962C8B-B14F-4D97-AF65-F5344CB8AC3E}">
        <p14:creationId xmlns:p14="http://schemas.microsoft.com/office/powerpoint/2010/main" val="89217427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66211"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52CC1A9-C9C0-4445-B9A5-BF6607B69B90}" type="datetime8">
              <a:rPr lang="en-US" smtClean="0"/>
              <a:t>7/24/2018 10:05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49</a:t>
            </a:fld>
            <a:endParaRPr lang="en-US" dirty="0"/>
          </a:p>
        </p:txBody>
      </p:sp>
    </p:spTree>
    <p:extLst>
      <p:ext uri="{BB962C8B-B14F-4D97-AF65-F5344CB8AC3E}">
        <p14:creationId xmlns:p14="http://schemas.microsoft.com/office/powerpoint/2010/main" val="98115205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66211"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F2B3D723-0C87-4FE7-BD7F-3BFE011E6495}" type="datetime8">
              <a:rPr lang="en-US" smtClean="0"/>
              <a:t>7/24/2018 10:05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50</a:t>
            </a:fld>
            <a:endParaRPr lang="en-US" dirty="0"/>
          </a:p>
        </p:txBody>
      </p:sp>
    </p:spTree>
    <p:extLst>
      <p:ext uri="{BB962C8B-B14F-4D97-AF65-F5344CB8AC3E}">
        <p14:creationId xmlns:p14="http://schemas.microsoft.com/office/powerpoint/2010/main" val="208059004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66211"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CEDF18AF-20E7-49A8-A610-AC1A380A413C}" type="datetime8">
              <a:rPr lang="en-US" smtClean="0"/>
              <a:t>7/24/2018 10:05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51</a:t>
            </a:fld>
            <a:endParaRPr lang="en-US" dirty="0"/>
          </a:p>
        </p:txBody>
      </p:sp>
    </p:spTree>
    <p:extLst>
      <p:ext uri="{BB962C8B-B14F-4D97-AF65-F5344CB8AC3E}">
        <p14:creationId xmlns:p14="http://schemas.microsoft.com/office/powerpoint/2010/main" val="182913557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66211"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A600AF40-99D4-4A06-B2D8-9503F7D37642}" type="datetime8">
              <a:rPr lang="en-US" smtClean="0"/>
              <a:t>7/24/2018 10:05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52</a:t>
            </a:fld>
            <a:endParaRPr lang="en-US" dirty="0"/>
          </a:p>
        </p:txBody>
      </p:sp>
    </p:spTree>
    <p:extLst>
      <p:ext uri="{BB962C8B-B14F-4D97-AF65-F5344CB8AC3E}">
        <p14:creationId xmlns:p14="http://schemas.microsoft.com/office/powerpoint/2010/main" val="18273622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66211"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D4E586-8EAA-47E6-825C-17EC53311D0A}" type="datetime8">
              <a:rPr lang="en-US" smtClean="0"/>
              <a:t>7/24/2018 10:05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53</a:t>
            </a:fld>
            <a:endParaRPr lang="en-US" dirty="0"/>
          </a:p>
        </p:txBody>
      </p:sp>
    </p:spTree>
    <p:extLst>
      <p:ext uri="{BB962C8B-B14F-4D97-AF65-F5344CB8AC3E}">
        <p14:creationId xmlns:p14="http://schemas.microsoft.com/office/powerpoint/2010/main" val="36061696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66211"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E6D3B3B4-4123-44A3-ABD0-18AC0E70F519}" type="datetime8">
              <a:rPr lang="en-US" smtClean="0"/>
              <a:t>7/24/2018 10:05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391696211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66211"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651E2C0-A94E-4F1D-8A71-5CF7DA9E13D2}" type="datetime8">
              <a:rPr lang="en-US" smtClean="0"/>
              <a:t>7/24/2018 10:05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54</a:t>
            </a:fld>
            <a:endParaRPr lang="en-US" dirty="0"/>
          </a:p>
        </p:txBody>
      </p:sp>
    </p:spTree>
    <p:extLst>
      <p:ext uri="{BB962C8B-B14F-4D97-AF65-F5344CB8AC3E}">
        <p14:creationId xmlns:p14="http://schemas.microsoft.com/office/powerpoint/2010/main" val="23672107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66211"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009AD47D-9907-49A4-AEF8-9F6E1AE6E1FF}" type="datetime8">
              <a:rPr lang="en-US" smtClean="0"/>
              <a:t>7/24/2018 10:05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55</a:t>
            </a:fld>
            <a:endParaRPr lang="en-US" dirty="0"/>
          </a:p>
        </p:txBody>
      </p:sp>
    </p:spTree>
    <p:extLst>
      <p:ext uri="{BB962C8B-B14F-4D97-AF65-F5344CB8AC3E}">
        <p14:creationId xmlns:p14="http://schemas.microsoft.com/office/powerpoint/2010/main" val="289858678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66211"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ACD35D2D-2E6E-41A2-BE65-4FE028E3CB06}" type="datetime8">
              <a:rPr lang="en-US" smtClean="0"/>
              <a:t>7/24/2018 10:05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56</a:t>
            </a:fld>
            <a:endParaRPr lang="en-US" dirty="0"/>
          </a:p>
        </p:txBody>
      </p:sp>
    </p:spTree>
    <p:extLst>
      <p:ext uri="{BB962C8B-B14F-4D97-AF65-F5344CB8AC3E}">
        <p14:creationId xmlns:p14="http://schemas.microsoft.com/office/powerpoint/2010/main" val="269879932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66211"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CC6434BD-380D-4707-BEB5-4B3F0C1490FD}" type="datetime8">
              <a:rPr lang="en-US" smtClean="0"/>
              <a:t>7/24/2018 10:05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57</a:t>
            </a:fld>
            <a:endParaRPr lang="en-US" dirty="0"/>
          </a:p>
        </p:txBody>
      </p:sp>
    </p:spTree>
    <p:extLst>
      <p:ext uri="{BB962C8B-B14F-4D97-AF65-F5344CB8AC3E}">
        <p14:creationId xmlns:p14="http://schemas.microsoft.com/office/powerpoint/2010/main" val="280242266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66211"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BEA406E9-49A6-45A0-814E-B3CD1E49BF08}" type="datetime8">
              <a:rPr lang="en-US" smtClean="0"/>
              <a:t>7/24/2018 10:05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58</a:t>
            </a:fld>
            <a:endParaRPr lang="en-US" dirty="0"/>
          </a:p>
        </p:txBody>
      </p:sp>
    </p:spTree>
    <p:extLst>
      <p:ext uri="{BB962C8B-B14F-4D97-AF65-F5344CB8AC3E}">
        <p14:creationId xmlns:p14="http://schemas.microsoft.com/office/powerpoint/2010/main" val="241084908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66211"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0262BCB-95CF-462E-A4F1-20E8171C0754}" type="datetime8">
              <a:rPr lang="en-US" smtClean="0"/>
              <a:t>7/24/2018 10:05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59</a:t>
            </a:fld>
            <a:endParaRPr lang="en-US" dirty="0"/>
          </a:p>
        </p:txBody>
      </p:sp>
    </p:spTree>
    <p:extLst>
      <p:ext uri="{BB962C8B-B14F-4D97-AF65-F5344CB8AC3E}">
        <p14:creationId xmlns:p14="http://schemas.microsoft.com/office/powerpoint/2010/main" val="90855711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66211"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A0A54E8B-25D2-4B35-AA58-71266F438624}" type="datetime8">
              <a:rPr lang="en-US" smtClean="0"/>
              <a:t>7/24/2018 10:05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60</a:t>
            </a:fld>
            <a:endParaRPr lang="en-US" dirty="0"/>
          </a:p>
        </p:txBody>
      </p:sp>
    </p:spTree>
    <p:extLst>
      <p:ext uri="{BB962C8B-B14F-4D97-AF65-F5344CB8AC3E}">
        <p14:creationId xmlns:p14="http://schemas.microsoft.com/office/powerpoint/2010/main" val="108859937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66211"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C42C336E-19ED-4BAF-B275-B6FFA1C96BEC}" type="datetime8">
              <a:rPr lang="en-US" smtClean="0"/>
              <a:t>7/24/2018 10:05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61</a:t>
            </a:fld>
            <a:endParaRPr lang="en-US" dirty="0"/>
          </a:p>
        </p:txBody>
      </p:sp>
    </p:spTree>
    <p:extLst>
      <p:ext uri="{BB962C8B-B14F-4D97-AF65-F5344CB8AC3E}">
        <p14:creationId xmlns:p14="http://schemas.microsoft.com/office/powerpoint/2010/main" val="411160502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66211"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33B0C2D-DAE6-42C2-A7B5-A0143C5128A9}" type="datetime8">
              <a:rPr lang="en-US" smtClean="0"/>
              <a:t>7/24/2018 10:05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62</a:t>
            </a:fld>
            <a:endParaRPr lang="en-US" dirty="0"/>
          </a:p>
        </p:txBody>
      </p:sp>
    </p:spTree>
    <p:extLst>
      <p:ext uri="{BB962C8B-B14F-4D97-AF65-F5344CB8AC3E}">
        <p14:creationId xmlns:p14="http://schemas.microsoft.com/office/powerpoint/2010/main" val="256815049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66211"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6418C8-6D95-488A-A4F8-B133DB2B6E12}" type="datetime8">
              <a:rPr lang="en-US" smtClean="0"/>
              <a:t>7/24/2018 10:05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63</a:t>
            </a:fld>
            <a:endParaRPr lang="en-US" dirty="0"/>
          </a:p>
        </p:txBody>
      </p:sp>
    </p:spTree>
    <p:extLst>
      <p:ext uri="{BB962C8B-B14F-4D97-AF65-F5344CB8AC3E}">
        <p14:creationId xmlns:p14="http://schemas.microsoft.com/office/powerpoint/2010/main" val="34774833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66211"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66215CC-B84D-47EA-A3F3-D9CF26F9FF11}" type="datetime8">
              <a:rPr lang="en-US" smtClean="0"/>
              <a:t>7/24/2018 10:05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303397345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66211"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D591A8-4849-4CFE-9717-D886C628AF10}" type="datetime8">
              <a:rPr lang="en-US" smtClean="0"/>
              <a:t>7/24/2018 10:05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64</a:t>
            </a:fld>
            <a:endParaRPr lang="en-US" dirty="0"/>
          </a:p>
        </p:txBody>
      </p:sp>
    </p:spTree>
    <p:extLst>
      <p:ext uri="{BB962C8B-B14F-4D97-AF65-F5344CB8AC3E}">
        <p14:creationId xmlns:p14="http://schemas.microsoft.com/office/powerpoint/2010/main" val="300958211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66211"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EA808D26-19F2-4846-BCB3-4B90D50EAD16}" type="datetime8">
              <a:rPr lang="en-US" smtClean="0"/>
              <a:t>7/24/2018 10:05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65</a:t>
            </a:fld>
            <a:endParaRPr lang="en-US" dirty="0"/>
          </a:p>
        </p:txBody>
      </p:sp>
    </p:spTree>
    <p:extLst>
      <p:ext uri="{BB962C8B-B14F-4D97-AF65-F5344CB8AC3E}">
        <p14:creationId xmlns:p14="http://schemas.microsoft.com/office/powerpoint/2010/main" val="93212258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66211"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00FFDAB-4441-49FB-9063-6922A01EEBD9}" type="datetime8">
              <a:rPr lang="en-US" smtClean="0"/>
              <a:t>7/24/2018 10:05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66</a:t>
            </a:fld>
            <a:endParaRPr lang="en-US" dirty="0"/>
          </a:p>
        </p:txBody>
      </p:sp>
    </p:spTree>
    <p:extLst>
      <p:ext uri="{BB962C8B-B14F-4D97-AF65-F5344CB8AC3E}">
        <p14:creationId xmlns:p14="http://schemas.microsoft.com/office/powerpoint/2010/main" val="150994296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66211"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F28E4A46-29DE-4544-8523-8BD6F9BE5977}" type="datetime8">
              <a:rPr lang="en-US" smtClean="0"/>
              <a:t>7/24/2018 10:05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67</a:t>
            </a:fld>
            <a:endParaRPr lang="en-US" dirty="0"/>
          </a:p>
        </p:txBody>
      </p:sp>
    </p:spTree>
    <p:extLst>
      <p:ext uri="{BB962C8B-B14F-4D97-AF65-F5344CB8AC3E}">
        <p14:creationId xmlns:p14="http://schemas.microsoft.com/office/powerpoint/2010/main" val="314587448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66211"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EAA7E6AF-5038-4850-85C1-17A5FF5C8236}" type="datetime8">
              <a:rPr lang="en-US" smtClean="0"/>
              <a:t>7/24/2018 10:05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68</a:t>
            </a:fld>
            <a:endParaRPr lang="en-US" dirty="0"/>
          </a:p>
        </p:txBody>
      </p:sp>
    </p:spTree>
    <p:extLst>
      <p:ext uri="{BB962C8B-B14F-4D97-AF65-F5344CB8AC3E}">
        <p14:creationId xmlns:p14="http://schemas.microsoft.com/office/powerpoint/2010/main" val="342962896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66211"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2027852-3774-42FF-8E6E-DE49E56B4C93}" type="datetime8">
              <a:rPr lang="en-US" smtClean="0"/>
              <a:t>7/24/2018 10:05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69</a:t>
            </a:fld>
            <a:endParaRPr lang="en-US" dirty="0"/>
          </a:p>
        </p:txBody>
      </p:sp>
    </p:spTree>
    <p:extLst>
      <p:ext uri="{BB962C8B-B14F-4D97-AF65-F5344CB8AC3E}">
        <p14:creationId xmlns:p14="http://schemas.microsoft.com/office/powerpoint/2010/main" val="52716594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Header Placeholder 3"/>
          <p:cNvSpPr>
            <a:spLocks noGrp="1"/>
          </p:cNvSpPr>
          <p:nvPr>
            <p:ph type="hdr" sz="quarter" idx="10"/>
          </p:nvPr>
        </p:nvSpPr>
        <p:spPr/>
        <p:txBody>
          <a:bodyPr/>
          <a:lstStyle/>
          <a:p>
            <a:r>
              <a:rPr lang="en-US">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66211"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6DC8973-04E5-44F0-82B2-3F81242C037F}" type="datetime8">
              <a:rPr lang="en-US" smtClean="0"/>
              <a:t>7/24/2018 10:05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70</a:t>
            </a:fld>
            <a:endParaRPr lang="en-US" dirty="0"/>
          </a:p>
        </p:txBody>
      </p:sp>
    </p:spTree>
    <p:extLst>
      <p:ext uri="{BB962C8B-B14F-4D97-AF65-F5344CB8AC3E}">
        <p14:creationId xmlns:p14="http://schemas.microsoft.com/office/powerpoint/2010/main" val="336281986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a:t>
            </a:r>
            <a:r>
              <a:rPr lang="en-US" baseline="0" dirty="0"/>
              <a:t> a regular convolution. </a:t>
            </a:r>
          </a:p>
          <a:p>
            <a:endParaRPr lang="en-US" baseline="0" dirty="0"/>
          </a:p>
          <a:p>
            <a:r>
              <a:rPr lang="en-US" baseline="0" dirty="0"/>
              <a:t>Input includes 6 maps or channels. The output contains 6 channels.</a:t>
            </a:r>
            <a:endParaRPr lang="en-US" dirty="0"/>
          </a:p>
        </p:txBody>
      </p:sp>
      <p:sp>
        <p:nvSpPr>
          <p:cNvPr id="4" name="Header Placeholder 3"/>
          <p:cNvSpPr>
            <a:spLocks noGrp="1"/>
          </p:cNvSpPr>
          <p:nvPr>
            <p:ph type="hdr" sz="quarter" idx="10"/>
          </p:nvPr>
        </p:nvSpPr>
        <p:spPr/>
        <p:txBody>
          <a:bodyPr/>
          <a:lstStyle/>
          <a:p>
            <a:r>
              <a:rPr lang="en-US">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66211"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844973A2-D000-4049-901B-B72BA35F5F3D}" type="datetime8">
              <a:rPr lang="en-US" smtClean="0"/>
              <a:t>7/24/2018 10:05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71</a:t>
            </a:fld>
            <a:endParaRPr lang="en-US" dirty="0"/>
          </a:p>
        </p:txBody>
      </p:sp>
    </p:spTree>
    <p:extLst>
      <p:ext uri="{BB962C8B-B14F-4D97-AF65-F5344CB8AC3E}">
        <p14:creationId xmlns:p14="http://schemas.microsoft.com/office/powerpoint/2010/main" val="211864969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66211"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B83998E3-0016-4760-B1D9-5A345C324FF0}" type="datetime8">
              <a:rPr lang="en-US" smtClean="0"/>
              <a:t>7/24/2018 10:05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72</a:t>
            </a:fld>
            <a:endParaRPr lang="en-US" dirty="0"/>
          </a:p>
        </p:txBody>
      </p:sp>
    </p:spTree>
    <p:extLst>
      <p:ext uri="{BB962C8B-B14F-4D97-AF65-F5344CB8AC3E}">
        <p14:creationId xmlns:p14="http://schemas.microsoft.com/office/powerpoint/2010/main" val="328645369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66211"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B083CB66-3B15-4597-8550-4C592E7E0695}" type="datetime8">
              <a:rPr lang="en-US" smtClean="0"/>
              <a:t>7/24/2018 10:05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73</a:t>
            </a:fld>
            <a:endParaRPr lang="en-US" dirty="0"/>
          </a:p>
        </p:txBody>
      </p:sp>
    </p:spTree>
    <p:extLst>
      <p:ext uri="{BB962C8B-B14F-4D97-AF65-F5344CB8AC3E}">
        <p14:creationId xmlns:p14="http://schemas.microsoft.com/office/powerpoint/2010/main" val="5424047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66211"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A959481-9D99-4D3D-B437-44E29328DFE4}" type="datetime8">
              <a:rPr lang="en-US" smtClean="0"/>
              <a:t>7/24/2018 10:05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301198774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66211"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642DDE8-B7E9-4D1E-B206-769A5D717FDA}" type="datetime8">
              <a:rPr lang="en-US" smtClean="0"/>
              <a:t>7/24/2018 10:05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74</a:t>
            </a:fld>
            <a:endParaRPr lang="en-US" dirty="0"/>
          </a:p>
        </p:txBody>
      </p:sp>
    </p:spTree>
    <p:extLst>
      <p:ext uri="{BB962C8B-B14F-4D97-AF65-F5344CB8AC3E}">
        <p14:creationId xmlns:p14="http://schemas.microsoft.com/office/powerpoint/2010/main" val="45057033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66211"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56CC134E-6EDA-48C3-A856-43B9F7310EF2}" type="datetime8">
              <a:rPr lang="en-US" smtClean="0"/>
              <a:t>7/24/2018 10:05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75</a:t>
            </a:fld>
            <a:endParaRPr lang="en-US" dirty="0"/>
          </a:p>
        </p:txBody>
      </p:sp>
    </p:spTree>
    <p:extLst>
      <p:ext uri="{BB962C8B-B14F-4D97-AF65-F5344CB8AC3E}">
        <p14:creationId xmlns:p14="http://schemas.microsoft.com/office/powerpoint/2010/main" val="371792733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66211"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AFC5A72-3506-406E-8AA3-87297E23EA95}" type="datetime8">
              <a:rPr lang="en-US" smtClean="0"/>
              <a:t>7/24/2018 10:05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76</a:t>
            </a:fld>
            <a:endParaRPr lang="en-US" dirty="0"/>
          </a:p>
        </p:txBody>
      </p:sp>
    </p:spTree>
    <p:extLst>
      <p:ext uri="{BB962C8B-B14F-4D97-AF65-F5344CB8AC3E}">
        <p14:creationId xmlns:p14="http://schemas.microsoft.com/office/powerpoint/2010/main" val="242407391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the condition when our block is wider than regular convolutions.</a:t>
            </a:r>
          </a:p>
          <a:p>
            <a:r>
              <a:rPr lang="en-US" dirty="0"/>
              <a:t> </a:t>
            </a:r>
            <a:r>
              <a:rPr lang="en-US" baseline="0" dirty="0"/>
              <a:t>under the same number of parameters, and same computation complexity.</a:t>
            </a:r>
          </a:p>
          <a:p>
            <a:endParaRPr lang="en-US" baseline="0" dirty="0"/>
          </a:p>
          <a:p>
            <a:r>
              <a:rPr lang="en-US" baseline="0" dirty="0"/>
              <a:t>Here, L, M S are all positive integers, and S is kernel size, and larger than 1. It can be easily verified that this inequality always holds except L=1, which is an extreme case.</a:t>
            </a:r>
            <a:endParaRPr lang="en-US" dirty="0"/>
          </a:p>
        </p:txBody>
      </p:sp>
      <p:sp>
        <p:nvSpPr>
          <p:cNvPr id="4" name="Header Placeholder 3"/>
          <p:cNvSpPr>
            <a:spLocks noGrp="1"/>
          </p:cNvSpPr>
          <p:nvPr>
            <p:ph type="hdr" sz="quarter" idx="10"/>
          </p:nvPr>
        </p:nvSpPr>
        <p:spPr/>
        <p:txBody>
          <a:bodyPr/>
          <a:lstStyle/>
          <a:p>
            <a:r>
              <a:rPr lang="en-US">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66211"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0152C3E-55C0-48BF-A23F-7606A26155CD}" type="datetime8">
              <a:rPr lang="en-US" smtClean="0"/>
              <a:t>7/24/2018 10:05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77</a:t>
            </a:fld>
            <a:endParaRPr lang="en-US" dirty="0"/>
          </a:p>
        </p:txBody>
      </p:sp>
    </p:spTree>
    <p:extLst>
      <p:ext uri="{BB962C8B-B14F-4D97-AF65-F5344CB8AC3E}">
        <p14:creationId xmlns:p14="http://schemas.microsoft.com/office/powerpoint/2010/main" val="22628050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24 * 2</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Three</a:t>
            </a:r>
            <a:r>
              <a:rPr lang="en-US" baseline="0" dirty="0"/>
              <a:t> stage. </a:t>
            </a:r>
            <a:endParaRPr lang="en-US" dirty="0"/>
          </a:p>
          <a:p>
            <a:endParaRPr lang="en-US" dirty="0"/>
          </a:p>
        </p:txBody>
      </p:sp>
      <p:sp>
        <p:nvSpPr>
          <p:cNvPr id="4" name="Header Placeholder 3"/>
          <p:cNvSpPr>
            <a:spLocks noGrp="1"/>
          </p:cNvSpPr>
          <p:nvPr>
            <p:ph type="hdr" sz="quarter" idx="10"/>
          </p:nvPr>
        </p:nvSpPr>
        <p:spPr/>
        <p:txBody>
          <a:bodyPr/>
          <a:lstStyle/>
          <a:p>
            <a:r>
              <a:rPr lang="en-US">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66211"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84593D72-1110-445E-8F19-D2D83DAEAAD4}" type="datetime8">
              <a:rPr lang="en-US" smtClean="0"/>
              <a:t>7/24/2018 10:05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78</a:t>
            </a:fld>
            <a:endParaRPr lang="en-US" dirty="0"/>
          </a:p>
        </p:txBody>
      </p:sp>
    </p:spTree>
    <p:extLst>
      <p:ext uri="{BB962C8B-B14F-4D97-AF65-F5344CB8AC3E}">
        <p14:creationId xmlns:p14="http://schemas.microsoft.com/office/powerpoint/2010/main" val="176737806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24 * 2</a:t>
            </a:r>
          </a:p>
        </p:txBody>
      </p:sp>
      <p:sp>
        <p:nvSpPr>
          <p:cNvPr id="4" name="Header Placeholder 3"/>
          <p:cNvSpPr>
            <a:spLocks noGrp="1"/>
          </p:cNvSpPr>
          <p:nvPr>
            <p:ph type="hdr" sz="quarter" idx="10"/>
          </p:nvPr>
        </p:nvSpPr>
        <p:spPr/>
        <p:txBody>
          <a:bodyPr/>
          <a:lstStyle/>
          <a:p>
            <a:r>
              <a:rPr lang="en-US">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66211"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B850A3E8-8BC9-48CE-A526-4906262C0F75}" type="datetime8">
              <a:rPr lang="en-US" smtClean="0"/>
              <a:t>7/24/2018 10:05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79</a:t>
            </a:fld>
            <a:endParaRPr lang="en-US" dirty="0"/>
          </a:p>
        </p:txBody>
      </p:sp>
    </p:spTree>
    <p:extLst>
      <p:ext uri="{BB962C8B-B14F-4D97-AF65-F5344CB8AC3E}">
        <p14:creationId xmlns:p14="http://schemas.microsoft.com/office/powerpoint/2010/main" val="230420078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Depth: 18,</a:t>
            </a:r>
          </a:p>
          <a:p>
            <a:r>
              <a:rPr lang="en-US" dirty="0"/>
              <a:t>64, 128, 256, 512</a:t>
            </a:r>
          </a:p>
          <a:p>
            <a:r>
              <a:rPr lang="en-US" dirty="0"/>
              <a:t>Single crop</a:t>
            </a:r>
          </a:p>
          <a:p>
            <a:endParaRPr lang="en-US" dirty="0"/>
          </a:p>
          <a:p>
            <a:r>
              <a:rPr lang="en-US" dirty="0"/>
              <a:t>Ours: 100 * 2</a:t>
            </a:r>
          </a:p>
          <a:p>
            <a:r>
              <a:rPr lang="en-US" dirty="0"/>
              <a:t>200 * 2</a:t>
            </a:r>
          </a:p>
          <a:p>
            <a:r>
              <a:rPr lang="en-US" dirty="0"/>
              <a:t>400*2</a:t>
            </a:r>
          </a:p>
          <a:p>
            <a:r>
              <a:rPr lang="en-US" dirty="0"/>
              <a:t>800 * 2</a:t>
            </a:r>
          </a:p>
          <a:p>
            <a:endParaRPr lang="en-US" dirty="0"/>
          </a:p>
        </p:txBody>
      </p:sp>
      <p:sp>
        <p:nvSpPr>
          <p:cNvPr id="4" name="Header Placeholder 3"/>
          <p:cNvSpPr>
            <a:spLocks noGrp="1"/>
          </p:cNvSpPr>
          <p:nvPr>
            <p:ph type="hdr" sz="quarter" idx="10"/>
          </p:nvPr>
        </p:nvSpPr>
        <p:spPr/>
        <p:txBody>
          <a:bodyPr/>
          <a:lstStyle/>
          <a:p>
            <a:r>
              <a:rPr lang="en-US">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66211"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C924BE9-4BBC-4C38-82A4-40217FD0A550}" type="datetime8">
              <a:rPr lang="en-US" smtClean="0"/>
              <a:t>7/24/2018 10:05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80</a:t>
            </a:fld>
            <a:endParaRPr lang="en-US" dirty="0"/>
          </a:p>
        </p:txBody>
      </p:sp>
    </p:spTree>
    <p:extLst>
      <p:ext uri="{BB962C8B-B14F-4D97-AF65-F5344CB8AC3E}">
        <p14:creationId xmlns:p14="http://schemas.microsoft.com/office/powerpoint/2010/main" val="315054273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66211"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8D5AF905-464D-4610-9B2C-CD4C840B773E}" type="datetime8">
              <a:rPr lang="en-US" smtClean="0"/>
              <a:t>7/24/2018 10:05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81</a:t>
            </a:fld>
            <a:endParaRPr lang="en-US" dirty="0"/>
          </a:p>
        </p:txBody>
      </p:sp>
    </p:spTree>
    <p:extLst>
      <p:ext uri="{BB962C8B-B14F-4D97-AF65-F5344CB8AC3E}">
        <p14:creationId xmlns:p14="http://schemas.microsoft.com/office/powerpoint/2010/main" val="385016103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66211"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310E490-0CE2-4161-BA64-BB1C096C85F9}" type="datetime8">
              <a:rPr lang="en-US" smtClean="0"/>
              <a:t>7/24/2018 10:05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82</a:t>
            </a:fld>
            <a:endParaRPr lang="en-US" dirty="0"/>
          </a:p>
        </p:txBody>
      </p:sp>
    </p:spTree>
    <p:extLst>
      <p:ext uri="{BB962C8B-B14F-4D97-AF65-F5344CB8AC3E}">
        <p14:creationId xmlns:p14="http://schemas.microsoft.com/office/powerpoint/2010/main" val="88951883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66211"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49D8D97-93C3-4E87-9A72-F6CB6ADCD061}" type="datetime8">
              <a:rPr lang="en-US" smtClean="0"/>
              <a:t>7/24/2018 10:05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83</a:t>
            </a:fld>
            <a:endParaRPr lang="en-US" dirty="0"/>
          </a:p>
        </p:txBody>
      </p:sp>
    </p:spTree>
    <p:extLst>
      <p:ext uri="{BB962C8B-B14F-4D97-AF65-F5344CB8AC3E}">
        <p14:creationId xmlns:p14="http://schemas.microsoft.com/office/powerpoint/2010/main" val="35373732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66211"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AB230A7D-AE25-45AB-9902-387B847BE8CE}" type="datetime8">
              <a:rPr lang="en-US" smtClean="0"/>
              <a:t>7/24/2018 10:05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255599027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66211"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A8CC83D8-DA89-4F56-8EF0-1A91C7D2A4D3}" type="datetime8">
              <a:rPr lang="en-US" smtClean="0"/>
              <a:t>7/24/2018 10:05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84</a:t>
            </a:fld>
            <a:endParaRPr lang="en-US" dirty="0"/>
          </a:p>
        </p:txBody>
      </p:sp>
    </p:spTree>
    <p:extLst>
      <p:ext uri="{BB962C8B-B14F-4D97-AF65-F5344CB8AC3E}">
        <p14:creationId xmlns:p14="http://schemas.microsoft.com/office/powerpoint/2010/main" val="336656779"/>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64, 1</a:t>
            </a:r>
          </a:p>
          <a:p>
            <a:r>
              <a:rPr lang="en-US" dirty="0"/>
              <a:t>40, 2</a:t>
            </a:r>
          </a:p>
          <a:p>
            <a:endParaRPr lang="en-US" dirty="0"/>
          </a:p>
          <a:p>
            <a:r>
              <a:rPr lang="en-US" dirty="0"/>
              <a:t>128, 1</a:t>
            </a:r>
          </a:p>
          <a:p>
            <a:r>
              <a:rPr lang="en-US" dirty="0"/>
              <a:t>85, 2</a:t>
            </a:r>
          </a:p>
          <a:p>
            <a:endParaRPr lang="en-US" dirty="0"/>
          </a:p>
        </p:txBody>
      </p:sp>
      <p:sp>
        <p:nvSpPr>
          <p:cNvPr id="4" name="Header Placeholder 3"/>
          <p:cNvSpPr>
            <a:spLocks noGrp="1"/>
          </p:cNvSpPr>
          <p:nvPr>
            <p:ph type="hdr" sz="quarter" idx="10"/>
          </p:nvPr>
        </p:nvSpPr>
        <p:spPr/>
        <p:txBody>
          <a:bodyPr/>
          <a:lstStyle/>
          <a:p>
            <a:r>
              <a:rPr lang="en-US">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66211"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E616ED57-B234-4E72-BF6F-5B563702AB95}" type="datetime8">
              <a:rPr lang="en-US" smtClean="0"/>
              <a:t>7/24/2018 10:05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85</a:t>
            </a:fld>
            <a:endParaRPr lang="en-US" dirty="0"/>
          </a:p>
        </p:txBody>
      </p:sp>
    </p:spTree>
    <p:extLst>
      <p:ext uri="{BB962C8B-B14F-4D97-AF65-F5344CB8AC3E}">
        <p14:creationId xmlns:p14="http://schemas.microsoft.com/office/powerpoint/2010/main" val="2244286468"/>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66211"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980E750-0B49-4EA7-855E-3B53B489CF34}" type="datetime8">
              <a:rPr lang="en-US" smtClean="0"/>
              <a:t>7/24/2018 10:05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86</a:t>
            </a:fld>
            <a:endParaRPr lang="en-US" dirty="0"/>
          </a:p>
        </p:txBody>
      </p:sp>
    </p:spTree>
    <p:extLst>
      <p:ext uri="{BB962C8B-B14F-4D97-AF65-F5344CB8AC3E}">
        <p14:creationId xmlns:p14="http://schemas.microsoft.com/office/powerpoint/2010/main" val="198353002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66211"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B85621C-CE25-455D-AEB9-F65C13C62ED0}" type="datetime8">
              <a:rPr lang="en-US" smtClean="0"/>
              <a:t>7/24/2018 10:05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87</a:t>
            </a:fld>
            <a:endParaRPr lang="en-US" dirty="0"/>
          </a:p>
        </p:txBody>
      </p:sp>
    </p:spTree>
    <p:extLst>
      <p:ext uri="{BB962C8B-B14F-4D97-AF65-F5344CB8AC3E}">
        <p14:creationId xmlns:p14="http://schemas.microsoft.com/office/powerpoint/2010/main" val="81093729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5000 training, 1000 testing</a:t>
            </a:r>
          </a:p>
          <a:p>
            <a:endParaRPr lang="en-US" dirty="0"/>
          </a:p>
          <a:p>
            <a:r>
              <a:rPr lang="en-US" sz="900" b="0" i="0" u="none" strike="noStrike" kern="1200" baseline="0" dirty="0">
                <a:solidFill>
                  <a:schemeClr val="tx1"/>
                </a:solidFill>
                <a:latin typeface="Segoe UI Light" pitchFamily="34" charset="0"/>
                <a:ea typeface="+mn-ea"/>
                <a:cs typeface="+mn-cs"/>
              </a:rPr>
              <a:t>73</a:t>
            </a:r>
            <a:r>
              <a:rPr lang="en-US" sz="900" b="0" i="1" u="none" strike="noStrike" kern="1200" baseline="0" dirty="0">
                <a:solidFill>
                  <a:schemeClr val="tx1"/>
                </a:solidFill>
                <a:latin typeface="Segoe UI Light" pitchFamily="34" charset="0"/>
                <a:ea typeface="+mn-ea"/>
                <a:cs typeface="+mn-cs"/>
              </a:rPr>
              <a:t>; </a:t>
            </a:r>
            <a:r>
              <a:rPr lang="en-US" sz="900" b="0" i="0" u="none" strike="noStrike" kern="1200" baseline="0" dirty="0">
                <a:solidFill>
                  <a:schemeClr val="tx1"/>
                </a:solidFill>
                <a:latin typeface="Segoe UI Light" pitchFamily="34" charset="0"/>
                <a:ea typeface="+mn-ea"/>
                <a:cs typeface="+mn-cs"/>
              </a:rPr>
              <a:t>257 training images, 26</a:t>
            </a:r>
            <a:r>
              <a:rPr lang="en-US" sz="900" b="0" i="1" u="none" strike="noStrike" kern="1200" baseline="0" dirty="0">
                <a:solidFill>
                  <a:schemeClr val="tx1"/>
                </a:solidFill>
                <a:latin typeface="Segoe UI Light" pitchFamily="34" charset="0"/>
                <a:ea typeface="+mn-ea"/>
                <a:cs typeface="+mn-cs"/>
              </a:rPr>
              <a:t>; </a:t>
            </a:r>
            <a:r>
              <a:rPr lang="en-US" sz="900" b="0" i="0" u="none" strike="noStrike" kern="1200" baseline="0" dirty="0">
                <a:solidFill>
                  <a:schemeClr val="tx1"/>
                </a:solidFill>
                <a:latin typeface="Segoe UI Light" pitchFamily="34" charset="0"/>
                <a:ea typeface="+mn-ea"/>
                <a:cs typeface="+mn-cs"/>
              </a:rPr>
              <a:t>032 test</a:t>
            </a:r>
            <a:endParaRPr lang="en-US" dirty="0"/>
          </a:p>
        </p:txBody>
      </p:sp>
      <p:sp>
        <p:nvSpPr>
          <p:cNvPr id="4" name="Header Placeholder 3"/>
          <p:cNvSpPr>
            <a:spLocks noGrp="1"/>
          </p:cNvSpPr>
          <p:nvPr>
            <p:ph type="hdr" sz="quarter" idx="10"/>
          </p:nvPr>
        </p:nvSpPr>
        <p:spPr/>
        <p:txBody>
          <a:bodyPr/>
          <a:lstStyle/>
          <a:p>
            <a:r>
              <a:rPr lang="en-US">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66211"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E722EABD-53BA-4755-84D0-A0AD2832ED8A}" type="datetime8">
              <a:rPr lang="en-US" smtClean="0"/>
              <a:t>7/24/2018 10:05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88</a:t>
            </a:fld>
            <a:endParaRPr lang="en-US" dirty="0"/>
          </a:p>
        </p:txBody>
      </p:sp>
    </p:spTree>
    <p:extLst>
      <p:ext uri="{BB962C8B-B14F-4D97-AF65-F5344CB8AC3E}">
        <p14:creationId xmlns:p14="http://schemas.microsoft.com/office/powerpoint/2010/main" val="243862303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Header Placeholder 3"/>
          <p:cNvSpPr>
            <a:spLocks noGrp="1"/>
          </p:cNvSpPr>
          <p:nvPr>
            <p:ph type="hdr" sz="quarter" idx="10"/>
          </p:nvPr>
        </p:nvSpPr>
        <p:spPr/>
        <p:txBody>
          <a:bodyPr/>
          <a:lstStyle/>
          <a:p>
            <a:r>
              <a:rPr lang="en-US">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66211"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84558F2E-AE80-4EAF-AB3E-417D8F774A3D}" type="datetime8">
              <a:rPr lang="en-US" smtClean="0"/>
              <a:t>7/24/2018 10:05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89</a:t>
            </a:fld>
            <a:endParaRPr lang="en-US" dirty="0"/>
          </a:p>
        </p:txBody>
      </p:sp>
    </p:spTree>
    <p:extLst>
      <p:ext uri="{BB962C8B-B14F-4D97-AF65-F5344CB8AC3E}">
        <p14:creationId xmlns:p14="http://schemas.microsoft.com/office/powerpoint/2010/main" val="486814755"/>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66211"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B1E99D96-9640-4789-B2F8-5EF1E7898CC3}" type="datetime8">
              <a:rPr lang="en-US" smtClean="0"/>
              <a:t>7/24/2018 10:05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90</a:t>
            </a:fld>
            <a:endParaRPr lang="en-US" dirty="0"/>
          </a:p>
        </p:txBody>
      </p:sp>
    </p:spTree>
    <p:extLst>
      <p:ext uri="{BB962C8B-B14F-4D97-AF65-F5344CB8AC3E}">
        <p14:creationId xmlns:p14="http://schemas.microsoft.com/office/powerpoint/2010/main" val="584597097"/>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66211"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C9F18710-EF05-4F94-854E-3E972C80B96B}" type="datetime8">
              <a:rPr lang="en-US" smtClean="0"/>
              <a:t>7/24/2018 10:05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91</a:t>
            </a:fld>
            <a:endParaRPr lang="en-US" dirty="0"/>
          </a:p>
        </p:txBody>
      </p:sp>
    </p:spTree>
    <p:extLst>
      <p:ext uri="{BB962C8B-B14F-4D97-AF65-F5344CB8AC3E}">
        <p14:creationId xmlns:p14="http://schemas.microsoft.com/office/powerpoint/2010/main" val="3982761688"/>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latin typeface="Segoe UI" pitchFamily="34" charset="0"/>
              </a:rPr>
              <a:t>Director Review 2018</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66211"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C05C9DB8-0480-48C7-AF9E-EE4A98485AA9}" type="datetime8">
              <a:rPr lang="en-US" smtClean="0"/>
              <a:t>7/24/2018 10:05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92</a:t>
            </a:fld>
            <a:endParaRPr lang="en-US" dirty="0"/>
          </a:p>
        </p:txBody>
      </p:sp>
    </p:spTree>
    <p:extLst>
      <p:ext uri="{BB962C8B-B14F-4D97-AF65-F5344CB8AC3E}">
        <p14:creationId xmlns:p14="http://schemas.microsoft.com/office/powerpoint/2010/main" val="3363231582"/>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latin typeface="Segoe UI" pitchFamily="34" charset="0"/>
              </a:rPr>
              <a:t>Director Review 2018</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66211"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316CE7A-1B4D-4033-A070-4D3F01723D64}" type="datetime8">
              <a:rPr lang="en-US" smtClean="0"/>
              <a:t>7/24/2018 10:05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93</a:t>
            </a:fld>
            <a:endParaRPr lang="en-US" dirty="0"/>
          </a:p>
        </p:txBody>
      </p:sp>
    </p:spTree>
    <p:extLst>
      <p:ext uri="{BB962C8B-B14F-4D97-AF65-F5344CB8AC3E}">
        <p14:creationId xmlns:p14="http://schemas.microsoft.com/office/powerpoint/2010/main" val="9566212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66211"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F3808407-1070-42A3-846E-F5087CD0ED59}" type="datetime8">
              <a:rPr lang="en-US" smtClean="0"/>
              <a:t>7/24/2018 10:05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1608635546"/>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66211"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B9A87E5A-3B8A-43FD-81EC-EFEA24649507}" type="datetime8">
              <a:rPr lang="en-US" smtClean="0"/>
              <a:t>7/24/2018 10:05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94</a:t>
            </a:fld>
            <a:endParaRPr lang="en-US" dirty="0"/>
          </a:p>
        </p:txBody>
      </p:sp>
    </p:spTree>
    <p:extLst>
      <p:ext uri="{BB962C8B-B14F-4D97-AF65-F5344CB8AC3E}">
        <p14:creationId xmlns:p14="http://schemas.microsoft.com/office/powerpoint/2010/main" val="1621678403"/>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latin typeface="Segoe UI" pitchFamily="34" charset="0"/>
              </a:rPr>
              <a:t>Director Review 2018</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66211"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2B8979A-9083-4F64-8C5B-004DC97E400E}" type="datetime8">
              <a:rPr lang="en-US" smtClean="0"/>
              <a:t>7/24/2018 10:05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95</a:t>
            </a:fld>
            <a:endParaRPr lang="en-US" dirty="0"/>
          </a:p>
        </p:txBody>
      </p:sp>
    </p:spTree>
    <p:extLst>
      <p:ext uri="{BB962C8B-B14F-4D97-AF65-F5344CB8AC3E}">
        <p14:creationId xmlns:p14="http://schemas.microsoft.com/office/powerpoint/2010/main" val="1833781902"/>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66211"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85A9CC95-4613-47FE-8FA3-BB0B59D52A96}" type="datetime8">
              <a:rPr lang="en-US" smtClean="0"/>
              <a:t>7/24/2018 10:05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96</a:t>
            </a:fld>
            <a:endParaRPr lang="en-US" dirty="0"/>
          </a:p>
        </p:txBody>
      </p:sp>
    </p:spTree>
    <p:extLst>
      <p:ext uri="{BB962C8B-B14F-4D97-AF65-F5344CB8AC3E}">
        <p14:creationId xmlns:p14="http://schemas.microsoft.com/office/powerpoint/2010/main" val="589582493"/>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latin typeface="Segoe UI" pitchFamily="34" charset="0"/>
              </a:rPr>
              <a:t>Director Review 2018</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66211"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A54C43E5-E38F-4ED8-9C31-3373C0330576}" type="datetime8">
              <a:rPr lang="en-US" smtClean="0"/>
              <a:t>7/24/2018 10:05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97</a:t>
            </a:fld>
            <a:endParaRPr lang="en-US" dirty="0"/>
          </a:p>
        </p:txBody>
      </p:sp>
    </p:spTree>
    <p:extLst>
      <p:ext uri="{BB962C8B-B14F-4D97-AF65-F5344CB8AC3E}">
        <p14:creationId xmlns:p14="http://schemas.microsoft.com/office/powerpoint/2010/main" val="1297531970"/>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latin typeface="Segoe UI" pitchFamily="34" charset="0"/>
              </a:rPr>
              <a:t>Director Review 2018</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66211"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C49D5A74-5EAC-41C4-9BC2-C0A6009523DD}" type="datetime8">
              <a:rPr lang="en-US" smtClean="0"/>
              <a:t>7/24/2018 10:05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98</a:t>
            </a:fld>
            <a:endParaRPr lang="en-US" dirty="0"/>
          </a:p>
        </p:txBody>
      </p:sp>
    </p:spTree>
    <p:extLst>
      <p:ext uri="{BB962C8B-B14F-4D97-AF65-F5344CB8AC3E}">
        <p14:creationId xmlns:p14="http://schemas.microsoft.com/office/powerpoint/2010/main" val="1098112250"/>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latin typeface="Segoe UI" pitchFamily="34" charset="0"/>
              </a:rPr>
              <a:t>Director Review 2018</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66211"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0ADB0E74-64D5-477F-9847-AACD18BA054B}" type="datetime8">
              <a:rPr lang="en-US" smtClean="0"/>
              <a:t>7/24/2018 10:05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99</a:t>
            </a:fld>
            <a:endParaRPr lang="en-US" dirty="0"/>
          </a:p>
        </p:txBody>
      </p:sp>
    </p:spTree>
    <p:extLst>
      <p:ext uri="{BB962C8B-B14F-4D97-AF65-F5344CB8AC3E}">
        <p14:creationId xmlns:p14="http://schemas.microsoft.com/office/powerpoint/2010/main" val="810722456"/>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latin typeface="Segoe UI" pitchFamily="34" charset="0"/>
              </a:rPr>
              <a:t>Director Review 2018</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66211"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80432A5-D7AC-48BA-BDB0-C5D581C73802}" type="datetime8">
              <a:rPr lang="en-US" smtClean="0"/>
              <a:t>7/24/2018 10:05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100</a:t>
            </a:fld>
            <a:endParaRPr lang="en-US" dirty="0"/>
          </a:p>
        </p:txBody>
      </p:sp>
    </p:spTree>
    <p:extLst>
      <p:ext uri="{BB962C8B-B14F-4D97-AF65-F5344CB8AC3E}">
        <p14:creationId xmlns:p14="http://schemas.microsoft.com/office/powerpoint/2010/main" val="2882049098"/>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66211"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C7DE246A-A79B-44B7-83F9-22319A44E0AA}" type="datetime8">
              <a:rPr lang="en-US" smtClean="0"/>
              <a:t>7/24/2018 10:05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101</a:t>
            </a:fld>
            <a:endParaRPr lang="en-US" dirty="0"/>
          </a:p>
        </p:txBody>
      </p:sp>
    </p:spTree>
    <p:extLst>
      <p:ext uri="{BB962C8B-B14F-4D97-AF65-F5344CB8AC3E}">
        <p14:creationId xmlns:p14="http://schemas.microsoft.com/office/powerpoint/2010/main" val="4249027409"/>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24 * 2</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Three</a:t>
            </a:r>
            <a:r>
              <a:rPr lang="en-US" baseline="0" dirty="0"/>
              <a:t> stage. </a:t>
            </a:r>
            <a:endParaRPr lang="en-US" dirty="0"/>
          </a:p>
          <a:p>
            <a:endParaRPr lang="en-US" dirty="0"/>
          </a:p>
        </p:txBody>
      </p:sp>
      <p:sp>
        <p:nvSpPr>
          <p:cNvPr id="4" name="Header Placeholder 3"/>
          <p:cNvSpPr>
            <a:spLocks noGrp="1"/>
          </p:cNvSpPr>
          <p:nvPr>
            <p:ph type="hdr" sz="quarter" idx="10"/>
          </p:nvPr>
        </p:nvSpPr>
        <p:spPr/>
        <p:txBody>
          <a:bodyPr/>
          <a:lstStyle/>
          <a:p>
            <a:r>
              <a:rPr lang="en-US">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66211"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F7F5730-0E33-4DFB-A55D-9899B885D813}" type="datetime8">
              <a:rPr lang="en-US" smtClean="0"/>
              <a:t>7/24/2018 10:05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102</a:t>
            </a:fld>
            <a:endParaRPr lang="en-US" dirty="0"/>
          </a:p>
        </p:txBody>
      </p:sp>
    </p:spTree>
    <p:extLst>
      <p:ext uri="{BB962C8B-B14F-4D97-AF65-F5344CB8AC3E}">
        <p14:creationId xmlns:p14="http://schemas.microsoft.com/office/powerpoint/2010/main" val="3841780208"/>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24 * 2</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Three</a:t>
            </a:r>
            <a:r>
              <a:rPr lang="en-US" baseline="0" dirty="0"/>
              <a:t> stage. </a:t>
            </a:r>
            <a:endParaRPr lang="en-US" dirty="0"/>
          </a:p>
          <a:p>
            <a:endParaRPr lang="en-US" dirty="0"/>
          </a:p>
        </p:txBody>
      </p:sp>
      <p:sp>
        <p:nvSpPr>
          <p:cNvPr id="4" name="Header Placeholder 3"/>
          <p:cNvSpPr>
            <a:spLocks noGrp="1"/>
          </p:cNvSpPr>
          <p:nvPr>
            <p:ph type="hdr" sz="quarter" idx="10"/>
          </p:nvPr>
        </p:nvSpPr>
        <p:spPr/>
        <p:txBody>
          <a:bodyPr/>
          <a:lstStyle/>
          <a:p>
            <a:r>
              <a:rPr lang="en-US">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66211"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C05A9BE1-A1C4-4C80-8344-0B1E323B90EB}" type="datetime8">
              <a:rPr lang="en-US" smtClean="0"/>
              <a:t>7/24/2018 10:05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103</a:t>
            </a:fld>
            <a:endParaRPr lang="en-US" dirty="0"/>
          </a:p>
        </p:txBody>
      </p:sp>
    </p:spTree>
    <p:extLst>
      <p:ext uri="{BB962C8B-B14F-4D97-AF65-F5344CB8AC3E}">
        <p14:creationId xmlns:p14="http://schemas.microsoft.com/office/powerpoint/2010/main" val="29057500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a:t>Presentation title</a:t>
            </a:r>
          </a:p>
        </p:txBody>
      </p:sp>
      <p:sp>
        <p:nvSpPr>
          <p:cNvPr id="3" name="Text Placeholder 2"/>
          <p:cNvSpPr>
            <a:spLocks noGrp="1"/>
          </p:cNvSpPr>
          <p:nvPr>
            <p:ph type="body" sz="quarter" idx="13" hasCustomPrompt="1"/>
          </p:nvPr>
        </p:nvSpPr>
        <p:spPr>
          <a:xfrm>
            <a:off x="274702" y="307621"/>
            <a:ext cx="3656013" cy="572464"/>
          </a:xfrm>
        </p:spPr>
        <p:txBody>
          <a:bodyPr lIns="182880" tIns="146304" rIns="182880" bIns="146304"/>
          <a:lstStyle>
            <a:lvl1pPr marL="0" indent="0">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Tree>
    <p:extLst>
      <p:ext uri="{BB962C8B-B14F-4D97-AF65-F5344CB8AC3E}">
        <p14:creationId xmlns:p14="http://schemas.microsoft.com/office/powerpoint/2010/main" val="39834113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457200" y="1212850"/>
            <a:ext cx="11522076" cy="1534779"/>
          </a:xfrm>
        </p:spPr>
        <p:txBody>
          <a:bodyPr wrap="square">
            <a:spAutoFit/>
          </a:bodyPr>
          <a:lstStyle>
            <a:lvl1pPr>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84200" indent="-241300">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71441" indent="-342900">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2000"/>
            </a:lvl4pPr>
            <a:lvl5pPr>
              <a:defRPr sz="2000"/>
            </a:lvl5pPr>
          </a:lstStyle>
          <a:p>
            <a:pPr marL="0" lvl="0" indent="0" algn="l" defTabSz="914166" rtl="0" eaLnBrk="1" latinLnBrk="0" hangingPunct="1">
              <a:spcBef>
                <a:spcPct val="20000"/>
              </a:spcBef>
              <a:spcAft>
                <a:spcPts val="816"/>
              </a:spcAft>
              <a:buFont typeface="Arial" pitchFamily="34" charset="0"/>
              <a:buNone/>
            </a:pPr>
            <a:r>
              <a:rPr lang="en-US"/>
              <a:t>Click to edit Master text styles</a:t>
            </a:r>
          </a:p>
          <a:p>
            <a:pPr marL="0" lvl="1" indent="0" algn="l" defTabSz="914166" rtl="0" eaLnBrk="1" latinLnBrk="0" hangingPunct="1">
              <a:spcBef>
                <a:spcPct val="20000"/>
              </a:spcBef>
              <a:spcAft>
                <a:spcPts val="816"/>
              </a:spcAft>
              <a:buFont typeface="Arial" pitchFamily="34" charset="0"/>
              <a:buNone/>
            </a:pPr>
            <a:r>
              <a:rPr lang="en-US"/>
              <a:t>Second level</a:t>
            </a:r>
          </a:p>
          <a:p>
            <a:pPr marL="0" lvl="2" indent="0" algn="l" defTabSz="914166" rtl="0" eaLnBrk="1" latinLnBrk="0" hangingPunct="1">
              <a:spcBef>
                <a:spcPct val="20000"/>
              </a:spcBef>
              <a:spcAft>
                <a:spcPts val="816"/>
              </a:spcAft>
              <a:buFont typeface="Arial" pitchFamily="34" charset="0"/>
              <a:buNone/>
            </a:pPr>
            <a:r>
              <a:rPr lang="en-US"/>
              <a:t>Third level</a:t>
            </a:r>
          </a:p>
        </p:txBody>
      </p:sp>
      <p:sp>
        <p:nvSpPr>
          <p:cNvPr id="6" name="Title 5"/>
          <p:cNvSpPr>
            <a:spLocks noGrp="1"/>
          </p:cNvSpPr>
          <p:nvPr>
            <p:ph type="title"/>
          </p:nvPr>
        </p:nvSpPr>
        <p:spPr>
          <a:xfrm>
            <a:off x="274638" y="295274"/>
            <a:ext cx="11887200" cy="917575"/>
          </a:xfrm>
        </p:spPr>
        <p:txBody>
          <a:bodyPr/>
          <a:lstStyle/>
          <a:p>
            <a:r>
              <a:rPr lang="en-US" dirty="0"/>
              <a:t>Click to edit Master title style</a:t>
            </a:r>
          </a:p>
        </p:txBody>
      </p:sp>
    </p:spTree>
    <p:extLst>
      <p:ext uri="{BB962C8B-B14F-4D97-AF65-F5344CB8AC3E}">
        <p14:creationId xmlns:p14="http://schemas.microsoft.com/office/powerpoint/2010/main" val="188446005"/>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345222"/>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137568" y="2473325"/>
            <a:ext cx="8161338"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91440" tIns="45720" rIns="91440" bIns="45720" numCol="1" anchor="t" anchorCtr="0" compatLnSpc="1">
            <a:prstTxWarp prst="textNoShape">
              <a:avLst/>
            </a:prstTxWarp>
          </a:bodyPr>
          <a:lstStyle/>
          <a:p>
            <a:endParaRPr lang="en-US"/>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129837" y="6126162"/>
            <a:ext cx="1849602" cy="394827"/>
          </a:xfrm>
          <a:prstGeom prst="rect">
            <a:avLst/>
          </a:prstGeom>
          <a:noFill/>
          <a:ln>
            <a:noFill/>
          </a:ln>
        </p:spPr>
      </p:pic>
    </p:spTree>
    <p:extLst>
      <p:ext uri="{BB962C8B-B14F-4D97-AF65-F5344CB8AC3E}">
        <p14:creationId xmlns:p14="http://schemas.microsoft.com/office/powerpoint/2010/main" val="1952510109"/>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91092407"/>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74638" y="2307518"/>
            <a:ext cx="1563194"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a:t>Click icon to add picture</a:t>
            </a:r>
            <a:endParaRPr lang="en-US" dirty="0"/>
          </a:p>
        </p:txBody>
      </p:sp>
      <p:sp>
        <p:nvSpPr>
          <p:cNvPr id="8" name="Picture Placeholder 12"/>
          <p:cNvSpPr>
            <a:spLocks noGrp="1"/>
          </p:cNvSpPr>
          <p:nvPr>
            <p:ph type="pic" sz="quarter" idx="18"/>
          </p:nvPr>
        </p:nvSpPr>
        <p:spPr>
          <a:xfrm>
            <a:off x="4745014" y="2301239"/>
            <a:ext cx="3232905"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600"/>
            </a:lvl1pPr>
          </a:lstStyle>
          <a:p>
            <a:r>
              <a:rPr lang="en-US"/>
              <a:t>Click icon to add picture</a:t>
            </a:r>
            <a:endParaRPr lang="en-US" dirty="0"/>
          </a:p>
        </p:txBody>
      </p:sp>
      <p:sp>
        <p:nvSpPr>
          <p:cNvPr id="9" name="Picture Placeholder 12"/>
          <p:cNvSpPr>
            <a:spLocks noGrp="1"/>
          </p:cNvSpPr>
          <p:nvPr>
            <p:ph type="pic" sz="quarter" idx="19"/>
          </p:nvPr>
        </p:nvSpPr>
        <p:spPr>
          <a:xfrm>
            <a:off x="8258122" y="2302035"/>
            <a:ext cx="3903716"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600"/>
            </a:lvl1pPr>
          </a:lstStyle>
          <a:p>
            <a:r>
              <a:rPr lang="en-US"/>
              <a:t>Click icon to add picture</a:t>
            </a:r>
            <a:endParaRPr lang="en-US" dirty="0"/>
          </a:p>
        </p:txBody>
      </p:sp>
      <p:sp>
        <p:nvSpPr>
          <p:cNvPr id="10" name="Picture Placeholder 12"/>
          <p:cNvSpPr>
            <a:spLocks noGrp="1"/>
          </p:cNvSpPr>
          <p:nvPr>
            <p:ph type="pic" sz="quarter" idx="20"/>
          </p:nvPr>
        </p:nvSpPr>
        <p:spPr>
          <a:xfrm>
            <a:off x="2118039" y="2301050"/>
            <a:ext cx="2346769"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a:t>Click icon to add picture</a:t>
            </a:r>
            <a:endParaRPr lang="en-US" dirty="0"/>
          </a:p>
        </p:txBody>
      </p:sp>
      <p:sp>
        <p:nvSpPr>
          <p:cNvPr id="2" name="Title 1"/>
          <p:cNvSpPr>
            <a:spLocks noGrp="1"/>
          </p:cNvSpPr>
          <p:nvPr>
            <p:ph type="title" hasCustomPrompt="1"/>
          </p:nvPr>
        </p:nvSpPr>
        <p:spPr>
          <a:xfrm>
            <a:off x="274638" y="295274"/>
            <a:ext cx="11887200" cy="917575"/>
          </a:xfrm>
        </p:spPr>
        <p:txBody>
          <a:bodyPr/>
          <a:lstStyle/>
          <a:p>
            <a:r>
              <a:rPr lang="en-US" dirty="0"/>
              <a:t>Click to edit master title style</a:t>
            </a:r>
          </a:p>
        </p:txBody>
      </p:sp>
    </p:spTree>
    <p:extLst>
      <p:ext uri="{BB962C8B-B14F-4D97-AF65-F5344CB8AC3E}">
        <p14:creationId xmlns:p14="http://schemas.microsoft.com/office/powerpoint/2010/main" val="3651294812"/>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6933025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118852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a:t>Presentation title</a:t>
            </a:r>
          </a:p>
        </p:txBody>
      </p:sp>
      <p:sp>
        <p:nvSpPr>
          <p:cNvPr id="4" name="Text Placeholder 2"/>
          <p:cNvSpPr>
            <a:spLocks noGrp="1"/>
          </p:cNvSpPr>
          <p:nvPr>
            <p:ph type="body" sz="quarter" idx="13" hasCustomPrompt="1"/>
          </p:nvPr>
        </p:nvSpPr>
        <p:spPr>
          <a:xfrm>
            <a:off x="274702" y="307621"/>
            <a:ext cx="3656013" cy="572464"/>
          </a:xfrm>
        </p:spPr>
        <p:txBody>
          <a:bodyPr lIns="182880" tIns="146304" rIns="182880" bIns="146304"/>
          <a:lstStyle>
            <a:lvl1pPr marL="0" indent="0">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Tree>
    <p:extLst>
      <p:ext uri="{BB962C8B-B14F-4D97-AF65-F5344CB8AC3E}">
        <p14:creationId xmlns:p14="http://schemas.microsoft.com/office/powerpoint/2010/main" val="174272324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a:t>Presentation title</a:t>
            </a:r>
          </a:p>
        </p:txBody>
      </p:sp>
      <p:sp>
        <p:nvSpPr>
          <p:cNvPr id="4" name="Freeform 3"/>
          <p:cNvSpPr>
            <a:spLocks noChangeAspect="1" noEditPoints="1"/>
          </p:cNvSpPr>
          <p:nvPr userDrawn="1"/>
        </p:nvSpPr>
        <p:spPr bwMode="black">
          <a:xfrm>
            <a:off x="10332993" y="6103269"/>
            <a:ext cx="1639861" cy="411480"/>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6" name="Text Placeholder 2"/>
          <p:cNvSpPr>
            <a:spLocks noGrp="1"/>
          </p:cNvSpPr>
          <p:nvPr>
            <p:ph type="body" sz="quarter" idx="13" hasCustomPrompt="1"/>
          </p:nvPr>
        </p:nvSpPr>
        <p:spPr>
          <a:xfrm>
            <a:off x="274702" y="307621"/>
            <a:ext cx="3656013" cy="572464"/>
          </a:xfrm>
        </p:spPr>
        <p:txBody>
          <a:bodyPr lIns="182880" tIns="146304" rIns="182880" bIns="146304"/>
          <a:lstStyle>
            <a:lvl1pPr marL="0" indent="0">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Tree>
    <p:extLst>
      <p:ext uri="{BB962C8B-B14F-4D97-AF65-F5344CB8AC3E}">
        <p14:creationId xmlns:p14="http://schemas.microsoft.com/office/powerpoint/2010/main" val="6705279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72681261"/>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a:t>Presentation title</a:t>
            </a:r>
          </a:p>
        </p:txBody>
      </p:sp>
      <p:sp>
        <p:nvSpPr>
          <p:cNvPr id="4" name="Freeform 3"/>
          <p:cNvSpPr>
            <a:spLocks noChangeAspect="1" noEditPoints="1"/>
          </p:cNvSpPr>
          <p:nvPr userDrawn="1"/>
        </p:nvSpPr>
        <p:spPr bwMode="black">
          <a:xfrm>
            <a:off x="10332993" y="6103269"/>
            <a:ext cx="1639861" cy="411480"/>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6" name="Text Placeholder 2"/>
          <p:cNvSpPr>
            <a:spLocks noGrp="1"/>
          </p:cNvSpPr>
          <p:nvPr>
            <p:ph type="body" sz="quarter" idx="13" hasCustomPrompt="1"/>
          </p:nvPr>
        </p:nvSpPr>
        <p:spPr>
          <a:xfrm>
            <a:off x="274702" y="307621"/>
            <a:ext cx="3656013" cy="572464"/>
          </a:xfrm>
        </p:spPr>
        <p:txBody>
          <a:bodyPr lIns="182880" tIns="146304" rIns="182880" bIns="146304"/>
          <a:lstStyle>
            <a:lvl1pPr marL="0" indent="0">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Tree>
    <p:extLst>
      <p:ext uri="{BB962C8B-B14F-4D97-AF65-F5344CB8AC3E}">
        <p14:creationId xmlns:p14="http://schemas.microsoft.com/office/powerpoint/2010/main" val="267827815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83628" y="1668463"/>
            <a:ext cx="8778210" cy="5029200"/>
          </a:xfrm>
        </p:spPr>
        <p:txBody>
          <a:bodyPr wrap="square">
            <a:noAutofit/>
          </a:bodyPr>
          <a:lstStyle>
            <a:lvl3pPr>
              <a:defRPr sz="2400"/>
            </a:lvl3pPr>
            <a:lvl4pPr>
              <a:defRPr sz="2000"/>
            </a:lvl4pPr>
            <a:lvl5pPr>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83148" y="1668463"/>
            <a:ext cx="2743200" cy="5029200"/>
          </a:xfrm>
        </p:spPr>
        <p:txBody>
          <a:bodyPr>
            <a:noAutofit/>
          </a:bodyPr>
          <a:lstStyle>
            <a:lvl1pPr marL="0" indent="0">
              <a:buNone/>
              <a:defRPr kumimoji="0" lang="en-US" sz="2400" b="0" i="0" u="none" strike="noStrike" kern="1200" cap="none" spc="0" normalizeH="0" baseline="0" dirty="0" smtClean="0">
                <a:ln>
                  <a:noFill/>
                </a:ln>
                <a:gradFill>
                  <a:gsLst>
                    <a:gs pos="100000">
                      <a:schemeClr val="tx1"/>
                    </a:gs>
                    <a:gs pos="0">
                      <a:schemeClr val="tx1"/>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dirty="0"/>
              <a:t>Click to edit Master text styles</a:t>
            </a:r>
          </a:p>
        </p:txBody>
      </p:sp>
    </p:spTree>
    <p:extLst>
      <p:ext uri="{BB962C8B-B14F-4D97-AF65-F5344CB8AC3E}">
        <p14:creationId xmlns:p14="http://schemas.microsoft.com/office/powerpoint/2010/main" val="3175341158"/>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89038" y="2125663"/>
            <a:ext cx="10058399" cy="1828800"/>
          </a:xfrm>
        </p:spPr>
        <p:txBody>
          <a:bodyPr/>
          <a:lstStyle>
            <a:lvl1pPr>
              <a:defRPr sz="4800" baseline="0"/>
            </a:lvl1pPr>
          </a:lstStyle>
          <a:p>
            <a:r>
              <a:rPr lang="en-US" dirty="0"/>
              <a:t>Click to edit Master title style</a:t>
            </a:r>
          </a:p>
        </p:txBody>
      </p:sp>
    </p:spTree>
    <p:extLst>
      <p:ext uri="{BB962C8B-B14F-4D97-AF65-F5344CB8AC3E}">
        <p14:creationId xmlns:p14="http://schemas.microsoft.com/office/powerpoint/2010/main" val="3480475423"/>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83148" y="1668463"/>
            <a:ext cx="2743200" cy="5029200"/>
          </a:xfrm>
        </p:spPr>
        <p:txBody>
          <a:bodyPr>
            <a:noAutofit/>
          </a:bodyPr>
          <a:lstStyle>
            <a:lvl1pPr>
              <a:defRPr kumimoji="0" lang="en-US" sz="2400" b="0" i="0" u="none" strike="noStrike" kern="1200" cap="none" spc="0" normalizeH="0" baseline="0" dirty="0" smtClean="0">
                <a:ln>
                  <a:noFill/>
                </a:ln>
                <a:gradFill>
                  <a:gsLst>
                    <a:gs pos="92208">
                      <a:schemeClr val="tx1"/>
                    </a:gs>
                    <a:gs pos="0">
                      <a:schemeClr val="tx1"/>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buFont typeface="Arial" pitchFamily="34" charset="0"/>
              <a:buNone/>
              <a:tabLst/>
              <a:defRPr/>
            </a:pPr>
            <a:r>
              <a:rPr lang="en-US" dirty="0"/>
              <a:t>Click to edit Master text styles</a:t>
            </a:r>
          </a:p>
        </p:txBody>
      </p:sp>
    </p:spTree>
    <p:extLst>
      <p:ext uri="{BB962C8B-B14F-4D97-AF65-F5344CB8AC3E}">
        <p14:creationId xmlns:p14="http://schemas.microsoft.com/office/powerpoint/2010/main" val="3035042549"/>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wrap="square" lIns="182880" tIns="146304" rIns="182880" bIns="146304" anchor="ctr">
            <a:noAutofit/>
          </a:bodyPr>
          <a:lstStyle>
            <a:lvl1pPr>
              <a:lnSpc>
                <a:spcPct val="95000"/>
              </a:lnSpc>
              <a:spcBef>
                <a:spcPts val="0"/>
              </a:spcBef>
              <a:spcAft>
                <a:spcPts val="1632"/>
              </a:spcAft>
              <a:defRPr lang="en-US" sz="3600"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16"/>
              </a:spcBef>
              <a:defRPr sz="1900">
                <a:solidFill>
                  <a:srgbClr val="FFFFFF"/>
                </a:solidFill>
              </a:defRPr>
            </a:lvl2pPr>
            <a:lvl3pPr>
              <a:lnSpc>
                <a:spcPct val="100000"/>
              </a:lnSpc>
              <a:spcBef>
                <a:spcPts val="816"/>
              </a:spcBef>
              <a:defRPr sz="1900">
                <a:solidFill>
                  <a:srgbClr val="FFFFFF"/>
                </a:solidFill>
              </a:defRPr>
            </a:lvl3pPr>
            <a:lvl4pPr>
              <a:lnSpc>
                <a:spcPct val="100000"/>
              </a:lnSpc>
              <a:spcBef>
                <a:spcPts val="816"/>
              </a:spcBef>
              <a:defRPr sz="1900">
                <a:solidFill>
                  <a:srgbClr val="FFFFFF"/>
                </a:solidFill>
              </a:defRPr>
            </a:lvl4pPr>
            <a:lvl5pPr>
              <a:lnSpc>
                <a:spcPct val="100000"/>
              </a:lnSpc>
              <a:spcBef>
                <a:spcPts val="816"/>
              </a:spcBef>
              <a:defRPr sz="1900">
                <a:solidFill>
                  <a:srgbClr val="FFFFFF"/>
                </a:solidFill>
              </a:defRPr>
            </a:lvl5pPr>
          </a:lstStyle>
          <a:p>
            <a:pPr marL="0" lvl="0" indent="0" algn="l" defTabSz="914166" rtl="0" eaLnBrk="1" latinLnBrk="0" hangingPunct="1">
              <a:spcBef>
                <a:spcPct val="20000"/>
              </a:spcBef>
              <a:buFont typeface="Arial" pitchFamily="34" charset="0"/>
              <a:buNone/>
            </a:pPr>
            <a:r>
              <a:rPr lang="en-US" dirty="0"/>
              <a:t>Click to edit Master text styles</a:t>
            </a:r>
          </a:p>
        </p:txBody>
      </p:sp>
      <p:sp>
        <p:nvSpPr>
          <p:cNvPr id="15" name="Title 1"/>
          <p:cNvSpPr>
            <a:spLocks noGrp="1"/>
          </p:cNvSpPr>
          <p:nvPr>
            <p:ph type="ctrTitle" hasCustomPrompt="1"/>
          </p:nvPr>
        </p:nvSpPr>
        <p:spPr>
          <a:xfrm>
            <a:off x="274638" y="1537563"/>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accent3"/>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266484423"/>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a:defRPr lang="en-US" sz="3600"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914166" rtl="0" eaLnBrk="1" latinLnBrk="0" hangingPunct="1">
              <a:spcBef>
                <a:spcPct val="20000"/>
              </a:spcBef>
              <a:spcAft>
                <a:spcPts val="1632"/>
              </a:spcAft>
              <a:buFont typeface="Arial" pitchFamily="34" charset="0"/>
              <a:buNone/>
            </a:pPr>
            <a:r>
              <a:rPr lang="en-US" dirty="0"/>
              <a:t>Click to edit Master text styles</a:t>
            </a:r>
          </a:p>
        </p:txBody>
      </p:sp>
      <p:sp>
        <p:nvSpPr>
          <p:cNvPr id="6" name="Text Placeholder 8"/>
          <p:cNvSpPr>
            <a:spLocks noGrp="1"/>
          </p:cNvSpPr>
          <p:nvPr>
            <p:ph type="body" sz="quarter" idx="16" hasCustomPrompt="1"/>
          </p:nvPr>
        </p:nvSpPr>
        <p:spPr>
          <a:xfrm>
            <a:off x="274641" y="296864"/>
            <a:ext cx="11887199" cy="914400"/>
          </a:xfrm>
        </p:spPr>
        <p:txBody>
          <a:bodyPr vert="horz" lIns="182880" tIns="146304" rIns="182880" bIns="146304" rtlCol="0" anchor="t">
            <a:noAutofit/>
          </a:bodyPr>
          <a:lstStyle>
            <a:lvl1pPr marL="0" indent="0"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a:t>Click to edit master text styles</a:t>
            </a:r>
          </a:p>
        </p:txBody>
      </p:sp>
      <p:sp>
        <p:nvSpPr>
          <p:cNvPr id="5" name="Title 1"/>
          <p:cNvSpPr>
            <a:spLocks noGrp="1"/>
          </p:cNvSpPr>
          <p:nvPr>
            <p:ph type="ctrTitle" hasCustomPrompt="1"/>
          </p:nvPr>
        </p:nvSpPr>
        <p:spPr>
          <a:xfrm>
            <a:off x="274638" y="1537564"/>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accent3"/>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1823488561"/>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a:defRPr lang="en-US" sz="3600" kern="1200" dirty="0" smtClean="0">
                <a:gradFill>
                  <a:gsLst>
                    <a:gs pos="12264">
                      <a:schemeClr val="tx1">
                        <a:lumMod val="75000"/>
                        <a:lumOff val="25000"/>
                      </a:schemeClr>
                    </a:gs>
                    <a:gs pos="71000">
                      <a:schemeClr val="tx1">
                        <a:lumMod val="75000"/>
                        <a:lumOff val="25000"/>
                      </a:schemeClr>
                    </a:gs>
                  </a:gsLst>
                  <a:lin ang="5400000" scaled="0"/>
                </a:gradFill>
                <a:latin typeface="+mj-lt"/>
                <a:ea typeface="+mn-ea"/>
                <a:cs typeface="+mn-cs"/>
              </a:defRPr>
            </a:lvl1pPr>
          </a:lstStyle>
          <a:p>
            <a:pPr marL="0" lvl="0" indent="0" algn="l" defTabSz="914166" rtl="0" eaLnBrk="1" latinLnBrk="0" hangingPunct="1">
              <a:spcBef>
                <a:spcPct val="20000"/>
              </a:spcBef>
              <a:buFont typeface="Arial" pitchFamily="34" charset="0"/>
              <a:buNone/>
            </a:pPr>
            <a:r>
              <a:rPr lang="en-US" dirty="0"/>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dirty="0"/>
              <a:t>Click icon to add picture</a:t>
            </a:r>
          </a:p>
        </p:txBody>
      </p:sp>
      <p:sp>
        <p:nvSpPr>
          <p:cNvPr id="3" name="Title 2"/>
          <p:cNvSpPr>
            <a:spLocks noGrp="1"/>
          </p:cNvSpPr>
          <p:nvPr>
            <p:ph type="title"/>
          </p:nvPr>
        </p:nvSpPr>
        <p:spPr/>
        <p:txBody>
          <a:bodyPr wrap="none" lIns="182880" tIns="146304" rIns="182880" bIns="146304"/>
          <a:lstStyle/>
          <a:p>
            <a:r>
              <a:rPr lang="en-US" dirty="0"/>
              <a:t>Click to edit Master title style</a:t>
            </a:r>
          </a:p>
        </p:txBody>
      </p:sp>
    </p:spTree>
    <p:extLst>
      <p:ext uri="{BB962C8B-B14F-4D97-AF65-F5344CB8AC3E}">
        <p14:creationId xmlns:p14="http://schemas.microsoft.com/office/powerpoint/2010/main" val="627070966"/>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534779"/>
          </a:xfrm>
        </p:spPr>
        <p:txBody>
          <a:bodyPr>
            <a:spAutoFit/>
          </a:bodyPr>
          <a:lstStyle>
            <a:lvl1pPr>
              <a:defRPr lang="en-US" sz="2400"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1pPr>
            <a:lvl2pPr marL="584200" indent="-241300">
              <a:defRPr lang="en-US" sz="2400"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2pPr>
            <a:lvl3pPr marL="571441" indent="-342900">
              <a:defRPr lang="en-US" sz="2400"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3pPr>
            <a:lvl4pPr>
              <a:defRPr sz="2000"/>
            </a:lvl4pPr>
            <a:lvl5pPr>
              <a:defRPr sz="2000"/>
            </a:lvl5pPr>
          </a:lstStyle>
          <a:p>
            <a:pPr marL="0" lvl="0" indent="0" algn="l" defTabSz="914166" rtl="0" eaLnBrk="1" latinLnBrk="0" hangingPunct="1">
              <a:spcBef>
                <a:spcPct val="20000"/>
              </a:spcBef>
              <a:spcAft>
                <a:spcPts val="816"/>
              </a:spcAft>
              <a:buFont typeface="Arial" pitchFamily="34" charset="0"/>
              <a:buNone/>
            </a:pPr>
            <a:r>
              <a:rPr lang="en-US" dirty="0"/>
              <a:t>Click to edit Master text styles</a:t>
            </a:r>
          </a:p>
          <a:p>
            <a:pPr marL="0" marR="0" lvl="1" indent="0" algn="l" defTabSz="914166" rtl="0" eaLnBrk="1" fontAlgn="auto" latinLnBrk="0" hangingPunct="1">
              <a:lnSpc>
                <a:spcPct val="90000"/>
              </a:lnSpc>
              <a:spcBef>
                <a:spcPct val="20000"/>
              </a:spcBef>
              <a:spcAft>
                <a:spcPts val="816"/>
              </a:spcAft>
              <a:buClr>
                <a:schemeClr val="tx1"/>
              </a:buClr>
              <a:buSzPct val="90000"/>
              <a:buFont typeface="Arial" pitchFamily="34" charset="0"/>
              <a:buNone/>
              <a:tabLst/>
            </a:pPr>
            <a:r>
              <a:rPr lang="en-US" dirty="0"/>
              <a:t>Second level</a:t>
            </a:r>
          </a:p>
          <a:p>
            <a:pPr marL="457082" lvl="2" indent="-228541" algn="l" defTabSz="914166" rtl="0" eaLnBrk="1" latinLnBrk="0" hangingPunct="1">
              <a:spcBef>
                <a:spcPct val="20000"/>
              </a:spcBef>
              <a:spcAft>
                <a:spcPts val="816"/>
              </a:spcAft>
              <a:buFont typeface="Arial" pitchFamily="34" charset="0"/>
              <a:buChar char="•"/>
            </a:pPr>
            <a:r>
              <a:rPr lang="en-US" dirty="0"/>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44361490"/>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51226347"/>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57679095"/>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74638" y="2307518"/>
            <a:ext cx="1563194"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a:t>Click icon to add picture</a:t>
            </a:r>
            <a:endParaRPr lang="en-US" dirty="0"/>
          </a:p>
        </p:txBody>
      </p:sp>
      <p:sp>
        <p:nvSpPr>
          <p:cNvPr id="8" name="Picture Placeholder 12"/>
          <p:cNvSpPr>
            <a:spLocks noGrp="1"/>
          </p:cNvSpPr>
          <p:nvPr>
            <p:ph type="pic" sz="quarter" idx="18"/>
          </p:nvPr>
        </p:nvSpPr>
        <p:spPr>
          <a:xfrm>
            <a:off x="4745014" y="2301239"/>
            <a:ext cx="3232905"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600"/>
            </a:lvl1pPr>
          </a:lstStyle>
          <a:p>
            <a:r>
              <a:rPr lang="en-US"/>
              <a:t>Click icon to add picture</a:t>
            </a:r>
            <a:endParaRPr lang="en-US" dirty="0"/>
          </a:p>
        </p:txBody>
      </p:sp>
      <p:sp>
        <p:nvSpPr>
          <p:cNvPr id="9" name="Picture Placeholder 12"/>
          <p:cNvSpPr>
            <a:spLocks noGrp="1"/>
          </p:cNvSpPr>
          <p:nvPr>
            <p:ph type="pic" sz="quarter" idx="19"/>
          </p:nvPr>
        </p:nvSpPr>
        <p:spPr>
          <a:xfrm>
            <a:off x="8258122" y="2302035"/>
            <a:ext cx="3903716"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600"/>
            </a:lvl1pPr>
          </a:lstStyle>
          <a:p>
            <a:r>
              <a:rPr lang="en-US"/>
              <a:t>Click icon to add picture</a:t>
            </a:r>
            <a:endParaRPr lang="en-US" dirty="0"/>
          </a:p>
        </p:txBody>
      </p:sp>
      <p:sp>
        <p:nvSpPr>
          <p:cNvPr id="10" name="Picture Placeholder 12"/>
          <p:cNvSpPr>
            <a:spLocks noGrp="1"/>
          </p:cNvSpPr>
          <p:nvPr>
            <p:ph type="pic" sz="quarter" idx="20"/>
          </p:nvPr>
        </p:nvSpPr>
        <p:spPr>
          <a:xfrm>
            <a:off x="2118039" y="2301050"/>
            <a:ext cx="2346769"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a:t>Click icon to add picture</a:t>
            </a:r>
            <a:endParaRPr lang="en-US" dirty="0"/>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119914465"/>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Slide Number Placeholder 1">
            <a:extLst>
              <a:ext uri="{FF2B5EF4-FFF2-40B4-BE49-F238E27FC236}">
                <a16:creationId xmlns:a16="http://schemas.microsoft.com/office/drawing/2014/main" id="{0CB67F89-0CBD-4021-B2A8-5A40B0834B9B}"/>
              </a:ext>
            </a:extLst>
          </p:cNvPr>
          <p:cNvSpPr>
            <a:spLocks noGrp="1"/>
          </p:cNvSpPr>
          <p:nvPr>
            <p:ph type="sldNum" sz="quarter" idx="4"/>
          </p:nvPr>
        </p:nvSpPr>
        <p:spPr>
          <a:xfrm>
            <a:off x="9647237" y="6356350"/>
            <a:ext cx="2743200" cy="365125"/>
          </a:xfrm>
          <a:prstGeom prst="rect">
            <a:avLst/>
          </a:prstGeom>
        </p:spPr>
        <p:txBody>
          <a:bodyPr/>
          <a:lstStyle/>
          <a:p>
            <a:pPr algn="ctr"/>
            <a:fld id="{1BA29183-7CD2-4C0C-A7F1-D2FD10734D96}" type="slidenum">
              <a:rPr lang="en-US" smtClean="0"/>
              <a:pPr algn="ctr"/>
              <a:t>‹#›</a:t>
            </a:fld>
            <a:endParaRPr lang="en-US" dirty="0"/>
          </a:p>
        </p:txBody>
      </p:sp>
      <p:sp>
        <p:nvSpPr>
          <p:cNvPr id="4" name="Text Placeholder 3"/>
          <p:cNvSpPr>
            <a:spLocks noGrp="1"/>
          </p:cNvSpPr>
          <p:nvPr>
            <p:ph type="body" sz="quarter" idx="10"/>
          </p:nvPr>
        </p:nvSpPr>
        <p:spPr>
          <a:xfrm>
            <a:off x="457200" y="1212850"/>
            <a:ext cx="11522075" cy="2228302"/>
          </a:xfrm>
        </p:spPr>
        <p:txBody>
          <a:bodyPr wrap="square">
            <a:spAutoFit/>
          </a:bodyPr>
          <a:lstStyle>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a:xfrm>
            <a:off x="274638" y="295274"/>
            <a:ext cx="11887200" cy="917575"/>
          </a:xfrm>
        </p:spPr>
        <p:txBody>
          <a:bodyPr/>
          <a:lstStyle/>
          <a:p>
            <a:r>
              <a:rPr lang="en-US" dirty="0"/>
              <a:t>Click to edit Master title style</a:t>
            </a:r>
          </a:p>
        </p:txBody>
      </p:sp>
    </p:spTree>
    <p:extLst>
      <p:ext uri="{BB962C8B-B14F-4D97-AF65-F5344CB8AC3E}">
        <p14:creationId xmlns:p14="http://schemas.microsoft.com/office/powerpoint/2010/main" val="2941704966"/>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a:t>Presentation title</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129837" y="6126162"/>
            <a:ext cx="1849602" cy="394827"/>
          </a:xfrm>
          <a:prstGeom prst="rect">
            <a:avLst/>
          </a:prstGeom>
          <a:noFill/>
          <a:ln>
            <a:noFill/>
          </a:ln>
        </p:spPr>
      </p:pic>
      <p:sp>
        <p:nvSpPr>
          <p:cNvPr id="3" name="Text Placeholder 2"/>
          <p:cNvSpPr>
            <a:spLocks noGrp="1"/>
          </p:cNvSpPr>
          <p:nvPr>
            <p:ph type="body" sz="quarter" idx="13" hasCustomPrompt="1"/>
          </p:nvPr>
        </p:nvSpPr>
        <p:spPr>
          <a:xfrm>
            <a:off x="274702" y="307621"/>
            <a:ext cx="3656013" cy="572464"/>
          </a:xfrm>
        </p:spPr>
        <p:txBody>
          <a:bodyPr lIns="182880" tIns="146304" rIns="182880" bIns="146304"/>
          <a:lstStyle>
            <a:lvl1pPr marL="0" indent="0">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Tree>
    <p:extLst>
      <p:ext uri="{BB962C8B-B14F-4D97-AF65-F5344CB8AC3E}">
        <p14:creationId xmlns:p14="http://schemas.microsoft.com/office/powerpoint/2010/main" val="310924168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a:t>Presentation title</a:t>
            </a:r>
          </a:p>
        </p:txBody>
      </p:sp>
      <p:sp>
        <p:nvSpPr>
          <p:cNvPr id="4" name="Freeform 3"/>
          <p:cNvSpPr>
            <a:spLocks noChangeAspect="1" noEditPoints="1"/>
          </p:cNvSpPr>
          <p:nvPr userDrawn="1"/>
        </p:nvSpPr>
        <p:spPr bwMode="black">
          <a:xfrm>
            <a:off x="10332993" y="6103269"/>
            <a:ext cx="1639861" cy="411480"/>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6" name="Text Placeholder 2"/>
          <p:cNvSpPr>
            <a:spLocks noGrp="1"/>
          </p:cNvSpPr>
          <p:nvPr>
            <p:ph type="body" sz="quarter" idx="13" hasCustomPrompt="1"/>
          </p:nvPr>
        </p:nvSpPr>
        <p:spPr>
          <a:xfrm>
            <a:off x="274702" y="307621"/>
            <a:ext cx="3656013" cy="572464"/>
          </a:xfrm>
        </p:spPr>
        <p:txBody>
          <a:bodyPr lIns="182880" tIns="146304" rIns="182880" bIns="146304"/>
          <a:lstStyle>
            <a:lvl1pPr marL="0" indent="0">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Tree>
    <p:extLst>
      <p:ext uri="{BB962C8B-B14F-4D97-AF65-F5344CB8AC3E}">
        <p14:creationId xmlns:p14="http://schemas.microsoft.com/office/powerpoint/2010/main" val="283246134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07022606"/>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83628" y="1668463"/>
            <a:ext cx="8778210" cy="5029200"/>
          </a:xfrm>
        </p:spPr>
        <p:txBody>
          <a:bodyPr wrap="square">
            <a:noAutofit/>
          </a:bodyPr>
          <a:lstStyle>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83148" y="1668463"/>
            <a:ext cx="2743200" cy="5029200"/>
          </a:xfrm>
        </p:spPr>
        <p:txBody>
          <a:bodyPr>
            <a:noAutofit/>
          </a:bodyPr>
          <a:lstStyle>
            <a:lvl1pPr marL="0" indent="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a:t>Click to edit Master text styles</a:t>
            </a:r>
          </a:p>
        </p:txBody>
      </p:sp>
    </p:spTree>
    <p:extLst>
      <p:ext uri="{BB962C8B-B14F-4D97-AF65-F5344CB8AC3E}">
        <p14:creationId xmlns:p14="http://schemas.microsoft.com/office/powerpoint/2010/main" val="2846579148"/>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89038" y="2125663"/>
            <a:ext cx="10058399" cy="1828800"/>
          </a:xfrm>
        </p:spPr>
        <p:txBody>
          <a:bodyPr/>
          <a:lstStyle>
            <a:lvl1pPr>
              <a:defRPr sz="4800" baseline="0"/>
            </a:lvl1pPr>
          </a:lstStyle>
          <a:p>
            <a:r>
              <a:rPr lang="en-US"/>
              <a:t>Click to edit Master title style</a:t>
            </a:r>
            <a:endParaRPr lang="en-US" dirty="0"/>
          </a:p>
        </p:txBody>
      </p:sp>
    </p:spTree>
    <p:extLst>
      <p:ext uri="{BB962C8B-B14F-4D97-AF65-F5344CB8AC3E}">
        <p14:creationId xmlns:p14="http://schemas.microsoft.com/office/powerpoint/2010/main" val="3650433907"/>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83148" y="1668463"/>
            <a:ext cx="2743200" cy="5029200"/>
          </a:xfrm>
        </p:spPr>
        <p:txBody>
          <a:bodyPr>
            <a:noAutofit/>
          </a:bodyPr>
          <a:lstStyle>
            <a:lvl1pPr marL="342900" indent="-34290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3405849928"/>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wrap="square" lIns="182880" tIns="146304" rIns="182880" bIns="146304" anchor="ctr">
            <a:noAutofit/>
          </a:bodyPr>
          <a:lstStyle>
            <a:lvl1pPr marL="0" indent="0">
              <a:lnSpc>
                <a:spcPct val="95000"/>
              </a:lnSpc>
              <a:spcBef>
                <a:spcPts val="0"/>
              </a:spcBef>
              <a:spcAft>
                <a:spcPts val="1632"/>
              </a:spcAft>
              <a:buNone/>
              <a:defRPr lang="en-US" sz="3600"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16"/>
              </a:spcBef>
              <a:defRPr sz="1900">
                <a:solidFill>
                  <a:srgbClr val="FFFFFF"/>
                </a:solidFill>
              </a:defRPr>
            </a:lvl2pPr>
            <a:lvl3pPr>
              <a:lnSpc>
                <a:spcPct val="100000"/>
              </a:lnSpc>
              <a:spcBef>
                <a:spcPts val="816"/>
              </a:spcBef>
              <a:defRPr sz="1900">
                <a:solidFill>
                  <a:srgbClr val="FFFFFF"/>
                </a:solidFill>
              </a:defRPr>
            </a:lvl3pPr>
            <a:lvl4pPr>
              <a:lnSpc>
                <a:spcPct val="100000"/>
              </a:lnSpc>
              <a:spcBef>
                <a:spcPts val="816"/>
              </a:spcBef>
              <a:defRPr sz="1900">
                <a:solidFill>
                  <a:srgbClr val="FFFFFF"/>
                </a:solidFill>
              </a:defRPr>
            </a:lvl4pPr>
            <a:lvl5pPr>
              <a:lnSpc>
                <a:spcPct val="100000"/>
              </a:lnSpc>
              <a:spcBef>
                <a:spcPts val="816"/>
              </a:spcBef>
              <a:defRPr sz="1900">
                <a:solidFill>
                  <a:srgbClr val="FFFFFF"/>
                </a:solidFill>
              </a:defRPr>
            </a:lvl5pPr>
          </a:lstStyle>
          <a:p>
            <a:pPr marL="0" lvl="0" indent="0" algn="l" defTabSz="914166" rtl="0" eaLnBrk="1" latinLnBrk="0" hangingPunct="1">
              <a:spcBef>
                <a:spcPct val="20000"/>
              </a:spcBef>
            </a:pPr>
            <a:r>
              <a:rPr lang="en-US"/>
              <a:t>Click to edit Master text styles</a:t>
            </a:r>
          </a:p>
        </p:txBody>
      </p:sp>
      <p:sp>
        <p:nvSpPr>
          <p:cNvPr id="15" name="Title 1"/>
          <p:cNvSpPr>
            <a:spLocks noGrp="1"/>
          </p:cNvSpPr>
          <p:nvPr>
            <p:ph type="ctrTitle" hasCustomPrompt="1"/>
          </p:nvPr>
        </p:nvSpPr>
        <p:spPr>
          <a:xfrm>
            <a:off x="274638" y="1537563"/>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1901949774"/>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None/>
              <a:defRPr lang="en-US" sz="3600"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914166" rtl="0" eaLnBrk="1" latinLnBrk="0" hangingPunct="1">
              <a:spcBef>
                <a:spcPct val="20000"/>
              </a:spcBef>
              <a:spcAft>
                <a:spcPts val="1632"/>
              </a:spcAft>
            </a:pPr>
            <a:r>
              <a:rPr lang="en-US"/>
              <a:t>Click to edit Master text styles</a:t>
            </a:r>
          </a:p>
        </p:txBody>
      </p:sp>
      <p:sp>
        <p:nvSpPr>
          <p:cNvPr id="6" name="Text Placeholder 8"/>
          <p:cNvSpPr>
            <a:spLocks noGrp="1"/>
          </p:cNvSpPr>
          <p:nvPr>
            <p:ph type="body" sz="quarter" idx="16" hasCustomPrompt="1"/>
          </p:nvPr>
        </p:nvSpPr>
        <p:spPr>
          <a:xfrm>
            <a:off x="274641" y="296864"/>
            <a:ext cx="11887199" cy="914400"/>
          </a:xfrm>
        </p:spPr>
        <p:txBody>
          <a:bodyPr vert="horz" lIns="182880" tIns="146304" rIns="182880" bIns="146304" rtlCol="0" anchor="t">
            <a:noAutofit/>
          </a:bodyPr>
          <a:lstStyle>
            <a:lvl1pPr marL="0" indent="0"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a:t>Click to edit master text styles</a:t>
            </a:r>
          </a:p>
        </p:txBody>
      </p:sp>
      <p:sp>
        <p:nvSpPr>
          <p:cNvPr id="5" name="Title 1"/>
          <p:cNvSpPr>
            <a:spLocks noGrp="1"/>
          </p:cNvSpPr>
          <p:nvPr>
            <p:ph type="ctrTitle" hasCustomPrompt="1"/>
          </p:nvPr>
        </p:nvSpPr>
        <p:spPr>
          <a:xfrm>
            <a:off x="274638" y="1537564"/>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1588662819"/>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Font typeface="Arial" panose="020B0604020202020204" pitchFamily="34" charset="0"/>
              <a:buNone/>
              <a:defRPr lang="en-US" sz="3600" kern="1200" dirty="0" smtClean="0">
                <a:gradFill>
                  <a:gsLst>
                    <a:gs pos="1299">
                      <a:schemeClr val="tx1"/>
                    </a:gs>
                    <a:gs pos="100000">
                      <a:schemeClr val="tx1"/>
                    </a:gs>
                  </a:gsLst>
                  <a:lin ang="5400000" scaled="0"/>
                </a:gradFill>
                <a:latin typeface="+mj-lt"/>
                <a:ea typeface="+mn-ea"/>
                <a:cs typeface="+mn-cs"/>
              </a:defRPr>
            </a:lvl1pPr>
          </a:lstStyle>
          <a:p>
            <a:pPr marL="0" lvl="0" indent="0" algn="l" defTabSz="914166" rtl="0" eaLnBrk="1" latinLnBrk="0" hangingPunct="1">
              <a:spcBef>
                <a:spcPct val="20000"/>
              </a:spcBef>
            </a:pPr>
            <a:r>
              <a:rPr lang="en-US"/>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a:t>Click to edit Master title style</a:t>
            </a:r>
            <a:endParaRPr lang="en-US" dirty="0"/>
          </a:p>
        </p:txBody>
      </p:sp>
    </p:spTree>
    <p:extLst>
      <p:ext uri="{BB962C8B-B14F-4D97-AF65-F5344CB8AC3E}">
        <p14:creationId xmlns:p14="http://schemas.microsoft.com/office/powerpoint/2010/main" val="1862656207"/>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534779"/>
          </a:xfrm>
        </p:spPr>
        <p:txBody>
          <a:bodyPr>
            <a:spAutoFit/>
          </a:bodyPr>
          <a:lstStyle>
            <a:lvl1pPr>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84200" indent="-241300">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71441" indent="-342900">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2000"/>
            </a:lvl4pPr>
            <a:lvl5pPr>
              <a:defRPr sz="2000"/>
            </a:lvl5pPr>
          </a:lstStyle>
          <a:p>
            <a:pPr marL="0" lvl="0" indent="0" algn="l" defTabSz="914166" rtl="0" eaLnBrk="1" latinLnBrk="0" hangingPunct="1">
              <a:spcBef>
                <a:spcPct val="20000"/>
              </a:spcBef>
              <a:spcAft>
                <a:spcPts val="816"/>
              </a:spcAft>
              <a:buFont typeface="Arial" pitchFamily="34" charset="0"/>
              <a:buNone/>
            </a:pPr>
            <a:r>
              <a:rPr lang="en-US"/>
              <a:t>Click to edit Master text styles</a:t>
            </a:r>
          </a:p>
          <a:p>
            <a:pPr marL="0" lvl="1" indent="0" algn="l" defTabSz="914166" rtl="0" eaLnBrk="1" latinLnBrk="0" hangingPunct="1">
              <a:spcBef>
                <a:spcPct val="20000"/>
              </a:spcBef>
              <a:spcAft>
                <a:spcPts val="816"/>
              </a:spcAft>
              <a:buFont typeface="Arial" pitchFamily="34" charset="0"/>
              <a:buNone/>
            </a:pPr>
            <a:r>
              <a:rPr lang="en-US"/>
              <a:t>Second level</a:t>
            </a:r>
          </a:p>
          <a:p>
            <a:pPr marL="0" lvl="2" indent="0" algn="l" defTabSz="914166" rtl="0" eaLnBrk="1" latinLnBrk="0" hangingPunct="1">
              <a:spcBef>
                <a:spcPct val="20000"/>
              </a:spcBef>
              <a:spcAft>
                <a:spcPts val="816"/>
              </a:spcAft>
              <a:buFont typeface="Arial" pitchFamily="34" charset="0"/>
              <a:buNone/>
            </a:pPr>
            <a:r>
              <a:rPr lang="en-US"/>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62635662"/>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83628" y="1668463"/>
            <a:ext cx="8778210" cy="5029200"/>
          </a:xfrm>
        </p:spPr>
        <p:txBody>
          <a:bodyPr wrap="square">
            <a:noAutofit/>
          </a:bodyPr>
          <a:lstStyle>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a:xfrm>
            <a:off x="283148" y="295274"/>
            <a:ext cx="11878690" cy="917575"/>
          </a:xfrm>
        </p:spPr>
        <p:txBody>
          <a:bodyPr/>
          <a:lstStyle/>
          <a:p>
            <a:r>
              <a:rPr lang="en-US" dirty="0"/>
              <a:t>Click to edit Master title style</a:t>
            </a:r>
          </a:p>
        </p:txBody>
      </p:sp>
      <p:sp>
        <p:nvSpPr>
          <p:cNvPr id="3" name="Text Placeholder 2"/>
          <p:cNvSpPr>
            <a:spLocks noGrp="1"/>
          </p:cNvSpPr>
          <p:nvPr>
            <p:ph type="body" sz="quarter" idx="11"/>
          </p:nvPr>
        </p:nvSpPr>
        <p:spPr>
          <a:xfrm>
            <a:off x="283148" y="1668463"/>
            <a:ext cx="2743200" cy="5029200"/>
          </a:xfrm>
        </p:spPr>
        <p:txBody>
          <a:bodyPr>
            <a:noAutofit/>
          </a:bodyPr>
          <a:lstStyle>
            <a:lvl1pPr marL="0" indent="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a:t>Click to edit Master text styles</a:t>
            </a:r>
          </a:p>
        </p:txBody>
      </p:sp>
    </p:spTree>
    <p:extLst>
      <p:ext uri="{BB962C8B-B14F-4D97-AF65-F5344CB8AC3E}">
        <p14:creationId xmlns:p14="http://schemas.microsoft.com/office/powerpoint/2010/main" val="3792484346"/>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83583964"/>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137568" y="2473325"/>
            <a:ext cx="8161338"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129837" y="6126162"/>
            <a:ext cx="1849602" cy="394827"/>
          </a:xfrm>
          <a:prstGeom prst="rect">
            <a:avLst/>
          </a:prstGeom>
          <a:noFill/>
          <a:ln>
            <a:noFill/>
          </a:ln>
        </p:spPr>
      </p:pic>
    </p:spTree>
    <p:extLst>
      <p:ext uri="{BB962C8B-B14F-4D97-AF65-F5344CB8AC3E}">
        <p14:creationId xmlns:p14="http://schemas.microsoft.com/office/powerpoint/2010/main" val="191949160"/>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rgbClr val="404040"/>
                    </a:gs>
                    <a:gs pos="100000">
                      <a:srgbClr val="404040"/>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9232" y="3147122"/>
            <a:ext cx="3291840" cy="701671"/>
          </a:xfrm>
          <a:prstGeom prst="rect">
            <a:avLst/>
          </a:prstGeom>
        </p:spPr>
      </p:pic>
    </p:spTree>
    <p:extLst>
      <p:ext uri="{BB962C8B-B14F-4D97-AF65-F5344CB8AC3E}">
        <p14:creationId xmlns:p14="http://schemas.microsoft.com/office/powerpoint/2010/main" val="1073954705"/>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74638" y="2307518"/>
            <a:ext cx="1563194"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a:t>Click icon to add picture</a:t>
            </a:r>
            <a:endParaRPr lang="en-US" dirty="0"/>
          </a:p>
        </p:txBody>
      </p:sp>
      <p:sp>
        <p:nvSpPr>
          <p:cNvPr id="8" name="Picture Placeholder 12"/>
          <p:cNvSpPr>
            <a:spLocks noGrp="1"/>
          </p:cNvSpPr>
          <p:nvPr>
            <p:ph type="pic" sz="quarter" idx="18"/>
          </p:nvPr>
        </p:nvSpPr>
        <p:spPr>
          <a:xfrm>
            <a:off x="4745014" y="2301239"/>
            <a:ext cx="3232905"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600"/>
            </a:lvl1pPr>
          </a:lstStyle>
          <a:p>
            <a:r>
              <a:rPr lang="en-US"/>
              <a:t>Click icon to add picture</a:t>
            </a:r>
            <a:endParaRPr lang="en-US" dirty="0"/>
          </a:p>
        </p:txBody>
      </p:sp>
      <p:sp>
        <p:nvSpPr>
          <p:cNvPr id="9" name="Picture Placeholder 12"/>
          <p:cNvSpPr>
            <a:spLocks noGrp="1"/>
          </p:cNvSpPr>
          <p:nvPr>
            <p:ph type="pic" sz="quarter" idx="19"/>
          </p:nvPr>
        </p:nvSpPr>
        <p:spPr>
          <a:xfrm>
            <a:off x="8258122" y="2302035"/>
            <a:ext cx="3903716"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600"/>
            </a:lvl1pPr>
          </a:lstStyle>
          <a:p>
            <a:r>
              <a:rPr lang="en-US"/>
              <a:t>Click icon to add picture</a:t>
            </a:r>
            <a:endParaRPr lang="en-US" dirty="0"/>
          </a:p>
        </p:txBody>
      </p:sp>
      <p:sp>
        <p:nvSpPr>
          <p:cNvPr id="10" name="Picture Placeholder 12"/>
          <p:cNvSpPr>
            <a:spLocks noGrp="1"/>
          </p:cNvSpPr>
          <p:nvPr>
            <p:ph type="pic" sz="quarter" idx="20"/>
          </p:nvPr>
        </p:nvSpPr>
        <p:spPr>
          <a:xfrm>
            <a:off x="2118039" y="2301050"/>
            <a:ext cx="2346769"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a:t>Click icon to add picture</a:t>
            </a:r>
            <a:endParaRPr lang="en-US" dirty="0"/>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473266829"/>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1414233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8900609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89038" y="2125663"/>
            <a:ext cx="10058399" cy="1828800"/>
          </a:xfrm>
        </p:spPr>
        <p:txBody>
          <a:bodyPr/>
          <a:lstStyle>
            <a:lvl1pPr>
              <a:defRPr sz="4800" baseline="0"/>
            </a:lvl1pPr>
          </a:lstStyle>
          <a:p>
            <a:r>
              <a:rPr lang="en-US"/>
              <a:t>Click to edit Master title style</a:t>
            </a:r>
            <a:endParaRPr lang="en-US" dirty="0"/>
          </a:p>
        </p:txBody>
      </p:sp>
    </p:spTree>
    <p:extLst>
      <p:ext uri="{BB962C8B-B14F-4D97-AF65-F5344CB8AC3E}">
        <p14:creationId xmlns:p14="http://schemas.microsoft.com/office/powerpoint/2010/main" val="2611748254"/>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a:xfrm>
            <a:off x="274638" y="295274"/>
            <a:ext cx="11887199" cy="917575"/>
          </a:xfrm>
        </p:spPr>
        <p:txBody>
          <a:bodyPr/>
          <a:lstStyle/>
          <a:p>
            <a:r>
              <a:rPr lang="en-US" dirty="0"/>
              <a:t>Click to edit Master title style</a:t>
            </a:r>
          </a:p>
        </p:txBody>
      </p:sp>
      <p:sp>
        <p:nvSpPr>
          <p:cNvPr id="3" name="Text Placeholder 2"/>
          <p:cNvSpPr>
            <a:spLocks noGrp="1"/>
          </p:cNvSpPr>
          <p:nvPr>
            <p:ph type="body" sz="quarter" idx="11" hasCustomPrompt="1"/>
          </p:nvPr>
        </p:nvSpPr>
        <p:spPr>
          <a:xfrm>
            <a:off x="457198" y="1668463"/>
            <a:ext cx="2569149" cy="5029200"/>
          </a:xfrm>
        </p:spPr>
        <p:txBody>
          <a:bodyPr>
            <a:noAutofit/>
          </a:bodyPr>
          <a:lstStyle>
            <a:lvl1pPr marL="342900" indent="-34290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1281390374"/>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wrap="square" lIns="182880" tIns="146304" rIns="182880" bIns="146304" anchor="ctr">
            <a:noAutofit/>
          </a:bodyPr>
          <a:lstStyle>
            <a:lvl1pPr marL="0" indent="0">
              <a:lnSpc>
                <a:spcPct val="95000"/>
              </a:lnSpc>
              <a:spcBef>
                <a:spcPts val="0"/>
              </a:spcBef>
              <a:spcAft>
                <a:spcPts val="1632"/>
              </a:spcAft>
              <a:buNone/>
              <a:defRPr lang="en-US" sz="3600"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16"/>
              </a:spcBef>
              <a:defRPr sz="1900">
                <a:solidFill>
                  <a:srgbClr val="FFFFFF"/>
                </a:solidFill>
              </a:defRPr>
            </a:lvl2pPr>
            <a:lvl3pPr>
              <a:lnSpc>
                <a:spcPct val="100000"/>
              </a:lnSpc>
              <a:spcBef>
                <a:spcPts val="816"/>
              </a:spcBef>
              <a:defRPr sz="1900">
                <a:solidFill>
                  <a:srgbClr val="FFFFFF"/>
                </a:solidFill>
              </a:defRPr>
            </a:lvl3pPr>
            <a:lvl4pPr>
              <a:lnSpc>
                <a:spcPct val="100000"/>
              </a:lnSpc>
              <a:spcBef>
                <a:spcPts val="816"/>
              </a:spcBef>
              <a:defRPr sz="1900">
                <a:solidFill>
                  <a:srgbClr val="FFFFFF"/>
                </a:solidFill>
              </a:defRPr>
            </a:lvl4pPr>
            <a:lvl5pPr>
              <a:lnSpc>
                <a:spcPct val="100000"/>
              </a:lnSpc>
              <a:spcBef>
                <a:spcPts val="816"/>
              </a:spcBef>
              <a:defRPr sz="1900">
                <a:solidFill>
                  <a:srgbClr val="FFFFFF"/>
                </a:solidFill>
              </a:defRPr>
            </a:lvl5pPr>
          </a:lstStyle>
          <a:p>
            <a:pPr marL="0" lvl="0" indent="0" algn="l" defTabSz="914166" rtl="0" eaLnBrk="1" latinLnBrk="0" hangingPunct="1">
              <a:spcBef>
                <a:spcPct val="20000"/>
              </a:spcBef>
            </a:pPr>
            <a:r>
              <a:rPr lang="en-US"/>
              <a:t>Click to edit Master text styles</a:t>
            </a:r>
          </a:p>
        </p:txBody>
      </p:sp>
      <p:sp>
        <p:nvSpPr>
          <p:cNvPr id="15" name="Title 1"/>
          <p:cNvSpPr>
            <a:spLocks noGrp="1"/>
          </p:cNvSpPr>
          <p:nvPr>
            <p:ph type="ctrTitle" hasCustomPrompt="1"/>
          </p:nvPr>
        </p:nvSpPr>
        <p:spPr>
          <a:xfrm>
            <a:off x="274638" y="1537563"/>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4206287181"/>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None/>
              <a:defRPr lang="en-US" sz="3600"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914166" rtl="0" eaLnBrk="1" latinLnBrk="0" hangingPunct="1">
              <a:spcBef>
                <a:spcPct val="20000"/>
              </a:spcBef>
              <a:spcAft>
                <a:spcPts val="1632"/>
              </a:spcAft>
            </a:pPr>
            <a:r>
              <a:rPr lang="en-US"/>
              <a:t>Click to edit Master text styles</a:t>
            </a:r>
          </a:p>
        </p:txBody>
      </p:sp>
      <p:sp>
        <p:nvSpPr>
          <p:cNvPr id="6" name="Text Placeholder 8"/>
          <p:cNvSpPr>
            <a:spLocks noGrp="1"/>
          </p:cNvSpPr>
          <p:nvPr>
            <p:ph type="body" sz="quarter" idx="16" hasCustomPrompt="1"/>
          </p:nvPr>
        </p:nvSpPr>
        <p:spPr>
          <a:xfrm>
            <a:off x="274641" y="296864"/>
            <a:ext cx="11887199" cy="914400"/>
          </a:xfrm>
        </p:spPr>
        <p:txBody>
          <a:bodyPr vert="horz" lIns="182880" tIns="146304" rIns="182880" bIns="146304" rtlCol="0" anchor="t">
            <a:noAutofit/>
          </a:bodyPr>
          <a:lstStyle>
            <a:lvl1pPr marL="0" indent="0"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a:t>Click to edit master text styles</a:t>
            </a:r>
          </a:p>
        </p:txBody>
      </p:sp>
      <p:sp>
        <p:nvSpPr>
          <p:cNvPr id="5" name="Title 1"/>
          <p:cNvSpPr>
            <a:spLocks noGrp="1"/>
          </p:cNvSpPr>
          <p:nvPr>
            <p:ph type="ctrTitle" hasCustomPrompt="1"/>
          </p:nvPr>
        </p:nvSpPr>
        <p:spPr>
          <a:xfrm>
            <a:off x="274638" y="1537564"/>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1879280334"/>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Font typeface="Arial" panose="020B0604020202020204" pitchFamily="34" charset="0"/>
              <a:buNone/>
              <a:defRPr lang="en-US" sz="3600" kern="1200" dirty="0" smtClean="0">
                <a:gradFill>
                  <a:gsLst>
                    <a:gs pos="1299">
                      <a:schemeClr val="tx1"/>
                    </a:gs>
                    <a:gs pos="100000">
                      <a:schemeClr val="tx1"/>
                    </a:gs>
                  </a:gsLst>
                  <a:lin ang="5400000" scaled="0"/>
                </a:gradFill>
                <a:latin typeface="+mj-lt"/>
                <a:ea typeface="+mn-ea"/>
                <a:cs typeface="+mn-cs"/>
              </a:defRPr>
            </a:lvl1pPr>
          </a:lstStyle>
          <a:p>
            <a:pPr marL="0" lvl="0" indent="0" algn="l" defTabSz="914166" rtl="0" eaLnBrk="1" latinLnBrk="0" hangingPunct="1">
              <a:spcBef>
                <a:spcPct val="20000"/>
              </a:spcBef>
            </a:pPr>
            <a:r>
              <a:rPr lang="en-US"/>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a:t>Click icon to add picture</a:t>
            </a:r>
            <a:endParaRPr lang="en-US" dirty="0"/>
          </a:p>
        </p:txBody>
      </p:sp>
      <p:sp>
        <p:nvSpPr>
          <p:cNvPr id="3" name="Title 2"/>
          <p:cNvSpPr>
            <a:spLocks noGrp="1"/>
          </p:cNvSpPr>
          <p:nvPr>
            <p:ph type="title"/>
          </p:nvPr>
        </p:nvSpPr>
        <p:spPr>
          <a:xfrm>
            <a:off x="274638" y="295274"/>
            <a:ext cx="11887200" cy="917575"/>
          </a:xfrm>
        </p:spPr>
        <p:txBody>
          <a:bodyPr wrap="none" lIns="182880" tIns="146304" rIns="182880" bIns="146304"/>
          <a:lstStyle/>
          <a:p>
            <a:r>
              <a:rPr lang="en-US" dirty="0"/>
              <a:t>Click to edit Master title style</a:t>
            </a:r>
          </a:p>
        </p:txBody>
      </p:sp>
    </p:spTree>
    <p:extLst>
      <p:ext uri="{BB962C8B-B14F-4D97-AF65-F5344CB8AC3E}">
        <p14:creationId xmlns:p14="http://schemas.microsoft.com/office/powerpoint/2010/main" val="3652874421"/>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5" Type="http://schemas.openxmlformats.org/officeDocument/2006/relationships/image" Target="../media/image1.png"/><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image" Target="../media/image1.png"/><Relationship Id="rId3" Type="http://schemas.openxmlformats.org/officeDocument/2006/relationships/slideLayout" Target="../slideLayouts/slideLayout32.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theme" Target="../theme/theme4.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10" Type="http://schemas.openxmlformats.org/officeDocument/2006/relationships/slideLayout" Target="../slideLayouts/slideLayout39.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5" name="Slide Number Placeholder 1">
            <a:extLst>
              <a:ext uri="{FF2B5EF4-FFF2-40B4-BE49-F238E27FC236}">
                <a16:creationId xmlns:a16="http://schemas.microsoft.com/office/drawing/2014/main" id="{36569483-E3B0-4A01-96FA-539309F20201}"/>
              </a:ext>
            </a:extLst>
          </p:cNvPr>
          <p:cNvSpPr>
            <a:spLocks noGrp="1"/>
          </p:cNvSpPr>
          <p:nvPr>
            <p:ph type="sldNum" sz="quarter" idx="4"/>
          </p:nvPr>
        </p:nvSpPr>
        <p:spPr>
          <a:xfrm>
            <a:off x="9647237" y="6356350"/>
            <a:ext cx="2743200" cy="365125"/>
          </a:xfrm>
          <a:prstGeom prst="rect">
            <a:avLst/>
          </a:prstGeom>
        </p:spPr>
        <p:txBody>
          <a:bodyPr/>
          <a:lstStyle/>
          <a:p>
            <a:pPr algn="ctr"/>
            <a:fld id="{1BA29183-7CD2-4C0C-A7F1-D2FD10734D96}" type="slidenum">
              <a:rPr lang="en-US" smtClean="0"/>
              <a:pPr algn="ctr"/>
              <a:t>‹#›</a:t>
            </a:fld>
            <a:endParaRPr lang="en-US" dirty="0"/>
          </a:p>
        </p:txBody>
      </p:sp>
      <p:sp>
        <p:nvSpPr>
          <p:cNvPr id="2" name="Title Placeholder 1"/>
          <p:cNvSpPr>
            <a:spLocks noGrp="1"/>
          </p:cNvSpPr>
          <p:nvPr>
            <p:ph type="title"/>
          </p:nvPr>
        </p:nvSpPr>
        <p:spPr>
          <a:xfrm>
            <a:off x="457200" y="295274"/>
            <a:ext cx="11522076"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457200" y="1212851"/>
            <a:ext cx="11522076"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18"/>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264" r:id="rId1"/>
    <p:sldLayoutId id="2147484265" r:id="rId2"/>
    <p:sldLayoutId id="2147484266" r:id="rId3"/>
    <p:sldLayoutId id="2147484267" r:id="rId4"/>
    <p:sldLayoutId id="2147484268" r:id="rId5"/>
    <p:sldLayoutId id="2147484269" r:id="rId6"/>
    <p:sldLayoutId id="2147484270" r:id="rId7"/>
    <p:sldLayoutId id="2147484271" r:id="rId8"/>
    <p:sldLayoutId id="2147484272" r:id="rId9"/>
    <p:sldLayoutId id="2147484273" r:id="rId10"/>
    <p:sldLayoutId id="2147484274" r:id="rId11"/>
    <p:sldLayoutId id="2147484275" r:id="rId12"/>
    <p:sldLayoutId id="2147484276" r:id="rId13"/>
    <p:sldLayoutId id="2147484277" r:id="rId14"/>
    <p:sldLayoutId id="2147484263" r:id="rId15"/>
    <p:sldLayoutId id="2147484307" r:id="rId16"/>
  </p:sldLayoutIdLst>
  <p:transition>
    <p:fade/>
  </p:transition>
  <p:hf hdr="0" ftr="0" dt="0"/>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15"/>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553714132"/>
      </p:ext>
    </p:extLst>
  </p:cSld>
  <p:clrMap bg1="dk1" tx1="lt1" bg2="dk2" tx2="lt2" accent1="accent1" accent2="accent2" accent3="accent3" accent4="accent4" accent5="accent5" accent6="accent6" hlink="hlink" folHlink="folHlink"/>
  <p:sldLayoutIdLst>
    <p:sldLayoutId id="2147484294" r:id="rId1"/>
    <p:sldLayoutId id="2147484295" r:id="rId2"/>
    <p:sldLayoutId id="2147484296" r:id="rId3"/>
    <p:sldLayoutId id="2147484297" r:id="rId4"/>
    <p:sldLayoutId id="2147484298" r:id="rId5"/>
    <p:sldLayoutId id="2147484299" r:id="rId6"/>
    <p:sldLayoutId id="2147484300" r:id="rId7"/>
    <p:sldLayoutId id="2147484301" r:id="rId8"/>
    <p:sldLayoutId id="2147484302" r:id="rId9"/>
    <p:sldLayoutId id="2147484303" r:id="rId10"/>
    <p:sldLayoutId id="2147484306" r:id="rId11"/>
    <p:sldLayoutId id="2147484304" r:id="rId12"/>
    <p:sldLayoutId id="2147484305" r:id="rId13"/>
  </p:sldLayoutIdLst>
  <p:transition>
    <p:fade/>
  </p:transition>
  <p:hf hdr="0" ftr="0" dt="0"/>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53383294"/>
      </p:ext>
    </p:extLst>
  </p:cSld>
  <p:clrMap bg1="lt1" tx1="dk1" bg2="lt2" tx2="dk2" accent1="accent1" accent2="accent2" accent3="accent3" accent4="accent4" accent5="accent5" accent6="accent6" hlink="hlink" folHlink="folHlink"/>
  <p:transition>
    <p:fade/>
  </p:transition>
  <p:hf hdr="0" ftr="0" dt="0"/>
  <p:txStyles>
    <p:titleStyle>
      <a:lvl1pPr algn="l" defTabSz="929008" rtl="0" eaLnBrk="1" latinLnBrk="0" hangingPunct="1">
        <a:lnSpc>
          <a:spcPct val="90000"/>
        </a:lnSpc>
        <a:spcBef>
          <a:spcPct val="0"/>
        </a:spcBef>
        <a:buNone/>
        <a:defRPr lang="en-US" sz="4099" b="0" kern="1200" cap="none" spc="-102" baseline="0" dirty="0" smtClean="0">
          <a:ln w="3175">
            <a:noFill/>
          </a:ln>
          <a:gradFill>
            <a:gsLst>
              <a:gs pos="1250">
                <a:schemeClr val="bg2"/>
              </a:gs>
              <a:gs pos="100000">
                <a:schemeClr val="bg2"/>
              </a:gs>
            </a:gsLst>
            <a:lin ang="5400000" scaled="0"/>
          </a:gradFill>
          <a:effectLst/>
          <a:latin typeface="+mj-lt"/>
          <a:ea typeface="+mn-ea"/>
          <a:cs typeface="Arial" charset="0"/>
        </a:defRPr>
      </a:lvl1pPr>
    </p:titleStyle>
    <p:bodyStyle>
      <a:lvl1pPr marL="345161" marR="0" indent="-345161" algn="l" defTabSz="929008" rtl="0" eaLnBrk="1" fontAlgn="auto" latinLnBrk="0" hangingPunct="1">
        <a:lnSpc>
          <a:spcPct val="90000"/>
        </a:lnSpc>
        <a:spcBef>
          <a:spcPct val="20000"/>
        </a:spcBef>
        <a:spcAft>
          <a:spcPts val="0"/>
        </a:spcAft>
        <a:buClrTx/>
        <a:buSzPct val="90000"/>
        <a:buFont typeface="Arial" pitchFamily="34" charset="0"/>
        <a:buChar char="•"/>
        <a:tabLst/>
        <a:defRPr sz="2900" kern="1200" spc="-71" baseline="0">
          <a:gradFill>
            <a:gsLst>
              <a:gs pos="1250">
                <a:schemeClr val="bg2"/>
              </a:gs>
              <a:gs pos="100000">
                <a:schemeClr val="bg2"/>
              </a:gs>
            </a:gsLst>
            <a:lin ang="5400000" scaled="0"/>
          </a:gradFill>
          <a:latin typeface="+mj-lt"/>
          <a:ea typeface="+mn-ea"/>
          <a:cs typeface="+mn-cs"/>
        </a:defRPr>
      </a:lvl1pPr>
      <a:lvl2pPr marL="582267" marR="0" indent="-237100" algn="l" defTabSz="929008"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bg2"/>
              </a:gs>
              <a:gs pos="100000">
                <a:schemeClr val="bg2"/>
              </a:gs>
            </a:gsLst>
            <a:lin ang="5400000" scaled="0"/>
          </a:gradFill>
          <a:latin typeface="+mn-lt"/>
          <a:ea typeface="+mn-ea"/>
          <a:cs typeface="+mn-cs"/>
        </a:defRPr>
      </a:lvl2pPr>
      <a:lvl3pPr marL="811301" marR="0" indent="-229037" algn="l" defTabSz="929008" rtl="0" eaLnBrk="1" fontAlgn="auto" latinLnBrk="0" hangingPunct="1">
        <a:lnSpc>
          <a:spcPct val="90000"/>
        </a:lnSpc>
        <a:spcBef>
          <a:spcPct val="20000"/>
        </a:spcBef>
        <a:spcAft>
          <a:spcPts val="0"/>
        </a:spcAft>
        <a:buClrTx/>
        <a:buSzPct val="90000"/>
        <a:buFont typeface="Arial" pitchFamily="34" charset="0"/>
        <a:buChar char="•"/>
        <a:tabLst>
          <a:tab pos="811301" algn="l"/>
        </a:tabLst>
        <a:defRPr sz="2000" kern="1200" spc="0" baseline="0">
          <a:gradFill>
            <a:gsLst>
              <a:gs pos="1250">
                <a:schemeClr val="bg2"/>
              </a:gs>
              <a:gs pos="100000">
                <a:schemeClr val="bg2"/>
              </a:gs>
            </a:gsLst>
            <a:lin ang="5400000" scaled="0"/>
          </a:gradFill>
          <a:latin typeface="+mn-lt"/>
          <a:ea typeface="+mn-ea"/>
          <a:cs typeface="+mn-cs"/>
        </a:defRPr>
      </a:lvl3pPr>
      <a:lvl4pPr marL="1046789" marR="0" indent="-235487" algn="l" defTabSz="929008"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bg2"/>
              </a:gs>
              <a:gs pos="100000">
                <a:schemeClr val="bg2"/>
              </a:gs>
            </a:gsLst>
            <a:lin ang="5400000" scaled="0"/>
          </a:gradFill>
          <a:latin typeface="+mn-lt"/>
          <a:ea typeface="+mn-ea"/>
          <a:cs typeface="+mn-cs"/>
        </a:defRPr>
      </a:lvl4pPr>
      <a:lvl5pPr marL="1275820" marR="0" indent="-229037" algn="l" defTabSz="929008" rtl="0" eaLnBrk="1" fontAlgn="auto" latinLnBrk="0" hangingPunct="1">
        <a:lnSpc>
          <a:spcPct val="90000"/>
        </a:lnSpc>
        <a:spcBef>
          <a:spcPct val="20000"/>
        </a:spcBef>
        <a:spcAft>
          <a:spcPts val="0"/>
        </a:spcAft>
        <a:buClrTx/>
        <a:buSzPct val="90000"/>
        <a:buFont typeface="Arial" pitchFamily="34" charset="0"/>
        <a:buChar char="•"/>
        <a:tabLst>
          <a:tab pos="1275820" algn="l"/>
        </a:tabLst>
        <a:defRPr sz="1800" kern="1200" spc="0" baseline="0">
          <a:gradFill>
            <a:gsLst>
              <a:gs pos="1250">
                <a:schemeClr val="bg2"/>
              </a:gs>
              <a:gs pos="100000">
                <a:schemeClr val="bg2"/>
              </a:gs>
            </a:gsLst>
            <a:lin ang="5400000" scaled="0"/>
          </a:gradFill>
          <a:latin typeface="+mn-lt"/>
          <a:ea typeface="+mn-ea"/>
          <a:cs typeface="+mn-cs"/>
        </a:defRPr>
      </a:lvl5pPr>
      <a:lvl6pPr marL="2554764" indent="-232252" algn="l" defTabSz="92900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19269" indent="-232252" algn="l" defTabSz="92900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83772" indent="-232252" algn="l" defTabSz="92900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48275" indent="-232252" algn="l" defTabSz="929008"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29008" rtl="0" eaLnBrk="1" latinLnBrk="0" hangingPunct="1">
        <a:defRPr sz="1800" kern="1200">
          <a:solidFill>
            <a:schemeClr val="tx1"/>
          </a:solidFill>
          <a:latin typeface="+mn-lt"/>
          <a:ea typeface="+mn-ea"/>
          <a:cs typeface="+mn-cs"/>
        </a:defRPr>
      </a:lvl1pPr>
      <a:lvl2pPr marL="464502" algn="l" defTabSz="929008" rtl="0" eaLnBrk="1" latinLnBrk="0" hangingPunct="1">
        <a:defRPr sz="1800" kern="1200">
          <a:solidFill>
            <a:schemeClr val="tx1"/>
          </a:solidFill>
          <a:latin typeface="+mn-lt"/>
          <a:ea typeface="+mn-ea"/>
          <a:cs typeface="+mn-cs"/>
        </a:defRPr>
      </a:lvl2pPr>
      <a:lvl3pPr marL="929008" algn="l" defTabSz="929008" rtl="0" eaLnBrk="1" latinLnBrk="0" hangingPunct="1">
        <a:defRPr sz="1800" kern="1200">
          <a:solidFill>
            <a:schemeClr val="tx1"/>
          </a:solidFill>
          <a:latin typeface="+mn-lt"/>
          <a:ea typeface="+mn-ea"/>
          <a:cs typeface="+mn-cs"/>
        </a:defRPr>
      </a:lvl3pPr>
      <a:lvl4pPr marL="1393511" algn="l" defTabSz="929008" rtl="0" eaLnBrk="1" latinLnBrk="0" hangingPunct="1">
        <a:defRPr sz="1800" kern="1200">
          <a:solidFill>
            <a:schemeClr val="tx1"/>
          </a:solidFill>
          <a:latin typeface="+mn-lt"/>
          <a:ea typeface="+mn-ea"/>
          <a:cs typeface="+mn-cs"/>
        </a:defRPr>
      </a:lvl4pPr>
      <a:lvl5pPr marL="1858011" algn="l" defTabSz="929008" rtl="0" eaLnBrk="1" latinLnBrk="0" hangingPunct="1">
        <a:defRPr sz="1800" kern="1200">
          <a:solidFill>
            <a:schemeClr val="tx1"/>
          </a:solidFill>
          <a:latin typeface="+mn-lt"/>
          <a:ea typeface="+mn-ea"/>
          <a:cs typeface="+mn-cs"/>
        </a:defRPr>
      </a:lvl5pPr>
      <a:lvl6pPr marL="2322512" algn="l" defTabSz="929008" rtl="0" eaLnBrk="1" latinLnBrk="0" hangingPunct="1">
        <a:defRPr sz="1800" kern="1200">
          <a:solidFill>
            <a:schemeClr val="tx1"/>
          </a:solidFill>
          <a:latin typeface="+mn-lt"/>
          <a:ea typeface="+mn-ea"/>
          <a:cs typeface="+mn-cs"/>
        </a:defRPr>
      </a:lvl6pPr>
      <a:lvl7pPr marL="2787020" algn="l" defTabSz="929008" rtl="0" eaLnBrk="1" latinLnBrk="0" hangingPunct="1">
        <a:defRPr sz="1800" kern="1200">
          <a:solidFill>
            <a:schemeClr val="tx1"/>
          </a:solidFill>
          <a:latin typeface="+mn-lt"/>
          <a:ea typeface="+mn-ea"/>
          <a:cs typeface="+mn-cs"/>
        </a:defRPr>
      </a:lvl7pPr>
      <a:lvl8pPr marL="3251523" algn="l" defTabSz="929008" rtl="0" eaLnBrk="1" latinLnBrk="0" hangingPunct="1">
        <a:defRPr sz="1800" kern="1200">
          <a:solidFill>
            <a:schemeClr val="tx1"/>
          </a:solidFill>
          <a:latin typeface="+mn-lt"/>
          <a:ea typeface="+mn-ea"/>
          <a:cs typeface="+mn-cs"/>
        </a:defRPr>
      </a:lvl8pPr>
      <a:lvl9pPr marL="3716025" algn="l" defTabSz="929008"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18"/>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2787907507"/>
      </p:ext>
    </p:extLst>
  </p:cSld>
  <p:clrMap bg1="lt1" tx1="dk1" bg2="lt2" tx2="dk2" accent1="accent1" accent2="accent2" accent3="accent3" accent4="accent4" accent5="accent5" accent6="accent6" hlink="hlink" folHlink="folHlink"/>
  <p:sldLayoutIdLst>
    <p:sldLayoutId id="2147484312" r:id="rId1"/>
    <p:sldLayoutId id="2147484313" r:id="rId2"/>
    <p:sldLayoutId id="2147484314" r:id="rId3"/>
    <p:sldLayoutId id="2147484315" r:id="rId4"/>
    <p:sldLayoutId id="2147484316" r:id="rId5"/>
    <p:sldLayoutId id="2147484317" r:id="rId6"/>
    <p:sldLayoutId id="2147484318" r:id="rId7"/>
    <p:sldLayoutId id="2147484319" r:id="rId8"/>
    <p:sldLayoutId id="2147484320" r:id="rId9"/>
    <p:sldLayoutId id="2147484321" r:id="rId10"/>
    <p:sldLayoutId id="2147484322" r:id="rId11"/>
    <p:sldLayoutId id="2147484323" r:id="rId12"/>
    <p:sldLayoutId id="2147484324" r:id="rId13"/>
    <p:sldLayoutId id="2147484325" r:id="rId14"/>
    <p:sldLayoutId id="2147484326" r:id="rId15"/>
    <p:sldLayoutId id="2147484327" r:id="rId16"/>
  </p:sldLayoutIdLst>
  <p:transition>
    <p:fade/>
  </p:transition>
  <p:hf hdr="0" ftr="0" dt="0"/>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3" Type="http://schemas.openxmlformats.org/officeDocument/2006/relationships/image" Target="../media/image232.png"/><Relationship Id="rId7" Type="http://schemas.openxmlformats.org/officeDocument/2006/relationships/image" Target="../media/image240.png"/><Relationship Id="rId2" Type="http://schemas.openxmlformats.org/officeDocument/2006/relationships/notesSlide" Target="../notesSlides/notesSlide96.xml"/><Relationship Id="rId1" Type="http://schemas.openxmlformats.org/officeDocument/2006/relationships/slideLayout" Target="../slideLayouts/slideLayout3.xml"/><Relationship Id="rId6" Type="http://schemas.openxmlformats.org/officeDocument/2006/relationships/image" Target="../media/image230.png"/><Relationship Id="rId5" Type="http://schemas.openxmlformats.org/officeDocument/2006/relationships/image" Target="../media/image241.png"/><Relationship Id="rId4" Type="http://schemas.openxmlformats.org/officeDocument/2006/relationships/image" Target="../media/image242.png"/></Relationships>
</file>

<file path=ppt/slides/_rels/slide101.xml.rels><?xml version="1.0" encoding="UTF-8" standalone="yes"?>
<Relationships xmlns="http://schemas.openxmlformats.org/package/2006/relationships"><Relationship Id="rId3" Type="http://schemas.openxmlformats.org/officeDocument/2006/relationships/image" Target="../media/image440.png"/><Relationship Id="rId2" Type="http://schemas.openxmlformats.org/officeDocument/2006/relationships/notesSlide" Target="../notesSlides/notesSlide97.xml"/><Relationship Id="rId1" Type="http://schemas.openxmlformats.org/officeDocument/2006/relationships/slideLayout" Target="../slideLayouts/slideLayout3.xml"/><Relationship Id="rId4" Type="http://schemas.openxmlformats.org/officeDocument/2006/relationships/image" Target="../media/image65.png"/></Relationships>
</file>

<file path=ppt/slides/_rels/slide102.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550.png"/><Relationship Id="rId7" Type="http://schemas.openxmlformats.org/officeDocument/2006/relationships/image" Target="../media/image650.png"/><Relationship Id="rId2" Type="http://schemas.openxmlformats.org/officeDocument/2006/relationships/notesSlide" Target="../notesSlides/notesSlide98.xml"/><Relationship Id="rId1" Type="http://schemas.openxmlformats.org/officeDocument/2006/relationships/slideLayout" Target="../slideLayouts/slideLayout3.xml"/><Relationship Id="rId6" Type="http://schemas.openxmlformats.org/officeDocument/2006/relationships/image" Target="../media/image581.png"/><Relationship Id="rId5" Type="http://schemas.openxmlformats.org/officeDocument/2006/relationships/image" Target="../media/image150.png"/><Relationship Id="rId4" Type="http://schemas.openxmlformats.org/officeDocument/2006/relationships/image" Target="../media/image571.png"/></Relationships>
</file>

<file path=ppt/slides/_rels/slide103.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600.png"/><Relationship Id="rId7" Type="http://schemas.openxmlformats.org/officeDocument/2006/relationships/image" Target="../media/image650.png"/><Relationship Id="rId2" Type="http://schemas.openxmlformats.org/officeDocument/2006/relationships/notesSlide" Target="../notesSlides/notesSlide99.xml"/><Relationship Id="rId1" Type="http://schemas.openxmlformats.org/officeDocument/2006/relationships/slideLayout" Target="../slideLayouts/slideLayout3.xml"/><Relationship Id="rId6" Type="http://schemas.openxmlformats.org/officeDocument/2006/relationships/image" Target="../media/image581.png"/><Relationship Id="rId5" Type="http://schemas.openxmlformats.org/officeDocument/2006/relationships/image" Target="../media/image150.png"/><Relationship Id="rId4" Type="http://schemas.openxmlformats.org/officeDocument/2006/relationships/image" Target="../media/image571.png"/></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07.xml"/><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3" Type="http://schemas.openxmlformats.org/officeDocument/2006/relationships/image" Target="../media/image570.png"/><Relationship Id="rId2" Type="http://schemas.openxmlformats.org/officeDocument/2006/relationships/notesSlide" Target="../notesSlides/notesSlide109.xml"/><Relationship Id="rId1" Type="http://schemas.openxmlformats.org/officeDocument/2006/relationships/slideLayout" Target="../slideLayouts/slideLayout3.xml"/><Relationship Id="rId5" Type="http://schemas.openxmlformats.org/officeDocument/2006/relationships/image" Target="../media/image272.png"/><Relationship Id="rId4" Type="http://schemas.openxmlformats.org/officeDocument/2006/relationships/image" Target="../media/image580.png"/></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notesSlide" Target="../notesSlides/notesSlide114.xml"/><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3.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18.xml"/><Relationship Id="rId1" Type="http://schemas.openxmlformats.org/officeDocument/2006/relationships/slideLayout" Target="../slideLayouts/slideLayout3.xml"/><Relationship Id="rId5" Type="http://schemas.openxmlformats.org/officeDocument/2006/relationships/image" Target="../media/image73.png"/><Relationship Id="rId4" Type="http://schemas.openxmlformats.org/officeDocument/2006/relationships/image" Target="../media/image72.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3.xml"/><Relationship Id="rId1" Type="http://schemas.openxmlformats.org/officeDocument/2006/relationships/tags" Target="../tags/tag1.xml"/><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3.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26.xml"/><Relationship Id="rId1" Type="http://schemas.openxmlformats.org/officeDocument/2006/relationships/slideLayout" Target="../slideLayouts/slideLayout3.xml"/><Relationship Id="rId5" Type="http://schemas.openxmlformats.org/officeDocument/2006/relationships/image" Target="../media/image23.emf"/><Relationship Id="rId4" Type="http://schemas.openxmlformats.org/officeDocument/2006/relationships/image" Target="../media/image22.emf"/></Relationships>
</file>

<file path=ppt/slides/_rels/slide29.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27.xml"/><Relationship Id="rId1" Type="http://schemas.openxmlformats.org/officeDocument/2006/relationships/slideLayout" Target="../slideLayouts/slideLayout3.xml"/><Relationship Id="rId5" Type="http://schemas.openxmlformats.org/officeDocument/2006/relationships/image" Target="../media/image25.emf"/><Relationship Id="rId4" Type="http://schemas.openxmlformats.org/officeDocument/2006/relationships/image" Target="../media/image24.emf"/></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28.xml"/><Relationship Id="rId1" Type="http://schemas.openxmlformats.org/officeDocument/2006/relationships/slideLayout" Target="../slideLayouts/slideLayout3.xml"/><Relationship Id="rId5" Type="http://schemas.openxmlformats.org/officeDocument/2006/relationships/image" Target="../media/image23.emf"/><Relationship Id="rId4" Type="http://schemas.openxmlformats.org/officeDocument/2006/relationships/image" Target="../media/image22.emf"/></Relationships>
</file>

<file path=ppt/slides/_rels/slide31.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29.xml"/><Relationship Id="rId1" Type="http://schemas.openxmlformats.org/officeDocument/2006/relationships/slideLayout" Target="../slideLayouts/slideLayout3.xml"/><Relationship Id="rId6" Type="http://schemas.openxmlformats.org/officeDocument/2006/relationships/image" Target="NULL"/><Relationship Id="rId5" Type="http://schemas.openxmlformats.org/officeDocument/2006/relationships/image" Target="../media/image25.emf"/><Relationship Id="rId4" Type="http://schemas.openxmlformats.org/officeDocument/2006/relationships/image" Target="../media/image24.emf"/></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0.xml"/><Relationship Id="rId1" Type="http://schemas.openxmlformats.org/officeDocument/2006/relationships/slideLayout" Target="../slideLayouts/slideLayout3.xml"/><Relationship Id="rId4" Type="http://schemas.openxmlformats.org/officeDocument/2006/relationships/image" Target="NULL"/></Relationships>
</file>

<file path=ppt/slides/_rels/slide33.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31.xml"/><Relationship Id="rId1" Type="http://schemas.openxmlformats.org/officeDocument/2006/relationships/slideLayout" Target="../slideLayouts/slideLayout3.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emf"/></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image" Target="../media/image35.emf"/><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41.xml"/><Relationship Id="rId1" Type="http://schemas.openxmlformats.org/officeDocument/2006/relationships/slideLayout" Target="../slideLayouts/slideLayout3.xml"/><Relationship Id="rId4" Type="http://schemas.openxmlformats.org/officeDocument/2006/relationships/image" Target="../media/image37.emf"/></Relationships>
</file>

<file path=ppt/slides/_rels/slide4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69.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8" Type="http://schemas.openxmlformats.org/officeDocument/2006/relationships/image" Target="../media/image271.png"/><Relationship Id="rId3" Type="http://schemas.openxmlformats.org/officeDocument/2006/relationships/image" Target="../media/image170.png"/><Relationship Id="rId7" Type="http://schemas.openxmlformats.org/officeDocument/2006/relationships/image" Target="../media/image211.png"/><Relationship Id="rId2" Type="http://schemas.openxmlformats.org/officeDocument/2006/relationships/notesSlide" Target="../notesSlides/notesSlide71.xml"/><Relationship Id="rId1" Type="http://schemas.openxmlformats.org/officeDocument/2006/relationships/slideLayout" Target="../slideLayouts/slideLayout3.xml"/><Relationship Id="rId6" Type="http://schemas.openxmlformats.org/officeDocument/2006/relationships/image" Target="../media/image273.png"/><Relationship Id="rId5" Type="http://schemas.openxmlformats.org/officeDocument/2006/relationships/image" Target="../media/image193.png"/><Relationship Id="rId4" Type="http://schemas.openxmlformats.org/officeDocument/2006/relationships/image" Target="../media/image251.png"/><Relationship Id="rId9" Type="http://schemas.openxmlformats.org/officeDocument/2006/relationships/image" Target="../media/image281.png"/></Relationships>
</file>

<file path=ppt/slides/_rels/slide76.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notesSlide" Target="../notesSlides/notesSlide72.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3.xml"/><Relationship Id="rId5" Type="http://schemas.openxmlformats.org/officeDocument/2006/relationships/image" Target="../media/image300.png"/><Relationship Id="rId4" Type="http://schemas.openxmlformats.org/officeDocument/2006/relationships/image" Target="../media/image151.png"/></Relationships>
</file>

<file path=ppt/slides/_rels/slide78.xml.rels><?xml version="1.0" encoding="UTF-8" standalone="yes"?>
<Relationships xmlns="http://schemas.openxmlformats.org/package/2006/relationships"><Relationship Id="rId8" Type="http://schemas.openxmlformats.org/officeDocument/2006/relationships/image" Target="../media/image180.png"/><Relationship Id="rId3" Type="http://schemas.openxmlformats.org/officeDocument/2006/relationships/image" Target="../media/image201.png"/><Relationship Id="rId7" Type="http://schemas.openxmlformats.org/officeDocument/2006/relationships/image" Target="../media/image191.png"/><Relationship Id="rId2" Type="http://schemas.openxmlformats.org/officeDocument/2006/relationships/notesSlide" Target="../notesSlides/notesSlide74.xml"/><Relationship Id="rId1" Type="http://schemas.openxmlformats.org/officeDocument/2006/relationships/slideLayout" Target="../slideLayouts/slideLayout3.xml"/><Relationship Id="rId6" Type="http://schemas.openxmlformats.org/officeDocument/2006/relationships/image" Target="../media/image221.png"/><Relationship Id="rId5" Type="http://schemas.openxmlformats.org/officeDocument/2006/relationships/image" Target="../media/image150.png"/><Relationship Id="rId4" Type="http://schemas.openxmlformats.org/officeDocument/2006/relationships/image" Target="../media/image212.png"/></Relationships>
</file>

<file path=ppt/slides/_rels/slide79.xml.rels><?xml version="1.0" encoding="UTF-8" standalone="yes"?>
<Relationships xmlns="http://schemas.openxmlformats.org/package/2006/relationships"><Relationship Id="rId8" Type="http://schemas.openxmlformats.org/officeDocument/2006/relationships/image" Target="../media/image190.png"/><Relationship Id="rId3" Type="http://schemas.openxmlformats.org/officeDocument/2006/relationships/image" Target="../media/image231.png"/><Relationship Id="rId7" Type="http://schemas.openxmlformats.org/officeDocument/2006/relationships/image" Target="../media/image191.png"/><Relationship Id="rId2" Type="http://schemas.openxmlformats.org/officeDocument/2006/relationships/notesSlide" Target="../notesSlides/notesSlide75.xml"/><Relationship Id="rId1" Type="http://schemas.openxmlformats.org/officeDocument/2006/relationships/slideLayout" Target="../slideLayouts/slideLayout3.xml"/><Relationship Id="rId6" Type="http://schemas.openxmlformats.org/officeDocument/2006/relationships/image" Target="../media/image221.png"/><Relationship Id="rId5" Type="http://schemas.openxmlformats.org/officeDocument/2006/relationships/image" Target="../media/image150.png"/><Relationship Id="rId4" Type="http://schemas.openxmlformats.org/officeDocument/2006/relationships/image" Target="../media/image212.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notesSlide" Target="../notesSlides/notesSlide76.xml"/><Relationship Id="rId1" Type="http://schemas.openxmlformats.org/officeDocument/2006/relationships/slideLayout" Target="../slideLayouts/slideLayout3.xml"/><Relationship Id="rId5" Type="http://schemas.openxmlformats.org/officeDocument/2006/relationships/image" Target="../media/image210.png"/><Relationship Id="rId4" Type="http://schemas.openxmlformats.org/officeDocument/2006/relationships/image" Target="../media/image202.png"/></Relationships>
</file>

<file path=ppt/slides/_rels/slide8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77.xml"/><Relationship Id="rId1" Type="http://schemas.openxmlformats.org/officeDocument/2006/relationships/slideLayout" Target="../slideLayouts/slideLayout3.xml"/><Relationship Id="rId6" Type="http://schemas.openxmlformats.org/officeDocument/2006/relationships/image" Target="../media/image54.emf"/><Relationship Id="rId5" Type="http://schemas.openxmlformats.org/officeDocument/2006/relationships/image" Target="../media/image53.png"/><Relationship Id="rId4" Type="http://schemas.openxmlformats.org/officeDocument/2006/relationships/image" Target="../media/image52.png"/></Relationships>
</file>

<file path=ppt/slides/_rels/slide8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78.xml"/><Relationship Id="rId1" Type="http://schemas.openxmlformats.org/officeDocument/2006/relationships/slideLayout" Target="../slideLayouts/slideLayout3.xml"/><Relationship Id="rId5" Type="http://schemas.openxmlformats.org/officeDocument/2006/relationships/image" Target="../media/image58.png"/><Relationship Id="rId4" Type="http://schemas.openxmlformats.org/officeDocument/2006/relationships/image" Target="../media/image57.png"/></Relationships>
</file>

<file path=ppt/slides/_rels/slide8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79.xml"/><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80.xml"/><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3" Type="http://schemas.openxmlformats.org/officeDocument/2006/relationships/image" Target="../media/image520.png"/><Relationship Id="rId2" Type="http://schemas.openxmlformats.org/officeDocument/2006/relationships/notesSlide" Target="../notesSlides/notesSlide81.xml"/><Relationship Id="rId1" Type="http://schemas.openxmlformats.org/officeDocument/2006/relationships/slideLayout" Target="../slideLayouts/slideLayout3.xml"/><Relationship Id="rId6" Type="http://schemas.openxmlformats.org/officeDocument/2006/relationships/image" Target="../media/image540.png"/><Relationship Id="rId5" Type="http://schemas.openxmlformats.org/officeDocument/2006/relationships/image" Target="../media/image530.png"/><Relationship Id="rId4" Type="http://schemas.openxmlformats.org/officeDocument/2006/relationships/image" Target="NUL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83.xml"/><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85.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8" Type="http://schemas.openxmlformats.org/officeDocument/2006/relationships/image" Target="../media/image171.png"/><Relationship Id="rId3" Type="http://schemas.openxmlformats.org/officeDocument/2006/relationships/image" Target="../media/image130.png"/><Relationship Id="rId7" Type="http://schemas.openxmlformats.org/officeDocument/2006/relationships/image" Target="../media/image450.png"/><Relationship Id="rId2" Type="http://schemas.openxmlformats.org/officeDocument/2006/relationships/notesSlide" Target="../notesSlides/notesSlide91.xml"/><Relationship Id="rId1" Type="http://schemas.openxmlformats.org/officeDocument/2006/relationships/slideLayout" Target="../slideLayouts/slideLayout3.xml"/><Relationship Id="rId6" Type="http://schemas.openxmlformats.org/officeDocument/2006/relationships/image" Target="../media/image162.png"/><Relationship Id="rId11" Type="http://schemas.openxmlformats.org/officeDocument/2006/relationships/image" Target="../media/image1510.png"/><Relationship Id="rId5" Type="http://schemas.openxmlformats.org/officeDocument/2006/relationships/image" Target="../media/image152.png"/><Relationship Id="rId10" Type="http://schemas.openxmlformats.org/officeDocument/2006/relationships/image" Target="../media/image480.png"/><Relationship Id="rId4" Type="http://schemas.openxmlformats.org/officeDocument/2006/relationships/image" Target="../media/image142.png"/><Relationship Id="rId9" Type="http://schemas.openxmlformats.org/officeDocument/2006/relationships/image" Target="../media/image470.png"/></Relationships>
</file>

<file path=ppt/slides/_rels/slide9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92.xml"/><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93.xml"/><Relationship Id="rId1" Type="http://schemas.openxmlformats.org/officeDocument/2006/relationships/slideLayout" Target="../slideLayouts/slideLayout3.xml"/><Relationship Id="rId6" Type="http://schemas.openxmlformats.org/officeDocument/2006/relationships/image" Target="../media/image181.png"/><Relationship Id="rId5" Type="http://schemas.openxmlformats.org/officeDocument/2006/relationships/image" Target="../media/image1700.png"/><Relationship Id="rId4" Type="http://schemas.openxmlformats.org/officeDocument/2006/relationships/image" Target="../media/image140.png"/></Relationships>
</file>

<file path=ppt/slides/_rels/slide9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94.xml"/><Relationship Id="rId1" Type="http://schemas.openxmlformats.org/officeDocument/2006/relationships/slideLayout" Target="../slideLayouts/slideLayout3.xml"/><Relationship Id="rId4" Type="http://schemas.openxmlformats.org/officeDocument/2006/relationships/image" Target="../media/image200.png"/></Relationships>
</file>

<file path=ppt/slides/_rels/slide9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95.xml"/><Relationship Id="rId1" Type="http://schemas.openxmlformats.org/officeDocument/2006/relationships/slideLayout" Target="../slideLayouts/slideLayout3.xml"/><Relationship Id="rId6" Type="http://schemas.openxmlformats.org/officeDocument/2006/relationships/image" Target="../media/image200.png"/><Relationship Id="rId5" Type="http://schemas.openxmlformats.org/officeDocument/2006/relationships/image" Target="../media/image220.png"/><Relationship Id="rId4" Type="http://schemas.openxmlformats.org/officeDocument/2006/relationships/image" Target="../media/image2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081" y="2117164"/>
            <a:ext cx="12466637" cy="1837298"/>
          </a:xfrm>
        </p:spPr>
        <p:txBody>
          <a:bodyPr anchor="ctr"/>
          <a:lstStyle/>
          <a:p>
            <a:pPr algn="ctr"/>
            <a:br>
              <a:rPr lang="en-US" altLang="zh-CN" sz="4400" b="1" dirty="0"/>
            </a:br>
            <a:r>
              <a:rPr lang="en-US" altLang="zh-CN" sz="4400" b="1" dirty="0"/>
              <a:t>Interleaved Group Convolutions</a:t>
            </a:r>
            <a:br>
              <a:rPr lang="en-US" altLang="zh-CN" sz="4400" b="1" dirty="0"/>
            </a:br>
            <a:r>
              <a:rPr lang="en-US" altLang="zh-CN" sz="4400" b="1"/>
              <a:t>for </a:t>
            </a:r>
            <a:r>
              <a:rPr lang="en-US" altLang="zh-CN" sz="4800" b="1"/>
              <a:t>Efficient </a:t>
            </a:r>
            <a:r>
              <a:rPr lang="en-US" altLang="zh-CN" sz="4800" b="1" dirty="0"/>
              <a:t>Deep </a:t>
            </a:r>
            <a:r>
              <a:rPr lang="en-US" altLang="zh-CN" sz="4800" b="1"/>
              <a:t>Neural Network</a:t>
            </a:r>
            <a:br>
              <a:rPr lang="en-US" sz="4800" dirty="0"/>
            </a:br>
            <a:endParaRPr lang="en-US" sz="4800" dirty="0"/>
          </a:p>
        </p:txBody>
      </p:sp>
      <p:sp>
        <p:nvSpPr>
          <p:cNvPr id="6" name="Text Placeholder 5"/>
          <p:cNvSpPr>
            <a:spLocks noGrp="1"/>
          </p:cNvSpPr>
          <p:nvPr>
            <p:ph type="body" sz="quarter" idx="12"/>
          </p:nvPr>
        </p:nvSpPr>
        <p:spPr>
          <a:xfrm>
            <a:off x="457201" y="4042454"/>
            <a:ext cx="11522074" cy="1283608"/>
          </a:xfrm>
        </p:spPr>
        <p:txBody>
          <a:bodyPr anchor="ctr"/>
          <a:lstStyle/>
          <a:p>
            <a:pPr algn="ctr">
              <a:lnSpc>
                <a:spcPct val="100000"/>
              </a:lnSpc>
              <a:spcAft>
                <a:spcPts val="300"/>
              </a:spcAft>
            </a:pPr>
            <a:r>
              <a:rPr lang="en-US" dirty="0"/>
              <a:t>Jingdong Wang</a:t>
            </a:r>
          </a:p>
          <a:p>
            <a:pPr algn="ctr">
              <a:lnSpc>
                <a:spcPct val="100000"/>
              </a:lnSpc>
              <a:spcAft>
                <a:spcPts val="300"/>
              </a:spcAft>
            </a:pPr>
            <a:r>
              <a:rPr lang="en-US" altLang="zh-CN" dirty="0"/>
              <a:t>Senior Researcher</a:t>
            </a:r>
          </a:p>
          <a:p>
            <a:pPr algn="ctr">
              <a:lnSpc>
                <a:spcPct val="100000"/>
              </a:lnSpc>
              <a:spcAft>
                <a:spcPts val="300"/>
              </a:spcAft>
            </a:pPr>
            <a:r>
              <a:rPr lang="en-US" altLang="zh-CN" dirty="0"/>
              <a:t>Microsoft Research,</a:t>
            </a:r>
            <a:r>
              <a:rPr lang="zh-CN" altLang="en-US" dirty="0"/>
              <a:t> </a:t>
            </a:r>
            <a:r>
              <a:rPr lang="en-US" altLang="zh-CN" dirty="0"/>
              <a:t>Beijing, China</a:t>
            </a:r>
            <a:endParaRPr lang="en-US" dirty="0"/>
          </a:p>
        </p:txBody>
      </p:sp>
    </p:spTree>
    <p:extLst>
      <p:ext uri="{BB962C8B-B14F-4D97-AF65-F5344CB8AC3E}">
        <p14:creationId xmlns:p14="http://schemas.microsoft.com/office/powerpoint/2010/main" val="837988888"/>
      </p:ext>
    </p:extLst>
  </p:cSld>
  <p:clrMapOvr>
    <a:masterClrMapping/>
  </p:clrMapOvr>
  <mc:AlternateContent xmlns:mc="http://schemas.openxmlformats.org/markup-compatibility/2006" xmlns:p14="http://schemas.microsoft.com/office/powerpoint/2010/main">
    <mc:Choice Requires="p14">
      <p:transition spd="med" p14:dur="700" advTm="19525">
        <p:fade/>
      </p:transition>
    </mc:Choice>
    <mc:Fallback xmlns="">
      <p:transition spd="med" advTm="19525">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p:cNvSpPr txBox="1"/>
          <p:nvPr/>
        </p:nvSpPr>
        <p:spPr>
          <a:xfrm>
            <a:off x="457200" y="5783262"/>
            <a:ext cx="11522075" cy="517065"/>
          </a:xfrm>
          <a:prstGeom prst="rect">
            <a:avLst/>
          </a:prstGeom>
          <a:noFill/>
        </p:spPr>
        <p:txBody>
          <a:bodyPr wrap="square" lIns="182880" tIns="146304" rIns="182880" bIns="146304" rtlCol="0">
            <a:spAutoFit/>
          </a:bodyPr>
          <a:lstStyle/>
          <a:p>
            <a:pPr>
              <a:lnSpc>
                <a:spcPct val="90000"/>
              </a:lnSpc>
              <a:spcAft>
                <a:spcPts val="600"/>
              </a:spcAft>
            </a:pPr>
            <a:r>
              <a:rPr lang="en-US" sz="1600" dirty="0">
                <a:latin typeface="+mj-lt"/>
              </a:rPr>
              <a:t>Jingdong Wang, Zhen Wei, Ting Zhang, Wenjun Zeng: Deeply-Fused Nets. </a:t>
            </a:r>
            <a:r>
              <a:rPr lang="en-US" sz="1600" dirty="0" err="1">
                <a:latin typeface="+mj-lt"/>
              </a:rPr>
              <a:t>CoRR</a:t>
            </a:r>
            <a:r>
              <a:rPr lang="en-US" sz="1600" dirty="0">
                <a:latin typeface="+mj-lt"/>
              </a:rPr>
              <a:t> abs/1605.07716 (2016)</a:t>
            </a:r>
            <a:endParaRPr lang="en-US" sz="1600" dirty="0">
              <a:gradFill>
                <a:gsLst>
                  <a:gs pos="2917">
                    <a:schemeClr val="tx1"/>
                  </a:gs>
                  <a:gs pos="30000">
                    <a:schemeClr val="tx1"/>
                  </a:gs>
                </a:gsLst>
                <a:lin ang="5400000" scaled="0"/>
              </a:gradFill>
              <a:latin typeface="+mj-lt"/>
            </a:endParaRPr>
          </a:p>
        </p:txBody>
      </p:sp>
      <p:sp>
        <p:nvSpPr>
          <p:cNvPr id="5" name="TextBox 4"/>
          <p:cNvSpPr txBox="1"/>
          <p:nvPr/>
        </p:nvSpPr>
        <p:spPr>
          <a:xfrm>
            <a:off x="457199" y="1920398"/>
            <a:ext cx="11522075" cy="1778949"/>
          </a:xfrm>
          <a:prstGeom prst="rect">
            <a:avLst/>
          </a:prstGeom>
          <a:noFill/>
        </p:spPr>
        <p:txBody>
          <a:bodyPr wrap="square" lIns="182880" tIns="146304" rIns="182880" bIns="146304" rtlCol="0">
            <a:spAutoFit/>
          </a:bodyPr>
          <a:lstStyle/>
          <a:p>
            <a:pPr algn="ctr">
              <a:lnSpc>
                <a:spcPct val="90000"/>
              </a:lnSpc>
              <a:spcAft>
                <a:spcPts val="600"/>
              </a:spcAft>
            </a:pPr>
            <a:r>
              <a:rPr lang="en-US" altLang="zh-CN" sz="3200" dirty="0">
                <a:gradFill>
                  <a:gsLst>
                    <a:gs pos="2917">
                      <a:schemeClr val="tx1"/>
                    </a:gs>
                    <a:gs pos="30000">
                      <a:schemeClr val="tx1"/>
                    </a:gs>
                  </a:gsLst>
                  <a:lin ang="5400000" scaled="0"/>
                </a:gradFill>
              </a:rPr>
              <a:t>Deeply-Fused Nets</a:t>
            </a:r>
          </a:p>
          <a:p>
            <a:pPr algn="ctr">
              <a:lnSpc>
                <a:spcPct val="90000"/>
              </a:lnSpc>
              <a:spcAft>
                <a:spcPts val="600"/>
              </a:spcAft>
            </a:pPr>
            <a:r>
              <a:rPr lang="en-US" sz="3200" i="1" dirty="0">
                <a:solidFill>
                  <a:schemeClr val="accent3">
                    <a:lumMod val="90000"/>
                  </a:schemeClr>
                </a:solidFill>
              </a:rPr>
              <a:t>Unifying </a:t>
            </a:r>
            <a:r>
              <a:rPr lang="en-US" sz="3200" i="1" dirty="0" err="1">
                <a:solidFill>
                  <a:schemeClr val="accent3">
                    <a:lumMod val="90000"/>
                  </a:schemeClr>
                </a:solidFill>
              </a:rPr>
              <a:t>GoogLeNets</a:t>
            </a:r>
            <a:r>
              <a:rPr lang="en-US" sz="3200" i="1" dirty="0">
                <a:solidFill>
                  <a:schemeClr val="accent3">
                    <a:lumMod val="90000"/>
                  </a:schemeClr>
                </a:solidFill>
              </a:rPr>
              <a:t>, Highway, </a:t>
            </a:r>
            <a:r>
              <a:rPr lang="en-US" sz="3200" i="1" dirty="0" err="1">
                <a:solidFill>
                  <a:schemeClr val="accent3">
                    <a:lumMod val="90000"/>
                  </a:schemeClr>
                </a:solidFill>
              </a:rPr>
              <a:t>ResNets</a:t>
            </a:r>
            <a:endParaRPr lang="en-US" sz="3200" i="1" dirty="0">
              <a:solidFill>
                <a:schemeClr val="accent3">
                  <a:lumMod val="90000"/>
                </a:schemeClr>
              </a:solidFill>
            </a:endParaRPr>
          </a:p>
          <a:p>
            <a:pPr algn="ctr">
              <a:lnSpc>
                <a:spcPct val="90000"/>
              </a:lnSpc>
              <a:spcAft>
                <a:spcPts val="600"/>
              </a:spcAft>
            </a:pPr>
            <a:endParaRPr lang="en-US" sz="3200" dirty="0">
              <a:gradFill>
                <a:gsLst>
                  <a:gs pos="2917">
                    <a:schemeClr val="tx1"/>
                  </a:gs>
                  <a:gs pos="30000">
                    <a:schemeClr val="tx1"/>
                  </a:gs>
                </a:gsLst>
                <a:lin ang="5400000" scaled="0"/>
              </a:gradFill>
            </a:endParaRPr>
          </a:p>
        </p:txBody>
      </p:sp>
      <p:pic>
        <p:nvPicPr>
          <p:cNvPr id="6" name="Picture 5"/>
          <p:cNvPicPr>
            <a:picLocks noChangeAspect="1"/>
          </p:cNvPicPr>
          <p:nvPr/>
        </p:nvPicPr>
        <p:blipFill>
          <a:blip r:embed="rId3"/>
          <a:stretch>
            <a:fillRect/>
          </a:stretch>
        </p:blipFill>
        <p:spPr>
          <a:xfrm>
            <a:off x="2789237" y="3542506"/>
            <a:ext cx="6872288" cy="1478756"/>
          </a:xfrm>
          <a:prstGeom prst="rect">
            <a:avLst/>
          </a:prstGeom>
        </p:spPr>
      </p:pic>
    </p:spTree>
    <p:extLst>
      <p:ext uri="{BB962C8B-B14F-4D97-AF65-F5344CB8AC3E}">
        <p14:creationId xmlns:p14="http://schemas.microsoft.com/office/powerpoint/2010/main" val="2641854843"/>
      </p:ext>
    </p:extLst>
  </p:cSld>
  <p:clrMapOvr>
    <a:masterClrMapping/>
  </p:clrMapOvr>
  <p:transition>
    <p:fade/>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6DADC58D-D529-4757-A1BF-49473464A18A}"/>
                  </a:ext>
                </a:extLst>
              </p:cNvPr>
              <p:cNvSpPr txBox="1"/>
              <p:nvPr/>
            </p:nvSpPr>
            <p:spPr>
              <a:xfrm>
                <a:off x="457199" y="1668462"/>
                <a:ext cx="11476039" cy="2188291"/>
              </a:xfrm>
              <a:prstGeom prst="rect">
                <a:avLst/>
              </a:prstGeom>
              <a:solidFill>
                <a:schemeClr val="accent6">
                  <a:lumMod val="20000"/>
                  <a:lumOff val="80000"/>
                  <a:alpha val="21000"/>
                </a:schemeClr>
              </a:solidFill>
              <a:ln>
                <a:solidFill>
                  <a:schemeClr val="accent6"/>
                </a:solidFill>
              </a:ln>
            </p:spPr>
            <p:txBody>
              <a:bodyPr wrap="square" lIns="182880" tIns="146304" rIns="182880" bIns="146304" rtlCol="0">
                <a:spAutoFit/>
              </a:bodyPr>
              <a:lstStyle/>
              <a:p>
                <a:pPr>
                  <a:lnSpc>
                    <a:spcPct val="90000"/>
                  </a:lnSpc>
                  <a:spcAft>
                    <a:spcPts val="600"/>
                  </a:spcAft>
                </a:pPr>
                <a:r>
                  <a:rPr lang="en-US" altLang="zh-CN" sz="2400" dirty="0"/>
                  <a:t>#parameters</a:t>
                </a:r>
                <a:r>
                  <a:rPr lang="en-US" sz="2400" dirty="0">
                    <a:gradFill>
                      <a:gsLst>
                        <a:gs pos="2917">
                          <a:schemeClr val="tx1"/>
                        </a:gs>
                        <a:gs pos="30000">
                          <a:schemeClr val="tx1"/>
                        </a:gs>
                      </a:gsLst>
                      <a:lin ang="5400000" scaled="0"/>
                    </a:gradFill>
                  </a:rPr>
                  <a:t>: </a:t>
                </a:r>
                <a:r>
                  <a:rPr lang="en-US" sz="2400" dirty="0">
                    <a:latin typeface="+mj-lt"/>
                  </a:rPr>
                  <a:t>When balance condition holds</a:t>
                </a:r>
                <a:r>
                  <a:rPr lang="en-US" sz="2400" dirty="0">
                    <a:gradFill>
                      <a:gsLst>
                        <a:gs pos="2917">
                          <a:schemeClr val="tx1"/>
                        </a:gs>
                        <a:gs pos="30000">
                          <a:schemeClr val="tx1"/>
                        </a:gs>
                      </a:gsLst>
                      <a:lin ang="5400000" scaled="0"/>
                    </a:gradFill>
                    <a:latin typeface="+mj-lt"/>
                  </a:rPr>
                  <a:t>, the amount of parameters for </a:t>
                </a:r>
                <a14:m>
                  <m:oMath xmlns:m="http://schemas.openxmlformats.org/officeDocument/2006/math">
                    <m:r>
                      <a:rPr lang="en-US" sz="2400" i="1" dirty="0" smtClean="0">
                        <a:gradFill>
                          <a:gsLst>
                            <a:gs pos="2917">
                              <a:schemeClr val="tx1"/>
                            </a:gs>
                            <a:gs pos="30000">
                              <a:schemeClr val="tx1"/>
                            </a:gs>
                          </a:gsLst>
                          <a:lin ang="5400000" scaled="0"/>
                        </a:gradFill>
                        <a:latin typeface="Cambria Math" panose="02040503050406030204" pitchFamily="18" charset="0"/>
                      </a:rPr>
                      <m:t>1</m:t>
                    </m:r>
                  </m:oMath>
                </a14:m>
                <a:r>
                  <a:rPr lang="en-US" sz="2400" dirty="0">
                    <a:gradFill>
                      <a:gsLst>
                        <a:gs pos="2917">
                          <a:schemeClr val="tx1"/>
                        </a:gs>
                        <a:gs pos="30000">
                          <a:schemeClr val="tx1"/>
                        </a:gs>
                      </a:gsLst>
                      <a:lin ang="5400000" scaled="0"/>
                    </a:gradFill>
                    <a:latin typeface="+mj-lt"/>
                  </a:rPr>
                  <a:t> channel-wise </a:t>
                </a:r>
                <a14:m>
                  <m:oMath xmlns:m="http://schemas.openxmlformats.org/officeDocument/2006/math">
                    <m:r>
                      <a:rPr lang="en-US" sz="2400" i="1" dirty="0">
                        <a:latin typeface="Cambria Math" panose="02040503050406030204" pitchFamily="18" charset="0"/>
                      </a:rPr>
                      <m:t>3</m:t>
                    </m:r>
                    <m:r>
                      <a:rPr lang="en-US" sz="2400" i="1" dirty="0">
                        <a:latin typeface="Cambria Math" panose="02040503050406030204" pitchFamily="18" charset="0"/>
                        <a:ea typeface="Cambria Math" panose="02040503050406030204" pitchFamily="18" charset="0"/>
                      </a:rPr>
                      <m:t>×3</m:t>
                    </m:r>
                  </m:oMath>
                </a14:m>
                <a:r>
                  <a:rPr lang="en-US" sz="2400" dirty="0"/>
                  <a:t> </a:t>
                </a:r>
                <a:r>
                  <a:rPr lang="en-US" sz="2400" dirty="0">
                    <a:gradFill>
                      <a:gsLst>
                        <a:gs pos="2917">
                          <a:schemeClr val="tx1"/>
                        </a:gs>
                        <a:gs pos="30000">
                          <a:schemeClr val="tx1"/>
                        </a:gs>
                      </a:gsLst>
                      <a:lin ang="5400000" scaled="0"/>
                    </a:gradFill>
                    <a:latin typeface="+mj-lt"/>
                  </a:rPr>
                  <a:t>convolution and </a:t>
                </a:r>
                <a14:m>
                  <m:oMath xmlns:m="http://schemas.openxmlformats.org/officeDocument/2006/math">
                    <m:r>
                      <a:rPr lang="en-US" sz="2400" b="0" i="0" dirty="0" smtClean="0">
                        <a:gradFill>
                          <a:gsLst>
                            <a:gs pos="2917">
                              <a:schemeClr val="tx1"/>
                            </a:gs>
                            <a:gs pos="30000">
                              <a:schemeClr val="tx1"/>
                            </a:gs>
                          </a:gsLst>
                          <a:lin ang="5400000" scaled="0"/>
                        </a:gradFill>
                        <a:latin typeface="Cambria Math" panose="02040503050406030204" pitchFamily="18" charset="0"/>
                      </a:rPr>
                      <m:t>(</m:t>
                    </m:r>
                    <m:r>
                      <a:rPr lang="en-US" sz="2400" i="1" dirty="0" smtClean="0">
                        <a:gradFill>
                          <a:gsLst>
                            <a:gs pos="2917">
                              <a:schemeClr val="tx1"/>
                            </a:gs>
                            <a:gs pos="30000">
                              <a:schemeClr val="tx1"/>
                            </a:gs>
                          </a:gsLst>
                          <a:lin ang="5400000" scaled="0"/>
                        </a:gradFill>
                        <a:latin typeface="Cambria Math" panose="02040503050406030204" pitchFamily="18" charset="0"/>
                      </a:rPr>
                      <m:t>𝐿</m:t>
                    </m:r>
                    <m:r>
                      <a:rPr lang="en-US" sz="2400" b="0" i="1" dirty="0" smtClean="0">
                        <a:gradFill>
                          <a:gsLst>
                            <a:gs pos="2917">
                              <a:schemeClr val="tx1"/>
                            </a:gs>
                            <a:gs pos="30000">
                              <a:schemeClr val="tx1"/>
                            </a:gs>
                          </a:gsLst>
                          <a:lin ang="5400000" scaled="0"/>
                        </a:gradFill>
                        <a:latin typeface="Cambria Math" panose="02040503050406030204" pitchFamily="18" charset="0"/>
                      </a:rPr>
                      <m:t>−1)</m:t>
                    </m:r>
                  </m:oMath>
                </a14:m>
                <a:r>
                  <a:rPr lang="en-US" sz="2400" i="1" dirty="0">
                    <a:gradFill>
                      <a:gsLst>
                        <a:gs pos="2917">
                          <a:schemeClr val="tx1"/>
                        </a:gs>
                        <a:gs pos="30000">
                          <a:schemeClr val="tx1"/>
                        </a:gs>
                      </a:gsLst>
                      <a:lin ang="5400000" scaled="0"/>
                    </a:gradFill>
                    <a:latin typeface="+mj-lt"/>
                  </a:rPr>
                  <a:t> </a:t>
                </a:r>
                <a:r>
                  <a:rPr lang="en-US" sz="2400" dirty="0">
                    <a:gradFill>
                      <a:gsLst>
                        <a:gs pos="2917">
                          <a:schemeClr val="tx1"/>
                        </a:gs>
                        <a:gs pos="30000">
                          <a:schemeClr val="tx1"/>
                        </a:gs>
                      </a:gsLst>
                      <a:lin ang="5400000" scaled="0"/>
                    </a:gradFill>
                    <a:latin typeface="+mj-lt"/>
                  </a:rPr>
                  <a:t>group </a:t>
                </a:r>
                <a14:m>
                  <m:oMath xmlns:m="http://schemas.openxmlformats.org/officeDocument/2006/math">
                    <m:r>
                      <a:rPr lang="en-US" sz="2400" i="1" dirty="0">
                        <a:latin typeface="Cambria Math" panose="02040503050406030204" pitchFamily="18" charset="0"/>
                      </a:rPr>
                      <m:t>1</m:t>
                    </m:r>
                    <m:r>
                      <a:rPr lang="en-US" sz="2400" i="1" dirty="0">
                        <a:latin typeface="Cambria Math" panose="02040503050406030204" pitchFamily="18" charset="0"/>
                        <a:ea typeface="Cambria Math" panose="02040503050406030204" pitchFamily="18" charset="0"/>
                      </a:rPr>
                      <m:t>×1 </m:t>
                    </m:r>
                  </m:oMath>
                </a14:m>
                <a:r>
                  <a:rPr lang="en-US" sz="2400" dirty="0">
                    <a:gradFill>
                      <a:gsLst>
                        <a:gs pos="2917">
                          <a:schemeClr val="tx1"/>
                        </a:gs>
                        <a:gs pos="30000">
                          <a:schemeClr val="tx1"/>
                        </a:gs>
                      </a:gsLst>
                      <a:lin ang="5400000" scaled="0"/>
                    </a:gradFill>
                    <a:latin typeface="+mj-lt"/>
                  </a:rPr>
                  <a:t>convolutions:</a:t>
                </a:r>
              </a:p>
              <a:p>
                <a:pPr>
                  <a:lnSpc>
                    <a:spcPct val="90000"/>
                  </a:lnSpc>
                  <a:spcAft>
                    <a:spcPts val="600"/>
                  </a:spcAft>
                </a:pPr>
                <a:endParaRPr lang="en-US" sz="2400" dirty="0">
                  <a:gradFill>
                    <a:gsLst>
                      <a:gs pos="2917">
                        <a:schemeClr val="tx1"/>
                      </a:gs>
                      <a:gs pos="30000">
                        <a:schemeClr val="tx1"/>
                      </a:gs>
                    </a:gsLst>
                    <a:lin ang="5400000" scaled="0"/>
                  </a:gradFill>
                  <a:latin typeface="+mj-lt"/>
                </a:endParaRPr>
              </a:p>
              <a:p>
                <a:pPr>
                  <a:lnSpc>
                    <a:spcPct val="90000"/>
                  </a:lnSpc>
                  <a:spcAft>
                    <a:spcPts val="600"/>
                  </a:spcAft>
                </a:pPr>
                <a:endParaRPr lang="en-US" sz="2400" dirty="0">
                  <a:gradFill>
                    <a:gsLst>
                      <a:gs pos="2917">
                        <a:schemeClr val="tx1"/>
                      </a:gs>
                      <a:gs pos="30000">
                        <a:schemeClr val="tx1"/>
                      </a:gs>
                    </a:gsLst>
                    <a:lin ang="5400000" scaled="0"/>
                  </a:gradFill>
                  <a:latin typeface="+mj-lt"/>
                </a:endParaRPr>
              </a:p>
              <a:p>
                <a:pPr>
                  <a:lnSpc>
                    <a:spcPct val="90000"/>
                  </a:lnSpc>
                  <a:spcAft>
                    <a:spcPts val="600"/>
                  </a:spcAft>
                </a:pPr>
                <a:r>
                  <a:rPr lang="en-US" sz="2400" dirty="0">
                    <a:gradFill>
                      <a:gsLst>
                        <a:gs pos="2917">
                          <a:schemeClr val="tx1"/>
                        </a:gs>
                        <a:gs pos="30000">
                          <a:schemeClr val="tx1"/>
                        </a:gs>
                      </a:gsLst>
                      <a:lin ang="5400000" scaled="0"/>
                    </a:gradFill>
                    <a:latin typeface="+mj-lt"/>
                  </a:rPr>
                  <a:t>We have                                              and </a:t>
                </a:r>
              </a:p>
            </p:txBody>
          </p:sp>
        </mc:Choice>
        <mc:Fallback xmlns="">
          <p:sp>
            <p:nvSpPr>
              <p:cNvPr id="17" name="TextBox 16">
                <a:extLst>
                  <a:ext uri="{FF2B5EF4-FFF2-40B4-BE49-F238E27FC236}">
                    <a16:creationId xmlns:a16="http://schemas.microsoft.com/office/drawing/2014/main" id="{6DADC58D-D529-4757-A1BF-49473464A18A}"/>
                  </a:ext>
                </a:extLst>
              </p:cNvPr>
              <p:cNvSpPr txBox="1">
                <a:spLocks noRot="1" noChangeAspect="1" noMove="1" noResize="1" noEditPoints="1" noAdjustHandles="1" noChangeArrowheads="1" noChangeShapeType="1" noTextEdit="1"/>
              </p:cNvSpPr>
              <p:nvPr/>
            </p:nvSpPr>
            <p:spPr>
              <a:xfrm>
                <a:off x="457199" y="1668462"/>
                <a:ext cx="11476039" cy="2188291"/>
              </a:xfrm>
              <a:prstGeom prst="rect">
                <a:avLst/>
              </a:prstGeom>
              <a:blipFill>
                <a:blip r:embed="rId3"/>
                <a:stretch>
                  <a:fillRect/>
                </a:stretch>
              </a:blipFill>
              <a:ln>
                <a:solidFill>
                  <a:schemeClr val="accent6"/>
                </a:solidFill>
              </a:ln>
            </p:spPr>
            <p:txBody>
              <a:bodyPr/>
              <a:lstStyle/>
              <a:p>
                <a:r>
                  <a:rPr lang="en-US">
                    <a:noFill/>
                  </a:rPr>
                  <a:t> </a:t>
                </a:r>
              </a:p>
            </p:txBody>
          </p:sp>
        </mc:Fallback>
      </mc:AlternateContent>
      <p:sp>
        <p:nvSpPr>
          <p:cNvPr id="11" name="TextBox 10"/>
          <p:cNvSpPr txBox="1"/>
          <p:nvPr/>
        </p:nvSpPr>
        <p:spPr>
          <a:xfrm>
            <a:off x="457199" y="296862"/>
            <a:ext cx="11522075" cy="794064"/>
          </a:xfrm>
          <a:prstGeom prst="rect">
            <a:avLst/>
          </a:prstGeom>
          <a:noFill/>
        </p:spPr>
        <p:txBody>
          <a:bodyPr wrap="square" lIns="182880" tIns="146304" rIns="182880" bIns="146304" rtlCol="0">
            <a:spAutoFit/>
          </a:bodyPr>
          <a:lstStyle/>
          <a:p>
            <a:pPr algn="ctr">
              <a:lnSpc>
                <a:spcPct val="90000"/>
              </a:lnSpc>
              <a:spcAft>
                <a:spcPts val="600"/>
              </a:spcAft>
            </a:pPr>
            <a:r>
              <a:rPr lang="en-US" altLang="zh-CN" sz="3600" dirty="0"/>
              <a:t>How many </a:t>
            </a:r>
            <a:r>
              <a:rPr lang="en-US" sz="3600" dirty="0"/>
              <a:t>group convolutions?</a:t>
            </a:r>
            <a:endParaRPr lang="en-US" sz="3200" dirty="0">
              <a:gradFill>
                <a:gsLst>
                  <a:gs pos="2917">
                    <a:schemeClr val="tx1"/>
                  </a:gs>
                  <a:gs pos="30000">
                    <a:schemeClr val="tx1"/>
                  </a:gs>
                </a:gsLst>
                <a:lin ang="5400000" scaled="0"/>
              </a:gradFill>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0BBAF440-F9BE-4C25-BEE6-DCC38D41B5A7}"/>
                  </a:ext>
                </a:extLst>
              </p:cNvPr>
              <p:cNvSpPr txBox="1"/>
              <p:nvPr/>
            </p:nvSpPr>
            <p:spPr>
              <a:xfrm>
                <a:off x="4160837" y="2637798"/>
                <a:ext cx="3258649" cy="478464"/>
              </a:xfrm>
              <a:prstGeom prst="rect">
                <a:avLst/>
              </a:prstGeom>
              <a:noFill/>
            </p:spPr>
            <p:txBody>
              <a:bodyPr wrap="none" lIns="0" tIns="0" rIns="0" bIns="0" rtlCol="0">
                <a:spAutoFit/>
              </a:bodyPr>
              <a:lstStyle/>
              <a:p>
                <a:pPr>
                  <a:lnSpc>
                    <a:spcPct val="90000"/>
                  </a:lnSpc>
                  <a:spcAft>
                    <a:spcPts val="600"/>
                  </a:spcAft>
                </a:pPr>
                <a14:m>
                  <m:oMathPara xmlns:m="http://schemas.openxmlformats.org/officeDocument/2006/math">
                    <m:oMathParaPr>
                      <m:jc m:val="centerGroup"/>
                    </m:oMathParaPr>
                    <m:oMath xmlns:m="http://schemas.openxmlformats.org/officeDocument/2006/math">
                      <m:r>
                        <a:rPr lang="en-US" sz="2000" b="0" i="1" smtClean="0">
                          <a:gradFill>
                            <a:gsLst>
                              <a:gs pos="2917">
                                <a:schemeClr val="tx1"/>
                              </a:gs>
                              <a:gs pos="30000">
                                <a:schemeClr val="tx1"/>
                              </a:gs>
                            </a:gsLst>
                            <a:lin ang="5400000" scaled="0"/>
                          </a:gradFill>
                          <a:latin typeface="Cambria Math" panose="02040503050406030204" pitchFamily="18" charset="0"/>
                        </a:rPr>
                        <m:t>𝑄</m:t>
                      </m:r>
                      <m:r>
                        <a:rPr lang="en-US" sz="2000" b="0" i="1" smtClean="0">
                          <a:gradFill>
                            <a:gsLst>
                              <a:gs pos="2917">
                                <a:schemeClr val="tx1"/>
                              </a:gs>
                              <a:gs pos="30000">
                                <a:schemeClr val="tx1"/>
                              </a:gs>
                            </a:gsLst>
                            <a:lin ang="5400000" scaled="0"/>
                          </a:gradFill>
                          <a:latin typeface="Cambria Math" panose="02040503050406030204" pitchFamily="18" charset="0"/>
                        </a:rPr>
                        <m:t>(</m:t>
                      </m:r>
                      <m:r>
                        <a:rPr lang="en-US" sz="2000" b="0" i="1" smtClean="0">
                          <a:gradFill>
                            <a:gsLst>
                              <a:gs pos="2917">
                                <a:schemeClr val="tx1"/>
                              </a:gs>
                              <a:gs pos="30000">
                                <a:schemeClr val="tx1"/>
                              </a:gs>
                            </a:gsLst>
                            <a:lin ang="5400000" scaled="0"/>
                          </a:gradFill>
                          <a:latin typeface="Cambria Math" panose="02040503050406030204" pitchFamily="18" charset="0"/>
                        </a:rPr>
                        <m:t>𝐿</m:t>
                      </m:r>
                      <m:r>
                        <a:rPr lang="en-US" sz="2000" b="0" i="1" smtClean="0">
                          <a:gradFill>
                            <a:gsLst>
                              <a:gs pos="2917">
                                <a:schemeClr val="tx1"/>
                              </a:gs>
                              <a:gs pos="30000">
                                <a:schemeClr val="tx1"/>
                              </a:gs>
                            </a:gsLst>
                            <a:lin ang="5400000" scaled="0"/>
                          </a:gradFill>
                          <a:latin typeface="Cambria Math" panose="02040503050406030204" pitchFamily="18" charset="0"/>
                        </a:rPr>
                        <m:t>)=</m:t>
                      </m:r>
                      <m:r>
                        <a:rPr lang="en-US" sz="2000" b="0" i="1" smtClean="0">
                          <a:gradFill>
                            <a:gsLst>
                              <a:gs pos="2917">
                                <a:schemeClr val="tx1"/>
                              </a:gs>
                              <a:gs pos="30000">
                                <a:schemeClr val="tx1"/>
                              </a:gs>
                            </a:gsLst>
                            <a:lin ang="5400000" scaled="0"/>
                          </a:gradFill>
                          <a:latin typeface="Cambria Math" panose="02040503050406030204" pitchFamily="18" charset="0"/>
                        </a:rPr>
                        <m:t>𝐶</m:t>
                      </m:r>
                      <m:d>
                        <m:dPr>
                          <m:ctrlPr>
                            <a:rPr lang="en-US" sz="2000" b="0" i="1" smtClean="0">
                              <a:gradFill>
                                <a:gsLst>
                                  <a:gs pos="2917">
                                    <a:schemeClr val="tx1"/>
                                  </a:gs>
                                  <a:gs pos="30000">
                                    <a:schemeClr val="tx1"/>
                                  </a:gs>
                                </a:gsLst>
                                <a:lin ang="5400000" scaled="0"/>
                              </a:gradFill>
                              <a:latin typeface="Cambria Math" panose="02040503050406030204" pitchFamily="18" charset="0"/>
                            </a:rPr>
                          </m:ctrlPr>
                        </m:dPr>
                        <m:e>
                          <m:r>
                            <a:rPr lang="en-US" sz="2000" b="0" i="1" smtClean="0">
                              <a:gradFill>
                                <a:gsLst>
                                  <a:gs pos="2917">
                                    <a:schemeClr val="tx1"/>
                                  </a:gs>
                                  <a:gs pos="30000">
                                    <a:schemeClr val="tx1"/>
                                  </a:gs>
                                </a:gsLst>
                                <a:lin ang="5400000" scaled="0"/>
                              </a:gradFill>
                              <a:latin typeface="Cambria Math" panose="02040503050406030204" pitchFamily="18" charset="0"/>
                            </a:rPr>
                            <m:t>𝐿</m:t>
                          </m:r>
                          <m:r>
                            <a:rPr lang="en-US" sz="2000" b="0" i="1" smtClean="0">
                              <a:gradFill>
                                <a:gsLst>
                                  <a:gs pos="2917">
                                    <a:schemeClr val="tx1"/>
                                  </a:gs>
                                  <a:gs pos="30000">
                                    <a:schemeClr val="tx1"/>
                                  </a:gs>
                                </a:gsLst>
                                <a:lin ang="5400000" scaled="0"/>
                              </a:gradFill>
                              <a:latin typeface="Cambria Math" panose="02040503050406030204" pitchFamily="18" charset="0"/>
                            </a:rPr>
                            <m:t>−1</m:t>
                          </m:r>
                        </m:e>
                      </m:d>
                      <m:sSup>
                        <m:sSupPr>
                          <m:ctrlPr>
                            <a:rPr lang="en-US" sz="2000" b="0" i="1" smtClean="0">
                              <a:gradFill>
                                <a:gsLst>
                                  <a:gs pos="2917">
                                    <a:schemeClr val="tx1"/>
                                  </a:gs>
                                  <a:gs pos="30000">
                                    <a:schemeClr val="tx1"/>
                                  </a:gs>
                                </a:gsLst>
                                <a:lin ang="5400000" scaled="0"/>
                              </a:gradFill>
                              <a:latin typeface="Cambria Math" panose="02040503050406030204" pitchFamily="18" charset="0"/>
                            </a:rPr>
                          </m:ctrlPr>
                        </m:sSupPr>
                        <m:e>
                          <m:d>
                            <m:dPr>
                              <m:ctrlPr>
                                <a:rPr lang="en-US" sz="2000" b="0" i="1" smtClean="0">
                                  <a:gradFill>
                                    <a:gsLst>
                                      <a:gs pos="2917">
                                        <a:schemeClr val="tx1"/>
                                      </a:gs>
                                      <a:gs pos="30000">
                                        <a:schemeClr val="tx1"/>
                                      </a:gs>
                                    </a:gsLst>
                                    <a:lin ang="5400000" scaled="0"/>
                                  </a:gradFill>
                                  <a:latin typeface="Cambria Math" panose="02040503050406030204" pitchFamily="18" charset="0"/>
                                </a:rPr>
                              </m:ctrlPr>
                            </m:dPr>
                            <m:e>
                              <m:r>
                                <a:rPr lang="en-US" sz="2000" b="0" i="1" smtClean="0">
                                  <a:gradFill>
                                    <a:gsLst>
                                      <a:gs pos="2917">
                                        <a:schemeClr val="tx1"/>
                                      </a:gs>
                                      <a:gs pos="30000">
                                        <a:schemeClr val="tx1"/>
                                      </a:gs>
                                    </a:gsLst>
                                    <a:lin ang="5400000" scaled="0"/>
                                  </a:gradFill>
                                  <a:latin typeface="Cambria Math" panose="02040503050406030204" pitchFamily="18" charset="0"/>
                                </a:rPr>
                                <m:t>𝐶</m:t>
                              </m:r>
                            </m:e>
                          </m:d>
                        </m:e>
                        <m:sup>
                          <m:f>
                            <m:fPr>
                              <m:ctrlPr>
                                <a:rPr lang="en-US" sz="2000" b="0" i="1" smtClean="0">
                                  <a:gradFill>
                                    <a:gsLst>
                                      <a:gs pos="2917">
                                        <a:schemeClr val="tx1"/>
                                      </a:gs>
                                      <a:gs pos="30000">
                                        <a:schemeClr val="tx1"/>
                                      </a:gs>
                                    </a:gsLst>
                                    <a:lin ang="5400000" scaled="0"/>
                                  </a:gradFill>
                                  <a:latin typeface="Cambria Math" panose="02040503050406030204" pitchFamily="18" charset="0"/>
                                </a:rPr>
                              </m:ctrlPr>
                            </m:fPr>
                            <m:num>
                              <m:r>
                                <a:rPr lang="en-US" sz="2000" b="0" i="1" smtClean="0">
                                  <a:gradFill>
                                    <a:gsLst>
                                      <a:gs pos="2917">
                                        <a:schemeClr val="tx1"/>
                                      </a:gs>
                                      <a:gs pos="30000">
                                        <a:schemeClr val="tx1"/>
                                      </a:gs>
                                    </a:gsLst>
                                    <a:lin ang="5400000" scaled="0"/>
                                  </a:gradFill>
                                  <a:latin typeface="Cambria Math" panose="02040503050406030204" pitchFamily="18" charset="0"/>
                                </a:rPr>
                                <m:t>1</m:t>
                              </m:r>
                            </m:num>
                            <m:den>
                              <m:r>
                                <a:rPr lang="en-US" sz="2000" b="0" i="1" smtClean="0">
                                  <a:gradFill>
                                    <a:gsLst>
                                      <a:gs pos="2917">
                                        <a:schemeClr val="tx1"/>
                                      </a:gs>
                                      <a:gs pos="30000">
                                        <a:schemeClr val="tx1"/>
                                      </a:gs>
                                    </a:gsLst>
                                    <a:lin ang="5400000" scaled="0"/>
                                  </a:gradFill>
                                  <a:latin typeface="Cambria Math" panose="02040503050406030204" pitchFamily="18" charset="0"/>
                                </a:rPr>
                                <m:t>𝐿</m:t>
                              </m:r>
                              <m:r>
                                <a:rPr lang="en-US" sz="2000" b="0" i="1" smtClean="0">
                                  <a:gradFill>
                                    <a:gsLst>
                                      <a:gs pos="2917">
                                        <a:schemeClr val="tx1"/>
                                      </a:gs>
                                      <a:gs pos="30000">
                                        <a:schemeClr val="tx1"/>
                                      </a:gs>
                                    </a:gsLst>
                                    <a:lin ang="5400000" scaled="0"/>
                                  </a:gradFill>
                                  <a:latin typeface="Cambria Math" panose="02040503050406030204" pitchFamily="18" charset="0"/>
                                </a:rPr>
                                <m:t>−1</m:t>
                              </m:r>
                            </m:den>
                          </m:f>
                        </m:sup>
                      </m:sSup>
                      <m:r>
                        <a:rPr lang="en-US" sz="2000" b="0" i="1" smtClean="0">
                          <a:gradFill>
                            <a:gsLst>
                              <a:gs pos="2917">
                                <a:schemeClr val="tx1"/>
                              </a:gs>
                              <a:gs pos="30000">
                                <a:schemeClr val="tx1"/>
                              </a:gs>
                            </a:gsLst>
                            <a:lin ang="5400000" scaled="0"/>
                          </a:gradFill>
                          <a:latin typeface="Cambria Math" panose="02040503050406030204" pitchFamily="18" charset="0"/>
                        </a:rPr>
                        <m:t>+9</m:t>
                      </m:r>
                      <m:r>
                        <a:rPr lang="en-US" sz="2000" b="0" i="1" smtClean="0">
                          <a:gradFill>
                            <a:gsLst>
                              <a:gs pos="2917">
                                <a:schemeClr val="tx1"/>
                              </a:gs>
                              <a:gs pos="30000">
                                <a:schemeClr val="tx1"/>
                              </a:gs>
                            </a:gsLst>
                            <a:lin ang="5400000" scaled="0"/>
                          </a:gradFill>
                          <a:latin typeface="Cambria Math" panose="02040503050406030204" pitchFamily="18" charset="0"/>
                        </a:rPr>
                        <m:t>𝐶</m:t>
                      </m:r>
                    </m:oMath>
                  </m:oMathPara>
                </a14:m>
                <a:endParaRPr lang="en-US" sz="2000" dirty="0" err="1">
                  <a:gradFill>
                    <a:gsLst>
                      <a:gs pos="2917">
                        <a:schemeClr val="tx1"/>
                      </a:gs>
                      <a:gs pos="30000">
                        <a:schemeClr val="tx1"/>
                      </a:gs>
                    </a:gsLst>
                    <a:lin ang="5400000" scaled="0"/>
                  </a:gradFill>
                </a:endParaRPr>
              </a:p>
            </p:txBody>
          </p:sp>
        </mc:Choice>
        <mc:Fallback xmlns="">
          <p:sp>
            <p:nvSpPr>
              <p:cNvPr id="3" name="TextBox 2">
                <a:extLst>
                  <a:ext uri="{FF2B5EF4-FFF2-40B4-BE49-F238E27FC236}">
                    <a16:creationId xmlns:a16="http://schemas.microsoft.com/office/drawing/2014/main" id="{0BBAF440-F9BE-4C25-BEE6-DCC38D41B5A7}"/>
                  </a:ext>
                </a:extLst>
              </p:cNvPr>
              <p:cNvSpPr txBox="1">
                <a:spLocks noRot="1" noChangeAspect="1" noMove="1" noResize="1" noEditPoints="1" noAdjustHandles="1" noChangeArrowheads="1" noChangeShapeType="1" noTextEdit="1"/>
              </p:cNvSpPr>
              <p:nvPr/>
            </p:nvSpPr>
            <p:spPr>
              <a:xfrm>
                <a:off x="4160837" y="2637798"/>
                <a:ext cx="3258649" cy="478464"/>
              </a:xfrm>
              <a:prstGeom prst="rect">
                <a:avLst/>
              </a:prstGeom>
              <a:blipFill>
                <a:blip r:embed="rId4"/>
                <a:stretch>
                  <a:fillRect t="-256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C75793DB-2DDA-454D-A610-9292905AEB93}"/>
                  </a:ext>
                </a:extLst>
              </p:cNvPr>
              <p:cNvSpPr txBox="1"/>
              <p:nvPr/>
            </p:nvSpPr>
            <p:spPr>
              <a:xfrm>
                <a:off x="6388483" y="3350577"/>
                <a:ext cx="4096954" cy="353943"/>
              </a:xfrm>
              <a:prstGeom prst="rect">
                <a:avLst/>
              </a:prstGeom>
              <a:noFill/>
            </p:spPr>
            <p:txBody>
              <a:bodyPr wrap="none" lIns="0" tIns="0" rIns="0" bIns="0" rtlCol="0">
                <a:spAutoFit/>
              </a:bodyPr>
              <a:lstStyle/>
              <a:p>
                <a:pPr>
                  <a:lnSpc>
                    <a:spcPct val="90000"/>
                  </a:lnSpc>
                  <a:spcAft>
                    <a:spcPts val="600"/>
                  </a:spcAft>
                </a:pPr>
                <a14:m>
                  <m:oMathPara xmlns:m="http://schemas.openxmlformats.org/officeDocument/2006/math">
                    <m:oMathParaPr>
                      <m:jc m:val="centerGroup"/>
                    </m:oMathParaPr>
                    <m:oMath xmlns:m="http://schemas.openxmlformats.org/officeDocument/2006/math">
                      <m:r>
                        <a:rPr lang="en-US" sz="2000" b="0" i="1" smtClean="0">
                          <a:solidFill>
                            <a:schemeClr val="tx1"/>
                          </a:solidFill>
                          <a:latin typeface="Cambria Math" panose="02040503050406030204" pitchFamily="18" charset="0"/>
                        </a:rPr>
                        <m:t>𝐿</m:t>
                      </m:r>
                      <m:r>
                        <a:rPr lang="en-US" sz="2000" b="0" i="1" smtClean="0">
                          <a:solidFill>
                            <a:schemeClr val="tx1"/>
                          </a:solidFill>
                          <a:latin typeface="Cambria Math" panose="02040503050406030204" pitchFamily="18" charset="0"/>
                        </a:rPr>
                        <m:t>=</m:t>
                      </m:r>
                      <m:func>
                        <m:funcPr>
                          <m:ctrlPr>
                            <a:rPr lang="en-US" sz="2000" b="0" i="1" smtClean="0">
                              <a:solidFill>
                                <a:schemeClr val="tx1"/>
                              </a:solidFill>
                              <a:latin typeface="Cambria Math" panose="02040503050406030204" pitchFamily="18" charset="0"/>
                            </a:rPr>
                          </m:ctrlPr>
                        </m:funcPr>
                        <m:fName>
                          <m:r>
                            <m:rPr>
                              <m:sty m:val="p"/>
                            </m:rPr>
                            <a:rPr lang="en-US" sz="2000" b="0" i="0" smtClean="0">
                              <a:solidFill>
                                <a:schemeClr val="tx1"/>
                              </a:solidFill>
                              <a:latin typeface="Cambria Math" panose="02040503050406030204" pitchFamily="18" charset="0"/>
                            </a:rPr>
                            <m:t>log</m:t>
                          </m:r>
                        </m:fName>
                        <m:e>
                          <m:d>
                            <m:dPr>
                              <m:ctrlPr>
                                <a:rPr lang="en-US" sz="2000" b="0" i="1" smtClean="0">
                                  <a:solidFill>
                                    <a:schemeClr val="tx1"/>
                                  </a:solidFill>
                                  <a:latin typeface="Cambria Math" panose="02040503050406030204" pitchFamily="18" charset="0"/>
                                </a:rPr>
                              </m:ctrlPr>
                            </m:dPr>
                            <m:e>
                              <m:r>
                                <a:rPr lang="en-US" sz="2000" b="0" i="1" smtClean="0">
                                  <a:solidFill>
                                    <a:schemeClr val="tx1"/>
                                  </a:solidFill>
                                  <a:latin typeface="Cambria Math" panose="02040503050406030204" pitchFamily="18" charset="0"/>
                                </a:rPr>
                                <m:t>𝐶</m:t>
                              </m:r>
                            </m:e>
                          </m:d>
                          <m:r>
                            <a:rPr lang="en-US" sz="2000" b="0" i="1" smtClean="0">
                              <a:solidFill>
                                <a:schemeClr val="tx1"/>
                              </a:solidFill>
                              <a:latin typeface="Cambria Math" panose="02040503050406030204" pitchFamily="18" charset="0"/>
                            </a:rPr>
                            <m:t>+1 </m:t>
                          </m:r>
                          <m:r>
                            <m:rPr>
                              <m:sty m:val="p"/>
                            </m:rPr>
                            <a:rPr lang="en-US" sz="2000" b="0" i="0" smtClean="0">
                              <a:solidFill>
                                <a:schemeClr val="tx1"/>
                              </a:solidFill>
                              <a:latin typeface="Cambria Math" panose="02040503050406030204" pitchFamily="18" charset="0"/>
                            </a:rPr>
                            <m:t>so</m:t>
                          </m:r>
                          <m:r>
                            <a:rPr lang="en-US" sz="2000" b="0" i="0" smtClean="0">
                              <a:solidFill>
                                <a:schemeClr val="tx1"/>
                              </a:solidFill>
                              <a:latin typeface="Cambria Math" panose="02040503050406030204" pitchFamily="18" charset="0"/>
                            </a:rPr>
                            <m:t> </m:t>
                          </m:r>
                          <m:r>
                            <m:rPr>
                              <m:sty m:val="p"/>
                            </m:rPr>
                            <a:rPr lang="en-US" sz="2000" b="0" i="0" smtClean="0">
                              <a:solidFill>
                                <a:schemeClr val="tx1"/>
                              </a:solidFill>
                              <a:latin typeface="Cambria Math" panose="02040503050406030204" pitchFamily="18" charset="0"/>
                            </a:rPr>
                            <m:t>that</m:t>
                          </m:r>
                          <m:r>
                            <a:rPr lang="en-US" sz="2000" b="0" i="1" smtClean="0">
                              <a:solidFill>
                                <a:schemeClr val="tx1"/>
                              </a:solidFill>
                              <a:latin typeface="Cambria Math" panose="02040503050406030204" pitchFamily="18" charset="0"/>
                            </a:rPr>
                            <m:t> </m:t>
                          </m:r>
                          <m:r>
                            <a:rPr lang="en-US" sz="2000" b="0" i="1" smtClean="0">
                              <a:solidFill>
                                <a:schemeClr val="tx1"/>
                              </a:solidFill>
                              <a:latin typeface="Cambria Math" panose="02040503050406030204" pitchFamily="18" charset="0"/>
                            </a:rPr>
                            <m:t>𝑄</m:t>
                          </m:r>
                          <m:r>
                            <a:rPr lang="en-US" sz="2000" b="0" i="1" smtClean="0">
                              <a:solidFill>
                                <a:schemeClr val="tx1"/>
                              </a:solidFill>
                              <a:latin typeface="Cambria Math" panose="02040503050406030204" pitchFamily="18" charset="0"/>
                            </a:rPr>
                            <m:t> </m:t>
                          </m:r>
                          <m:r>
                            <m:rPr>
                              <m:sty m:val="p"/>
                            </m:rPr>
                            <a:rPr lang="en-US" sz="2000" b="0" i="0" smtClean="0">
                              <a:solidFill>
                                <a:schemeClr val="tx1"/>
                              </a:solidFill>
                              <a:latin typeface="Cambria Math" panose="02040503050406030204" pitchFamily="18" charset="0"/>
                            </a:rPr>
                            <m:t>is</m:t>
                          </m:r>
                          <m:r>
                            <a:rPr lang="en-US" sz="2000" b="0" i="0" smtClean="0">
                              <a:solidFill>
                                <a:schemeClr val="tx1"/>
                              </a:solidFill>
                              <a:latin typeface="Cambria Math" panose="02040503050406030204" pitchFamily="18" charset="0"/>
                            </a:rPr>
                            <m:t> </m:t>
                          </m:r>
                          <m:r>
                            <m:rPr>
                              <m:sty m:val="p"/>
                            </m:rPr>
                            <a:rPr lang="en-US" sz="2000" b="0" i="0" smtClean="0">
                              <a:solidFill>
                                <a:schemeClr val="tx1"/>
                              </a:solidFill>
                              <a:latin typeface="Cambria Math" panose="02040503050406030204" pitchFamily="18" charset="0"/>
                            </a:rPr>
                            <m:t>minimum</m:t>
                          </m:r>
                        </m:e>
                      </m:func>
                    </m:oMath>
                  </m:oMathPara>
                </a14:m>
                <a:endParaRPr lang="en-US" sz="2000" dirty="0" err="1">
                  <a:solidFill>
                    <a:schemeClr val="tx1"/>
                  </a:solidFill>
                </a:endParaRPr>
              </a:p>
            </p:txBody>
          </p:sp>
        </mc:Choice>
        <mc:Fallback xmlns="">
          <p:sp>
            <p:nvSpPr>
              <p:cNvPr id="22" name="TextBox 21">
                <a:extLst>
                  <a:ext uri="{FF2B5EF4-FFF2-40B4-BE49-F238E27FC236}">
                    <a16:creationId xmlns:a16="http://schemas.microsoft.com/office/drawing/2014/main" id="{C75793DB-2DDA-454D-A610-9292905AEB93}"/>
                  </a:ext>
                </a:extLst>
              </p:cNvPr>
              <p:cNvSpPr txBox="1">
                <a:spLocks noRot="1" noChangeAspect="1" noMove="1" noResize="1" noEditPoints="1" noAdjustHandles="1" noChangeArrowheads="1" noChangeShapeType="1" noTextEdit="1"/>
              </p:cNvSpPr>
              <p:nvPr/>
            </p:nvSpPr>
            <p:spPr>
              <a:xfrm>
                <a:off x="6388483" y="3350577"/>
                <a:ext cx="4096954" cy="353943"/>
              </a:xfrm>
              <a:prstGeom prst="rect">
                <a:avLst/>
              </a:prstGeom>
              <a:blipFill>
                <a:blip r:embed="rId5"/>
                <a:stretch>
                  <a:fillRect l="-893" t="-5172" r="-893" b="-103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F575FA72-5A49-416B-8528-8ECD9FFB5DE1}"/>
                  </a:ext>
                </a:extLst>
              </p:cNvPr>
              <p:cNvSpPr txBox="1"/>
              <p:nvPr/>
            </p:nvSpPr>
            <p:spPr>
              <a:xfrm>
                <a:off x="457199" y="4411662"/>
                <a:ext cx="11476039" cy="627864"/>
              </a:xfrm>
              <a:prstGeom prst="rect">
                <a:avLst/>
              </a:prstGeom>
              <a:noFill/>
              <a:ln>
                <a:solidFill>
                  <a:schemeClr val="tx1"/>
                </a:solidFill>
              </a:ln>
            </p:spPr>
            <p:txBody>
              <a:bodyPr wrap="square" lIns="182880" tIns="146304" rIns="182880" bIns="146304" rtlCol="0">
                <a:spAutoFit/>
              </a:bodyPr>
              <a:lstStyle/>
              <a:p>
                <a:pPr>
                  <a:lnSpc>
                    <a:spcPct val="90000"/>
                  </a:lnSpc>
                  <a:spcAft>
                    <a:spcPts val="600"/>
                  </a:spcAft>
                </a:pPr>
                <a:r>
                  <a:rPr lang="en-US" altLang="zh-CN" sz="2400" b="1" dirty="0">
                    <a:solidFill>
                      <a:srgbClr val="FF0000"/>
                    </a:solidFill>
                    <a:latin typeface="+mj-lt"/>
                  </a:rPr>
                  <a:t>Benefit</a:t>
                </a:r>
                <a:r>
                  <a:rPr lang="en-US" altLang="zh-CN" sz="2400" dirty="0">
                    <a:solidFill>
                      <a:srgbClr val="FF0000"/>
                    </a:solidFill>
                    <a:latin typeface="+mj-lt"/>
                  </a:rPr>
                  <a:t>: Further redundancy reduction by composing more </a:t>
                </a:r>
                <a14:m>
                  <m:oMath xmlns:m="http://schemas.openxmlformats.org/officeDocument/2006/math">
                    <m:r>
                      <a:rPr lang="en-US" altLang="zh-CN" sz="2400" i="1" dirty="0" smtClean="0">
                        <a:solidFill>
                          <a:srgbClr val="FF0000"/>
                        </a:solidFill>
                        <a:latin typeface="Cambria Math" panose="02040503050406030204" pitchFamily="18" charset="0"/>
                      </a:rPr>
                      <m:t>(</m:t>
                    </m:r>
                    <m:r>
                      <a:rPr lang="en-US" altLang="zh-CN" sz="2400" i="1" dirty="0" smtClean="0">
                        <a:solidFill>
                          <a:srgbClr val="FF0000"/>
                        </a:solidFill>
                        <a:latin typeface="Cambria Math" panose="02040503050406030204" pitchFamily="18" charset="0"/>
                      </a:rPr>
                      <m:t>𝐿</m:t>
                    </m:r>
                    <m:r>
                      <a:rPr lang="en-US" altLang="zh-CN" sz="2400" b="0" i="1" dirty="0" smtClean="0">
                        <a:solidFill>
                          <a:srgbClr val="FF0000"/>
                        </a:solidFill>
                        <a:latin typeface="Cambria Math" panose="02040503050406030204" pitchFamily="18" charset="0"/>
                      </a:rPr>
                      <m:t>&gt;2</m:t>
                    </m:r>
                    <m:r>
                      <a:rPr lang="en-US" altLang="zh-CN" sz="2400" i="1" dirty="0" smtClean="0">
                        <a:solidFill>
                          <a:srgbClr val="FF0000"/>
                        </a:solidFill>
                        <a:latin typeface="Cambria Math" panose="02040503050406030204" pitchFamily="18" charset="0"/>
                      </a:rPr>
                      <m:t>)</m:t>
                    </m:r>
                  </m:oMath>
                </a14:m>
                <a:r>
                  <a:rPr lang="en-US" altLang="zh-CN" sz="2400" dirty="0">
                    <a:solidFill>
                      <a:srgbClr val="FF0000"/>
                    </a:solidFill>
                    <a:latin typeface="+mj-lt"/>
                  </a:rPr>
                  <a:t> sparse matrices</a:t>
                </a:r>
                <a:endParaRPr lang="en-US" sz="2400" dirty="0">
                  <a:solidFill>
                    <a:srgbClr val="FF0000"/>
                  </a:solidFill>
                  <a:latin typeface="+mj-lt"/>
                </a:endParaRPr>
              </a:p>
            </p:txBody>
          </p:sp>
        </mc:Choice>
        <mc:Fallback xmlns="">
          <p:sp>
            <p:nvSpPr>
              <p:cNvPr id="8" name="TextBox 7">
                <a:extLst>
                  <a:ext uri="{FF2B5EF4-FFF2-40B4-BE49-F238E27FC236}">
                    <a16:creationId xmlns:a16="http://schemas.microsoft.com/office/drawing/2014/main" id="{F575FA72-5A49-416B-8528-8ECD9FFB5DE1}"/>
                  </a:ext>
                </a:extLst>
              </p:cNvPr>
              <p:cNvSpPr txBox="1">
                <a:spLocks noRot="1" noChangeAspect="1" noMove="1" noResize="1" noEditPoints="1" noAdjustHandles="1" noChangeArrowheads="1" noChangeShapeType="1" noTextEdit="1"/>
              </p:cNvSpPr>
              <p:nvPr/>
            </p:nvSpPr>
            <p:spPr>
              <a:xfrm>
                <a:off x="457199" y="4411662"/>
                <a:ext cx="11476039" cy="627864"/>
              </a:xfrm>
              <a:prstGeom prst="rect">
                <a:avLst/>
              </a:prstGeom>
              <a:blipFill>
                <a:blip r:embed="rId6"/>
                <a:stretch>
                  <a:fillRect b="-4762"/>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2183089C-5D66-488A-AD35-BEC04C6393C2}"/>
                  </a:ext>
                </a:extLst>
              </p:cNvPr>
              <p:cNvSpPr txBox="1"/>
              <p:nvPr/>
            </p:nvSpPr>
            <p:spPr>
              <a:xfrm>
                <a:off x="1951037" y="3371919"/>
                <a:ext cx="3414012" cy="353943"/>
              </a:xfrm>
              <a:prstGeom prst="rect">
                <a:avLst/>
              </a:prstGeom>
              <a:noFill/>
            </p:spPr>
            <p:txBody>
              <a:bodyPr wrap="none" lIns="0" tIns="0" rIns="0" bIns="0" rtlCol="0">
                <a:spAutoFit/>
              </a:bodyPr>
              <a:lstStyle/>
              <a:p>
                <a:pPr>
                  <a:lnSpc>
                    <a:spcPct val="90000"/>
                  </a:lnSpc>
                  <a:spcAft>
                    <a:spcPts val="600"/>
                  </a:spcAft>
                </a:pPr>
                <a14:m>
                  <m:oMathPara xmlns:m="http://schemas.openxmlformats.org/officeDocument/2006/math">
                    <m:oMathParaPr>
                      <m:jc m:val="centerGroup"/>
                    </m:oMathParaPr>
                    <m:oMath xmlns:m="http://schemas.openxmlformats.org/officeDocument/2006/math">
                      <m:r>
                        <a:rPr lang="en-US" sz="2000" b="0" i="1" smtClean="0">
                          <a:solidFill>
                            <a:srgbClr val="FF0000"/>
                          </a:solidFill>
                          <a:latin typeface="Cambria Math" panose="02040503050406030204" pitchFamily="18" charset="0"/>
                        </a:rPr>
                        <m:t>𝑄</m:t>
                      </m:r>
                      <m:d>
                        <m:dPr>
                          <m:ctrlPr>
                            <a:rPr lang="en-US" sz="2000" b="0" i="1" smtClean="0">
                              <a:solidFill>
                                <a:srgbClr val="FF0000"/>
                              </a:solidFill>
                              <a:latin typeface="Cambria Math" panose="02040503050406030204" pitchFamily="18" charset="0"/>
                            </a:rPr>
                          </m:ctrlPr>
                        </m:dPr>
                        <m:e>
                          <m:r>
                            <a:rPr lang="en-US" sz="2000" b="0" i="1" smtClean="0">
                              <a:solidFill>
                                <a:srgbClr val="FF0000"/>
                              </a:solidFill>
                              <a:latin typeface="Cambria Math" panose="02040503050406030204" pitchFamily="18" charset="0"/>
                            </a:rPr>
                            <m:t>𝐿</m:t>
                          </m:r>
                          <m:r>
                            <a:rPr lang="en-US" sz="2000" b="0" i="1" smtClean="0">
                              <a:solidFill>
                                <a:srgbClr val="FF0000"/>
                              </a:solidFill>
                              <a:latin typeface="Cambria Math" panose="02040503050406030204" pitchFamily="18" charset="0"/>
                            </a:rPr>
                            <m:t>=3</m:t>
                          </m:r>
                        </m:e>
                      </m:d>
                      <m:r>
                        <a:rPr lang="en-US" sz="2000" b="0" i="1" smtClean="0">
                          <a:solidFill>
                            <a:srgbClr val="FF0000"/>
                          </a:solidFill>
                          <a:latin typeface="Cambria Math" panose="02040503050406030204" pitchFamily="18" charset="0"/>
                        </a:rPr>
                        <m:t>&lt;</m:t>
                      </m:r>
                      <m:r>
                        <a:rPr lang="en-US" sz="2000" b="0" i="1" smtClean="0">
                          <a:solidFill>
                            <a:srgbClr val="FF0000"/>
                          </a:solidFill>
                          <a:latin typeface="Cambria Math" panose="02040503050406030204" pitchFamily="18" charset="0"/>
                        </a:rPr>
                        <m:t>𝑄</m:t>
                      </m:r>
                      <m:d>
                        <m:dPr>
                          <m:ctrlPr>
                            <a:rPr lang="en-US" sz="2000" b="0" i="1" smtClean="0">
                              <a:solidFill>
                                <a:srgbClr val="FF0000"/>
                              </a:solidFill>
                              <a:latin typeface="Cambria Math" panose="02040503050406030204" pitchFamily="18" charset="0"/>
                            </a:rPr>
                          </m:ctrlPr>
                        </m:dPr>
                        <m:e>
                          <m:r>
                            <a:rPr lang="en-US" sz="2000" b="0" i="1" smtClean="0">
                              <a:solidFill>
                                <a:srgbClr val="FF0000"/>
                              </a:solidFill>
                              <a:latin typeface="Cambria Math" panose="02040503050406030204" pitchFamily="18" charset="0"/>
                            </a:rPr>
                            <m:t>𝐿</m:t>
                          </m:r>
                          <m:r>
                            <a:rPr lang="en-US" sz="2000" b="0" i="1" smtClean="0">
                              <a:solidFill>
                                <a:srgbClr val="FF0000"/>
                              </a:solidFill>
                              <a:latin typeface="Cambria Math" panose="02040503050406030204" pitchFamily="18" charset="0"/>
                            </a:rPr>
                            <m:t>=2</m:t>
                          </m:r>
                        </m:e>
                      </m:d>
                      <m:r>
                        <a:rPr lang="en-US" sz="2000" b="0" i="1" smtClean="0">
                          <a:solidFill>
                            <a:srgbClr val="FF0000"/>
                          </a:solidFill>
                          <a:latin typeface="Cambria Math" panose="02040503050406030204" pitchFamily="18" charset="0"/>
                        </a:rPr>
                        <m:t> </m:t>
                      </m:r>
                      <m:r>
                        <m:rPr>
                          <m:sty m:val="p"/>
                        </m:rPr>
                        <a:rPr lang="en-US" sz="2000" b="0" i="0" smtClean="0">
                          <a:solidFill>
                            <a:srgbClr val="FF0000"/>
                          </a:solidFill>
                          <a:latin typeface="Cambria Math" panose="02040503050406030204" pitchFamily="18" charset="0"/>
                        </a:rPr>
                        <m:t>if</m:t>
                      </m:r>
                      <m:r>
                        <a:rPr lang="en-US" sz="2000" b="0" i="1" smtClean="0">
                          <a:solidFill>
                            <a:srgbClr val="FF0000"/>
                          </a:solidFill>
                          <a:latin typeface="Cambria Math" panose="02040503050406030204" pitchFamily="18" charset="0"/>
                        </a:rPr>
                        <m:t> </m:t>
                      </m:r>
                      <m:r>
                        <a:rPr lang="en-US" sz="2000" b="0" i="1" smtClean="0">
                          <a:solidFill>
                            <a:srgbClr val="FF0000"/>
                          </a:solidFill>
                          <a:latin typeface="Cambria Math" panose="02040503050406030204" pitchFamily="18" charset="0"/>
                        </a:rPr>
                        <m:t>𝐶</m:t>
                      </m:r>
                      <m:r>
                        <a:rPr lang="en-US" sz="2000" b="0" i="1" smtClean="0">
                          <a:solidFill>
                            <a:srgbClr val="FF0000"/>
                          </a:solidFill>
                          <a:latin typeface="Cambria Math" panose="02040503050406030204" pitchFamily="18" charset="0"/>
                        </a:rPr>
                        <m:t>&gt;4</m:t>
                      </m:r>
                    </m:oMath>
                  </m:oMathPara>
                </a14:m>
                <a:endParaRPr lang="en-US" sz="2000" dirty="0" err="1">
                  <a:solidFill>
                    <a:srgbClr val="FF0000"/>
                  </a:solidFill>
                </a:endParaRPr>
              </a:p>
            </p:txBody>
          </p:sp>
        </mc:Choice>
        <mc:Fallback xmlns="">
          <p:sp>
            <p:nvSpPr>
              <p:cNvPr id="7" name="TextBox 6">
                <a:extLst>
                  <a:ext uri="{FF2B5EF4-FFF2-40B4-BE49-F238E27FC236}">
                    <a16:creationId xmlns:a16="http://schemas.microsoft.com/office/drawing/2014/main" id="{2183089C-5D66-488A-AD35-BEC04C6393C2}"/>
                  </a:ext>
                </a:extLst>
              </p:cNvPr>
              <p:cNvSpPr txBox="1">
                <a:spLocks noRot="1" noChangeAspect="1" noMove="1" noResize="1" noEditPoints="1" noAdjustHandles="1" noChangeArrowheads="1" noChangeShapeType="1" noTextEdit="1"/>
              </p:cNvSpPr>
              <p:nvPr/>
            </p:nvSpPr>
            <p:spPr>
              <a:xfrm>
                <a:off x="1951037" y="3371919"/>
                <a:ext cx="3414012" cy="353943"/>
              </a:xfrm>
              <a:prstGeom prst="rect">
                <a:avLst/>
              </a:prstGeom>
              <a:blipFill>
                <a:blip r:embed="rId7"/>
                <a:stretch>
                  <a:fillRect l="-536" t="-1724" b="-5172"/>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5505FF15-D1F8-47DF-9A17-95754FAAB0D4}"/>
              </a:ext>
            </a:extLst>
          </p:cNvPr>
          <p:cNvSpPr>
            <a:spLocks noGrp="1"/>
          </p:cNvSpPr>
          <p:nvPr>
            <p:ph type="sldNum" sz="quarter" idx="4"/>
          </p:nvPr>
        </p:nvSpPr>
        <p:spPr/>
        <p:txBody>
          <a:bodyPr/>
          <a:lstStyle/>
          <a:p>
            <a:pPr algn="ctr"/>
            <a:fld id="{1BA29183-7CD2-4C0C-A7F1-D2FD10734D96}" type="slidenum">
              <a:rPr lang="en-US" smtClean="0"/>
              <a:pPr algn="ctr"/>
              <a:t>100</a:t>
            </a:fld>
            <a:endParaRPr lang="en-US" dirty="0"/>
          </a:p>
        </p:txBody>
      </p:sp>
    </p:spTree>
    <p:extLst>
      <p:ext uri="{BB962C8B-B14F-4D97-AF65-F5344CB8AC3E}">
        <p14:creationId xmlns:p14="http://schemas.microsoft.com/office/powerpoint/2010/main" val="2949348430"/>
      </p:ext>
    </p:extLst>
  </p:cSld>
  <p:clrMapOvr>
    <a:masterClrMapping/>
  </p:clrMapOvr>
  <p:transition>
    <p:fade/>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ECDBBD0-F5F6-4E13-9187-C1861307602C}"/>
              </a:ext>
            </a:extLst>
          </p:cNvPr>
          <p:cNvSpPr>
            <a:spLocks noGrp="1"/>
          </p:cNvSpPr>
          <p:nvPr>
            <p:ph type="body" sz="quarter" idx="10"/>
          </p:nvPr>
        </p:nvSpPr>
        <p:spPr/>
        <p:txBody>
          <a:bodyPr/>
          <a:lstStyle/>
          <a:p>
            <a:endParaRPr lang="en-US"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E5D5A03-5960-4764-8DB4-5FE86473CA98}"/>
                  </a:ext>
                </a:extLst>
              </p:cNvPr>
              <p:cNvSpPr txBox="1"/>
              <p:nvPr/>
            </p:nvSpPr>
            <p:spPr>
              <a:xfrm>
                <a:off x="-1" y="296862"/>
                <a:ext cx="12436475" cy="738664"/>
              </a:xfrm>
              <a:prstGeom prst="rect">
                <a:avLst/>
              </a:prstGeom>
              <a:noFill/>
            </p:spPr>
            <p:txBody>
              <a:bodyPr wrap="square" lIns="182880" tIns="146304" rIns="182880" bIns="146304" rtlCol="0">
                <a:spAutoFit/>
              </a:bodyPr>
              <a:lstStyle/>
              <a:p>
                <a:pPr algn="ctr">
                  <a:lnSpc>
                    <a:spcPct val="90000"/>
                  </a:lnSpc>
                  <a:spcAft>
                    <a:spcPts val="600"/>
                  </a:spcAft>
                </a:pPr>
                <a:r>
                  <a:rPr lang="en-US" sz="3200" dirty="0">
                    <a:gradFill>
                      <a:gsLst>
                        <a:gs pos="2917">
                          <a:schemeClr val="tx1"/>
                        </a:gs>
                        <a:gs pos="30000">
                          <a:schemeClr val="tx1"/>
                        </a:gs>
                      </a:gsLst>
                      <a:lin ang="5400000" scaled="0"/>
                    </a:gradFill>
                  </a:rPr>
                  <a:t>Empirical analysis of the number of </a:t>
                </a:r>
                <a:r>
                  <a:rPr lang="en-US" altLang="zh-CN" sz="3200" dirty="0">
                    <a:gradFill>
                      <a:gsLst>
                        <a:gs pos="2917">
                          <a:schemeClr val="tx1"/>
                        </a:gs>
                        <a:gs pos="30000">
                          <a:schemeClr val="tx1"/>
                        </a:gs>
                      </a:gsLst>
                      <a:lin ang="5400000" scaled="0"/>
                    </a:gradFill>
                  </a:rPr>
                  <a:t>group convolutions</a:t>
                </a:r>
                <a:r>
                  <a:rPr lang="en-US" sz="3200" dirty="0">
                    <a:gradFill>
                      <a:gsLst>
                        <a:gs pos="2917">
                          <a:schemeClr val="tx1"/>
                        </a:gs>
                        <a:gs pos="30000">
                          <a:schemeClr val="tx1"/>
                        </a:gs>
                      </a:gsLst>
                      <a:lin ang="5400000" scaled="0"/>
                    </a:gradFill>
                  </a:rPr>
                  <a:t> </a:t>
                </a:r>
                <a14:m>
                  <m:oMath xmlns:m="http://schemas.openxmlformats.org/officeDocument/2006/math">
                    <m:r>
                      <a:rPr lang="en-US" sz="3200" i="1" dirty="0" smtClean="0">
                        <a:gradFill>
                          <a:gsLst>
                            <a:gs pos="2917">
                              <a:schemeClr val="tx1"/>
                            </a:gs>
                            <a:gs pos="30000">
                              <a:schemeClr val="tx1"/>
                            </a:gs>
                          </a:gsLst>
                          <a:lin ang="5400000" scaled="0"/>
                        </a:gradFill>
                        <a:latin typeface="Cambria Math" panose="02040503050406030204" pitchFamily="18" charset="0"/>
                      </a:rPr>
                      <m:t>𝐿</m:t>
                    </m:r>
                  </m:oMath>
                </a14:m>
                <a:endParaRPr lang="en-US" sz="3200" i="1" dirty="0">
                  <a:gradFill>
                    <a:gsLst>
                      <a:gs pos="2917">
                        <a:schemeClr val="tx1"/>
                      </a:gs>
                      <a:gs pos="30000">
                        <a:schemeClr val="tx1"/>
                      </a:gs>
                    </a:gsLst>
                    <a:lin ang="5400000" scaled="0"/>
                  </a:gradFill>
                </a:endParaRPr>
              </a:p>
            </p:txBody>
          </p:sp>
        </mc:Choice>
        <mc:Fallback xmlns="">
          <p:sp>
            <p:nvSpPr>
              <p:cNvPr id="6" name="TextBox 5">
                <a:extLst>
                  <a:ext uri="{FF2B5EF4-FFF2-40B4-BE49-F238E27FC236}">
                    <a16:creationId xmlns:a16="http://schemas.microsoft.com/office/drawing/2014/main" id="{5E5D5A03-5960-4764-8DB4-5FE86473CA98}"/>
                  </a:ext>
                </a:extLst>
              </p:cNvPr>
              <p:cNvSpPr txBox="1">
                <a:spLocks noRot="1" noChangeAspect="1" noMove="1" noResize="1" noEditPoints="1" noAdjustHandles="1" noChangeArrowheads="1" noChangeShapeType="1" noTextEdit="1"/>
              </p:cNvSpPr>
              <p:nvPr/>
            </p:nvSpPr>
            <p:spPr>
              <a:xfrm>
                <a:off x="-1" y="296862"/>
                <a:ext cx="12436475" cy="738664"/>
              </a:xfrm>
              <a:prstGeom prst="rect">
                <a:avLst/>
              </a:prstGeom>
              <a:blipFill>
                <a:blip r:embed="rId3"/>
                <a:stretch>
                  <a:fillRect/>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14B9E7C5-B86A-480F-AE5C-60B4DF4413F7}"/>
              </a:ext>
            </a:extLst>
          </p:cNvPr>
          <p:cNvPicPr>
            <a:picLocks noChangeAspect="1"/>
          </p:cNvPicPr>
          <p:nvPr/>
        </p:nvPicPr>
        <p:blipFill>
          <a:blip r:embed="rId4"/>
          <a:stretch>
            <a:fillRect/>
          </a:stretch>
        </p:blipFill>
        <p:spPr>
          <a:xfrm>
            <a:off x="2636837" y="1524000"/>
            <a:ext cx="6403185" cy="5173663"/>
          </a:xfrm>
          <a:prstGeom prst="rect">
            <a:avLst/>
          </a:prstGeom>
        </p:spPr>
      </p:pic>
      <p:sp>
        <p:nvSpPr>
          <p:cNvPr id="3" name="Slide Number Placeholder 2">
            <a:extLst>
              <a:ext uri="{FF2B5EF4-FFF2-40B4-BE49-F238E27FC236}">
                <a16:creationId xmlns:a16="http://schemas.microsoft.com/office/drawing/2014/main" id="{A366A0CE-706F-43B1-9D3C-551FA9817CF5}"/>
              </a:ext>
            </a:extLst>
          </p:cNvPr>
          <p:cNvSpPr>
            <a:spLocks noGrp="1"/>
          </p:cNvSpPr>
          <p:nvPr>
            <p:ph type="sldNum" sz="quarter" idx="4"/>
          </p:nvPr>
        </p:nvSpPr>
        <p:spPr/>
        <p:txBody>
          <a:bodyPr/>
          <a:lstStyle/>
          <a:p>
            <a:pPr algn="ctr"/>
            <a:fld id="{1BA29183-7CD2-4C0C-A7F1-D2FD10734D96}" type="slidenum">
              <a:rPr lang="en-US" smtClean="0"/>
              <a:pPr algn="ctr"/>
              <a:t>101</a:t>
            </a:fld>
            <a:endParaRPr lang="en-US" dirty="0"/>
          </a:p>
        </p:txBody>
      </p:sp>
    </p:spTree>
    <p:extLst>
      <p:ext uri="{BB962C8B-B14F-4D97-AF65-F5344CB8AC3E}">
        <p14:creationId xmlns:p14="http://schemas.microsoft.com/office/powerpoint/2010/main" val="571379829"/>
      </p:ext>
    </p:extLst>
  </p:cSld>
  <p:clrMapOvr>
    <a:masterClrMapping/>
  </p:clrMapOvr>
  <p:transition>
    <p:fade/>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 y="296862"/>
            <a:ext cx="12436475" cy="794064"/>
          </a:xfrm>
          <a:prstGeom prst="rect">
            <a:avLst/>
          </a:prstGeom>
          <a:noFill/>
        </p:spPr>
        <p:txBody>
          <a:bodyPr wrap="square" lIns="182880" tIns="146304" rIns="182880" bIns="146304" rtlCol="0">
            <a:spAutoFit/>
          </a:bodyPr>
          <a:lstStyle/>
          <a:p>
            <a:pPr algn="ctr">
              <a:lnSpc>
                <a:spcPct val="90000"/>
              </a:lnSpc>
              <a:spcAft>
                <a:spcPts val="600"/>
              </a:spcAft>
            </a:pPr>
            <a:r>
              <a:rPr lang="en-US" sz="3600" dirty="0">
                <a:gradFill>
                  <a:gsLst>
                    <a:gs pos="2917">
                      <a:schemeClr val="tx1"/>
                    </a:gs>
                    <a:gs pos="30000">
                      <a:schemeClr val="tx1"/>
                    </a:gs>
                  </a:gsLst>
                  <a:lin ang="5400000" scaled="0"/>
                </a:gradFill>
              </a:rPr>
              <a:t>Comparison to IGCV1</a:t>
            </a:r>
          </a:p>
        </p:txBody>
      </p:sp>
      <mc:AlternateContent xmlns:mc="http://schemas.openxmlformats.org/markup-compatibility/2006" xmlns:a14="http://schemas.microsoft.com/office/drawing/2010/main">
        <mc:Choice Requires="a14">
          <p:graphicFrame>
            <p:nvGraphicFramePr>
              <p:cNvPr id="5" name="Table 4">
                <a:extLst>
                  <a:ext uri="{FF2B5EF4-FFF2-40B4-BE49-F238E27FC236}">
                    <a16:creationId xmlns:a16="http://schemas.microsoft.com/office/drawing/2014/main" id="{3B20A399-8A8D-404B-A9FE-F9DA1E9C9969}"/>
                  </a:ext>
                </a:extLst>
              </p:cNvPr>
              <p:cNvGraphicFramePr>
                <a:graphicFrameLocks noGrp="1"/>
              </p:cNvGraphicFramePr>
              <p:nvPr>
                <p:extLst>
                  <p:ext uri="{D42A27DB-BD31-4B8C-83A1-F6EECF244321}">
                    <p14:modId xmlns:p14="http://schemas.microsoft.com/office/powerpoint/2010/main" val="1902438857"/>
                  </p:ext>
                </p:extLst>
              </p:nvPr>
            </p:nvGraphicFramePr>
            <p:xfrm>
              <a:off x="3246437" y="2428750"/>
              <a:ext cx="6629403" cy="1202248"/>
            </p:xfrm>
            <a:graphic>
              <a:graphicData uri="http://schemas.openxmlformats.org/drawingml/2006/table">
                <a:tbl>
                  <a:tblPr firstRow="1" firstCol="1">
                    <a:tableStyleId>{9D7B26C5-4107-4FEC-AEDC-1716B250A1EF}</a:tableStyleId>
                  </a:tblPr>
                  <a:tblGrid>
                    <a:gridCol w="1808019">
                      <a:extLst>
                        <a:ext uri="{9D8B030D-6E8A-4147-A177-3AD203B41FA5}">
                          <a16:colId xmlns:a16="http://schemas.microsoft.com/office/drawing/2014/main" val="3908990729"/>
                        </a:ext>
                      </a:extLst>
                    </a:gridCol>
                    <a:gridCol w="2410692">
                      <a:extLst>
                        <a:ext uri="{9D8B030D-6E8A-4147-A177-3AD203B41FA5}">
                          <a16:colId xmlns:a16="http://schemas.microsoft.com/office/drawing/2014/main" val="389499926"/>
                        </a:ext>
                      </a:extLst>
                    </a:gridCol>
                    <a:gridCol w="2410692">
                      <a:extLst>
                        <a:ext uri="{9D8B030D-6E8A-4147-A177-3AD203B41FA5}">
                          <a16:colId xmlns:a16="http://schemas.microsoft.com/office/drawing/2014/main" val="4107779806"/>
                        </a:ext>
                      </a:extLst>
                    </a:gridCol>
                  </a:tblGrid>
                  <a:tr h="300562">
                    <a:tc>
                      <a:txBody>
                        <a:bodyPr/>
                        <a:lstStyle/>
                        <a:p>
                          <a:pPr marL="0" marR="0" lvl="0" indent="0" algn="ctr" defTabSz="932742" rtl="0" eaLnBrk="1" fontAlgn="b" latinLnBrk="0" hangingPunct="1">
                            <a:lnSpc>
                              <a:spcPct val="100000"/>
                            </a:lnSpc>
                            <a:spcBef>
                              <a:spcPts val="0"/>
                            </a:spcBef>
                            <a:spcAft>
                              <a:spcPts val="0"/>
                            </a:spcAft>
                            <a:buClrTx/>
                            <a:buSzTx/>
                            <a:buFontTx/>
                            <a:buNone/>
                            <a:tabLst/>
                            <a:defRPr/>
                          </a:pPr>
                          <a:r>
                            <a:rPr lang="en-US" sz="1900" b="1" i="0" u="none" strike="noStrike" kern="1200" dirty="0">
                              <a:solidFill>
                                <a:srgbClr val="000000"/>
                              </a:solidFill>
                              <a:effectLst/>
                              <a:latin typeface="Calibri" panose="020F0502020204030204" pitchFamily="34" charset="0"/>
                              <a:ea typeface="+mn-ea"/>
                              <a:cs typeface="+mn-cs"/>
                            </a:rPr>
                            <a:t>Depth</a:t>
                          </a:r>
                        </a:p>
                      </a:txBody>
                      <a:tcPr marL="11002" marR="11002" marT="11002" marB="0" anchor="b">
                        <a:lnR w="12700" cap="flat" cmpd="sng" algn="ctr">
                          <a:noFill/>
                          <a:prstDash val="solid"/>
                          <a:round/>
                          <a:headEnd type="none" w="med" len="med"/>
                          <a:tailEnd type="none" w="med" len="med"/>
                        </a:lnR>
                      </a:tcPr>
                    </a:tc>
                    <a:tc>
                      <a:txBody>
                        <a:bodyPr/>
                        <a:lstStyle/>
                        <a:p>
                          <a:pPr marL="0" algn="ctr" defTabSz="932742" rtl="0" eaLnBrk="1" fontAlgn="b" latinLnBrk="0" hangingPunct="1"/>
                          <a:r>
                            <a:rPr lang="en-US" altLang="zh-CN" sz="1900" b="1" i="0" u="none" strike="noStrike" kern="1200" dirty="0">
                              <a:solidFill>
                                <a:srgbClr val="000000"/>
                              </a:solidFill>
                              <a:effectLst/>
                              <a:latin typeface="Calibri" panose="020F0502020204030204" pitchFamily="34" charset="0"/>
                              <a:ea typeface="+mn-ea"/>
                              <a:cs typeface="+mn-cs"/>
                            </a:rPr>
                            <a:t>IGCV1</a:t>
                          </a:r>
                          <a:endParaRPr lang="en-US" sz="1900" b="1" i="0" u="none" strike="noStrike" kern="1200" dirty="0">
                            <a:solidFill>
                              <a:srgbClr val="000000"/>
                            </a:solidFill>
                            <a:effectLst/>
                            <a:latin typeface="Calibri" panose="020F0502020204030204" pitchFamily="34" charset="0"/>
                            <a:ea typeface="+mn-ea"/>
                            <a:cs typeface="+mn-cs"/>
                          </a:endParaRPr>
                        </a:p>
                      </a:txBody>
                      <a:tcPr marL="11002" marR="11002" marT="11002" marB="0" anchor="b">
                        <a:lnL w="12700" cap="flat" cmpd="sng" algn="ctr">
                          <a:noFill/>
                          <a:prstDash val="solid"/>
                          <a:round/>
                          <a:headEnd type="none" w="med" len="med"/>
                          <a:tailEnd type="none" w="med" len="med"/>
                        </a:lnL>
                      </a:tcPr>
                    </a:tc>
                    <a:tc>
                      <a:txBody>
                        <a:bodyPr/>
                        <a:lstStyle/>
                        <a:p>
                          <a:pPr marL="0" algn="ctr" defTabSz="932742" rtl="0" eaLnBrk="1" fontAlgn="b" latinLnBrk="0" hangingPunct="1"/>
                          <a:r>
                            <a:rPr lang="en-US" sz="1900" b="1" i="0" u="none" strike="noStrike" kern="1200" dirty="0">
                              <a:solidFill>
                                <a:srgbClr val="7030A0"/>
                              </a:solidFill>
                              <a:effectLst/>
                              <a:latin typeface="Calibri" panose="020F0502020204030204" pitchFamily="34" charset="0"/>
                              <a:ea typeface="+mn-ea"/>
                              <a:cs typeface="+mn-cs"/>
                            </a:rPr>
                            <a:t>IGCV2</a:t>
                          </a:r>
                        </a:p>
                      </a:txBody>
                      <a:tcPr marL="11002" marR="11002" marT="11002" marB="0" anchor="b">
                        <a:lnR w="12700" cap="flat" cmpd="sng" algn="ctr">
                          <a:noFill/>
                          <a:prstDash val="solid"/>
                          <a:round/>
                          <a:headEnd type="none" w="med" len="med"/>
                          <a:tailEnd type="none" w="med" len="med"/>
                        </a:lnR>
                      </a:tcPr>
                    </a:tc>
                    <a:extLst>
                      <a:ext uri="{0D108BD9-81ED-4DB2-BD59-A6C34878D82A}">
                        <a16:rowId xmlns:a16="http://schemas.microsoft.com/office/drawing/2014/main" val="3304990015"/>
                      </a:ext>
                    </a:extLst>
                  </a:tr>
                  <a:tr h="300562">
                    <a:tc>
                      <a:txBody>
                        <a:bodyPr/>
                        <a:lstStyle/>
                        <a:p>
                          <a:pPr algn="ctr" fontAlgn="b"/>
                          <a:r>
                            <a:rPr lang="en-US" sz="1900" b="0" i="0" u="none" strike="noStrike" kern="1200" dirty="0">
                              <a:solidFill>
                                <a:srgbClr val="000000"/>
                              </a:solidFill>
                              <a:effectLst/>
                              <a:latin typeface="Calibri" panose="020F0502020204030204" pitchFamily="34" charset="0"/>
                              <a:ea typeface="+mn-ea"/>
                              <a:cs typeface="+mn-cs"/>
                            </a:rPr>
                            <a:t>8</a:t>
                          </a:r>
                        </a:p>
                      </a:txBody>
                      <a:tcPr marL="11002" marR="11002" marT="11002" marB="0" anchor="b">
                        <a:lnR w="12700" cap="flat" cmpd="sng" algn="ctr">
                          <a:noFill/>
                          <a:prstDash val="solid"/>
                          <a:round/>
                          <a:headEnd type="none" w="med" len="med"/>
                          <a:tailEnd type="none" w="med" len="med"/>
                        </a:lnR>
                      </a:tcPr>
                    </a:tc>
                    <a:tc>
                      <a:txBody>
                        <a:bodyPr/>
                        <a:lstStyle/>
                        <a:p>
                          <a:pPr marL="0" marR="0" lvl="0" indent="0" algn="ctr" defTabSz="932742" rtl="0" eaLnBrk="1" fontAlgn="b"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1800" b="0" i="0" u="none" strike="noStrike" kern="1200" smtClean="0">
                                    <a:solidFill>
                                      <a:schemeClr val="tx1"/>
                                    </a:solidFill>
                                    <a:effectLst/>
                                    <a:latin typeface="Cambria Math" panose="02040503050406030204" pitchFamily="18" charset="0"/>
                                    <a:ea typeface="Cambria Math" panose="02040503050406030204" pitchFamily="18" charset="0"/>
                                    <a:cs typeface="+mn-cs"/>
                                  </a:rPr>
                                  <m:t>66.52</m:t>
                                </m:r>
                                <m:r>
                                  <a:rPr lang="en-US" sz="180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0.12</m:t>
                                </m:r>
                              </m:oMath>
                            </m:oMathPara>
                          </a14:m>
                          <a:endParaRPr lang="en-US" sz="1800" b="0" i="0" u="none" strike="noStrike" kern="1200" dirty="0">
                            <a:solidFill>
                              <a:srgbClr val="000000"/>
                            </a:solidFill>
                            <a:effectLst/>
                            <a:latin typeface="Calibri" panose="020F0502020204030204" pitchFamily="34" charset="0"/>
                            <a:ea typeface="+mn-ea"/>
                            <a:cs typeface="+mn-cs"/>
                          </a:endParaRPr>
                        </a:p>
                      </a:txBody>
                      <a:tcPr marL="11002" marR="11002" marT="11002" marB="0" anchor="b">
                        <a:lnL w="12700" cap="flat" cmpd="sng" algn="ctr">
                          <a:noFill/>
                          <a:prstDash val="solid"/>
                          <a:round/>
                          <a:headEnd type="none" w="med" len="med"/>
                          <a:tailEnd type="none" w="med" len="med"/>
                        </a:lnL>
                      </a:tcPr>
                    </a:tc>
                    <a:tc>
                      <a:txBody>
                        <a:bodyPr/>
                        <a:lstStyle/>
                        <a:p>
                          <a:pPr marL="0" marR="0" lvl="0" indent="0" algn="ctr" defTabSz="932742" rtl="0" eaLnBrk="1" fontAlgn="b"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1800" b="0" i="0" u="none" strike="noStrike" kern="1200" smtClean="0">
                                    <a:solidFill>
                                      <a:srgbClr val="7030A0"/>
                                    </a:solidFill>
                                    <a:effectLst/>
                                    <a:latin typeface="Cambria Math" panose="02040503050406030204" pitchFamily="18" charset="0"/>
                                    <a:ea typeface="Cambria Math" panose="02040503050406030204" pitchFamily="18" charset="0"/>
                                    <a:cs typeface="+mn-cs"/>
                                  </a:rPr>
                                  <m:t>67.65</m:t>
                                </m:r>
                                <m:r>
                                  <a:rPr lang="en-US" sz="1800" i="1" smtClean="0">
                                    <a:solidFill>
                                      <a:srgbClr val="7030A0"/>
                                    </a:solidFill>
                                    <a:latin typeface="Cambria Math" panose="02040503050406030204" pitchFamily="18" charset="0"/>
                                    <a:ea typeface="Cambria Math" panose="02040503050406030204" pitchFamily="18" charset="0"/>
                                  </a:rPr>
                                  <m:t>±</m:t>
                                </m:r>
                                <m:r>
                                  <a:rPr lang="en-US" sz="1800" b="0" i="1" smtClean="0">
                                    <a:solidFill>
                                      <a:srgbClr val="7030A0"/>
                                    </a:solidFill>
                                    <a:latin typeface="Cambria Math" panose="02040503050406030204" pitchFamily="18" charset="0"/>
                                    <a:ea typeface="Cambria Math" panose="02040503050406030204" pitchFamily="18" charset="0"/>
                                  </a:rPr>
                                  <m:t>0.29</m:t>
                                </m:r>
                              </m:oMath>
                            </m:oMathPara>
                          </a14:m>
                          <a:endParaRPr lang="en-US" sz="1800" b="0" i="0" u="none" strike="noStrike" kern="1200" dirty="0">
                            <a:solidFill>
                              <a:srgbClr val="7030A0"/>
                            </a:solidFill>
                            <a:effectLst/>
                            <a:latin typeface="Calibri" panose="020F0502020204030204" pitchFamily="34" charset="0"/>
                            <a:ea typeface="+mn-ea"/>
                            <a:cs typeface="+mn-cs"/>
                          </a:endParaRPr>
                        </a:p>
                      </a:txBody>
                      <a:tcPr marL="11002" marR="11002" marT="11002" marB="0" anchor="b">
                        <a:lnR w="12700" cap="flat" cmpd="sng" algn="ctr">
                          <a:noFill/>
                          <a:prstDash val="solid"/>
                          <a:round/>
                          <a:headEnd type="none" w="med" len="med"/>
                          <a:tailEnd type="none" w="med" len="med"/>
                        </a:lnR>
                      </a:tcPr>
                    </a:tc>
                    <a:extLst>
                      <a:ext uri="{0D108BD9-81ED-4DB2-BD59-A6C34878D82A}">
                        <a16:rowId xmlns:a16="http://schemas.microsoft.com/office/drawing/2014/main" val="3877857306"/>
                      </a:ext>
                    </a:extLst>
                  </a:tr>
                  <a:tr h="0">
                    <a:tc>
                      <a:txBody>
                        <a:bodyPr/>
                        <a:lstStyle/>
                        <a:p>
                          <a:pPr algn="ctr" fontAlgn="b"/>
                          <a:r>
                            <a:rPr lang="en-US" sz="1900" b="0" i="0" u="none" strike="noStrike" kern="1200" dirty="0">
                              <a:solidFill>
                                <a:srgbClr val="000000"/>
                              </a:solidFill>
                              <a:effectLst/>
                              <a:latin typeface="Calibri" panose="020F0502020204030204" pitchFamily="34" charset="0"/>
                              <a:ea typeface="+mn-ea"/>
                              <a:cs typeface="+mn-cs"/>
                            </a:rPr>
                            <a:t>20</a:t>
                          </a:r>
                        </a:p>
                      </a:txBody>
                      <a:tcPr marL="11002" marR="11002" marT="11002" marB="0" anchor="b">
                        <a:lnR w="12700" cap="flat" cmpd="sng" algn="ctr">
                          <a:noFill/>
                          <a:prstDash val="solid"/>
                          <a:round/>
                          <a:headEnd type="none" w="med" len="med"/>
                          <a:tailEnd type="none" w="med" len="med"/>
                        </a:lnR>
                      </a:tcPr>
                    </a:tc>
                    <a:tc>
                      <a:txBody>
                        <a:bodyPr/>
                        <a:lstStyle/>
                        <a:p>
                          <a:pPr marL="0" marR="0" lvl="0" indent="0" algn="ctr" defTabSz="932742" rtl="0" eaLnBrk="1" fontAlgn="b"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1800" b="0" i="1" u="none" strike="noStrike" kern="1200" smtClean="0">
                                    <a:solidFill>
                                      <a:schemeClr val="tx1"/>
                                    </a:solidFill>
                                    <a:effectLst/>
                                    <a:latin typeface="Cambria Math" panose="02040503050406030204" pitchFamily="18" charset="0"/>
                                    <a:ea typeface="Cambria Math" panose="02040503050406030204" pitchFamily="18" charset="0"/>
                                    <a:cs typeface="+mn-cs"/>
                                  </a:rPr>
                                  <m:t>70.87</m:t>
                                </m:r>
                                <m:r>
                                  <a:rPr lang="en-US" sz="180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0.39</m:t>
                                </m:r>
                              </m:oMath>
                            </m:oMathPara>
                          </a14:m>
                          <a:endParaRPr lang="en-US" sz="1900" b="0" i="0" u="none" strike="noStrike" kern="1200" dirty="0">
                            <a:solidFill>
                              <a:srgbClr val="000000"/>
                            </a:solidFill>
                            <a:effectLst/>
                            <a:latin typeface="Calibri" panose="020F0502020204030204" pitchFamily="34" charset="0"/>
                            <a:ea typeface="+mn-ea"/>
                            <a:cs typeface="+mn-cs"/>
                          </a:endParaRPr>
                        </a:p>
                      </a:txBody>
                      <a:tcPr marL="11002" marR="11002" marT="11002" marB="0" anchor="b">
                        <a:lnL w="12700" cap="flat" cmpd="sng" algn="ctr">
                          <a:noFill/>
                          <a:prstDash val="solid"/>
                          <a:round/>
                          <a:headEnd type="none" w="med" len="med"/>
                          <a:tailEnd type="none" w="med" len="med"/>
                        </a:lnL>
                      </a:tcPr>
                    </a:tc>
                    <a:tc>
                      <a:txBody>
                        <a:bodyPr/>
                        <a:lstStyle/>
                        <a:p>
                          <a:pPr marL="0" marR="0" lvl="0" indent="0" algn="ctr" defTabSz="932742" rtl="0" eaLnBrk="1" fontAlgn="b"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800" b="0" i="0" u="none" strike="noStrike" kern="1200" smtClean="0">
                                    <a:solidFill>
                                      <a:srgbClr val="7030A0"/>
                                    </a:solidFill>
                                    <a:effectLst/>
                                    <a:latin typeface="Cambria Math" panose="02040503050406030204" pitchFamily="18" charset="0"/>
                                    <a:ea typeface="Cambria Math" panose="02040503050406030204" pitchFamily="18" charset="0"/>
                                    <a:cs typeface="+mn-cs"/>
                                  </a:rPr>
                                  <m:t>72.63</m:t>
                                </m:r>
                                <m:r>
                                  <a:rPr lang="en-US" sz="1800" i="1" smtClean="0">
                                    <a:solidFill>
                                      <a:srgbClr val="7030A0"/>
                                    </a:solidFill>
                                    <a:latin typeface="Cambria Math" panose="02040503050406030204" pitchFamily="18" charset="0"/>
                                    <a:ea typeface="Cambria Math" panose="02040503050406030204" pitchFamily="18" charset="0"/>
                                  </a:rPr>
                                  <m:t>±</m:t>
                                </m:r>
                                <m:r>
                                  <a:rPr lang="en-US" sz="1800" b="0" i="1" smtClean="0">
                                    <a:solidFill>
                                      <a:srgbClr val="7030A0"/>
                                    </a:solidFill>
                                    <a:latin typeface="Cambria Math" panose="02040503050406030204" pitchFamily="18" charset="0"/>
                                    <a:ea typeface="Cambria Math" panose="02040503050406030204" pitchFamily="18" charset="0"/>
                                  </a:rPr>
                                  <m:t>0.07</m:t>
                                </m:r>
                              </m:oMath>
                            </m:oMathPara>
                          </a14:m>
                          <a:endParaRPr lang="en-US" sz="1900" b="0" i="0" u="none" strike="noStrike" kern="1200" dirty="0">
                            <a:solidFill>
                              <a:srgbClr val="7030A0"/>
                            </a:solidFill>
                            <a:effectLst/>
                            <a:latin typeface="Calibri" panose="020F0502020204030204" pitchFamily="34" charset="0"/>
                            <a:ea typeface="+mn-ea"/>
                            <a:cs typeface="+mn-cs"/>
                          </a:endParaRPr>
                        </a:p>
                      </a:txBody>
                      <a:tcPr marL="11002" marR="11002" marT="11002" marB="0" anchor="b">
                        <a:lnR w="12700" cap="flat" cmpd="sng" algn="ctr">
                          <a:noFill/>
                          <a:prstDash val="solid"/>
                          <a:round/>
                          <a:headEnd type="none" w="med" len="med"/>
                          <a:tailEnd type="none" w="med" len="med"/>
                        </a:lnR>
                      </a:tcPr>
                    </a:tc>
                    <a:extLst>
                      <a:ext uri="{0D108BD9-81ED-4DB2-BD59-A6C34878D82A}">
                        <a16:rowId xmlns:a16="http://schemas.microsoft.com/office/drawing/2014/main" val="2252438060"/>
                      </a:ext>
                    </a:extLst>
                  </a:tr>
                  <a:tr h="300562">
                    <a:tc>
                      <a:txBody>
                        <a:bodyPr/>
                        <a:lstStyle/>
                        <a:p>
                          <a:pPr algn="ctr" fontAlgn="b"/>
                          <a:r>
                            <a:rPr lang="en-US" sz="1900" b="0" i="0" u="none" strike="noStrike" kern="1200" dirty="0">
                              <a:solidFill>
                                <a:srgbClr val="000000"/>
                              </a:solidFill>
                              <a:effectLst/>
                              <a:latin typeface="Calibri" panose="020F0502020204030204" pitchFamily="34" charset="0"/>
                              <a:ea typeface="+mn-ea"/>
                              <a:cs typeface="+mn-cs"/>
                            </a:rPr>
                            <a:t>26</a:t>
                          </a:r>
                        </a:p>
                      </a:txBody>
                      <a:tcPr marL="11002" marR="11002" marT="11002" marB="0" anchor="b">
                        <a:lnR w="12700" cap="flat" cmpd="sng" algn="ctr">
                          <a:noFill/>
                          <a:prstDash val="solid"/>
                          <a:round/>
                          <a:headEnd type="none" w="med" len="med"/>
                          <a:tailEnd type="none" w="med" len="med"/>
                        </a:lnR>
                      </a:tcPr>
                    </a:tc>
                    <a:tc>
                      <a:txBody>
                        <a:bodyPr/>
                        <a:lstStyle/>
                        <a:p>
                          <a:pPr marL="0" marR="0" lvl="0" indent="0" algn="ctr" defTabSz="932742" rtl="0" eaLnBrk="1" fontAlgn="b"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800" b="0" i="1" u="none" strike="noStrike" kern="1200" smtClean="0">
                                    <a:solidFill>
                                      <a:schemeClr val="tx1"/>
                                    </a:solidFill>
                                    <a:effectLst/>
                                    <a:latin typeface="Cambria Math" panose="02040503050406030204" pitchFamily="18" charset="0"/>
                                    <a:ea typeface="Cambria Math" panose="02040503050406030204" pitchFamily="18" charset="0"/>
                                    <a:cs typeface="+mn-cs"/>
                                  </a:rPr>
                                  <m:t>71.82</m:t>
                                </m:r>
                                <m:r>
                                  <a:rPr lang="en-US" sz="180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0.40</m:t>
                                </m:r>
                              </m:oMath>
                            </m:oMathPara>
                          </a14:m>
                          <a:endParaRPr lang="en-US" sz="1900" b="0" i="0" u="none" strike="noStrike" kern="1200" dirty="0">
                            <a:solidFill>
                              <a:srgbClr val="000000"/>
                            </a:solidFill>
                            <a:effectLst/>
                            <a:latin typeface="Calibri" panose="020F0502020204030204" pitchFamily="34" charset="0"/>
                            <a:ea typeface="+mn-ea"/>
                            <a:cs typeface="+mn-cs"/>
                          </a:endParaRPr>
                        </a:p>
                      </a:txBody>
                      <a:tcPr marL="11002" marR="11002" marT="11002" marB="0" anchor="b">
                        <a:lnL w="12700" cap="flat" cmpd="sng" algn="ctr">
                          <a:noFill/>
                          <a:prstDash val="solid"/>
                          <a:round/>
                          <a:headEnd type="none" w="med" len="med"/>
                          <a:tailEnd type="none" w="med" len="med"/>
                        </a:lnL>
                      </a:tcPr>
                    </a:tc>
                    <a:tc>
                      <a:txBody>
                        <a:bodyPr/>
                        <a:lstStyle/>
                        <a:p>
                          <a:pPr marL="0" marR="0" lvl="0" indent="0" algn="ctr" defTabSz="932742" rtl="0" eaLnBrk="1" fontAlgn="b"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1800" b="0" i="1" u="none" strike="noStrike" kern="1200" smtClean="0">
                                    <a:solidFill>
                                      <a:srgbClr val="7030A0"/>
                                    </a:solidFill>
                                    <a:effectLst/>
                                    <a:latin typeface="Cambria Math" panose="02040503050406030204" pitchFamily="18" charset="0"/>
                                    <a:ea typeface="Cambria Math" panose="02040503050406030204" pitchFamily="18" charset="0"/>
                                    <a:cs typeface="+mn-cs"/>
                                  </a:rPr>
                                  <m:t>73.49</m:t>
                                </m:r>
                                <m:r>
                                  <a:rPr lang="en-US" sz="1800" i="1" smtClean="0">
                                    <a:solidFill>
                                      <a:srgbClr val="7030A0"/>
                                    </a:solidFill>
                                    <a:latin typeface="Cambria Math" panose="02040503050406030204" pitchFamily="18" charset="0"/>
                                    <a:ea typeface="Cambria Math" panose="02040503050406030204" pitchFamily="18" charset="0"/>
                                  </a:rPr>
                                  <m:t>±</m:t>
                                </m:r>
                                <m:r>
                                  <a:rPr lang="en-US" sz="1800" b="0" i="1" smtClean="0">
                                    <a:solidFill>
                                      <a:srgbClr val="7030A0"/>
                                    </a:solidFill>
                                    <a:latin typeface="Cambria Math" panose="02040503050406030204" pitchFamily="18" charset="0"/>
                                    <a:ea typeface="Cambria Math" panose="02040503050406030204" pitchFamily="18" charset="0"/>
                                  </a:rPr>
                                  <m:t>0.34</m:t>
                                </m:r>
                              </m:oMath>
                            </m:oMathPara>
                          </a14:m>
                          <a:endParaRPr lang="en-US" sz="1900" b="0" i="0" u="none" strike="noStrike" kern="1200" dirty="0">
                            <a:solidFill>
                              <a:srgbClr val="7030A0"/>
                            </a:solidFill>
                            <a:effectLst/>
                            <a:latin typeface="Calibri" panose="020F0502020204030204" pitchFamily="34" charset="0"/>
                            <a:ea typeface="+mn-ea"/>
                            <a:cs typeface="+mn-cs"/>
                          </a:endParaRPr>
                        </a:p>
                      </a:txBody>
                      <a:tcPr marL="11002" marR="11002" marT="11002" marB="0" anchor="b">
                        <a:lnR w="12700" cap="flat" cmpd="sng" algn="ctr">
                          <a:noFill/>
                          <a:prstDash val="solid"/>
                          <a:round/>
                          <a:headEnd type="none" w="med" len="med"/>
                          <a:tailEnd type="none" w="med" len="med"/>
                        </a:lnR>
                      </a:tcPr>
                    </a:tc>
                    <a:extLst>
                      <a:ext uri="{0D108BD9-81ED-4DB2-BD59-A6C34878D82A}">
                        <a16:rowId xmlns:a16="http://schemas.microsoft.com/office/drawing/2014/main" val="2274823727"/>
                      </a:ext>
                    </a:extLst>
                  </a:tr>
                </a:tbl>
              </a:graphicData>
            </a:graphic>
          </p:graphicFrame>
        </mc:Choice>
        <mc:Fallback xmlns="">
          <p:graphicFrame>
            <p:nvGraphicFramePr>
              <p:cNvPr id="5" name="Table 4">
                <a:extLst>
                  <a:ext uri="{FF2B5EF4-FFF2-40B4-BE49-F238E27FC236}">
                    <a16:creationId xmlns:a16="http://schemas.microsoft.com/office/drawing/2014/main" id="{3B20A399-8A8D-404B-A9FE-F9DA1E9C9969}"/>
                  </a:ext>
                </a:extLst>
              </p:cNvPr>
              <p:cNvGraphicFramePr>
                <a:graphicFrameLocks noGrp="1"/>
              </p:cNvGraphicFramePr>
              <p:nvPr>
                <p:extLst>
                  <p:ext uri="{D42A27DB-BD31-4B8C-83A1-F6EECF244321}">
                    <p14:modId xmlns:p14="http://schemas.microsoft.com/office/powerpoint/2010/main" val="1902438857"/>
                  </p:ext>
                </p:extLst>
              </p:nvPr>
            </p:nvGraphicFramePr>
            <p:xfrm>
              <a:off x="3246437" y="2428750"/>
              <a:ext cx="6629403" cy="1202248"/>
            </p:xfrm>
            <a:graphic>
              <a:graphicData uri="http://schemas.openxmlformats.org/drawingml/2006/table">
                <a:tbl>
                  <a:tblPr firstRow="1" firstCol="1">
                    <a:tableStyleId>{9D7B26C5-4107-4FEC-AEDC-1716B250A1EF}</a:tableStyleId>
                  </a:tblPr>
                  <a:tblGrid>
                    <a:gridCol w="1808019">
                      <a:extLst>
                        <a:ext uri="{9D8B030D-6E8A-4147-A177-3AD203B41FA5}">
                          <a16:colId xmlns:a16="http://schemas.microsoft.com/office/drawing/2014/main" val="3908990729"/>
                        </a:ext>
                      </a:extLst>
                    </a:gridCol>
                    <a:gridCol w="2410692">
                      <a:extLst>
                        <a:ext uri="{9D8B030D-6E8A-4147-A177-3AD203B41FA5}">
                          <a16:colId xmlns:a16="http://schemas.microsoft.com/office/drawing/2014/main" val="389499926"/>
                        </a:ext>
                      </a:extLst>
                    </a:gridCol>
                    <a:gridCol w="2410692">
                      <a:extLst>
                        <a:ext uri="{9D8B030D-6E8A-4147-A177-3AD203B41FA5}">
                          <a16:colId xmlns:a16="http://schemas.microsoft.com/office/drawing/2014/main" val="4107779806"/>
                        </a:ext>
                      </a:extLst>
                    </a:gridCol>
                  </a:tblGrid>
                  <a:tr h="300562">
                    <a:tc>
                      <a:txBody>
                        <a:bodyPr/>
                        <a:lstStyle/>
                        <a:p>
                          <a:pPr marL="0" marR="0" lvl="0" indent="0" algn="ctr" defTabSz="932742" rtl="0" eaLnBrk="1" fontAlgn="b" latinLnBrk="0" hangingPunct="1">
                            <a:lnSpc>
                              <a:spcPct val="100000"/>
                            </a:lnSpc>
                            <a:spcBef>
                              <a:spcPts val="0"/>
                            </a:spcBef>
                            <a:spcAft>
                              <a:spcPts val="0"/>
                            </a:spcAft>
                            <a:buClrTx/>
                            <a:buSzTx/>
                            <a:buFontTx/>
                            <a:buNone/>
                            <a:tabLst/>
                            <a:defRPr/>
                          </a:pPr>
                          <a:r>
                            <a:rPr lang="en-US" sz="1900" b="1" i="0" u="none" strike="noStrike" kern="1200" dirty="0">
                              <a:solidFill>
                                <a:srgbClr val="000000"/>
                              </a:solidFill>
                              <a:effectLst/>
                              <a:latin typeface="Calibri" panose="020F0502020204030204" pitchFamily="34" charset="0"/>
                              <a:ea typeface="+mn-ea"/>
                              <a:cs typeface="+mn-cs"/>
                            </a:rPr>
                            <a:t>Depth</a:t>
                          </a:r>
                        </a:p>
                      </a:txBody>
                      <a:tcPr marL="11002" marR="11002" marT="11002" marB="0" anchor="b">
                        <a:lnR w="12700" cap="flat" cmpd="sng" algn="ctr">
                          <a:noFill/>
                          <a:prstDash val="solid"/>
                          <a:round/>
                          <a:headEnd type="none" w="med" len="med"/>
                          <a:tailEnd type="none" w="med" len="med"/>
                        </a:lnR>
                      </a:tcPr>
                    </a:tc>
                    <a:tc>
                      <a:txBody>
                        <a:bodyPr/>
                        <a:lstStyle/>
                        <a:p>
                          <a:pPr marL="0" algn="ctr" defTabSz="932742" rtl="0" eaLnBrk="1" fontAlgn="b" latinLnBrk="0" hangingPunct="1"/>
                          <a:r>
                            <a:rPr lang="en-US" altLang="zh-CN" sz="1900" b="1" i="0" u="none" strike="noStrike" kern="1200" dirty="0">
                              <a:solidFill>
                                <a:srgbClr val="000000"/>
                              </a:solidFill>
                              <a:effectLst/>
                              <a:latin typeface="Calibri" panose="020F0502020204030204" pitchFamily="34" charset="0"/>
                              <a:ea typeface="+mn-ea"/>
                              <a:cs typeface="+mn-cs"/>
                            </a:rPr>
                            <a:t>IGCV1</a:t>
                          </a:r>
                          <a:endParaRPr lang="en-US" sz="1900" b="1" i="0" u="none" strike="noStrike" kern="1200" dirty="0">
                            <a:solidFill>
                              <a:srgbClr val="000000"/>
                            </a:solidFill>
                            <a:effectLst/>
                            <a:latin typeface="Calibri" panose="020F0502020204030204" pitchFamily="34" charset="0"/>
                            <a:ea typeface="+mn-ea"/>
                            <a:cs typeface="+mn-cs"/>
                          </a:endParaRPr>
                        </a:p>
                      </a:txBody>
                      <a:tcPr marL="11002" marR="11002" marT="11002" marB="0" anchor="b">
                        <a:lnL w="12700" cap="flat" cmpd="sng" algn="ctr">
                          <a:noFill/>
                          <a:prstDash val="solid"/>
                          <a:round/>
                          <a:headEnd type="none" w="med" len="med"/>
                          <a:tailEnd type="none" w="med" len="med"/>
                        </a:lnL>
                      </a:tcPr>
                    </a:tc>
                    <a:tc>
                      <a:txBody>
                        <a:bodyPr/>
                        <a:lstStyle/>
                        <a:p>
                          <a:pPr marL="0" algn="ctr" defTabSz="932742" rtl="0" eaLnBrk="1" fontAlgn="b" latinLnBrk="0" hangingPunct="1"/>
                          <a:r>
                            <a:rPr lang="en-US" sz="1900" b="1" i="0" u="none" strike="noStrike" kern="1200" dirty="0">
                              <a:solidFill>
                                <a:srgbClr val="7030A0"/>
                              </a:solidFill>
                              <a:effectLst/>
                              <a:latin typeface="Calibri" panose="020F0502020204030204" pitchFamily="34" charset="0"/>
                              <a:ea typeface="+mn-ea"/>
                              <a:cs typeface="+mn-cs"/>
                            </a:rPr>
                            <a:t>IGCV2</a:t>
                          </a:r>
                        </a:p>
                      </a:txBody>
                      <a:tcPr marL="11002" marR="11002" marT="11002" marB="0" anchor="b">
                        <a:lnR w="12700" cap="flat" cmpd="sng" algn="ctr">
                          <a:noFill/>
                          <a:prstDash val="solid"/>
                          <a:round/>
                          <a:headEnd type="none" w="med" len="med"/>
                          <a:tailEnd type="none" w="med" len="med"/>
                        </a:lnR>
                      </a:tcPr>
                    </a:tc>
                    <a:extLst>
                      <a:ext uri="{0D108BD9-81ED-4DB2-BD59-A6C34878D82A}">
                        <a16:rowId xmlns:a16="http://schemas.microsoft.com/office/drawing/2014/main" val="3304990015"/>
                      </a:ext>
                    </a:extLst>
                  </a:tr>
                  <a:tr h="300562">
                    <a:tc>
                      <a:txBody>
                        <a:bodyPr/>
                        <a:lstStyle/>
                        <a:p>
                          <a:pPr algn="ctr" fontAlgn="b"/>
                          <a:r>
                            <a:rPr lang="en-US" sz="1900" b="0" i="0" u="none" strike="noStrike" kern="1200" dirty="0">
                              <a:solidFill>
                                <a:srgbClr val="000000"/>
                              </a:solidFill>
                              <a:effectLst/>
                              <a:latin typeface="Calibri" panose="020F0502020204030204" pitchFamily="34" charset="0"/>
                              <a:ea typeface="+mn-ea"/>
                              <a:cs typeface="+mn-cs"/>
                            </a:rPr>
                            <a:t>8</a:t>
                          </a:r>
                        </a:p>
                      </a:txBody>
                      <a:tcPr marL="11002" marR="11002" marT="11002" marB="0" anchor="b">
                        <a:lnR w="12700" cap="flat" cmpd="sng" algn="ctr">
                          <a:noFill/>
                          <a:prstDash val="solid"/>
                          <a:round/>
                          <a:headEnd type="none" w="med" len="med"/>
                          <a:tailEnd type="none" w="med" len="med"/>
                        </a:lnR>
                      </a:tcPr>
                    </a:tc>
                    <a:tc>
                      <a:txBody>
                        <a:bodyPr/>
                        <a:lstStyle/>
                        <a:p>
                          <a:endParaRPr lang="en-US"/>
                        </a:p>
                      </a:txBody>
                      <a:tcPr marL="11002" marR="11002" marT="11002" marB="0" anchor="b">
                        <a:lnL w="12700" cap="flat" cmpd="sng" algn="ctr">
                          <a:noFill/>
                          <a:prstDash val="solid"/>
                          <a:round/>
                          <a:headEnd type="none" w="med" len="med"/>
                          <a:tailEnd type="none" w="med" len="med"/>
                        </a:lnL>
                        <a:blipFill>
                          <a:blip r:embed="rId3"/>
                          <a:stretch>
                            <a:fillRect l="-75000" t="-122449" r="-100253" b="-253061"/>
                          </a:stretch>
                        </a:blipFill>
                      </a:tcPr>
                    </a:tc>
                    <a:tc>
                      <a:txBody>
                        <a:bodyPr/>
                        <a:lstStyle/>
                        <a:p>
                          <a:endParaRPr lang="en-US"/>
                        </a:p>
                      </a:txBody>
                      <a:tcPr marL="11002" marR="11002" marT="11002" marB="0" anchor="b">
                        <a:lnR w="12700" cap="flat" cmpd="sng" algn="ctr">
                          <a:noFill/>
                          <a:prstDash val="solid"/>
                          <a:round/>
                          <a:headEnd type="none" w="med" len="med"/>
                          <a:tailEnd type="none" w="med" len="med"/>
                        </a:lnR>
                        <a:blipFill>
                          <a:blip r:embed="rId3"/>
                          <a:stretch>
                            <a:fillRect l="-175000" t="-122449" r="-253" b="-253061"/>
                          </a:stretch>
                        </a:blipFill>
                      </a:tcPr>
                    </a:tc>
                    <a:extLst>
                      <a:ext uri="{0D108BD9-81ED-4DB2-BD59-A6C34878D82A}">
                        <a16:rowId xmlns:a16="http://schemas.microsoft.com/office/drawing/2014/main" val="3877857306"/>
                      </a:ext>
                    </a:extLst>
                  </a:tr>
                  <a:tr h="300562">
                    <a:tc>
                      <a:txBody>
                        <a:bodyPr/>
                        <a:lstStyle/>
                        <a:p>
                          <a:pPr algn="ctr" fontAlgn="b"/>
                          <a:r>
                            <a:rPr lang="en-US" sz="1900" b="0" i="0" u="none" strike="noStrike" kern="1200" dirty="0">
                              <a:solidFill>
                                <a:srgbClr val="000000"/>
                              </a:solidFill>
                              <a:effectLst/>
                              <a:latin typeface="Calibri" panose="020F0502020204030204" pitchFamily="34" charset="0"/>
                              <a:ea typeface="+mn-ea"/>
                              <a:cs typeface="+mn-cs"/>
                            </a:rPr>
                            <a:t>20</a:t>
                          </a:r>
                        </a:p>
                      </a:txBody>
                      <a:tcPr marL="11002" marR="11002" marT="11002" marB="0" anchor="b">
                        <a:lnR w="12700" cap="flat" cmpd="sng" algn="ctr">
                          <a:noFill/>
                          <a:prstDash val="solid"/>
                          <a:round/>
                          <a:headEnd type="none" w="med" len="med"/>
                          <a:tailEnd type="none" w="med" len="med"/>
                        </a:lnR>
                      </a:tcPr>
                    </a:tc>
                    <a:tc>
                      <a:txBody>
                        <a:bodyPr/>
                        <a:lstStyle/>
                        <a:p>
                          <a:endParaRPr lang="en-US"/>
                        </a:p>
                      </a:txBody>
                      <a:tcPr marL="11002" marR="11002" marT="11002" marB="0" anchor="b">
                        <a:lnL w="12700" cap="flat" cmpd="sng" algn="ctr">
                          <a:noFill/>
                          <a:prstDash val="solid"/>
                          <a:round/>
                          <a:headEnd type="none" w="med" len="med"/>
                          <a:tailEnd type="none" w="med" len="med"/>
                        </a:lnL>
                        <a:blipFill>
                          <a:blip r:embed="rId3"/>
                          <a:stretch>
                            <a:fillRect l="-75000" t="-218000" r="-100253" b="-148000"/>
                          </a:stretch>
                        </a:blipFill>
                      </a:tcPr>
                    </a:tc>
                    <a:tc>
                      <a:txBody>
                        <a:bodyPr/>
                        <a:lstStyle/>
                        <a:p>
                          <a:endParaRPr lang="en-US"/>
                        </a:p>
                      </a:txBody>
                      <a:tcPr marL="11002" marR="11002" marT="11002" marB="0" anchor="b">
                        <a:lnR w="12700" cap="flat" cmpd="sng" algn="ctr">
                          <a:noFill/>
                          <a:prstDash val="solid"/>
                          <a:round/>
                          <a:headEnd type="none" w="med" len="med"/>
                          <a:tailEnd type="none" w="med" len="med"/>
                        </a:lnR>
                        <a:blipFill>
                          <a:blip r:embed="rId3"/>
                          <a:stretch>
                            <a:fillRect l="-175000" t="-218000" r="-253" b="-148000"/>
                          </a:stretch>
                        </a:blipFill>
                      </a:tcPr>
                    </a:tc>
                    <a:extLst>
                      <a:ext uri="{0D108BD9-81ED-4DB2-BD59-A6C34878D82A}">
                        <a16:rowId xmlns:a16="http://schemas.microsoft.com/office/drawing/2014/main" val="2252438060"/>
                      </a:ext>
                    </a:extLst>
                  </a:tr>
                  <a:tr h="300562">
                    <a:tc>
                      <a:txBody>
                        <a:bodyPr/>
                        <a:lstStyle/>
                        <a:p>
                          <a:pPr algn="ctr" fontAlgn="b"/>
                          <a:r>
                            <a:rPr lang="en-US" sz="1900" b="0" i="0" u="none" strike="noStrike" kern="1200" dirty="0">
                              <a:solidFill>
                                <a:srgbClr val="000000"/>
                              </a:solidFill>
                              <a:effectLst/>
                              <a:latin typeface="Calibri" panose="020F0502020204030204" pitchFamily="34" charset="0"/>
                              <a:ea typeface="+mn-ea"/>
                              <a:cs typeface="+mn-cs"/>
                            </a:rPr>
                            <a:t>26</a:t>
                          </a:r>
                        </a:p>
                      </a:txBody>
                      <a:tcPr marL="11002" marR="11002" marT="11002" marB="0" anchor="b">
                        <a:lnR w="12700" cap="flat" cmpd="sng" algn="ctr">
                          <a:noFill/>
                          <a:prstDash val="solid"/>
                          <a:round/>
                          <a:headEnd type="none" w="med" len="med"/>
                          <a:tailEnd type="none" w="med" len="med"/>
                        </a:lnR>
                      </a:tcPr>
                    </a:tc>
                    <a:tc>
                      <a:txBody>
                        <a:bodyPr/>
                        <a:lstStyle/>
                        <a:p>
                          <a:endParaRPr lang="en-US"/>
                        </a:p>
                      </a:txBody>
                      <a:tcPr marL="11002" marR="11002" marT="11002" marB="0" anchor="b">
                        <a:lnL w="12700" cap="flat" cmpd="sng" algn="ctr">
                          <a:noFill/>
                          <a:prstDash val="solid"/>
                          <a:round/>
                          <a:headEnd type="none" w="med" len="med"/>
                          <a:tailEnd type="none" w="med" len="med"/>
                        </a:lnL>
                        <a:blipFill>
                          <a:blip r:embed="rId3"/>
                          <a:stretch>
                            <a:fillRect l="-75000" t="-324490" r="-100253" b="-51020"/>
                          </a:stretch>
                        </a:blipFill>
                      </a:tcPr>
                    </a:tc>
                    <a:tc>
                      <a:txBody>
                        <a:bodyPr/>
                        <a:lstStyle/>
                        <a:p>
                          <a:endParaRPr lang="en-US"/>
                        </a:p>
                      </a:txBody>
                      <a:tcPr marL="11002" marR="11002" marT="11002" marB="0" anchor="b">
                        <a:lnR w="12700" cap="flat" cmpd="sng" algn="ctr">
                          <a:noFill/>
                          <a:prstDash val="solid"/>
                          <a:round/>
                          <a:headEnd type="none" w="med" len="med"/>
                          <a:tailEnd type="none" w="med" len="med"/>
                        </a:lnR>
                        <a:blipFill>
                          <a:blip r:embed="rId3"/>
                          <a:stretch>
                            <a:fillRect l="-175000" t="-324490" r="-253" b="-51020"/>
                          </a:stretch>
                        </a:blipFill>
                      </a:tcPr>
                    </a:tc>
                    <a:extLst>
                      <a:ext uri="{0D108BD9-81ED-4DB2-BD59-A6C34878D82A}">
                        <a16:rowId xmlns:a16="http://schemas.microsoft.com/office/drawing/2014/main" val="2274823727"/>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6" name="Table 5">
                <a:extLst>
                  <a:ext uri="{FF2B5EF4-FFF2-40B4-BE49-F238E27FC236}">
                    <a16:creationId xmlns:a16="http://schemas.microsoft.com/office/drawing/2014/main" id="{EF305394-824C-49D9-832A-5A6C59165AF4}"/>
                  </a:ext>
                </a:extLst>
              </p:cNvPr>
              <p:cNvGraphicFramePr>
                <a:graphicFrameLocks noGrp="1"/>
              </p:cNvGraphicFramePr>
              <p:nvPr>
                <p:extLst>
                  <p:ext uri="{D42A27DB-BD31-4B8C-83A1-F6EECF244321}">
                    <p14:modId xmlns:p14="http://schemas.microsoft.com/office/powerpoint/2010/main" val="1137447971"/>
                  </p:ext>
                </p:extLst>
              </p:nvPr>
            </p:nvGraphicFramePr>
            <p:xfrm>
              <a:off x="350837" y="5191926"/>
              <a:ext cx="5714998" cy="1217488"/>
            </p:xfrm>
            <a:graphic>
              <a:graphicData uri="http://schemas.openxmlformats.org/drawingml/2006/table">
                <a:tbl>
                  <a:tblPr firstRow="1" firstCol="1">
                    <a:tableStyleId>{9D7B26C5-4107-4FEC-AEDC-1716B250A1EF}</a:tableStyleId>
                  </a:tblPr>
                  <a:tblGrid>
                    <a:gridCol w="1558636">
                      <a:extLst>
                        <a:ext uri="{9D8B030D-6E8A-4147-A177-3AD203B41FA5}">
                          <a16:colId xmlns:a16="http://schemas.microsoft.com/office/drawing/2014/main" val="3908990729"/>
                        </a:ext>
                      </a:extLst>
                    </a:gridCol>
                    <a:gridCol w="2078181">
                      <a:extLst>
                        <a:ext uri="{9D8B030D-6E8A-4147-A177-3AD203B41FA5}">
                          <a16:colId xmlns:a16="http://schemas.microsoft.com/office/drawing/2014/main" val="389499926"/>
                        </a:ext>
                      </a:extLst>
                    </a:gridCol>
                    <a:gridCol w="2078181">
                      <a:extLst>
                        <a:ext uri="{9D8B030D-6E8A-4147-A177-3AD203B41FA5}">
                          <a16:colId xmlns:a16="http://schemas.microsoft.com/office/drawing/2014/main" val="4107779806"/>
                        </a:ext>
                      </a:extLst>
                    </a:gridCol>
                  </a:tblGrid>
                  <a:tr h="0">
                    <a:tc>
                      <a:txBody>
                        <a:bodyPr/>
                        <a:lstStyle/>
                        <a:p>
                          <a:pPr marL="0" marR="0" lvl="0" indent="0" algn="ctr" defTabSz="932742" rtl="0" eaLnBrk="1" fontAlgn="b" latinLnBrk="0" hangingPunct="1">
                            <a:lnSpc>
                              <a:spcPct val="100000"/>
                            </a:lnSpc>
                            <a:spcBef>
                              <a:spcPts val="0"/>
                            </a:spcBef>
                            <a:spcAft>
                              <a:spcPts val="0"/>
                            </a:spcAft>
                            <a:buClrTx/>
                            <a:buSzTx/>
                            <a:buFontTx/>
                            <a:buNone/>
                            <a:tabLst/>
                            <a:defRPr/>
                          </a:pPr>
                          <a:r>
                            <a:rPr lang="en-US" sz="1900" b="1" i="0" u="none" strike="noStrike" kern="1200" dirty="0">
                              <a:solidFill>
                                <a:srgbClr val="000000"/>
                              </a:solidFill>
                              <a:effectLst/>
                              <a:latin typeface="Calibri" panose="020F0502020204030204" pitchFamily="34" charset="0"/>
                              <a:ea typeface="+mn-ea"/>
                              <a:cs typeface="+mn-cs"/>
                            </a:rPr>
                            <a:t>Depth</a:t>
                          </a:r>
                        </a:p>
                      </a:txBody>
                      <a:tcPr marL="11002" marR="11002" marT="11002" marB="0" anchor="b">
                        <a:lnR w="12700" cap="flat" cmpd="sng" algn="ctr">
                          <a:noFill/>
                          <a:prstDash val="solid"/>
                          <a:round/>
                          <a:headEnd type="none" w="med" len="med"/>
                          <a:tailEnd type="none" w="med" len="med"/>
                        </a:lnR>
                      </a:tcPr>
                    </a:tc>
                    <a:tc>
                      <a:txBody>
                        <a:bodyPr/>
                        <a:lstStyle/>
                        <a:p>
                          <a:pPr marL="0" algn="ctr" defTabSz="932742" rtl="0" eaLnBrk="1" fontAlgn="b" latinLnBrk="0" hangingPunct="1"/>
                          <a:r>
                            <a:rPr lang="en-US" altLang="zh-CN" sz="1900" b="1" i="0" u="none" strike="noStrike" kern="1200" dirty="0">
                              <a:solidFill>
                                <a:srgbClr val="000000"/>
                              </a:solidFill>
                              <a:effectLst/>
                              <a:latin typeface="Calibri" panose="020F0502020204030204" pitchFamily="34" charset="0"/>
                              <a:ea typeface="+mn-ea"/>
                              <a:cs typeface="+mn-cs"/>
                            </a:rPr>
                            <a:t>IGCV1</a:t>
                          </a:r>
                          <a:endParaRPr lang="en-US" sz="1900" b="1" i="0" u="none" strike="noStrike" kern="1200" dirty="0">
                            <a:solidFill>
                              <a:srgbClr val="000000"/>
                            </a:solidFill>
                            <a:effectLst/>
                            <a:latin typeface="Calibri" panose="020F0502020204030204" pitchFamily="34" charset="0"/>
                            <a:ea typeface="+mn-ea"/>
                            <a:cs typeface="+mn-cs"/>
                          </a:endParaRPr>
                        </a:p>
                      </a:txBody>
                      <a:tcPr marL="11002" marR="11002" marT="11002" marB="0" anchor="b">
                        <a:lnL w="12700" cap="flat" cmpd="sng" algn="ctr">
                          <a:noFill/>
                          <a:prstDash val="solid"/>
                          <a:round/>
                          <a:headEnd type="none" w="med" len="med"/>
                          <a:tailEnd type="none" w="med" len="med"/>
                        </a:lnL>
                      </a:tcPr>
                    </a:tc>
                    <a:tc>
                      <a:txBody>
                        <a:bodyPr/>
                        <a:lstStyle/>
                        <a:p>
                          <a:pPr marL="0" algn="ctr" defTabSz="932742" rtl="0" eaLnBrk="1" fontAlgn="b" latinLnBrk="0" hangingPunct="1"/>
                          <a:r>
                            <a:rPr lang="en-US" sz="1900" b="1" i="0" u="none" strike="noStrike" kern="1200" dirty="0">
                              <a:solidFill>
                                <a:srgbClr val="7030A0"/>
                              </a:solidFill>
                              <a:effectLst/>
                              <a:latin typeface="Calibri" panose="020F0502020204030204" pitchFamily="34" charset="0"/>
                              <a:ea typeface="+mn-ea"/>
                              <a:cs typeface="+mn-cs"/>
                            </a:rPr>
                            <a:t>IGCV2</a:t>
                          </a:r>
                        </a:p>
                      </a:txBody>
                      <a:tcPr marL="11002" marR="11002" marT="11002" marB="0" anchor="b">
                        <a:lnR w="12700" cap="flat" cmpd="sng" algn="ctr">
                          <a:noFill/>
                          <a:prstDash val="solid"/>
                          <a:round/>
                          <a:headEnd type="none" w="med" len="med"/>
                          <a:tailEnd type="none" w="med" len="med"/>
                        </a:lnR>
                      </a:tcPr>
                    </a:tc>
                    <a:extLst>
                      <a:ext uri="{0D108BD9-81ED-4DB2-BD59-A6C34878D82A}">
                        <a16:rowId xmlns:a16="http://schemas.microsoft.com/office/drawing/2014/main" val="3304990015"/>
                      </a:ext>
                    </a:extLst>
                  </a:tr>
                  <a:tr h="300562">
                    <a:tc>
                      <a:txBody>
                        <a:bodyPr/>
                        <a:lstStyle/>
                        <a:p>
                          <a:pPr algn="ctr" fontAlgn="b"/>
                          <a:r>
                            <a:rPr lang="en-US" sz="1900" b="0" i="0" u="none" strike="noStrike" kern="1200" dirty="0">
                              <a:solidFill>
                                <a:srgbClr val="000000"/>
                              </a:solidFill>
                              <a:effectLst/>
                              <a:latin typeface="Calibri" panose="020F0502020204030204" pitchFamily="34" charset="0"/>
                              <a:ea typeface="+mn-ea"/>
                              <a:cs typeface="+mn-cs"/>
                            </a:rPr>
                            <a:t>8</a:t>
                          </a:r>
                        </a:p>
                      </a:txBody>
                      <a:tcPr marL="11002" marR="11002" marT="11002" marB="0" anchor="b">
                        <a:lnR w="12700" cap="flat" cmpd="sng" algn="ctr">
                          <a:noFill/>
                          <a:prstDash val="solid"/>
                          <a:round/>
                          <a:headEnd type="none" w="med" len="med"/>
                          <a:tailEnd type="none" w="med" len="med"/>
                        </a:lnR>
                      </a:tcPr>
                    </a:tc>
                    <a:tc>
                      <a:txBody>
                        <a:bodyPr/>
                        <a:lstStyle/>
                        <a:p>
                          <a:pPr marL="0" marR="0" lvl="0" indent="0" algn="ctr" defTabSz="932742" rtl="0" eaLnBrk="1" fontAlgn="b"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ea typeface="Cambria Math" panose="02040503050406030204" pitchFamily="18" charset="0"/>
                                  </a:rPr>
                                  <m:t>0.046</m:t>
                                </m:r>
                              </m:oMath>
                            </m:oMathPara>
                          </a14:m>
                          <a:endParaRPr lang="en-US" sz="1800" b="0" i="0" u="none" strike="noStrike" kern="1200" dirty="0">
                            <a:solidFill>
                              <a:srgbClr val="000000"/>
                            </a:solidFill>
                            <a:effectLst/>
                            <a:latin typeface="Calibri" panose="020F0502020204030204" pitchFamily="34" charset="0"/>
                            <a:ea typeface="+mn-ea"/>
                            <a:cs typeface="+mn-cs"/>
                          </a:endParaRPr>
                        </a:p>
                      </a:txBody>
                      <a:tcPr marL="11002" marR="11002" marT="11002" marB="0" anchor="b">
                        <a:lnL w="12700" cap="flat" cmpd="sng" algn="ctr">
                          <a:noFill/>
                          <a:prstDash val="solid"/>
                          <a:round/>
                          <a:headEnd type="none" w="med" len="med"/>
                          <a:tailEnd type="none" w="med" len="med"/>
                        </a:lnL>
                      </a:tcPr>
                    </a:tc>
                    <a:tc>
                      <a:txBody>
                        <a:bodyPr/>
                        <a:lstStyle/>
                        <a:p>
                          <a:pPr marL="0" marR="0" lvl="0" indent="0" algn="ctr" defTabSz="932742" rtl="0" eaLnBrk="1" fontAlgn="b"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2000" b="0" i="0" u="none" strike="noStrike" kern="1200" smtClean="0">
                                    <a:solidFill>
                                      <a:srgbClr val="7030A0"/>
                                    </a:solidFill>
                                    <a:effectLst/>
                                    <a:latin typeface="Cambria Math" panose="02040503050406030204" pitchFamily="18" charset="0"/>
                                    <a:ea typeface="Cambria Math" panose="02040503050406030204" pitchFamily="18" charset="0"/>
                                    <a:cs typeface="+mn-cs"/>
                                  </a:rPr>
                                  <m:t>0.046</m:t>
                                </m:r>
                              </m:oMath>
                            </m:oMathPara>
                          </a14:m>
                          <a:endParaRPr lang="en-US" sz="1900" b="0" i="0" u="none" strike="noStrike" kern="1200" dirty="0">
                            <a:solidFill>
                              <a:srgbClr val="7030A0"/>
                            </a:solidFill>
                            <a:effectLst/>
                            <a:latin typeface="Calibri" panose="020F0502020204030204" pitchFamily="34" charset="0"/>
                            <a:ea typeface="+mn-ea"/>
                            <a:cs typeface="+mn-cs"/>
                          </a:endParaRPr>
                        </a:p>
                      </a:txBody>
                      <a:tcPr marL="11002" marR="11002" marT="11002" marB="0" anchor="b">
                        <a:lnR w="12700" cap="flat" cmpd="sng" algn="ctr">
                          <a:noFill/>
                          <a:prstDash val="solid"/>
                          <a:round/>
                          <a:headEnd type="none" w="med" len="med"/>
                          <a:tailEnd type="none" w="med" len="med"/>
                        </a:lnR>
                      </a:tcPr>
                    </a:tc>
                    <a:extLst>
                      <a:ext uri="{0D108BD9-81ED-4DB2-BD59-A6C34878D82A}">
                        <a16:rowId xmlns:a16="http://schemas.microsoft.com/office/drawing/2014/main" val="3877857306"/>
                      </a:ext>
                    </a:extLst>
                  </a:tr>
                  <a:tr h="194810">
                    <a:tc>
                      <a:txBody>
                        <a:bodyPr/>
                        <a:lstStyle/>
                        <a:p>
                          <a:pPr algn="ctr" fontAlgn="b"/>
                          <a:r>
                            <a:rPr lang="en-US" sz="1900" b="0" i="0" u="none" strike="noStrike" kern="1200" dirty="0">
                              <a:solidFill>
                                <a:srgbClr val="000000"/>
                              </a:solidFill>
                              <a:effectLst/>
                              <a:latin typeface="Calibri" panose="020F0502020204030204" pitchFamily="34" charset="0"/>
                              <a:ea typeface="+mn-ea"/>
                              <a:cs typeface="+mn-cs"/>
                            </a:rPr>
                            <a:t>20</a:t>
                          </a:r>
                        </a:p>
                      </a:txBody>
                      <a:tcPr marL="11002" marR="11002" marT="11002" marB="0" anchor="b">
                        <a:lnR w="12700" cap="flat" cmpd="sng" algn="ctr">
                          <a:noFill/>
                          <a:prstDash val="solid"/>
                          <a:round/>
                          <a:headEnd type="none" w="med" len="med"/>
                          <a:tailEnd type="none" w="med" len="med"/>
                        </a:lnR>
                      </a:tcPr>
                    </a:tc>
                    <a:tc>
                      <a:txBody>
                        <a:bodyPr/>
                        <a:lstStyle/>
                        <a:p>
                          <a:pPr marL="0" marR="0" lvl="0" indent="0" algn="ctr" defTabSz="932742" rtl="0" eaLnBrk="1" fontAlgn="b"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ea typeface="Cambria Math" panose="02040503050406030204" pitchFamily="18" charset="0"/>
                                  </a:rPr>
                                  <m:t>0.151</m:t>
                                </m:r>
                              </m:oMath>
                            </m:oMathPara>
                          </a14:m>
                          <a:endParaRPr lang="en-US" sz="1900" b="0" i="0" u="none" strike="noStrike" kern="1200" dirty="0">
                            <a:solidFill>
                              <a:srgbClr val="000000"/>
                            </a:solidFill>
                            <a:effectLst/>
                            <a:latin typeface="Calibri" panose="020F0502020204030204" pitchFamily="34" charset="0"/>
                            <a:ea typeface="+mn-ea"/>
                            <a:cs typeface="+mn-cs"/>
                          </a:endParaRPr>
                        </a:p>
                      </a:txBody>
                      <a:tcPr marL="11002" marR="11002" marT="11002" marB="0" anchor="b">
                        <a:lnL w="12700" cap="flat" cmpd="sng" algn="ctr">
                          <a:noFill/>
                          <a:prstDash val="solid"/>
                          <a:round/>
                          <a:headEnd type="none" w="med" len="med"/>
                          <a:tailEnd type="none" w="med" len="med"/>
                        </a:lnL>
                      </a:tcPr>
                    </a:tc>
                    <a:tc>
                      <a:txBody>
                        <a:bodyPr/>
                        <a:lstStyle/>
                        <a:p>
                          <a:pPr marL="0" marR="0" lvl="0" indent="0" algn="ctr" defTabSz="932742" rtl="0" eaLnBrk="1" fontAlgn="b"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800" b="0" i="1" smtClean="0">
                                    <a:solidFill>
                                      <a:srgbClr val="7030A0"/>
                                    </a:solidFill>
                                    <a:latin typeface="Cambria Math" panose="02040503050406030204" pitchFamily="18" charset="0"/>
                                    <a:ea typeface="Cambria Math" panose="02040503050406030204" pitchFamily="18" charset="0"/>
                                  </a:rPr>
                                  <m:t>0.144</m:t>
                                </m:r>
                              </m:oMath>
                            </m:oMathPara>
                          </a14:m>
                          <a:endParaRPr lang="en-US" sz="1900" b="0" i="0" u="none" strike="noStrike" kern="1200" dirty="0">
                            <a:solidFill>
                              <a:srgbClr val="7030A0"/>
                            </a:solidFill>
                            <a:effectLst/>
                            <a:latin typeface="Calibri" panose="020F0502020204030204" pitchFamily="34" charset="0"/>
                            <a:ea typeface="+mn-ea"/>
                            <a:cs typeface="+mn-cs"/>
                          </a:endParaRPr>
                        </a:p>
                      </a:txBody>
                      <a:tcPr marL="11002" marR="11002" marT="11002" marB="0" anchor="b">
                        <a:lnR w="12700" cap="flat" cmpd="sng" algn="ctr">
                          <a:noFill/>
                          <a:prstDash val="solid"/>
                          <a:round/>
                          <a:headEnd type="none" w="med" len="med"/>
                          <a:tailEnd type="none" w="med" len="med"/>
                        </a:lnR>
                      </a:tcPr>
                    </a:tc>
                    <a:extLst>
                      <a:ext uri="{0D108BD9-81ED-4DB2-BD59-A6C34878D82A}">
                        <a16:rowId xmlns:a16="http://schemas.microsoft.com/office/drawing/2014/main" val="2252438060"/>
                      </a:ext>
                    </a:extLst>
                  </a:tr>
                  <a:tr h="300562">
                    <a:tc>
                      <a:txBody>
                        <a:bodyPr/>
                        <a:lstStyle/>
                        <a:p>
                          <a:pPr algn="ctr" fontAlgn="b"/>
                          <a:r>
                            <a:rPr lang="en-US" sz="1900" b="0" i="0" u="none" strike="noStrike" kern="1200" dirty="0">
                              <a:solidFill>
                                <a:srgbClr val="000000"/>
                              </a:solidFill>
                              <a:effectLst/>
                              <a:latin typeface="Calibri" panose="020F0502020204030204" pitchFamily="34" charset="0"/>
                              <a:ea typeface="+mn-ea"/>
                              <a:cs typeface="+mn-cs"/>
                            </a:rPr>
                            <a:t>26</a:t>
                          </a:r>
                        </a:p>
                      </a:txBody>
                      <a:tcPr marL="11002" marR="11002" marT="11002" marB="0" anchor="b">
                        <a:lnR w="12700" cap="flat" cmpd="sng" algn="ctr">
                          <a:noFill/>
                          <a:prstDash val="solid"/>
                          <a:round/>
                          <a:headEnd type="none" w="med" len="med"/>
                          <a:tailEnd type="none" w="med" len="med"/>
                        </a:lnR>
                      </a:tcPr>
                    </a:tc>
                    <a:tc>
                      <a:txBody>
                        <a:bodyPr/>
                        <a:lstStyle/>
                        <a:p>
                          <a:pPr marL="0" marR="0" lvl="0" indent="0" algn="ctr" defTabSz="932742" rtl="0" eaLnBrk="1" fontAlgn="b"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900" b="0" i="1" u="none" strike="noStrike" kern="1200" smtClean="0">
                                    <a:solidFill>
                                      <a:srgbClr val="000000"/>
                                    </a:solidFill>
                                    <a:effectLst/>
                                    <a:latin typeface="Cambria Math" panose="02040503050406030204" pitchFamily="18" charset="0"/>
                                    <a:ea typeface="+mn-ea"/>
                                    <a:cs typeface="+mn-cs"/>
                                  </a:rPr>
                                  <m:t>0.203</m:t>
                                </m:r>
                              </m:oMath>
                            </m:oMathPara>
                          </a14:m>
                          <a:endParaRPr lang="en-US" sz="1900" b="0" i="0" u="none" strike="noStrike" kern="1200" dirty="0">
                            <a:solidFill>
                              <a:srgbClr val="000000"/>
                            </a:solidFill>
                            <a:effectLst/>
                            <a:latin typeface="Calibri" panose="020F0502020204030204" pitchFamily="34" charset="0"/>
                            <a:ea typeface="+mn-ea"/>
                            <a:cs typeface="+mn-cs"/>
                          </a:endParaRPr>
                        </a:p>
                      </a:txBody>
                      <a:tcPr marL="11002" marR="11002" marT="11002" marB="0" anchor="b">
                        <a:lnL w="12700" cap="flat" cmpd="sng" algn="ctr">
                          <a:noFill/>
                          <a:prstDash val="solid"/>
                          <a:round/>
                          <a:headEnd type="none" w="med" len="med"/>
                          <a:tailEnd type="none" w="med" len="med"/>
                        </a:lnL>
                      </a:tcPr>
                    </a:tc>
                    <a:tc>
                      <a:txBody>
                        <a:bodyPr/>
                        <a:lstStyle/>
                        <a:p>
                          <a:pPr marL="0" marR="0" lvl="0" indent="0" algn="ctr" defTabSz="932742" rtl="0" eaLnBrk="1" fontAlgn="b"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1800" b="0" i="0" u="none" strike="noStrike" kern="1200" smtClean="0">
                                    <a:solidFill>
                                      <a:srgbClr val="7030A0"/>
                                    </a:solidFill>
                                    <a:effectLst/>
                                    <a:latin typeface="Cambria Math" panose="02040503050406030204" pitchFamily="18" charset="0"/>
                                    <a:ea typeface="Cambria Math" panose="02040503050406030204" pitchFamily="18" charset="0"/>
                                    <a:cs typeface="+mn-cs"/>
                                  </a:rPr>
                                  <m:t>0</m:t>
                                </m:r>
                                <m:r>
                                  <a:rPr lang="en-US" altLang="zh-CN" sz="1800" b="0" i="1" u="none" strike="noStrike" kern="1200" smtClean="0">
                                    <a:solidFill>
                                      <a:srgbClr val="7030A0"/>
                                    </a:solidFill>
                                    <a:effectLst/>
                                    <a:latin typeface="Cambria Math" panose="02040503050406030204" pitchFamily="18" charset="0"/>
                                    <a:ea typeface="Cambria Math" panose="02040503050406030204" pitchFamily="18" charset="0"/>
                                    <a:cs typeface="+mn-cs"/>
                                  </a:rPr>
                                  <m:t>.193</m:t>
                                </m:r>
                              </m:oMath>
                            </m:oMathPara>
                          </a14:m>
                          <a:endParaRPr lang="en-US" sz="1900" b="0" i="0" u="none" strike="noStrike" kern="1200" dirty="0">
                            <a:solidFill>
                              <a:srgbClr val="7030A0"/>
                            </a:solidFill>
                            <a:effectLst/>
                            <a:latin typeface="Calibri" panose="020F0502020204030204" pitchFamily="34" charset="0"/>
                            <a:ea typeface="+mn-ea"/>
                            <a:cs typeface="+mn-cs"/>
                          </a:endParaRPr>
                        </a:p>
                      </a:txBody>
                      <a:tcPr marL="11002" marR="11002" marT="11002" marB="0" anchor="b">
                        <a:lnR w="12700" cap="flat" cmpd="sng" algn="ctr">
                          <a:noFill/>
                          <a:prstDash val="solid"/>
                          <a:round/>
                          <a:headEnd type="none" w="med" len="med"/>
                          <a:tailEnd type="none" w="med" len="med"/>
                        </a:lnR>
                      </a:tcPr>
                    </a:tc>
                    <a:extLst>
                      <a:ext uri="{0D108BD9-81ED-4DB2-BD59-A6C34878D82A}">
                        <a16:rowId xmlns:a16="http://schemas.microsoft.com/office/drawing/2014/main" val="2274823727"/>
                      </a:ext>
                    </a:extLst>
                  </a:tr>
                </a:tbl>
              </a:graphicData>
            </a:graphic>
          </p:graphicFrame>
        </mc:Choice>
        <mc:Fallback xmlns="">
          <p:graphicFrame>
            <p:nvGraphicFramePr>
              <p:cNvPr id="6" name="Table 5">
                <a:extLst>
                  <a:ext uri="{FF2B5EF4-FFF2-40B4-BE49-F238E27FC236}">
                    <a16:creationId xmlns:a16="http://schemas.microsoft.com/office/drawing/2014/main" id="{EF305394-824C-49D9-832A-5A6C59165AF4}"/>
                  </a:ext>
                </a:extLst>
              </p:cNvPr>
              <p:cNvGraphicFramePr>
                <a:graphicFrameLocks noGrp="1"/>
              </p:cNvGraphicFramePr>
              <p:nvPr>
                <p:extLst>
                  <p:ext uri="{D42A27DB-BD31-4B8C-83A1-F6EECF244321}">
                    <p14:modId xmlns:p14="http://schemas.microsoft.com/office/powerpoint/2010/main" val="1137447971"/>
                  </p:ext>
                </p:extLst>
              </p:nvPr>
            </p:nvGraphicFramePr>
            <p:xfrm>
              <a:off x="350837" y="5191926"/>
              <a:ext cx="5714998" cy="1217488"/>
            </p:xfrm>
            <a:graphic>
              <a:graphicData uri="http://schemas.openxmlformats.org/drawingml/2006/table">
                <a:tbl>
                  <a:tblPr firstRow="1" firstCol="1">
                    <a:tableStyleId>{9D7B26C5-4107-4FEC-AEDC-1716B250A1EF}</a:tableStyleId>
                  </a:tblPr>
                  <a:tblGrid>
                    <a:gridCol w="1558636">
                      <a:extLst>
                        <a:ext uri="{9D8B030D-6E8A-4147-A177-3AD203B41FA5}">
                          <a16:colId xmlns:a16="http://schemas.microsoft.com/office/drawing/2014/main" val="3908990729"/>
                        </a:ext>
                      </a:extLst>
                    </a:gridCol>
                    <a:gridCol w="2078181">
                      <a:extLst>
                        <a:ext uri="{9D8B030D-6E8A-4147-A177-3AD203B41FA5}">
                          <a16:colId xmlns:a16="http://schemas.microsoft.com/office/drawing/2014/main" val="389499926"/>
                        </a:ext>
                      </a:extLst>
                    </a:gridCol>
                    <a:gridCol w="2078181">
                      <a:extLst>
                        <a:ext uri="{9D8B030D-6E8A-4147-A177-3AD203B41FA5}">
                          <a16:colId xmlns:a16="http://schemas.microsoft.com/office/drawing/2014/main" val="4107779806"/>
                        </a:ext>
                      </a:extLst>
                    </a:gridCol>
                  </a:tblGrid>
                  <a:tr h="300562">
                    <a:tc>
                      <a:txBody>
                        <a:bodyPr/>
                        <a:lstStyle/>
                        <a:p>
                          <a:pPr marL="0" marR="0" lvl="0" indent="0" algn="ctr" defTabSz="932742" rtl="0" eaLnBrk="1" fontAlgn="b" latinLnBrk="0" hangingPunct="1">
                            <a:lnSpc>
                              <a:spcPct val="100000"/>
                            </a:lnSpc>
                            <a:spcBef>
                              <a:spcPts val="0"/>
                            </a:spcBef>
                            <a:spcAft>
                              <a:spcPts val="0"/>
                            </a:spcAft>
                            <a:buClrTx/>
                            <a:buSzTx/>
                            <a:buFontTx/>
                            <a:buNone/>
                            <a:tabLst/>
                            <a:defRPr/>
                          </a:pPr>
                          <a:r>
                            <a:rPr lang="en-US" sz="1900" b="1" i="0" u="none" strike="noStrike" kern="1200" dirty="0">
                              <a:solidFill>
                                <a:srgbClr val="000000"/>
                              </a:solidFill>
                              <a:effectLst/>
                              <a:latin typeface="Calibri" panose="020F0502020204030204" pitchFamily="34" charset="0"/>
                              <a:ea typeface="+mn-ea"/>
                              <a:cs typeface="+mn-cs"/>
                            </a:rPr>
                            <a:t>Depth</a:t>
                          </a:r>
                        </a:p>
                      </a:txBody>
                      <a:tcPr marL="11002" marR="11002" marT="11002" marB="0" anchor="b">
                        <a:lnR w="12700" cap="flat" cmpd="sng" algn="ctr">
                          <a:noFill/>
                          <a:prstDash val="solid"/>
                          <a:round/>
                          <a:headEnd type="none" w="med" len="med"/>
                          <a:tailEnd type="none" w="med" len="med"/>
                        </a:lnR>
                      </a:tcPr>
                    </a:tc>
                    <a:tc>
                      <a:txBody>
                        <a:bodyPr/>
                        <a:lstStyle/>
                        <a:p>
                          <a:pPr marL="0" algn="ctr" defTabSz="932742" rtl="0" eaLnBrk="1" fontAlgn="b" latinLnBrk="0" hangingPunct="1"/>
                          <a:r>
                            <a:rPr lang="en-US" altLang="zh-CN" sz="1900" b="1" i="0" u="none" strike="noStrike" kern="1200" dirty="0">
                              <a:solidFill>
                                <a:srgbClr val="000000"/>
                              </a:solidFill>
                              <a:effectLst/>
                              <a:latin typeface="Calibri" panose="020F0502020204030204" pitchFamily="34" charset="0"/>
                              <a:ea typeface="+mn-ea"/>
                              <a:cs typeface="+mn-cs"/>
                            </a:rPr>
                            <a:t>IGCV1</a:t>
                          </a:r>
                          <a:endParaRPr lang="en-US" sz="1900" b="1" i="0" u="none" strike="noStrike" kern="1200" dirty="0">
                            <a:solidFill>
                              <a:srgbClr val="000000"/>
                            </a:solidFill>
                            <a:effectLst/>
                            <a:latin typeface="Calibri" panose="020F0502020204030204" pitchFamily="34" charset="0"/>
                            <a:ea typeface="+mn-ea"/>
                            <a:cs typeface="+mn-cs"/>
                          </a:endParaRPr>
                        </a:p>
                      </a:txBody>
                      <a:tcPr marL="11002" marR="11002" marT="11002" marB="0" anchor="b">
                        <a:lnL w="12700" cap="flat" cmpd="sng" algn="ctr">
                          <a:noFill/>
                          <a:prstDash val="solid"/>
                          <a:round/>
                          <a:headEnd type="none" w="med" len="med"/>
                          <a:tailEnd type="none" w="med" len="med"/>
                        </a:lnL>
                      </a:tcPr>
                    </a:tc>
                    <a:tc>
                      <a:txBody>
                        <a:bodyPr/>
                        <a:lstStyle/>
                        <a:p>
                          <a:pPr marL="0" algn="ctr" defTabSz="932742" rtl="0" eaLnBrk="1" fontAlgn="b" latinLnBrk="0" hangingPunct="1"/>
                          <a:r>
                            <a:rPr lang="en-US" sz="1900" b="1" i="0" u="none" strike="noStrike" kern="1200" dirty="0">
                              <a:solidFill>
                                <a:srgbClr val="7030A0"/>
                              </a:solidFill>
                              <a:effectLst/>
                              <a:latin typeface="Calibri" panose="020F0502020204030204" pitchFamily="34" charset="0"/>
                              <a:ea typeface="+mn-ea"/>
                              <a:cs typeface="+mn-cs"/>
                            </a:rPr>
                            <a:t>IGCV2</a:t>
                          </a:r>
                        </a:p>
                      </a:txBody>
                      <a:tcPr marL="11002" marR="11002" marT="11002" marB="0" anchor="b">
                        <a:lnR w="12700" cap="flat" cmpd="sng" algn="ctr">
                          <a:noFill/>
                          <a:prstDash val="solid"/>
                          <a:round/>
                          <a:headEnd type="none" w="med" len="med"/>
                          <a:tailEnd type="none" w="med" len="med"/>
                        </a:lnR>
                      </a:tcPr>
                    </a:tc>
                    <a:extLst>
                      <a:ext uri="{0D108BD9-81ED-4DB2-BD59-A6C34878D82A}">
                        <a16:rowId xmlns:a16="http://schemas.microsoft.com/office/drawing/2014/main" val="3304990015"/>
                      </a:ext>
                    </a:extLst>
                  </a:tr>
                  <a:tr h="315802">
                    <a:tc>
                      <a:txBody>
                        <a:bodyPr/>
                        <a:lstStyle/>
                        <a:p>
                          <a:pPr algn="ctr" fontAlgn="b"/>
                          <a:r>
                            <a:rPr lang="en-US" sz="1900" b="0" i="0" u="none" strike="noStrike" kern="1200" dirty="0">
                              <a:solidFill>
                                <a:srgbClr val="000000"/>
                              </a:solidFill>
                              <a:effectLst/>
                              <a:latin typeface="Calibri" panose="020F0502020204030204" pitchFamily="34" charset="0"/>
                              <a:ea typeface="+mn-ea"/>
                              <a:cs typeface="+mn-cs"/>
                            </a:rPr>
                            <a:t>8</a:t>
                          </a:r>
                        </a:p>
                      </a:txBody>
                      <a:tcPr marL="11002" marR="11002" marT="11002" marB="0" anchor="b">
                        <a:lnR w="12700" cap="flat" cmpd="sng" algn="ctr">
                          <a:noFill/>
                          <a:prstDash val="solid"/>
                          <a:round/>
                          <a:headEnd type="none" w="med" len="med"/>
                          <a:tailEnd type="none" w="med" len="med"/>
                        </a:lnR>
                      </a:tcPr>
                    </a:tc>
                    <a:tc>
                      <a:txBody>
                        <a:bodyPr/>
                        <a:lstStyle/>
                        <a:p>
                          <a:endParaRPr lang="en-US"/>
                        </a:p>
                      </a:txBody>
                      <a:tcPr marL="11002" marR="11002" marT="11002" marB="0" anchor="b">
                        <a:lnL w="12700" cap="flat" cmpd="sng" algn="ctr">
                          <a:noFill/>
                          <a:prstDash val="solid"/>
                          <a:round/>
                          <a:headEnd type="none" w="med" len="med"/>
                          <a:tailEnd type="none" w="med" len="med"/>
                        </a:lnL>
                        <a:blipFill>
                          <a:blip r:embed="rId4"/>
                          <a:stretch>
                            <a:fillRect l="-74854" t="-115385" r="-100000" b="-236538"/>
                          </a:stretch>
                        </a:blipFill>
                      </a:tcPr>
                    </a:tc>
                    <a:tc>
                      <a:txBody>
                        <a:bodyPr/>
                        <a:lstStyle/>
                        <a:p>
                          <a:endParaRPr lang="en-US"/>
                        </a:p>
                      </a:txBody>
                      <a:tcPr marL="11002" marR="11002" marT="11002" marB="0" anchor="b">
                        <a:lnR w="12700" cap="flat" cmpd="sng" algn="ctr">
                          <a:noFill/>
                          <a:prstDash val="solid"/>
                          <a:round/>
                          <a:headEnd type="none" w="med" len="med"/>
                          <a:tailEnd type="none" w="med" len="med"/>
                        </a:lnR>
                        <a:blipFill>
                          <a:blip r:embed="rId4"/>
                          <a:stretch>
                            <a:fillRect l="-175367" t="-115385" r="-293" b="-236538"/>
                          </a:stretch>
                        </a:blipFill>
                      </a:tcPr>
                    </a:tc>
                    <a:extLst>
                      <a:ext uri="{0D108BD9-81ED-4DB2-BD59-A6C34878D82A}">
                        <a16:rowId xmlns:a16="http://schemas.microsoft.com/office/drawing/2014/main" val="3877857306"/>
                      </a:ext>
                    </a:extLst>
                  </a:tr>
                  <a:tr h="300562">
                    <a:tc>
                      <a:txBody>
                        <a:bodyPr/>
                        <a:lstStyle/>
                        <a:p>
                          <a:pPr algn="ctr" fontAlgn="b"/>
                          <a:r>
                            <a:rPr lang="en-US" sz="1900" b="0" i="0" u="none" strike="noStrike" kern="1200" dirty="0">
                              <a:solidFill>
                                <a:srgbClr val="000000"/>
                              </a:solidFill>
                              <a:effectLst/>
                              <a:latin typeface="Calibri" panose="020F0502020204030204" pitchFamily="34" charset="0"/>
                              <a:ea typeface="+mn-ea"/>
                              <a:cs typeface="+mn-cs"/>
                            </a:rPr>
                            <a:t>20</a:t>
                          </a:r>
                        </a:p>
                      </a:txBody>
                      <a:tcPr marL="11002" marR="11002" marT="11002" marB="0" anchor="b">
                        <a:lnR w="12700" cap="flat" cmpd="sng" algn="ctr">
                          <a:noFill/>
                          <a:prstDash val="solid"/>
                          <a:round/>
                          <a:headEnd type="none" w="med" len="med"/>
                          <a:tailEnd type="none" w="med" len="med"/>
                        </a:lnR>
                      </a:tcPr>
                    </a:tc>
                    <a:tc>
                      <a:txBody>
                        <a:bodyPr/>
                        <a:lstStyle/>
                        <a:p>
                          <a:endParaRPr lang="en-US"/>
                        </a:p>
                      </a:txBody>
                      <a:tcPr marL="11002" marR="11002" marT="11002" marB="0" anchor="b">
                        <a:lnL w="12700" cap="flat" cmpd="sng" algn="ctr">
                          <a:noFill/>
                          <a:prstDash val="solid"/>
                          <a:round/>
                          <a:headEnd type="none" w="med" len="med"/>
                          <a:tailEnd type="none" w="med" len="med"/>
                        </a:lnL>
                        <a:blipFill>
                          <a:blip r:embed="rId4"/>
                          <a:stretch>
                            <a:fillRect l="-74854" t="-228571" r="-100000" b="-151020"/>
                          </a:stretch>
                        </a:blipFill>
                      </a:tcPr>
                    </a:tc>
                    <a:tc>
                      <a:txBody>
                        <a:bodyPr/>
                        <a:lstStyle/>
                        <a:p>
                          <a:endParaRPr lang="en-US"/>
                        </a:p>
                      </a:txBody>
                      <a:tcPr marL="11002" marR="11002" marT="11002" marB="0" anchor="b">
                        <a:lnR w="12700" cap="flat" cmpd="sng" algn="ctr">
                          <a:noFill/>
                          <a:prstDash val="solid"/>
                          <a:round/>
                          <a:headEnd type="none" w="med" len="med"/>
                          <a:tailEnd type="none" w="med" len="med"/>
                        </a:lnR>
                        <a:blipFill>
                          <a:blip r:embed="rId4"/>
                          <a:stretch>
                            <a:fillRect l="-175367" t="-228571" r="-293" b="-151020"/>
                          </a:stretch>
                        </a:blipFill>
                      </a:tcPr>
                    </a:tc>
                    <a:extLst>
                      <a:ext uri="{0D108BD9-81ED-4DB2-BD59-A6C34878D82A}">
                        <a16:rowId xmlns:a16="http://schemas.microsoft.com/office/drawing/2014/main" val="2252438060"/>
                      </a:ext>
                    </a:extLst>
                  </a:tr>
                  <a:tr h="300562">
                    <a:tc>
                      <a:txBody>
                        <a:bodyPr/>
                        <a:lstStyle/>
                        <a:p>
                          <a:pPr algn="ctr" fontAlgn="b"/>
                          <a:r>
                            <a:rPr lang="en-US" sz="1900" b="0" i="0" u="none" strike="noStrike" kern="1200" dirty="0">
                              <a:solidFill>
                                <a:srgbClr val="000000"/>
                              </a:solidFill>
                              <a:effectLst/>
                              <a:latin typeface="Calibri" panose="020F0502020204030204" pitchFamily="34" charset="0"/>
                              <a:ea typeface="+mn-ea"/>
                              <a:cs typeface="+mn-cs"/>
                            </a:rPr>
                            <a:t>26</a:t>
                          </a:r>
                        </a:p>
                      </a:txBody>
                      <a:tcPr marL="11002" marR="11002" marT="11002" marB="0" anchor="b">
                        <a:lnR w="12700" cap="flat" cmpd="sng" algn="ctr">
                          <a:noFill/>
                          <a:prstDash val="solid"/>
                          <a:round/>
                          <a:headEnd type="none" w="med" len="med"/>
                          <a:tailEnd type="none" w="med" len="med"/>
                        </a:lnR>
                      </a:tcPr>
                    </a:tc>
                    <a:tc>
                      <a:txBody>
                        <a:bodyPr/>
                        <a:lstStyle/>
                        <a:p>
                          <a:endParaRPr lang="en-US"/>
                        </a:p>
                      </a:txBody>
                      <a:tcPr marL="11002" marR="11002" marT="11002" marB="0" anchor="b">
                        <a:lnL w="12700" cap="flat" cmpd="sng" algn="ctr">
                          <a:noFill/>
                          <a:prstDash val="solid"/>
                          <a:round/>
                          <a:headEnd type="none" w="med" len="med"/>
                          <a:tailEnd type="none" w="med" len="med"/>
                        </a:lnL>
                        <a:blipFill>
                          <a:blip r:embed="rId4"/>
                          <a:stretch>
                            <a:fillRect l="-74854" t="-322000" r="-100000" b="-48000"/>
                          </a:stretch>
                        </a:blipFill>
                      </a:tcPr>
                    </a:tc>
                    <a:tc>
                      <a:txBody>
                        <a:bodyPr/>
                        <a:lstStyle/>
                        <a:p>
                          <a:endParaRPr lang="en-US"/>
                        </a:p>
                      </a:txBody>
                      <a:tcPr marL="11002" marR="11002" marT="11002" marB="0" anchor="b">
                        <a:lnR w="12700" cap="flat" cmpd="sng" algn="ctr">
                          <a:noFill/>
                          <a:prstDash val="solid"/>
                          <a:round/>
                          <a:headEnd type="none" w="med" len="med"/>
                          <a:tailEnd type="none" w="med" len="med"/>
                        </a:lnR>
                        <a:blipFill>
                          <a:blip r:embed="rId4"/>
                          <a:stretch>
                            <a:fillRect l="-175367" t="-322000" r="-293" b="-48000"/>
                          </a:stretch>
                        </a:blipFill>
                      </a:tcPr>
                    </a:tc>
                    <a:extLst>
                      <a:ext uri="{0D108BD9-81ED-4DB2-BD59-A6C34878D82A}">
                        <a16:rowId xmlns:a16="http://schemas.microsoft.com/office/drawing/2014/main" val="2274823727"/>
                      </a:ext>
                    </a:extLst>
                  </a:tr>
                </a:tbl>
              </a:graphicData>
            </a:graphic>
          </p:graphicFrame>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2E4894EA-8CD2-4ED2-AA65-B2328ACB0BCF}"/>
                  </a:ext>
                </a:extLst>
              </p:cNvPr>
              <p:cNvSpPr txBox="1"/>
              <p:nvPr/>
            </p:nvSpPr>
            <p:spPr>
              <a:xfrm>
                <a:off x="0" y="4564062"/>
                <a:ext cx="5989637" cy="572464"/>
              </a:xfrm>
              <a:prstGeom prst="rect">
                <a:avLst/>
              </a:prstGeom>
              <a:noFill/>
            </p:spPr>
            <p:txBody>
              <a:bodyPr wrap="square" lIns="182880" tIns="146304" rIns="182880" bIns="146304" rtlCol="0">
                <a:spAutoFit/>
              </a:bodyPr>
              <a:lstStyle/>
              <a:p>
                <a:pPr algn="ctr">
                  <a:lnSpc>
                    <a:spcPct val="90000"/>
                  </a:lnSpc>
                  <a:spcAft>
                    <a:spcPts val="600"/>
                  </a:spcAft>
                </a:pPr>
                <a:r>
                  <a:rPr lang="en-US" sz="2000" dirty="0">
                    <a:gradFill>
                      <a:gsLst>
                        <a:gs pos="2917">
                          <a:schemeClr val="tx1"/>
                        </a:gs>
                        <a:gs pos="30000">
                          <a:schemeClr val="tx1"/>
                        </a:gs>
                      </a:gsLst>
                      <a:lin ang="5400000" scaled="0"/>
                    </a:gradFill>
                  </a:rPr>
                  <a:t>Model size: #</a:t>
                </a:r>
                <a:r>
                  <a:rPr lang="en-US" sz="2000" dirty="0" err="1">
                    <a:gradFill>
                      <a:gsLst>
                        <a:gs pos="2917">
                          <a:schemeClr val="tx1"/>
                        </a:gs>
                        <a:gs pos="30000">
                          <a:schemeClr val="tx1"/>
                        </a:gs>
                      </a:gsLst>
                      <a:lin ang="5400000" scaled="0"/>
                    </a:gradFill>
                  </a:rPr>
                  <a:t>params</a:t>
                </a:r>
                <a:r>
                  <a:rPr lang="en-US" sz="2000" dirty="0">
                    <a:gradFill>
                      <a:gsLst>
                        <a:gs pos="2917">
                          <a:schemeClr val="tx1"/>
                        </a:gs>
                        <a:gs pos="30000">
                          <a:schemeClr val="tx1"/>
                        </a:gs>
                      </a:gsLst>
                      <a:lin ang="5400000" scaled="0"/>
                    </a:gradFill>
                  </a:rPr>
                  <a:t> (</a:t>
                </a:r>
                <a14:m>
                  <m:oMath xmlns:m="http://schemas.openxmlformats.org/officeDocument/2006/math">
                    <m:r>
                      <a:rPr lang="en-US" altLang="zh-CN" sz="2000" i="1" smtClean="0">
                        <a:gradFill>
                          <a:gsLst>
                            <a:gs pos="2917">
                              <a:schemeClr val="tx1"/>
                            </a:gs>
                            <a:gs pos="30000">
                              <a:schemeClr val="tx1"/>
                            </a:gs>
                          </a:gsLst>
                          <a:lin ang="5400000" scaled="0"/>
                        </a:gradFill>
                        <a:latin typeface="Cambria Math" panose="02040503050406030204" pitchFamily="18" charset="0"/>
                        <a:ea typeface="Cambria Math" panose="02040503050406030204" pitchFamily="18" charset="0"/>
                      </a:rPr>
                      <m:t>×</m:t>
                    </m:r>
                    <m:sSup>
                      <m:sSupPr>
                        <m:ctrlPr>
                          <a:rPr lang="en-US" altLang="zh-CN" sz="2000" i="1" smtClean="0">
                            <a:gradFill>
                              <a:gsLst>
                                <a:gs pos="2917">
                                  <a:schemeClr val="tx1"/>
                                </a:gs>
                                <a:gs pos="30000">
                                  <a:schemeClr val="tx1"/>
                                </a:gs>
                              </a:gsLst>
                              <a:lin ang="5400000" scaled="0"/>
                            </a:gradFill>
                            <a:latin typeface="Cambria Math" panose="02040503050406030204" pitchFamily="18" charset="0"/>
                            <a:ea typeface="Cambria Math" panose="02040503050406030204" pitchFamily="18" charset="0"/>
                          </a:rPr>
                        </m:ctrlPr>
                      </m:sSupPr>
                      <m:e>
                        <m:r>
                          <a:rPr lang="en-US" altLang="zh-CN" sz="2000" i="1">
                            <a:gradFill>
                              <a:gsLst>
                                <a:gs pos="2917">
                                  <a:schemeClr val="tx1"/>
                                </a:gs>
                                <a:gs pos="30000">
                                  <a:schemeClr val="tx1"/>
                                </a:gs>
                              </a:gsLst>
                              <a:lin ang="5400000" scaled="0"/>
                            </a:gradFill>
                            <a:latin typeface="Cambria Math" panose="02040503050406030204" pitchFamily="18" charset="0"/>
                            <a:ea typeface="Cambria Math" panose="02040503050406030204" pitchFamily="18" charset="0"/>
                          </a:rPr>
                          <m:t>1</m:t>
                        </m:r>
                        <m:r>
                          <a:rPr lang="en-US" altLang="zh-CN" sz="2000" i="1" smtClean="0">
                            <a:gradFill>
                              <a:gsLst>
                                <a:gs pos="2917">
                                  <a:schemeClr val="tx1"/>
                                </a:gs>
                                <a:gs pos="30000">
                                  <a:schemeClr val="tx1"/>
                                </a:gs>
                              </a:gsLst>
                              <a:lin ang="5400000" scaled="0"/>
                            </a:gradFill>
                            <a:latin typeface="Cambria Math" panose="02040503050406030204" pitchFamily="18" charset="0"/>
                            <a:ea typeface="Cambria Math" panose="02040503050406030204" pitchFamily="18" charset="0"/>
                          </a:rPr>
                          <m:t>0</m:t>
                        </m:r>
                      </m:e>
                      <m:sup>
                        <m:r>
                          <a:rPr lang="en-US" altLang="zh-CN" sz="2000" i="1">
                            <a:gradFill>
                              <a:gsLst>
                                <a:gs pos="2917">
                                  <a:schemeClr val="tx1"/>
                                </a:gs>
                                <a:gs pos="30000">
                                  <a:schemeClr val="tx1"/>
                                </a:gs>
                              </a:gsLst>
                              <a:lin ang="5400000" scaled="0"/>
                            </a:gradFill>
                            <a:latin typeface="Cambria Math" panose="02040503050406030204" pitchFamily="18" charset="0"/>
                            <a:ea typeface="Cambria Math" panose="02040503050406030204" pitchFamily="18" charset="0"/>
                          </a:rPr>
                          <m:t>6</m:t>
                        </m:r>
                      </m:sup>
                    </m:sSup>
                  </m:oMath>
                </a14:m>
                <a:r>
                  <a:rPr lang="en-US" sz="2000" dirty="0">
                    <a:gradFill>
                      <a:gsLst>
                        <a:gs pos="2917">
                          <a:schemeClr val="tx1"/>
                        </a:gs>
                        <a:gs pos="30000">
                          <a:schemeClr val="tx1"/>
                        </a:gs>
                      </a:gsLst>
                      <a:lin ang="5400000" scaled="0"/>
                    </a:gradFill>
                  </a:rPr>
                  <a:t>)</a:t>
                </a:r>
              </a:p>
            </p:txBody>
          </p:sp>
        </mc:Choice>
        <mc:Fallback xmlns="">
          <p:sp>
            <p:nvSpPr>
              <p:cNvPr id="8" name="TextBox 7">
                <a:extLst>
                  <a:ext uri="{FF2B5EF4-FFF2-40B4-BE49-F238E27FC236}">
                    <a16:creationId xmlns:a16="http://schemas.microsoft.com/office/drawing/2014/main" id="{2E4894EA-8CD2-4ED2-AA65-B2328ACB0BCF}"/>
                  </a:ext>
                </a:extLst>
              </p:cNvPr>
              <p:cNvSpPr txBox="1">
                <a:spLocks noRot="1" noChangeAspect="1" noMove="1" noResize="1" noEditPoints="1" noAdjustHandles="1" noChangeArrowheads="1" noChangeShapeType="1" noTextEdit="1"/>
              </p:cNvSpPr>
              <p:nvPr/>
            </p:nvSpPr>
            <p:spPr>
              <a:xfrm>
                <a:off x="0" y="4564062"/>
                <a:ext cx="5989637" cy="572464"/>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9" name="Table 8">
                <a:extLst>
                  <a:ext uri="{FF2B5EF4-FFF2-40B4-BE49-F238E27FC236}">
                    <a16:creationId xmlns:a16="http://schemas.microsoft.com/office/drawing/2014/main" id="{6E9A3A8B-E749-46E4-A093-565C68574822}"/>
                  </a:ext>
                </a:extLst>
              </p:cNvPr>
              <p:cNvGraphicFramePr>
                <a:graphicFrameLocks noGrp="1"/>
              </p:cNvGraphicFramePr>
              <p:nvPr>
                <p:extLst>
                  <p:ext uri="{D42A27DB-BD31-4B8C-83A1-F6EECF244321}">
                    <p14:modId xmlns:p14="http://schemas.microsoft.com/office/powerpoint/2010/main" val="3419214434"/>
                  </p:ext>
                </p:extLst>
              </p:nvPr>
            </p:nvGraphicFramePr>
            <p:xfrm>
              <a:off x="6797676" y="5191926"/>
              <a:ext cx="5638799" cy="1202248"/>
            </p:xfrm>
            <a:graphic>
              <a:graphicData uri="http://schemas.openxmlformats.org/drawingml/2006/table">
                <a:tbl>
                  <a:tblPr firstRow="1" firstCol="1">
                    <a:tableStyleId>{9D7B26C5-4107-4FEC-AEDC-1716B250A1EF}</a:tableStyleId>
                  </a:tblPr>
                  <a:tblGrid>
                    <a:gridCol w="1537855">
                      <a:extLst>
                        <a:ext uri="{9D8B030D-6E8A-4147-A177-3AD203B41FA5}">
                          <a16:colId xmlns:a16="http://schemas.microsoft.com/office/drawing/2014/main" val="3908990729"/>
                        </a:ext>
                      </a:extLst>
                    </a:gridCol>
                    <a:gridCol w="2050472">
                      <a:extLst>
                        <a:ext uri="{9D8B030D-6E8A-4147-A177-3AD203B41FA5}">
                          <a16:colId xmlns:a16="http://schemas.microsoft.com/office/drawing/2014/main" val="389499926"/>
                        </a:ext>
                      </a:extLst>
                    </a:gridCol>
                    <a:gridCol w="2050472">
                      <a:extLst>
                        <a:ext uri="{9D8B030D-6E8A-4147-A177-3AD203B41FA5}">
                          <a16:colId xmlns:a16="http://schemas.microsoft.com/office/drawing/2014/main" val="4107779806"/>
                        </a:ext>
                      </a:extLst>
                    </a:gridCol>
                  </a:tblGrid>
                  <a:tr h="0">
                    <a:tc>
                      <a:txBody>
                        <a:bodyPr/>
                        <a:lstStyle/>
                        <a:p>
                          <a:pPr marL="0" marR="0" lvl="0" indent="0" algn="ctr" defTabSz="932742" rtl="0" eaLnBrk="1" fontAlgn="b" latinLnBrk="0" hangingPunct="1">
                            <a:lnSpc>
                              <a:spcPct val="100000"/>
                            </a:lnSpc>
                            <a:spcBef>
                              <a:spcPts val="0"/>
                            </a:spcBef>
                            <a:spcAft>
                              <a:spcPts val="0"/>
                            </a:spcAft>
                            <a:buClrTx/>
                            <a:buSzTx/>
                            <a:buFontTx/>
                            <a:buNone/>
                            <a:tabLst/>
                            <a:defRPr/>
                          </a:pPr>
                          <a:r>
                            <a:rPr lang="en-US" sz="1900" b="1" i="0" u="none" strike="noStrike" kern="1200" dirty="0">
                              <a:solidFill>
                                <a:srgbClr val="000000"/>
                              </a:solidFill>
                              <a:effectLst/>
                              <a:latin typeface="Calibri" panose="020F0502020204030204" pitchFamily="34" charset="0"/>
                              <a:ea typeface="+mn-ea"/>
                              <a:cs typeface="+mn-cs"/>
                            </a:rPr>
                            <a:t>Depth</a:t>
                          </a:r>
                        </a:p>
                      </a:txBody>
                      <a:tcPr marL="11002" marR="11002" marT="11002" marB="0" anchor="b">
                        <a:lnR w="12700" cap="flat" cmpd="sng" algn="ctr">
                          <a:noFill/>
                          <a:prstDash val="solid"/>
                          <a:round/>
                          <a:headEnd type="none" w="med" len="med"/>
                          <a:tailEnd type="none" w="med" len="med"/>
                        </a:lnR>
                      </a:tcPr>
                    </a:tc>
                    <a:tc>
                      <a:txBody>
                        <a:bodyPr/>
                        <a:lstStyle/>
                        <a:p>
                          <a:pPr marL="0" algn="ctr" defTabSz="932742" rtl="0" eaLnBrk="1" fontAlgn="b" latinLnBrk="0" hangingPunct="1"/>
                          <a:r>
                            <a:rPr lang="en-US" altLang="zh-CN" sz="1900" b="1" i="0" u="none" strike="noStrike" kern="1200" dirty="0">
                              <a:solidFill>
                                <a:srgbClr val="000000"/>
                              </a:solidFill>
                              <a:effectLst/>
                              <a:latin typeface="Calibri" panose="020F0502020204030204" pitchFamily="34" charset="0"/>
                              <a:ea typeface="+mn-ea"/>
                              <a:cs typeface="+mn-cs"/>
                            </a:rPr>
                            <a:t>IGCV1</a:t>
                          </a:r>
                          <a:endParaRPr lang="en-US" sz="1900" b="1" i="0" u="none" strike="noStrike" kern="1200" dirty="0">
                            <a:solidFill>
                              <a:srgbClr val="000000"/>
                            </a:solidFill>
                            <a:effectLst/>
                            <a:latin typeface="Calibri" panose="020F0502020204030204" pitchFamily="34" charset="0"/>
                            <a:ea typeface="+mn-ea"/>
                            <a:cs typeface="+mn-cs"/>
                          </a:endParaRPr>
                        </a:p>
                      </a:txBody>
                      <a:tcPr marL="11002" marR="11002" marT="11002" marB="0" anchor="b">
                        <a:lnL w="12700" cap="flat" cmpd="sng" algn="ctr">
                          <a:noFill/>
                          <a:prstDash val="solid"/>
                          <a:round/>
                          <a:headEnd type="none" w="med" len="med"/>
                          <a:tailEnd type="none" w="med" len="med"/>
                        </a:lnL>
                      </a:tcPr>
                    </a:tc>
                    <a:tc>
                      <a:txBody>
                        <a:bodyPr/>
                        <a:lstStyle/>
                        <a:p>
                          <a:pPr marL="0" algn="ctr" defTabSz="932742" rtl="0" eaLnBrk="1" fontAlgn="b" latinLnBrk="0" hangingPunct="1"/>
                          <a:r>
                            <a:rPr lang="en-US" sz="1900" b="1" i="0" u="none" strike="noStrike" kern="1200" dirty="0">
                              <a:solidFill>
                                <a:srgbClr val="7030A0"/>
                              </a:solidFill>
                              <a:effectLst/>
                              <a:latin typeface="Calibri" panose="020F0502020204030204" pitchFamily="34" charset="0"/>
                              <a:ea typeface="+mn-ea"/>
                              <a:cs typeface="+mn-cs"/>
                            </a:rPr>
                            <a:t>IGCV2</a:t>
                          </a:r>
                        </a:p>
                      </a:txBody>
                      <a:tcPr marL="11002" marR="11002" marT="11002" marB="0" anchor="b">
                        <a:lnR w="12700" cap="flat" cmpd="sng" algn="ctr">
                          <a:noFill/>
                          <a:prstDash val="solid"/>
                          <a:round/>
                          <a:headEnd type="none" w="med" len="med"/>
                          <a:tailEnd type="none" w="med" len="med"/>
                        </a:lnR>
                      </a:tcPr>
                    </a:tc>
                    <a:extLst>
                      <a:ext uri="{0D108BD9-81ED-4DB2-BD59-A6C34878D82A}">
                        <a16:rowId xmlns:a16="http://schemas.microsoft.com/office/drawing/2014/main" val="3304990015"/>
                      </a:ext>
                    </a:extLst>
                  </a:tr>
                  <a:tr h="300562">
                    <a:tc>
                      <a:txBody>
                        <a:bodyPr/>
                        <a:lstStyle/>
                        <a:p>
                          <a:pPr algn="ctr" fontAlgn="b"/>
                          <a:r>
                            <a:rPr lang="en-US" sz="1900" b="0" i="0" u="none" strike="noStrike" kern="1200" dirty="0">
                              <a:solidFill>
                                <a:srgbClr val="000000"/>
                              </a:solidFill>
                              <a:effectLst/>
                              <a:latin typeface="Calibri" panose="020F0502020204030204" pitchFamily="34" charset="0"/>
                              <a:ea typeface="+mn-ea"/>
                              <a:cs typeface="+mn-cs"/>
                            </a:rPr>
                            <a:t>8</a:t>
                          </a:r>
                        </a:p>
                      </a:txBody>
                      <a:tcPr marL="11002" marR="11002" marT="11002" marB="0" anchor="b">
                        <a:lnR w="12700" cap="flat" cmpd="sng" algn="ctr">
                          <a:noFill/>
                          <a:prstDash val="solid"/>
                          <a:round/>
                          <a:headEnd type="none" w="med" len="med"/>
                          <a:tailEnd type="none" w="med" len="med"/>
                        </a:lnR>
                      </a:tcPr>
                    </a:tc>
                    <a:tc>
                      <a:txBody>
                        <a:bodyPr/>
                        <a:lstStyle/>
                        <a:p>
                          <a:pPr marL="0" marR="0" lvl="0" indent="0" algn="ctr" defTabSz="932742" rtl="0" eaLnBrk="1" fontAlgn="b"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800" b="0" i="1" u="none" strike="noStrike" kern="1200" smtClean="0">
                                    <a:solidFill>
                                      <a:srgbClr val="000000"/>
                                    </a:solidFill>
                                    <a:effectLst/>
                                    <a:latin typeface="Cambria Math" panose="02040503050406030204" pitchFamily="18" charset="0"/>
                                    <a:ea typeface="+mn-ea"/>
                                    <a:cs typeface="+mn-cs"/>
                                  </a:rPr>
                                  <m:t>1.00</m:t>
                                </m:r>
                              </m:oMath>
                            </m:oMathPara>
                          </a14:m>
                          <a:endParaRPr lang="en-US" sz="1800" b="0" i="0" u="none" strike="noStrike" kern="1200" dirty="0">
                            <a:solidFill>
                              <a:srgbClr val="000000"/>
                            </a:solidFill>
                            <a:effectLst/>
                            <a:latin typeface="Calibri" panose="020F0502020204030204" pitchFamily="34" charset="0"/>
                            <a:ea typeface="+mn-ea"/>
                            <a:cs typeface="+mn-cs"/>
                          </a:endParaRPr>
                        </a:p>
                      </a:txBody>
                      <a:tcPr marL="11002" marR="11002" marT="11002" marB="0" anchor="b">
                        <a:lnL w="12700" cap="flat" cmpd="sng" algn="ctr">
                          <a:noFill/>
                          <a:prstDash val="solid"/>
                          <a:round/>
                          <a:headEnd type="none" w="med" len="med"/>
                          <a:tailEnd type="none" w="med" len="med"/>
                        </a:lnL>
                      </a:tcPr>
                    </a:tc>
                    <a:tc>
                      <a:txBody>
                        <a:bodyPr/>
                        <a:lstStyle/>
                        <a:p>
                          <a:pPr marL="0" marR="0" lvl="0" indent="0" algn="ctr" defTabSz="932742" rtl="0" eaLnBrk="1" fontAlgn="b"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900" b="0" i="1" u="none" strike="noStrike" kern="1200" smtClean="0">
                                    <a:solidFill>
                                      <a:srgbClr val="7030A0"/>
                                    </a:solidFill>
                                    <a:effectLst/>
                                    <a:latin typeface="Cambria Math" panose="02040503050406030204" pitchFamily="18" charset="0"/>
                                    <a:ea typeface="+mn-ea"/>
                                    <a:cs typeface="+mn-cs"/>
                                  </a:rPr>
                                  <m:t>1.18</m:t>
                                </m:r>
                              </m:oMath>
                            </m:oMathPara>
                          </a14:m>
                          <a:endParaRPr lang="en-US" sz="1900" b="0" i="0" u="none" strike="noStrike" kern="1200" dirty="0">
                            <a:solidFill>
                              <a:srgbClr val="7030A0"/>
                            </a:solidFill>
                            <a:effectLst/>
                            <a:latin typeface="Calibri" panose="020F0502020204030204" pitchFamily="34" charset="0"/>
                            <a:ea typeface="+mn-ea"/>
                            <a:cs typeface="+mn-cs"/>
                          </a:endParaRPr>
                        </a:p>
                      </a:txBody>
                      <a:tcPr marL="11002" marR="11002" marT="11002" marB="0" anchor="b">
                        <a:lnR w="12700" cap="flat" cmpd="sng" algn="ctr">
                          <a:noFill/>
                          <a:prstDash val="solid"/>
                          <a:round/>
                          <a:headEnd type="none" w="med" len="med"/>
                          <a:tailEnd type="none" w="med" len="med"/>
                        </a:lnR>
                      </a:tcPr>
                    </a:tc>
                    <a:extLst>
                      <a:ext uri="{0D108BD9-81ED-4DB2-BD59-A6C34878D82A}">
                        <a16:rowId xmlns:a16="http://schemas.microsoft.com/office/drawing/2014/main" val="3877857306"/>
                      </a:ext>
                    </a:extLst>
                  </a:tr>
                  <a:tr h="194810">
                    <a:tc>
                      <a:txBody>
                        <a:bodyPr/>
                        <a:lstStyle/>
                        <a:p>
                          <a:pPr algn="ctr" fontAlgn="b"/>
                          <a:r>
                            <a:rPr lang="en-US" sz="1900" b="0" i="0" u="none" strike="noStrike" kern="1200" dirty="0">
                              <a:solidFill>
                                <a:srgbClr val="000000"/>
                              </a:solidFill>
                              <a:effectLst/>
                              <a:latin typeface="Calibri" panose="020F0502020204030204" pitchFamily="34" charset="0"/>
                              <a:ea typeface="+mn-ea"/>
                              <a:cs typeface="+mn-cs"/>
                            </a:rPr>
                            <a:t>20</a:t>
                          </a:r>
                        </a:p>
                      </a:txBody>
                      <a:tcPr marL="11002" marR="11002" marT="11002" marB="0" anchor="b">
                        <a:lnR w="12700" cap="flat" cmpd="sng" algn="ctr">
                          <a:noFill/>
                          <a:prstDash val="solid"/>
                          <a:round/>
                          <a:headEnd type="none" w="med" len="med"/>
                          <a:tailEnd type="none" w="med" len="med"/>
                        </a:lnR>
                      </a:tcPr>
                    </a:tc>
                    <a:tc>
                      <a:txBody>
                        <a:bodyPr/>
                        <a:lstStyle/>
                        <a:p>
                          <a:pPr marL="0" marR="0" lvl="0" indent="0" algn="ctr" defTabSz="932742" rtl="0" eaLnBrk="1" fontAlgn="b"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900" b="0" i="1" u="none" strike="noStrike" kern="1200" smtClean="0">
                                    <a:solidFill>
                                      <a:srgbClr val="000000"/>
                                    </a:solidFill>
                                    <a:effectLst/>
                                    <a:latin typeface="Cambria Math" panose="02040503050406030204" pitchFamily="18" charset="0"/>
                                    <a:ea typeface="+mn-ea"/>
                                    <a:cs typeface="+mn-cs"/>
                                  </a:rPr>
                                  <m:t>2.89</m:t>
                                </m:r>
                              </m:oMath>
                            </m:oMathPara>
                          </a14:m>
                          <a:endParaRPr lang="en-US" sz="1900" b="0" i="0" u="none" strike="noStrike" kern="1200" dirty="0">
                            <a:solidFill>
                              <a:srgbClr val="000000"/>
                            </a:solidFill>
                            <a:effectLst/>
                            <a:latin typeface="Calibri" panose="020F0502020204030204" pitchFamily="34" charset="0"/>
                            <a:ea typeface="+mn-ea"/>
                            <a:cs typeface="+mn-cs"/>
                          </a:endParaRPr>
                        </a:p>
                      </a:txBody>
                      <a:tcPr marL="11002" marR="11002" marT="11002" marB="0" anchor="b">
                        <a:lnL w="12700" cap="flat" cmpd="sng" algn="ctr">
                          <a:noFill/>
                          <a:prstDash val="solid"/>
                          <a:round/>
                          <a:headEnd type="none" w="med" len="med"/>
                          <a:tailEnd type="none" w="med" len="med"/>
                        </a:lnL>
                      </a:tcPr>
                    </a:tc>
                    <a:tc>
                      <a:txBody>
                        <a:bodyPr/>
                        <a:lstStyle/>
                        <a:p>
                          <a:pPr marL="0" marR="0" lvl="0" indent="0" algn="ctr" defTabSz="932742" rtl="0" eaLnBrk="1" fontAlgn="b"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900" b="0" i="1" u="none" strike="noStrike" kern="1200" smtClean="0">
                                    <a:solidFill>
                                      <a:srgbClr val="7030A0"/>
                                    </a:solidFill>
                                    <a:effectLst/>
                                    <a:latin typeface="Cambria Math" panose="02040503050406030204" pitchFamily="18" charset="0"/>
                                    <a:ea typeface="+mn-ea"/>
                                    <a:cs typeface="+mn-cs"/>
                                  </a:rPr>
                                  <m:t>3.20</m:t>
                                </m:r>
                              </m:oMath>
                            </m:oMathPara>
                          </a14:m>
                          <a:endParaRPr lang="en-US" sz="1900" b="0" i="0" u="none" strike="noStrike" kern="1200" dirty="0">
                            <a:solidFill>
                              <a:srgbClr val="7030A0"/>
                            </a:solidFill>
                            <a:effectLst/>
                            <a:latin typeface="Calibri" panose="020F0502020204030204" pitchFamily="34" charset="0"/>
                            <a:ea typeface="+mn-ea"/>
                            <a:cs typeface="+mn-cs"/>
                          </a:endParaRPr>
                        </a:p>
                      </a:txBody>
                      <a:tcPr marL="11002" marR="11002" marT="11002" marB="0" anchor="b">
                        <a:lnR w="12700" cap="flat" cmpd="sng" algn="ctr">
                          <a:noFill/>
                          <a:prstDash val="solid"/>
                          <a:round/>
                          <a:headEnd type="none" w="med" len="med"/>
                          <a:tailEnd type="none" w="med" len="med"/>
                        </a:lnR>
                      </a:tcPr>
                    </a:tc>
                    <a:extLst>
                      <a:ext uri="{0D108BD9-81ED-4DB2-BD59-A6C34878D82A}">
                        <a16:rowId xmlns:a16="http://schemas.microsoft.com/office/drawing/2014/main" val="2252438060"/>
                      </a:ext>
                    </a:extLst>
                  </a:tr>
                  <a:tr h="300562">
                    <a:tc>
                      <a:txBody>
                        <a:bodyPr/>
                        <a:lstStyle/>
                        <a:p>
                          <a:pPr algn="ctr" fontAlgn="b"/>
                          <a:r>
                            <a:rPr lang="en-US" sz="1900" b="0" i="0" u="none" strike="noStrike" kern="1200" dirty="0">
                              <a:solidFill>
                                <a:srgbClr val="000000"/>
                              </a:solidFill>
                              <a:effectLst/>
                              <a:latin typeface="Calibri" panose="020F0502020204030204" pitchFamily="34" charset="0"/>
                              <a:ea typeface="+mn-ea"/>
                              <a:cs typeface="+mn-cs"/>
                            </a:rPr>
                            <a:t>26</a:t>
                          </a:r>
                        </a:p>
                      </a:txBody>
                      <a:tcPr marL="11002" marR="11002" marT="11002" marB="0" anchor="b">
                        <a:lnR w="12700" cap="flat" cmpd="sng" algn="ctr">
                          <a:noFill/>
                          <a:prstDash val="solid"/>
                          <a:round/>
                          <a:headEnd type="none" w="med" len="med"/>
                          <a:tailEnd type="none" w="med" len="med"/>
                        </a:lnR>
                      </a:tcPr>
                    </a:tc>
                    <a:tc>
                      <a:txBody>
                        <a:bodyPr/>
                        <a:lstStyle/>
                        <a:p>
                          <a:pPr marL="0" marR="0" lvl="0" indent="0" algn="ctr" defTabSz="932742" rtl="0" eaLnBrk="1" fontAlgn="b"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900" b="0" i="1" u="none" strike="noStrike" kern="1200" smtClean="0">
                                    <a:solidFill>
                                      <a:srgbClr val="000000"/>
                                    </a:solidFill>
                                    <a:effectLst/>
                                    <a:latin typeface="Cambria Math" panose="02040503050406030204" pitchFamily="18" charset="0"/>
                                    <a:ea typeface="+mn-ea"/>
                                    <a:cs typeface="+mn-cs"/>
                                  </a:rPr>
                                  <m:t>3.83</m:t>
                                </m:r>
                              </m:oMath>
                            </m:oMathPara>
                          </a14:m>
                          <a:endParaRPr lang="en-US" sz="1900" b="0" i="0" u="none" strike="noStrike" kern="1200" dirty="0">
                            <a:solidFill>
                              <a:srgbClr val="000000"/>
                            </a:solidFill>
                            <a:effectLst/>
                            <a:latin typeface="Calibri" panose="020F0502020204030204" pitchFamily="34" charset="0"/>
                            <a:ea typeface="+mn-ea"/>
                            <a:cs typeface="+mn-cs"/>
                          </a:endParaRPr>
                        </a:p>
                      </a:txBody>
                      <a:tcPr marL="11002" marR="11002" marT="11002" marB="0" anchor="b">
                        <a:lnL w="12700" cap="flat" cmpd="sng" algn="ctr">
                          <a:noFill/>
                          <a:prstDash val="solid"/>
                          <a:round/>
                          <a:headEnd type="none" w="med" len="med"/>
                          <a:tailEnd type="none" w="med" len="med"/>
                        </a:lnL>
                      </a:tcPr>
                    </a:tc>
                    <a:tc>
                      <a:txBody>
                        <a:bodyPr/>
                        <a:lstStyle/>
                        <a:p>
                          <a:pPr marL="0" marR="0" lvl="0" indent="0" algn="ctr" defTabSz="932742" rtl="0" eaLnBrk="1" fontAlgn="b"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900" b="0" i="1" u="none" strike="noStrike" kern="1200" smtClean="0">
                                    <a:solidFill>
                                      <a:srgbClr val="7030A0"/>
                                    </a:solidFill>
                                    <a:effectLst/>
                                    <a:latin typeface="Cambria Math" panose="02040503050406030204" pitchFamily="18" charset="0"/>
                                    <a:ea typeface="+mn-ea"/>
                                    <a:cs typeface="+mn-cs"/>
                                  </a:rPr>
                                  <m:t>4.21</m:t>
                                </m:r>
                              </m:oMath>
                            </m:oMathPara>
                          </a14:m>
                          <a:endParaRPr lang="en-US" sz="1900" b="0" i="0" u="none" strike="noStrike" kern="1200" dirty="0">
                            <a:solidFill>
                              <a:srgbClr val="7030A0"/>
                            </a:solidFill>
                            <a:effectLst/>
                            <a:latin typeface="Calibri" panose="020F0502020204030204" pitchFamily="34" charset="0"/>
                            <a:ea typeface="+mn-ea"/>
                            <a:cs typeface="+mn-cs"/>
                          </a:endParaRPr>
                        </a:p>
                      </a:txBody>
                      <a:tcPr marL="11002" marR="11002" marT="11002" marB="0" anchor="b">
                        <a:lnR w="12700" cap="flat" cmpd="sng" algn="ctr">
                          <a:noFill/>
                          <a:prstDash val="solid"/>
                          <a:round/>
                          <a:headEnd type="none" w="med" len="med"/>
                          <a:tailEnd type="none" w="med" len="med"/>
                        </a:lnR>
                      </a:tcPr>
                    </a:tc>
                    <a:extLst>
                      <a:ext uri="{0D108BD9-81ED-4DB2-BD59-A6C34878D82A}">
                        <a16:rowId xmlns:a16="http://schemas.microsoft.com/office/drawing/2014/main" val="2274823727"/>
                      </a:ext>
                    </a:extLst>
                  </a:tr>
                </a:tbl>
              </a:graphicData>
            </a:graphic>
          </p:graphicFrame>
        </mc:Choice>
        <mc:Fallback xmlns="">
          <p:graphicFrame>
            <p:nvGraphicFramePr>
              <p:cNvPr id="9" name="Table 8">
                <a:extLst>
                  <a:ext uri="{FF2B5EF4-FFF2-40B4-BE49-F238E27FC236}">
                    <a16:creationId xmlns:a16="http://schemas.microsoft.com/office/drawing/2014/main" id="{6E9A3A8B-E749-46E4-A093-565C68574822}"/>
                  </a:ext>
                </a:extLst>
              </p:cNvPr>
              <p:cNvGraphicFramePr>
                <a:graphicFrameLocks noGrp="1"/>
              </p:cNvGraphicFramePr>
              <p:nvPr>
                <p:extLst>
                  <p:ext uri="{D42A27DB-BD31-4B8C-83A1-F6EECF244321}">
                    <p14:modId xmlns:p14="http://schemas.microsoft.com/office/powerpoint/2010/main" val="3419214434"/>
                  </p:ext>
                </p:extLst>
              </p:nvPr>
            </p:nvGraphicFramePr>
            <p:xfrm>
              <a:off x="6797676" y="5191926"/>
              <a:ext cx="5638799" cy="1202248"/>
            </p:xfrm>
            <a:graphic>
              <a:graphicData uri="http://schemas.openxmlformats.org/drawingml/2006/table">
                <a:tbl>
                  <a:tblPr firstRow="1" firstCol="1">
                    <a:tableStyleId>{9D7B26C5-4107-4FEC-AEDC-1716B250A1EF}</a:tableStyleId>
                  </a:tblPr>
                  <a:tblGrid>
                    <a:gridCol w="1537855">
                      <a:extLst>
                        <a:ext uri="{9D8B030D-6E8A-4147-A177-3AD203B41FA5}">
                          <a16:colId xmlns:a16="http://schemas.microsoft.com/office/drawing/2014/main" val="3908990729"/>
                        </a:ext>
                      </a:extLst>
                    </a:gridCol>
                    <a:gridCol w="2050472">
                      <a:extLst>
                        <a:ext uri="{9D8B030D-6E8A-4147-A177-3AD203B41FA5}">
                          <a16:colId xmlns:a16="http://schemas.microsoft.com/office/drawing/2014/main" val="389499926"/>
                        </a:ext>
                      </a:extLst>
                    </a:gridCol>
                    <a:gridCol w="2050472">
                      <a:extLst>
                        <a:ext uri="{9D8B030D-6E8A-4147-A177-3AD203B41FA5}">
                          <a16:colId xmlns:a16="http://schemas.microsoft.com/office/drawing/2014/main" val="4107779806"/>
                        </a:ext>
                      </a:extLst>
                    </a:gridCol>
                  </a:tblGrid>
                  <a:tr h="300562">
                    <a:tc>
                      <a:txBody>
                        <a:bodyPr/>
                        <a:lstStyle/>
                        <a:p>
                          <a:pPr marL="0" marR="0" lvl="0" indent="0" algn="ctr" defTabSz="932742" rtl="0" eaLnBrk="1" fontAlgn="b" latinLnBrk="0" hangingPunct="1">
                            <a:lnSpc>
                              <a:spcPct val="100000"/>
                            </a:lnSpc>
                            <a:spcBef>
                              <a:spcPts val="0"/>
                            </a:spcBef>
                            <a:spcAft>
                              <a:spcPts val="0"/>
                            </a:spcAft>
                            <a:buClrTx/>
                            <a:buSzTx/>
                            <a:buFontTx/>
                            <a:buNone/>
                            <a:tabLst/>
                            <a:defRPr/>
                          </a:pPr>
                          <a:r>
                            <a:rPr lang="en-US" sz="1900" b="1" i="0" u="none" strike="noStrike" kern="1200" dirty="0">
                              <a:solidFill>
                                <a:srgbClr val="000000"/>
                              </a:solidFill>
                              <a:effectLst/>
                              <a:latin typeface="Calibri" panose="020F0502020204030204" pitchFamily="34" charset="0"/>
                              <a:ea typeface="+mn-ea"/>
                              <a:cs typeface="+mn-cs"/>
                            </a:rPr>
                            <a:t>Depth</a:t>
                          </a:r>
                        </a:p>
                      </a:txBody>
                      <a:tcPr marL="11002" marR="11002" marT="11002" marB="0" anchor="b">
                        <a:lnR w="12700" cap="flat" cmpd="sng" algn="ctr">
                          <a:noFill/>
                          <a:prstDash val="solid"/>
                          <a:round/>
                          <a:headEnd type="none" w="med" len="med"/>
                          <a:tailEnd type="none" w="med" len="med"/>
                        </a:lnR>
                      </a:tcPr>
                    </a:tc>
                    <a:tc>
                      <a:txBody>
                        <a:bodyPr/>
                        <a:lstStyle/>
                        <a:p>
                          <a:pPr marL="0" algn="ctr" defTabSz="932742" rtl="0" eaLnBrk="1" fontAlgn="b" latinLnBrk="0" hangingPunct="1"/>
                          <a:r>
                            <a:rPr lang="en-US" altLang="zh-CN" sz="1900" b="1" i="0" u="none" strike="noStrike" kern="1200" dirty="0">
                              <a:solidFill>
                                <a:srgbClr val="000000"/>
                              </a:solidFill>
                              <a:effectLst/>
                              <a:latin typeface="Calibri" panose="020F0502020204030204" pitchFamily="34" charset="0"/>
                              <a:ea typeface="+mn-ea"/>
                              <a:cs typeface="+mn-cs"/>
                            </a:rPr>
                            <a:t>IGCV1</a:t>
                          </a:r>
                          <a:endParaRPr lang="en-US" sz="1900" b="1" i="0" u="none" strike="noStrike" kern="1200" dirty="0">
                            <a:solidFill>
                              <a:srgbClr val="000000"/>
                            </a:solidFill>
                            <a:effectLst/>
                            <a:latin typeface="Calibri" panose="020F0502020204030204" pitchFamily="34" charset="0"/>
                            <a:ea typeface="+mn-ea"/>
                            <a:cs typeface="+mn-cs"/>
                          </a:endParaRPr>
                        </a:p>
                      </a:txBody>
                      <a:tcPr marL="11002" marR="11002" marT="11002" marB="0" anchor="b">
                        <a:lnL w="12700" cap="flat" cmpd="sng" algn="ctr">
                          <a:noFill/>
                          <a:prstDash val="solid"/>
                          <a:round/>
                          <a:headEnd type="none" w="med" len="med"/>
                          <a:tailEnd type="none" w="med" len="med"/>
                        </a:lnL>
                      </a:tcPr>
                    </a:tc>
                    <a:tc>
                      <a:txBody>
                        <a:bodyPr/>
                        <a:lstStyle/>
                        <a:p>
                          <a:pPr marL="0" algn="ctr" defTabSz="932742" rtl="0" eaLnBrk="1" fontAlgn="b" latinLnBrk="0" hangingPunct="1"/>
                          <a:r>
                            <a:rPr lang="en-US" sz="1900" b="1" i="0" u="none" strike="noStrike" kern="1200" dirty="0">
                              <a:solidFill>
                                <a:srgbClr val="7030A0"/>
                              </a:solidFill>
                              <a:effectLst/>
                              <a:latin typeface="Calibri" panose="020F0502020204030204" pitchFamily="34" charset="0"/>
                              <a:ea typeface="+mn-ea"/>
                              <a:cs typeface="+mn-cs"/>
                            </a:rPr>
                            <a:t>IGCV2</a:t>
                          </a:r>
                        </a:p>
                      </a:txBody>
                      <a:tcPr marL="11002" marR="11002" marT="11002" marB="0" anchor="b">
                        <a:lnR w="12700" cap="flat" cmpd="sng" algn="ctr">
                          <a:noFill/>
                          <a:prstDash val="solid"/>
                          <a:round/>
                          <a:headEnd type="none" w="med" len="med"/>
                          <a:tailEnd type="none" w="med" len="med"/>
                        </a:lnR>
                      </a:tcPr>
                    </a:tc>
                    <a:extLst>
                      <a:ext uri="{0D108BD9-81ED-4DB2-BD59-A6C34878D82A}">
                        <a16:rowId xmlns:a16="http://schemas.microsoft.com/office/drawing/2014/main" val="3304990015"/>
                      </a:ext>
                    </a:extLst>
                  </a:tr>
                  <a:tr h="300562">
                    <a:tc>
                      <a:txBody>
                        <a:bodyPr/>
                        <a:lstStyle/>
                        <a:p>
                          <a:pPr algn="ctr" fontAlgn="b"/>
                          <a:r>
                            <a:rPr lang="en-US" sz="1900" b="0" i="0" u="none" strike="noStrike" kern="1200" dirty="0">
                              <a:solidFill>
                                <a:srgbClr val="000000"/>
                              </a:solidFill>
                              <a:effectLst/>
                              <a:latin typeface="Calibri" panose="020F0502020204030204" pitchFamily="34" charset="0"/>
                              <a:ea typeface="+mn-ea"/>
                              <a:cs typeface="+mn-cs"/>
                            </a:rPr>
                            <a:t>8</a:t>
                          </a:r>
                        </a:p>
                      </a:txBody>
                      <a:tcPr marL="11002" marR="11002" marT="11002" marB="0" anchor="b">
                        <a:lnR w="12700" cap="flat" cmpd="sng" algn="ctr">
                          <a:noFill/>
                          <a:prstDash val="solid"/>
                          <a:round/>
                          <a:headEnd type="none" w="med" len="med"/>
                          <a:tailEnd type="none" w="med" len="med"/>
                        </a:lnR>
                      </a:tcPr>
                    </a:tc>
                    <a:tc>
                      <a:txBody>
                        <a:bodyPr/>
                        <a:lstStyle/>
                        <a:p>
                          <a:endParaRPr lang="en-US"/>
                        </a:p>
                      </a:txBody>
                      <a:tcPr marL="11002" marR="11002" marT="11002" marB="0" anchor="b">
                        <a:lnL w="12700" cap="flat" cmpd="sng" algn="ctr">
                          <a:noFill/>
                          <a:prstDash val="solid"/>
                          <a:round/>
                          <a:headEnd type="none" w="med" len="med"/>
                          <a:tailEnd type="none" w="med" len="med"/>
                        </a:lnL>
                        <a:blipFill>
                          <a:blip r:embed="rId6"/>
                          <a:stretch>
                            <a:fillRect l="-75298" t="-122449" r="-100595" b="-253061"/>
                          </a:stretch>
                        </a:blipFill>
                      </a:tcPr>
                    </a:tc>
                    <a:tc>
                      <a:txBody>
                        <a:bodyPr/>
                        <a:lstStyle/>
                        <a:p>
                          <a:endParaRPr lang="en-US"/>
                        </a:p>
                      </a:txBody>
                      <a:tcPr marL="11002" marR="11002" marT="11002" marB="0" anchor="b">
                        <a:lnR w="12700" cap="flat" cmpd="sng" algn="ctr">
                          <a:noFill/>
                          <a:prstDash val="solid"/>
                          <a:round/>
                          <a:headEnd type="none" w="med" len="med"/>
                          <a:tailEnd type="none" w="med" len="med"/>
                        </a:lnR>
                        <a:blipFill>
                          <a:blip r:embed="rId6"/>
                          <a:stretch>
                            <a:fillRect l="-174777" t="-122449" r="-297" b="-253061"/>
                          </a:stretch>
                        </a:blipFill>
                      </a:tcPr>
                    </a:tc>
                    <a:extLst>
                      <a:ext uri="{0D108BD9-81ED-4DB2-BD59-A6C34878D82A}">
                        <a16:rowId xmlns:a16="http://schemas.microsoft.com/office/drawing/2014/main" val="3877857306"/>
                      </a:ext>
                    </a:extLst>
                  </a:tr>
                  <a:tr h="300562">
                    <a:tc>
                      <a:txBody>
                        <a:bodyPr/>
                        <a:lstStyle/>
                        <a:p>
                          <a:pPr algn="ctr" fontAlgn="b"/>
                          <a:r>
                            <a:rPr lang="en-US" sz="1900" b="0" i="0" u="none" strike="noStrike" kern="1200" dirty="0">
                              <a:solidFill>
                                <a:srgbClr val="000000"/>
                              </a:solidFill>
                              <a:effectLst/>
                              <a:latin typeface="Calibri" panose="020F0502020204030204" pitchFamily="34" charset="0"/>
                              <a:ea typeface="+mn-ea"/>
                              <a:cs typeface="+mn-cs"/>
                            </a:rPr>
                            <a:t>20</a:t>
                          </a:r>
                        </a:p>
                      </a:txBody>
                      <a:tcPr marL="11002" marR="11002" marT="11002" marB="0" anchor="b">
                        <a:lnR w="12700" cap="flat" cmpd="sng" algn="ctr">
                          <a:noFill/>
                          <a:prstDash val="solid"/>
                          <a:round/>
                          <a:headEnd type="none" w="med" len="med"/>
                          <a:tailEnd type="none" w="med" len="med"/>
                        </a:lnR>
                      </a:tcPr>
                    </a:tc>
                    <a:tc>
                      <a:txBody>
                        <a:bodyPr/>
                        <a:lstStyle/>
                        <a:p>
                          <a:endParaRPr lang="en-US"/>
                        </a:p>
                      </a:txBody>
                      <a:tcPr marL="11002" marR="11002" marT="11002" marB="0" anchor="b">
                        <a:lnL w="12700" cap="flat" cmpd="sng" algn="ctr">
                          <a:noFill/>
                          <a:prstDash val="solid"/>
                          <a:round/>
                          <a:headEnd type="none" w="med" len="med"/>
                          <a:tailEnd type="none" w="med" len="med"/>
                        </a:lnL>
                        <a:blipFill>
                          <a:blip r:embed="rId6"/>
                          <a:stretch>
                            <a:fillRect l="-75298" t="-218000" r="-100595" b="-148000"/>
                          </a:stretch>
                        </a:blipFill>
                      </a:tcPr>
                    </a:tc>
                    <a:tc>
                      <a:txBody>
                        <a:bodyPr/>
                        <a:lstStyle/>
                        <a:p>
                          <a:endParaRPr lang="en-US"/>
                        </a:p>
                      </a:txBody>
                      <a:tcPr marL="11002" marR="11002" marT="11002" marB="0" anchor="b">
                        <a:lnR w="12700" cap="flat" cmpd="sng" algn="ctr">
                          <a:noFill/>
                          <a:prstDash val="solid"/>
                          <a:round/>
                          <a:headEnd type="none" w="med" len="med"/>
                          <a:tailEnd type="none" w="med" len="med"/>
                        </a:lnR>
                        <a:blipFill>
                          <a:blip r:embed="rId6"/>
                          <a:stretch>
                            <a:fillRect l="-174777" t="-218000" r="-297" b="-148000"/>
                          </a:stretch>
                        </a:blipFill>
                      </a:tcPr>
                    </a:tc>
                    <a:extLst>
                      <a:ext uri="{0D108BD9-81ED-4DB2-BD59-A6C34878D82A}">
                        <a16:rowId xmlns:a16="http://schemas.microsoft.com/office/drawing/2014/main" val="2252438060"/>
                      </a:ext>
                    </a:extLst>
                  </a:tr>
                  <a:tr h="300562">
                    <a:tc>
                      <a:txBody>
                        <a:bodyPr/>
                        <a:lstStyle/>
                        <a:p>
                          <a:pPr algn="ctr" fontAlgn="b"/>
                          <a:r>
                            <a:rPr lang="en-US" sz="1900" b="0" i="0" u="none" strike="noStrike" kern="1200" dirty="0">
                              <a:solidFill>
                                <a:srgbClr val="000000"/>
                              </a:solidFill>
                              <a:effectLst/>
                              <a:latin typeface="Calibri" panose="020F0502020204030204" pitchFamily="34" charset="0"/>
                              <a:ea typeface="+mn-ea"/>
                              <a:cs typeface="+mn-cs"/>
                            </a:rPr>
                            <a:t>26</a:t>
                          </a:r>
                        </a:p>
                      </a:txBody>
                      <a:tcPr marL="11002" marR="11002" marT="11002" marB="0" anchor="b">
                        <a:lnR w="12700" cap="flat" cmpd="sng" algn="ctr">
                          <a:noFill/>
                          <a:prstDash val="solid"/>
                          <a:round/>
                          <a:headEnd type="none" w="med" len="med"/>
                          <a:tailEnd type="none" w="med" len="med"/>
                        </a:lnR>
                      </a:tcPr>
                    </a:tc>
                    <a:tc>
                      <a:txBody>
                        <a:bodyPr/>
                        <a:lstStyle/>
                        <a:p>
                          <a:endParaRPr lang="en-US"/>
                        </a:p>
                      </a:txBody>
                      <a:tcPr marL="11002" marR="11002" marT="11002" marB="0" anchor="b">
                        <a:lnL w="12700" cap="flat" cmpd="sng" algn="ctr">
                          <a:noFill/>
                          <a:prstDash val="solid"/>
                          <a:round/>
                          <a:headEnd type="none" w="med" len="med"/>
                          <a:tailEnd type="none" w="med" len="med"/>
                        </a:lnL>
                        <a:blipFill>
                          <a:blip r:embed="rId6"/>
                          <a:stretch>
                            <a:fillRect l="-75298" t="-324490" r="-100595" b="-51020"/>
                          </a:stretch>
                        </a:blipFill>
                      </a:tcPr>
                    </a:tc>
                    <a:tc>
                      <a:txBody>
                        <a:bodyPr/>
                        <a:lstStyle/>
                        <a:p>
                          <a:endParaRPr lang="en-US"/>
                        </a:p>
                      </a:txBody>
                      <a:tcPr marL="11002" marR="11002" marT="11002" marB="0" anchor="b">
                        <a:lnR w="12700" cap="flat" cmpd="sng" algn="ctr">
                          <a:noFill/>
                          <a:prstDash val="solid"/>
                          <a:round/>
                          <a:headEnd type="none" w="med" len="med"/>
                          <a:tailEnd type="none" w="med" len="med"/>
                        </a:lnR>
                        <a:blipFill>
                          <a:blip r:embed="rId6"/>
                          <a:stretch>
                            <a:fillRect l="-174777" t="-324490" r="-297" b="-51020"/>
                          </a:stretch>
                        </a:blipFill>
                      </a:tcPr>
                    </a:tc>
                    <a:extLst>
                      <a:ext uri="{0D108BD9-81ED-4DB2-BD59-A6C34878D82A}">
                        <a16:rowId xmlns:a16="http://schemas.microsoft.com/office/drawing/2014/main" val="2274823727"/>
                      </a:ext>
                    </a:extLst>
                  </a:tr>
                </a:tbl>
              </a:graphicData>
            </a:graphic>
          </p:graphicFrame>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AA1578A-0A51-4190-834A-F5EE9BA9F78F}"/>
                  </a:ext>
                </a:extLst>
              </p:cNvPr>
              <p:cNvSpPr txBox="1"/>
              <p:nvPr/>
            </p:nvSpPr>
            <p:spPr>
              <a:xfrm>
                <a:off x="6400800" y="4565774"/>
                <a:ext cx="5989637" cy="572464"/>
              </a:xfrm>
              <a:prstGeom prst="rect">
                <a:avLst/>
              </a:prstGeom>
              <a:noFill/>
            </p:spPr>
            <p:txBody>
              <a:bodyPr wrap="square" lIns="182880" tIns="146304" rIns="182880" bIns="146304" rtlCol="0">
                <a:spAutoFit/>
              </a:bodyPr>
              <a:lstStyle/>
              <a:p>
                <a:pPr algn="ctr">
                  <a:lnSpc>
                    <a:spcPct val="90000"/>
                  </a:lnSpc>
                  <a:spcAft>
                    <a:spcPts val="600"/>
                  </a:spcAft>
                </a:pPr>
                <a:r>
                  <a:rPr lang="en-US" sz="2000" dirty="0">
                    <a:gradFill>
                      <a:gsLst>
                        <a:gs pos="2917">
                          <a:schemeClr val="tx1"/>
                        </a:gs>
                        <a:gs pos="30000">
                          <a:schemeClr val="tx1"/>
                        </a:gs>
                      </a:gsLst>
                      <a:lin ang="5400000" scaled="0"/>
                    </a:gradFill>
                  </a:rPr>
                  <a:t>Computation complexity: </a:t>
                </a:r>
                <a:r>
                  <a:rPr lang="en-US" altLang="zh-CN" sz="2000" dirty="0">
                    <a:gradFill>
                      <a:gsLst>
                        <a:gs pos="2917">
                          <a:schemeClr val="tx1"/>
                        </a:gs>
                        <a:gs pos="30000">
                          <a:schemeClr val="tx1"/>
                        </a:gs>
                      </a:gsLst>
                      <a:lin ang="5400000" scaled="0"/>
                    </a:gradFill>
                  </a:rPr>
                  <a:t>FLOPS</a:t>
                </a:r>
                <a:r>
                  <a:rPr lang="en-US" sz="2000" dirty="0">
                    <a:gradFill>
                      <a:gsLst>
                        <a:gs pos="2917">
                          <a:schemeClr val="tx1"/>
                        </a:gs>
                        <a:gs pos="30000">
                          <a:schemeClr val="tx1"/>
                        </a:gs>
                      </a:gsLst>
                      <a:lin ang="5400000" scaled="0"/>
                    </a:gradFill>
                  </a:rPr>
                  <a:t> (</a:t>
                </a:r>
                <a14:m>
                  <m:oMath xmlns:m="http://schemas.openxmlformats.org/officeDocument/2006/math">
                    <m:r>
                      <a:rPr lang="en-US" altLang="zh-CN" sz="2000" i="1" smtClean="0">
                        <a:gradFill>
                          <a:gsLst>
                            <a:gs pos="2917">
                              <a:schemeClr val="tx1"/>
                            </a:gs>
                            <a:gs pos="30000">
                              <a:schemeClr val="tx1"/>
                            </a:gs>
                          </a:gsLst>
                          <a:lin ang="5400000" scaled="0"/>
                        </a:gradFill>
                        <a:latin typeface="Cambria Math" panose="02040503050406030204" pitchFamily="18" charset="0"/>
                        <a:ea typeface="Cambria Math" panose="02040503050406030204" pitchFamily="18" charset="0"/>
                      </a:rPr>
                      <m:t>×</m:t>
                    </m:r>
                    <m:sSup>
                      <m:sSupPr>
                        <m:ctrlPr>
                          <a:rPr lang="en-US" altLang="zh-CN" sz="2000" i="1" smtClean="0">
                            <a:gradFill>
                              <a:gsLst>
                                <a:gs pos="2917">
                                  <a:schemeClr val="tx1"/>
                                </a:gs>
                                <a:gs pos="30000">
                                  <a:schemeClr val="tx1"/>
                                </a:gs>
                              </a:gsLst>
                              <a:lin ang="5400000" scaled="0"/>
                            </a:gradFill>
                            <a:latin typeface="Cambria Math" panose="02040503050406030204" pitchFamily="18" charset="0"/>
                            <a:ea typeface="Cambria Math" panose="02040503050406030204" pitchFamily="18" charset="0"/>
                          </a:rPr>
                        </m:ctrlPr>
                      </m:sSupPr>
                      <m:e>
                        <m:r>
                          <a:rPr lang="en-US" altLang="zh-CN" sz="2000" i="1">
                            <a:gradFill>
                              <a:gsLst>
                                <a:gs pos="2917">
                                  <a:schemeClr val="tx1"/>
                                </a:gs>
                                <a:gs pos="30000">
                                  <a:schemeClr val="tx1"/>
                                </a:gs>
                              </a:gsLst>
                              <a:lin ang="5400000" scaled="0"/>
                            </a:gradFill>
                            <a:latin typeface="Cambria Math" panose="02040503050406030204" pitchFamily="18" charset="0"/>
                            <a:ea typeface="Cambria Math" panose="02040503050406030204" pitchFamily="18" charset="0"/>
                          </a:rPr>
                          <m:t>1</m:t>
                        </m:r>
                        <m:r>
                          <a:rPr lang="en-US" altLang="zh-CN" sz="2000" i="1" smtClean="0">
                            <a:gradFill>
                              <a:gsLst>
                                <a:gs pos="2917">
                                  <a:schemeClr val="tx1"/>
                                </a:gs>
                                <a:gs pos="30000">
                                  <a:schemeClr val="tx1"/>
                                </a:gs>
                              </a:gsLst>
                              <a:lin ang="5400000" scaled="0"/>
                            </a:gradFill>
                            <a:latin typeface="Cambria Math" panose="02040503050406030204" pitchFamily="18" charset="0"/>
                            <a:ea typeface="Cambria Math" panose="02040503050406030204" pitchFamily="18" charset="0"/>
                          </a:rPr>
                          <m:t>0</m:t>
                        </m:r>
                      </m:e>
                      <m:sup>
                        <m:r>
                          <a:rPr lang="en-US" altLang="zh-CN" sz="2000" b="0" i="1" smtClean="0">
                            <a:gradFill>
                              <a:gsLst>
                                <a:gs pos="2917">
                                  <a:schemeClr val="tx1"/>
                                </a:gs>
                                <a:gs pos="30000">
                                  <a:schemeClr val="tx1"/>
                                </a:gs>
                              </a:gsLst>
                              <a:lin ang="5400000" scaled="0"/>
                            </a:gradFill>
                            <a:latin typeface="Cambria Math" panose="02040503050406030204" pitchFamily="18" charset="0"/>
                            <a:ea typeface="Cambria Math" panose="02040503050406030204" pitchFamily="18" charset="0"/>
                          </a:rPr>
                          <m:t>7</m:t>
                        </m:r>
                      </m:sup>
                    </m:sSup>
                  </m:oMath>
                </a14:m>
                <a:r>
                  <a:rPr lang="en-US" sz="2000" dirty="0">
                    <a:gradFill>
                      <a:gsLst>
                        <a:gs pos="2917">
                          <a:schemeClr val="tx1"/>
                        </a:gs>
                        <a:gs pos="30000">
                          <a:schemeClr val="tx1"/>
                        </a:gs>
                      </a:gsLst>
                      <a:lin ang="5400000" scaled="0"/>
                    </a:gradFill>
                  </a:rPr>
                  <a:t>)</a:t>
                </a:r>
              </a:p>
            </p:txBody>
          </p:sp>
        </mc:Choice>
        <mc:Fallback xmlns="">
          <p:sp>
            <p:nvSpPr>
              <p:cNvPr id="10" name="TextBox 9">
                <a:extLst>
                  <a:ext uri="{FF2B5EF4-FFF2-40B4-BE49-F238E27FC236}">
                    <a16:creationId xmlns:a16="http://schemas.microsoft.com/office/drawing/2014/main" id="{1AA1578A-0A51-4190-834A-F5EE9BA9F78F}"/>
                  </a:ext>
                </a:extLst>
              </p:cNvPr>
              <p:cNvSpPr txBox="1">
                <a:spLocks noRot="1" noChangeAspect="1" noMove="1" noResize="1" noEditPoints="1" noAdjustHandles="1" noChangeArrowheads="1" noChangeShapeType="1" noTextEdit="1"/>
              </p:cNvSpPr>
              <p:nvPr/>
            </p:nvSpPr>
            <p:spPr>
              <a:xfrm>
                <a:off x="6400800" y="4565774"/>
                <a:ext cx="5989637" cy="572464"/>
              </a:xfrm>
              <a:prstGeom prst="rect">
                <a:avLst/>
              </a:prstGeom>
              <a:blipFill>
                <a:blip r:embed="rId7"/>
                <a:stretch>
                  <a:fillRect/>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7E61396C-4E63-46FC-B780-4C1B3BA3E92E}"/>
              </a:ext>
            </a:extLst>
          </p:cNvPr>
          <p:cNvSpPr txBox="1"/>
          <p:nvPr/>
        </p:nvSpPr>
        <p:spPr>
          <a:xfrm>
            <a:off x="3352800" y="1744662"/>
            <a:ext cx="5989637" cy="572464"/>
          </a:xfrm>
          <a:prstGeom prst="rect">
            <a:avLst/>
          </a:prstGeom>
          <a:noFill/>
        </p:spPr>
        <p:txBody>
          <a:bodyPr wrap="square" lIns="182880" tIns="146304" rIns="182880" bIns="146304" rtlCol="0">
            <a:spAutoFit/>
          </a:bodyPr>
          <a:lstStyle/>
          <a:p>
            <a:pPr algn="ctr">
              <a:lnSpc>
                <a:spcPct val="90000"/>
              </a:lnSpc>
              <a:spcAft>
                <a:spcPts val="600"/>
              </a:spcAft>
            </a:pPr>
            <a:r>
              <a:rPr lang="en-US" sz="2000" dirty="0">
                <a:gradFill>
                  <a:gsLst>
                    <a:gs pos="2917">
                      <a:schemeClr val="tx1"/>
                    </a:gs>
                    <a:gs pos="30000">
                      <a:schemeClr val="tx1"/>
                    </a:gs>
                  </a:gsLst>
                  <a:lin ang="5400000" scaled="0"/>
                </a:gradFill>
              </a:rPr>
              <a:t>CIFAR-100 classification accuracy</a:t>
            </a:r>
          </a:p>
        </p:txBody>
      </p:sp>
      <mc:AlternateContent xmlns:mc="http://schemas.openxmlformats.org/markup-compatibility/2006" xmlns:a14="http://schemas.microsoft.com/office/drawing/2010/main">
        <mc:Choice Requires="a14">
          <p:sp>
            <p:nvSpPr>
              <p:cNvPr id="12" name="Rectangle 11">
                <a:extLst/>
              </p:cNvPr>
              <p:cNvSpPr/>
              <p:nvPr/>
            </p:nvSpPr>
            <p:spPr>
              <a:xfrm>
                <a:off x="10104437" y="3312596"/>
                <a:ext cx="843501" cy="369332"/>
              </a:xfrm>
              <a:prstGeom prst="rect">
                <a:avLst/>
              </a:prstGeom>
            </p:spPr>
            <p:txBody>
              <a:bodyPr wrap="none">
                <a:spAutoFit/>
              </a:bodyPr>
              <a:lstStyle/>
              <a:p>
                <a:pPr lvl="0" algn="ctr" fontAlgn="b">
                  <a:defRPr/>
                </a:pPr>
                <a14:m>
                  <m:oMathPara xmlns:m="http://schemas.openxmlformats.org/officeDocument/2006/math">
                    <m:oMathParaPr>
                      <m:jc m:val="centerGroup"/>
                    </m:oMathParaPr>
                    <m:oMath xmlns:m="http://schemas.openxmlformats.org/officeDocument/2006/math">
                      <m:r>
                        <a:rPr lang="en-US" altLang="zh-CN" b="0" i="0" smtClean="0">
                          <a:solidFill>
                            <a:srgbClr val="FF0000"/>
                          </a:solidFill>
                          <a:latin typeface="Cambria Math" panose="02040503050406030204" pitchFamily="18" charset="0"/>
                          <a:ea typeface="Cambria Math" panose="02040503050406030204" pitchFamily="18" charset="0"/>
                        </a:rPr>
                        <m:t>+</m:t>
                      </m:r>
                      <m:r>
                        <a:rPr lang="en-US" altLang="zh-CN" b="0" i="1" smtClean="0">
                          <a:solidFill>
                            <a:srgbClr val="FF0000"/>
                          </a:solidFill>
                          <a:latin typeface="Cambria Math" panose="02040503050406030204" pitchFamily="18" charset="0"/>
                          <a:ea typeface="Cambria Math" panose="02040503050406030204" pitchFamily="18" charset="0"/>
                        </a:rPr>
                        <m:t>1.67</m:t>
                      </m:r>
                    </m:oMath>
                  </m:oMathPara>
                </a14:m>
                <a:endParaRPr lang="en-US" dirty="0">
                  <a:solidFill>
                    <a:srgbClr val="FF0000"/>
                  </a:solidFill>
                  <a:latin typeface="Calibri" panose="020F0502020204030204" pitchFamily="34" charset="0"/>
                </a:endParaRPr>
              </a:p>
            </p:txBody>
          </p:sp>
        </mc:Choice>
        <mc:Fallback xmlns="">
          <p:sp>
            <p:nvSpPr>
              <p:cNvPr id="12" name="Rectangle 11">
                <a:extLst/>
              </p:cNvPr>
              <p:cNvSpPr>
                <a:spLocks noRot="1" noChangeAspect="1" noMove="1" noResize="1" noEditPoints="1" noAdjustHandles="1" noChangeArrowheads="1" noChangeShapeType="1" noTextEdit="1"/>
              </p:cNvSpPr>
              <p:nvPr/>
            </p:nvSpPr>
            <p:spPr>
              <a:xfrm>
                <a:off x="10104437" y="3312596"/>
                <a:ext cx="843501" cy="369332"/>
              </a:xfrm>
              <a:prstGeom prst="rect">
                <a:avLst/>
              </a:prstGeom>
              <a:blipFill>
                <a:blip r:embed="rId8"/>
                <a:stretch>
                  <a:fillRect/>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3271DACE-B2DD-4148-9771-D83523D99E3A}"/>
              </a:ext>
            </a:extLst>
          </p:cNvPr>
          <p:cNvSpPr>
            <a:spLocks noGrp="1"/>
          </p:cNvSpPr>
          <p:nvPr>
            <p:ph type="sldNum" sz="quarter" idx="4"/>
          </p:nvPr>
        </p:nvSpPr>
        <p:spPr/>
        <p:txBody>
          <a:bodyPr/>
          <a:lstStyle/>
          <a:p>
            <a:pPr algn="ctr"/>
            <a:fld id="{1BA29183-7CD2-4C0C-A7F1-D2FD10734D96}" type="slidenum">
              <a:rPr lang="en-US" smtClean="0"/>
              <a:pPr algn="ctr"/>
              <a:t>102</a:t>
            </a:fld>
            <a:endParaRPr lang="en-US" dirty="0"/>
          </a:p>
        </p:txBody>
      </p:sp>
    </p:spTree>
    <p:extLst>
      <p:ext uri="{BB962C8B-B14F-4D97-AF65-F5344CB8AC3E}">
        <p14:creationId xmlns:p14="http://schemas.microsoft.com/office/powerpoint/2010/main" val="23455356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up)">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 y="296862"/>
            <a:ext cx="12436475" cy="794064"/>
          </a:xfrm>
          <a:prstGeom prst="rect">
            <a:avLst/>
          </a:prstGeom>
          <a:noFill/>
        </p:spPr>
        <p:txBody>
          <a:bodyPr wrap="square" lIns="182880" tIns="146304" rIns="182880" bIns="146304" rtlCol="0">
            <a:spAutoFit/>
          </a:bodyPr>
          <a:lstStyle/>
          <a:p>
            <a:pPr algn="ctr">
              <a:lnSpc>
                <a:spcPct val="90000"/>
              </a:lnSpc>
              <a:spcAft>
                <a:spcPts val="600"/>
              </a:spcAft>
            </a:pPr>
            <a:r>
              <a:rPr lang="en-US" sz="3600" dirty="0">
                <a:gradFill>
                  <a:gsLst>
                    <a:gs pos="2917">
                      <a:schemeClr val="tx1"/>
                    </a:gs>
                    <a:gs pos="30000">
                      <a:schemeClr val="tx1"/>
                    </a:gs>
                  </a:gsLst>
                  <a:lin ang="5400000" scaled="0"/>
                </a:gradFill>
              </a:rPr>
              <a:t>Comparison to IGCV1</a:t>
            </a:r>
          </a:p>
        </p:txBody>
      </p:sp>
      <mc:AlternateContent xmlns:mc="http://schemas.openxmlformats.org/markup-compatibility/2006" xmlns:a14="http://schemas.microsoft.com/office/drawing/2010/main">
        <mc:Choice Requires="a14">
          <p:graphicFrame>
            <p:nvGraphicFramePr>
              <p:cNvPr id="5" name="Table 4">
                <a:extLst>
                  <a:ext uri="{FF2B5EF4-FFF2-40B4-BE49-F238E27FC236}">
                    <a16:creationId xmlns:a16="http://schemas.microsoft.com/office/drawing/2014/main" id="{3B20A399-8A8D-404B-A9FE-F9DA1E9C9969}"/>
                  </a:ext>
                </a:extLst>
              </p:cNvPr>
              <p:cNvGraphicFramePr>
                <a:graphicFrameLocks noGrp="1"/>
              </p:cNvGraphicFramePr>
              <p:nvPr>
                <p:extLst>
                  <p:ext uri="{D42A27DB-BD31-4B8C-83A1-F6EECF244321}">
                    <p14:modId xmlns:p14="http://schemas.microsoft.com/office/powerpoint/2010/main" val="3049402498"/>
                  </p:ext>
                </p:extLst>
              </p:nvPr>
            </p:nvGraphicFramePr>
            <p:xfrm>
              <a:off x="3246437" y="2428750"/>
              <a:ext cx="6629403" cy="1202248"/>
            </p:xfrm>
            <a:graphic>
              <a:graphicData uri="http://schemas.openxmlformats.org/drawingml/2006/table">
                <a:tbl>
                  <a:tblPr firstRow="1" firstCol="1">
                    <a:tableStyleId>{9D7B26C5-4107-4FEC-AEDC-1716B250A1EF}</a:tableStyleId>
                  </a:tblPr>
                  <a:tblGrid>
                    <a:gridCol w="1808019">
                      <a:extLst>
                        <a:ext uri="{9D8B030D-6E8A-4147-A177-3AD203B41FA5}">
                          <a16:colId xmlns:a16="http://schemas.microsoft.com/office/drawing/2014/main" val="3908990729"/>
                        </a:ext>
                      </a:extLst>
                    </a:gridCol>
                    <a:gridCol w="2410692">
                      <a:extLst>
                        <a:ext uri="{9D8B030D-6E8A-4147-A177-3AD203B41FA5}">
                          <a16:colId xmlns:a16="http://schemas.microsoft.com/office/drawing/2014/main" val="389499926"/>
                        </a:ext>
                      </a:extLst>
                    </a:gridCol>
                    <a:gridCol w="2410692">
                      <a:extLst>
                        <a:ext uri="{9D8B030D-6E8A-4147-A177-3AD203B41FA5}">
                          <a16:colId xmlns:a16="http://schemas.microsoft.com/office/drawing/2014/main" val="4107779806"/>
                        </a:ext>
                      </a:extLst>
                    </a:gridCol>
                  </a:tblGrid>
                  <a:tr h="300562">
                    <a:tc>
                      <a:txBody>
                        <a:bodyPr/>
                        <a:lstStyle/>
                        <a:p>
                          <a:pPr marL="0" marR="0" lvl="0" indent="0" algn="ctr" defTabSz="932742" rtl="0" eaLnBrk="1" fontAlgn="b" latinLnBrk="0" hangingPunct="1">
                            <a:lnSpc>
                              <a:spcPct val="100000"/>
                            </a:lnSpc>
                            <a:spcBef>
                              <a:spcPts val="0"/>
                            </a:spcBef>
                            <a:spcAft>
                              <a:spcPts val="0"/>
                            </a:spcAft>
                            <a:buClrTx/>
                            <a:buSzTx/>
                            <a:buFontTx/>
                            <a:buNone/>
                            <a:tabLst/>
                            <a:defRPr/>
                          </a:pPr>
                          <a:r>
                            <a:rPr lang="en-US" sz="1900" b="1" i="0" u="none" strike="noStrike" kern="1200" dirty="0">
                              <a:solidFill>
                                <a:srgbClr val="000000"/>
                              </a:solidFill>
                              <a:effectLst/>
                              <a:latin typeface="Calibri" panose="020F0502020204030204" pitchFamily="34" charset="0"/>
                              <a:ea typeface="+mn-ea"/>
                              <a:cs typeface="+mn-cs"/>
                            </a:rPr>
                            <a:t>Depth</a:t>
                          </a:r>
                        </a:p>
                      </a:txBody>
                      <a:tcPr marL="11002" marR="11002" marT="11002" marB="0" anchor="b">
                        <a:lnR w="12700" cap="flat" cmpd="sng" algn="ctr">
                          <a:noFill/>
                          <a:prstDash val="solid"/>
                          <a:round/>
                          <a:headEnd type="none" w="med" len="med"/>
                          <a:tailEnd type="none" w="med" len="med"/>
                        </a:lnR>
                      </a:tcPr>
                    </a:tc>
                    <a:tc>
                      <a:txBody>
                        <a:bodyPr/>
                        <a:lstStyle/>
                        <a:p>
                          <a:pPr marL="0" algn="ctr" defTabSz="932742" rtl="0" eaLnBrk="1" fontAlgn="b" latinLnBrk="0" hangingPunct="1"/>
                          <a:r>
                            <a:rPr lang="en-US" altLang="zh-CN" sz="1900" b="1" i="0" u="none" strike="noStrike" kern="1200" dirty="0">
                              <a:solidFill>
                                <a:srgbClr val="000000"/>
                              </a:solidFill>
                              <a:effectLst/>
                              <a:latin typeface="Calibri" panose="020F0502020204030204" pitchFamily="34" charset="0"/>
                              <a:ea typeface="+mn-ea"/>
                              <a:cs typeface="+mn-cs"/>
                            </a:rPr>
                            <a:t>IGCV1</a:t>
                          </a:r>
                          <a:endParaRPr lang="en-US" sz="1900" b="1" i="0" u="none" strike="noStrike" kern="1200" dirty="0">
                            <a:solidFill>
                              <a:srgbClr val="000000"/>
                            </a:solidFill>
                            <a:effectLst/>
                            <a:latin typeface="Calibri" panose="020F0502020204030204" pitchFamily="34" charset="0"/>
                            <a:ea typeface="+mn-ea"/>
                            <a:cs typeface="+mn-cs"/>
                          </a:endParaRPr>
                        </a:p>
                      </a:txBody>
                      <a:tcPr marL="11002" marR="11002" marT="11002" marB="0" anchor="b">
                        <a:lnL w="12700" cap="flat" cmpd="sng" algn="ctr">
                          <a:noFill/>
                          <a:prstDash val="solid"/>
                          <a:round/>
                          <a:headEnd type="none" w="med" len="med"/>
                          <a:tailEnd type="none" w="med" len="med"/>
                        </a:lnL>
                      </a:tcPr>
                    </a:tc>
                    <a:tc>
                      <a:txBody>
                        <a:bodyPr/>
                        <a:lstStyle/>
                        <a:p>
                          <a:pPr marL="0" algn="ctr" defTabSz="932742" rtl="0" eaLnBrk="1" fontAlgn="b" latinLnBrk="0" hangingPunct="1"/>
                          <a:r>
                            <a:rPr lang="en-US" sz="1900" b="1" i="0" u="none" strike="noStrike" kern="1200" dirty="0">
                              <a:solidFill>
                                <a:srgbClr val="7030A0"/>
                              </a:solidFill>
                              <a:effectLst/>
                              <a:latin typeface="Calibri" panose="020F0502020204030204" pitchFamily="34" charset="0"/>
                              <a:ea typeface="+mn-ea"/>
                              <a:cs typeface="+mn-cs"/>
                            </a:rPr>
                            <a:t>IGCV2</a:t>
                          </a:r>
                        </a:p>
                      </a:txBody>
                      <a:tcPr marL="11002" marR="11002" marT="11002" marB="0" anchor="b">
                        <a:lnR w="12700" cap="flat" cmpd="sng" algn="ctr">
                          <a:noFill/>
                          <a:prstDash val="solid"/>
                          <a:round/>
                          <a:headEnd type="none" w="med" len="med"/>
                          <a:tailEnd type="none" w="med" len="med"/>
                        </a:lnR>
                      </a:tcPr>
                    </a:tc>
                    <a:extLst>
                      <a:ext uri="{0D108BD9-81ED-4DB2-BD59-A6C34878D82A}">
                        <a16:rowId xmlns:a16="http://schemas.microsoft.com/office/drawing/2014/main" val="3304990015"/>
                      </a:ext>
                    </a:extLst>
                  </a:tr>
                  <a:tr h="300562">
                    <a:tc>
                      <a:txBody>
                        <a:bodyPr/>
                        <a:lstStyle/>
                        <a:p>
                          <a:pPr algn="ctr" fontAlgn="b"/>
                          <a:r>
                            <a:rPr lang="en-US" sz="1900" b="0" i="0" u="none" strike="noStrike" kern="1200" dirty="0">
                              <a:solidFill>
                                <a:srgbClr val="000000"/>
                              </a:solidFill>
                              <a:effectLst/>
                              <a:latin typeface="Calibri" panose="020F0502020204030204" pitchFamily="34" charset="0"/>
                              <a:ea typeface="+mn-ea"/>
                              <a:cs typeface="+mn-cs"/>
                            </a:rPr>
                            <a:t>8</a:t>
                          </a:r>
                        </a:p>
                      </a:txBody>
                      <a:tcPr marL="11002" marR="11002" marT="11002" marB="0" anchor="b">
                        <a:lnR w="12700" cap="flat" cmpd="sng" algn="ctr">
                          <a:noFill/>
                          <a:prstDash val="solid"/>
                          <a:round/>
                          <a:headEnd type="none" w="med" len="med"/>
                          <a:tailEnd type="none" w="med" len="med"/>
                        </a:lnR>
                      </a:tcPr>
                    </a:tc>
                    <a:tc>
                      <a:txBody>
                        <a:bodyPr/>
                        <a:lstStyle/>
                        <a:p>
                          <a:pPr marL="0" marR="0" lvl="0" indent="0" algn="ctr" defTabSz="932742" rtl="0" eaLnBrk="1" fontAlgn="b"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1800" b="0" i="0" u="none" strike="noStrike" kern="1200" smtClean="0">
                                    <a:solidFill>
                                      <a:schemeClr val="tx1"/>
                                    </a:solidFill>
                                    <a:effectLst/>
                                    <a:latin typeface="Cambria Math" panose="02040503050406030204" pitchFamily="18" charset="0"/>
                                    <a:ea typeface="Cambria Math" panose="02040503050406030204" pitchFamily="18" charset="0"/>
                                    <a:cs typeface="+mn-cs"/>
                                  </a:rPr>
                                  <m:t>48.57</m:t>
                                </m:r>
                                <m:r>
                                  <a:rPr lang="en-US" sz="180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0.53</m:t>
                                </m:r>
                              </m:oMath>
                            </m:oMathPara>
                          </a14:m>
                          <a:endParaRPr lang="en-US" sz="1800" b="0" i="0" u="none" strike="noStrike" kern="1200" dirty="0">
                            <a:solidFill>
                              <a:srgbClr val="000000"/>
                            </a:solidFill>
                            <a:effectLst/>
                            <a:latin typeface="Calibri" panose="020F0502020204030204" pitchFamily="34" charset="0"/>
                            <a:ea typeface="+mn-ea"/>
                            <a:cs typeface="+mn-cs"/>
                          </a:endParaRPr>
                        </a:p>
                      </a:txBody>
                      <a:tcPr marL="11002" marR="11002" marT="11002" marB="0" anchor="b">
                        <a:lnL w="12700" cap="flat" cmpd="sng" algn="ctr">
                          <a:noFill/>
                          <a:prstDash val="solid"/>
                          <a:round/>
                          <a:headEnd type="none" w="med" len="med"/>
                          <a:tailEnd type="none" w="med" len="med"/>
                        </a:lnL>
                      </a:tcPr>
                    </a:tc>
                    <a:tc>
                      <a:txBody>
                        <a:bodyPr/>
                        <a:lstStyle/>
                        <a:p>
                          <a:pPr marL="0" marR="0" lvl="0" indent="0" algn="ctr" defTabSz="932742" rtl="0" eaLnBrk="1" fontAlgn="b"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1800" b="0" i="0" u="none" strike="noStrike" kern="1200" smtClean="0">
                                    <a:solidFill>
                                      <a:srgbClr val="7030A0"/>
                                    </a:solidFill>
                                    <a:effectLst/>
                                    <a:latin typeface="Cambria Math" panose="02040503050406030204" pitchFamily="18" charset="0"/>
                                    <a:ea typeface="Cambria Math" panose="02040503050406030204" pitchFamily="18" charset="0"/>
                                    <a:cs typeface="+mn-cs"/>
                                  </a:rPr>
                                  <m:t>51.4</m:t>
                                </m:r>
                                <m:r>
                                  <a:rPr lang="en-US" altLang="zh-CN" sz="1800" b="0" i="1" u="none" strike="noStrike" kern="1200" smtClean="0">
                                    <a:solidFill>
                                      <a:srgbClr val="7030A0"/>
                                    </a:solidFill>
                                    <a:effectLst/>
                                    <a:latin typeface="Cambria Math" panose="02040503050406030204" pitchFamily="18" charset="0"/>
                                    <a:ea typeface="Cambria Math" panose="02040503050406030204" pitchFamily="18" charset="0"/>
                                    <a:cs typeface="+mn-cs"/>
                                  </a:rPr>
                                  <m:t>9</m:t>
                                </m:r>
                                <m:r>
                                  <a:rPr lang="en-US" sz="1800" i="1" smtClean="0">
                                    <a:solidFill>
                                      <a:srgbClr val="7030A0"/>
                                    </a:solidFill>
                                    <a:latin typeface="Cambria Math" panose="02040503050406030204" pitchFamily="18" charset="0"/>
                                    <a:ea typeface="Cambria Math" panose="02040503050406030204" pitchFamily="18" charset="0"/>
                                  </a:rPr>
                                  <m:t>±</m:t>
                                </m:r>
                                <m:r>
                                  <a:rPr lang="en-US" sz="1800" b="0" i="1" smtClean="0">
                                    <a:solidFill>
                                      <a:srgbClr val="7030A0"/>
                                    </a:solidFill>
                                    <a:latin typeface="Cambria Math" panose="02040503050406030204" pitchFamily="18" charset="0"/>
                                    <a:ea typeface="Cambria Math" panose="02040503050406030204" pitchFamily="18" charset="0"/>
                                  </a:rPr>
                                  <m:t>0.33</m:t>
                                </m:r>
                              </m:oMath>
                            </m:oMathPara>
                          </a14:m>
                          <a:endParaRPr lang="en-US" sz="1800" b="0" i="0" u="none" strike="noStrike" kern="1200" dirty="0">
                            <a:solidFill>
                              <a:srgbClr val="7030A0"/>
                            </a:solidFill>
                            <a:effectLst/>
                            <a:latin typeface="Calibri" panose="020F0502020204030204" pitchFamily="34" charset="0"/>
                            <a:ea typeface="+mn-ea"/>
                            <a:cs typeface="+mn-cs"/>
                          </a:endParaRPr>
                        </a:p>
                      </a:txBody>
                      <a:tcPr marL="11002" marR="11002" marT="11002" marB="0" anchor="b">
                        <a:lnR w="12700" cap="flat" cmpd="sng" algn="ctr">
                          <a:noFill/>
                          <a:prstDash val="solid"/>
                          <a:round/>
                          <a:headEnd type="none" w="med" len="med"/>
                          <a:tailEnd type="none" w="med" len="med"/>
                        </a:lnR>
                      </a:tcPr>
                    </a:tc>
                    <a:extLst>
                      <a:ext uri="{0D108BD9-81ED-4DB2-BD59-A6C34878D82A}">
                        <a16:rowId xmlns:a16="http://schemas.microsoft.com/office/drawing/2014/main" val="3877857306"/>
                      </a:ext>
                    </a:extLst>
                  </a:tr>
                  <a:tr h="0">
                    <a:tc>
                      <a:txBody>
                        <a:bodyPr/>
                        <a:lstStyle/>
                        <a:p>
                          <a:pPr algn="ctr" fontAlgn="b"/>
                          <a:r>
                            <a:rPr lang="en-US" sz="1900" b="0" i="0" u="none" strike="noStrike" kern="1200" dirty="0">
                              <a:solidFill>
                                <a:srgbClr val="000000"/>
                              </a:solidFill>
                              <a:effectLst/>
                              <a:latin typeface="Calibri" panose="020F0502020204030204" pitchFamily="34" charset="0"/>
                              <a:ea typeface="+mn-ea"/>
                              <a:cs typeface="+mn-cs"/>
                            </a:rPr>
                            <a:t>20</a:t>
                          </a:r>
                        </a:p>
                      </a:txBody>
                      <a:tcPr marL="11002" marR="11002" marT="11002" marB="0" anchor="b">
                        <a:lnR w="12700" cap="flat" cmpd="sng" algn="ctr">
                          <a:noFill/>
                          <a:prstDash val="solid"/>
                          <a:round/>
                          <a:headEnd type="none" w="med" len="med"/>
                          <a:tailEnd type="none" w="med" len="med"/>
                        </a:lnR>
                      </a:tcPr>
                    </a:tc>
                    <a:tc>
                      <a:txBody>
                        <a:bodyPr/>
                        <a:lstStyle/>
                        <a:p>
                          <a:pPr marL="0" marR="0" lvl="0" indent="0" algn="ctr" defTabSz="932742" rtl="0" eaLnBrk="1" fontAlgn="b"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1800" b="0" i="1" u="none" strike="noStrike" kern="1200" smtClean="0">
                                    <a:solidFill>
                                      <a:schemeClr val="tx1"/>
                                    </a:solidFill>
                                    <a:effectLst/>
                                    <a:latin typeface="Cambria Math" panose="02040503050406030204" pitchFamily="18" charset="0"/>
                                    <a:ea typeface="Cambria Math" panose="02040503050406030204" pitchFamily="18" charset="0"/>
                                    <a:cs typeface="+mn-cs"/>
                                  </a:rPr>
                                  <m:t>54.83</m:t>
                                </m:r>
                                <m:r>
                                  <a:rPr lang="en-US" sz="180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0.27</m:t>
                                </m:r>
                              </m:oMath>
                            </m:oMathPara>
                          </a14:m>
                          <a:endParaRPr lang="en-US" sz="1900" b="0" i="0" u="none" strike="noStrike" kern="1200" dirty="0">
                            <a:solidFill>
                              <a:srgbClr val="000000"/>
                            </a:solidFill>
                            <a:effectLst/>
                            <a:latin typeface="Calibri" panose="020F0502020204030204" pitchFamily="34" charset="0"/>
                            <a:ea typeface="+mn-ea"/>
                            <a:cs typeface="+mn-cs"/>
                          </a:endParaRPr>
                        </a:p>
                      </a:txBody>
                      <a:tcPr marL="11002" marR="11002" marT="11002" marB="0" anchor="b">
                        <a:lnL w="12700" cap="flat" cmpd="sng" algn="ctr">
                          <a:noFill/>
                          <a:prstDash val="solid"/>
                          <a:round/>
                          <a:headEnd type="none" w="med" len="med"/>
                          <a:tailEnd type="none" w="med" len="med"/>
                        </a:lnL>
                      </a:tcPr>
                    </a:tc>
                    <a:tc>
                      <a:txBody>
                        <a:bodyPr/>
                        <a:lstStyle/>
                        <a:p>
                          <a:pPr marL="0" marR="0" lvl="0" indent="0" algn="ctr" defTabSz="932742" rtl="0" eaLnBrk="1" fontAlgn="b"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800" b="0" i="0" u="none" strike="noStrike" kern="1200" smtClean="0">
                                    <a:solidFill>
                                      <a:srgbClr val="7030A0"/>
                                    </a:solidFill>
                                    <a:effectLst/>
                                    <a:latin typeface="Cambria Math" panose="02040503050406030204" pitchFamily="18" charset="0"/>
                                    <a:ea typeface="Cambria Math" panose="02040503050406030204" pitchFamily="18" charset="0"/>
                                    <a:cs typeface="+mn-cs"/>
                                  </a:rPr>
                                  <m:t>56.40</m:t>
                                </m:r>
                                <m:r>
                                  <a:rPr lang="en-US" sz="1800" i="1" smtClean="0">
                                    <a:solidFill>
                                      <a:srgbClr val="7030A0"/>
                                    </a:solidFill>
                                    <a:latin typeface="Cambria Math" panose="02040503050406030204" pitchFamily="18" charset="0"/>
                                    <a:ea typeface="Cambria Math" panose="02040503050406030204" pitchFamily="18" charset="0"/>
                                  </a:rPr>
                                  <m:t>±</m:t>
                                </m:r>
                                <m:r>
                                  <a:rPr lang="en-US" sz="1800" b="0" i="1" smtClean="0">
                                    <a:solidFill>
                                      <a:srgbClr val="7030A0"/>
                                    </a:solidFill>
                                    <a:latin typeface="Cambria Math" panose="02040503050406030204" pitchFamily="18" charset="0"/>
                                    <a:ea typeface="Cambria Math" panose="02040503050406030204" pitchFamily="18" charset="0"/>
                                  </a:rPr>
                                  <m:t>0.17</m:t>
                                </m:r>
                              </m:oMath>
                            </m:oMathPara>
                          </a14:m>
                          <a:endParaRPr lang="en-US" sz="1900" b="0" i="0" u="none" strike="noStrike" kern="1200" dirty="0">
                            <a:solidFill>
                              <a:srgbClr val="7030A0"/>
                            </a:solidFill>
                            <a:effectLst/>
                            <a:latin typeface="Calibri" panose="020F0502020204030204" pitchFamily="34" charset="0"/>
                            <a:ea typeface="+mn-ea"/>
                            <a:cs typeface="+mn-cs"/>
                          </a:endParaRPr>
                        </a:p>
                      </a:txBody>
                      <a:tcPr marL="11002" marR="11002" marT="11002" marB="0" anchor="b">
                        <a:lnR w="12700" cap="flat" cmpd="sng" algn="ctr">
                          <a:noFill/>
                          <a:prstDash val="solid"/>
                          <a:round/>
                          <a:headEnd type="none" w="med" len="med"/>
                          <a:tailEnd type="none" w="med" len="med"/>
                        </a:lnR>
                      </a:tcPr>
                    </a:tc>
                    <a:extLst>
                      <a:ext uri="{0D108BD9-81ED-4DB2-BD59-A6C34878D82A}">
                        <a16:rowId xmlns:a16="http://schemas.microsoft.com/office/drawing/2014/main" val="2252438060"/>
                      </a:ext>
                    </a:extLst>
                  </a:tr>
                  <a:tr h="300562">
                    <a:tc>
                      <a:txBody>
                        <a:bodyPr/>
                        <a:lstStyle/>
                        <a:p>
                          <a:pPr algn="ctr" fontAlgn="b"/>
                          <a:r>
                            <a:rPr lang="en-US" sz="1900" b="0" i="0" u="none" strike="noStrike" kern="1200" dirty="0">
                              <a:solidFill>
                                <a:srgbClr val="000000"/>
                              </a:solidFill>
                              <a:effectLst/>
                              <a:latin typeface="Calibri" panose="020F0502020204030204" pitchFamily="34" charset="0"/>
                              <a:ea typeface="+mn-ea"/>
                              <a:cs typeface="+mn-cs"/>
                            </a:rPr>
                            <a:t>26</a:t>
                          </a:r>
                        </a:p>
                      </a:txBody>
                      <a:tcPr marL="11002" marR="11002" marT="11002" marB="0" anchor="b">
                        <a:lnR w="12700" cap="flat" cmpd="sng" algn="ctr">
                          <a:noFill/>
                          <a:prstDash val="solid"/>
                          <a:round/>
                          <a:headEnd type="none" w="med" len="med"/>
                          <a:tailEnd type="none" w="med" len="med"/>
                        </a:lnR>
                      </a:tcPr>
                    </a:tc>
                    <a:tc>
                      <a:txBody>
                        <a:bodyPr/>
                        <a:lstStyle/>
                        <a:p>
                          <a:pPr marL="0" marR="0" lvl="0" indent="0" algn="ctr" defTabSz="932742" rtl="0" eaLnBrk="1" fontAlgn="b"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1800" b="0" i="1" u="none" strike="noStrike" kern="1200" smtClean="0">
                                    <a:solidFill>
                                      <a:schemeClr val="tx1"/>
                                    </a:solidFill>
                                    <a:effectLst/>
                                    <a:latin typeface="Cambria Math" panose="02040503050406030204" pitchFamily="18" charset="0"/>
                                    <a:ea typeface="Cambria Math" panose="02040503050406030204" pitchFamily="18" charset="0"/>
                                    <a:cs typeface="+mn-cs"/>
                                  </a:rPr>
                                  <m:t>56.64</m:t>
                                </m:r>
                                <m:r>
                                  <a:rPr lang="en-US" sz="180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0.15</m:t>
                                </m:r>
                              </m:oMath>
                            </m:oMathPara>
                          </a14:m>
                          <a:endParaRPr lang="en-US" sz="1900" b="0" i="0" u="none" strike="noStrike" kern="1200" dirty="0">
                            <a:solidFill>
                              <a:srgbClr val="000000"/>
                            </a:solidFill>
                            <a:effectLst/>
                            <a:latin typeface="Calibri" panose="020F0502020204030204" pitchFamily="34" charset="0"/>
                            <a:ea typeface="+mn-ea"/>
                            <a:cs typeface="+mn-cs"/>
                          </a:endParaRPr>
                        </a:p>
                      </a:txBody>
                      <a:tcPr marL="11002" marR="11002" marT="11002" marB="0" anchor="b">
                        <a:lnL w="12700" cap="flat" cmpd="sng" algn="ctr">
                          <a:noFill/>
                          <a:prstDash val="solid"/>
                          <a:round/>
                          <a:headEnd type="none" w="med" len="med"/>
                          <a:tailEnd type="none" w="med" len="med"/>
                        </a:lnL>
                      </a:tcPr>
                    </a:tc>
                    <a:tc>
                      <a:txBody>
                        <a:bodyPr/>
                        <a:lstStyle/>
                        <a:p>
                          <a:pPr marL="0" marR="0" lvl="0" indent="0" algn="ctr" defTabSz="932742" rtl="0" eaLnBrk="1" fontAlgn="b"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1800" b="0" i="1" u="none" strike="noStrike" kern="1200" smtClean="0">
                                    <a:solidFill>
                                      <a:srgbClr val="7030A0"/>
                                    </a:solidFill>
                                    <a:effectLst/>
                                    <a:latin typeface="Cambria Math" panose="02040503050406030204" pitchFamily="18" charset="0"/>
                                    <a:ea typeface="Cambria Math" panose="02040503050406030204" pitchFamily="18" charset="0"/>
                                    <a:cs typeface="+mn-cs"/>
                                  </a:rPr>
                                  <m:t>57.12</m:t>
                                </m:r>
                                <m:r>
                                  <a:rPr lang="en-US" sz="1800" i="1" smtClean="0">
                                    <a:solidFill>
                                      <a:srgbClr val="7030A0"/>
                                    </a:solidFill>
                                    <a:latin typeface="Cambria Math" panose="02040503050406030204" pitchFamily="18" charset="0"/>
                                    <a:ea typeface="Cambria Math" panose="02040503050406030204" pitchFamily="18" charset="0"/>
                                  </a:rPr>
                                  <m:t>±</m:t>
                                </m:r>
                                <m:r>
                                  <a:rPr lang="en-US" sz="1800" b="0" i="1" smtClean="0">
                                    <a:solidFill>
                                      <a:srgbClr val="7030A0"/>
                                    </a:solidFill>
                                    <a:latin typeface="Cambria Math" panose="02040503050406030204" pitchFamily="18" charset="0"/>
                                    <a:ea typeface="Cambria Math" panose="02040503050406030204" pitchFamily="18" charset="0"/>
                                  </a:rPr>
                                  <m:t>0.09</m:t>
                                </m:r>
                              </m:oMath>
                            </m:oMathPara>
                          </a14:m>
                          <a:endParaRPr lang="en-US" sz="1900" b="0" i="0" u="none" strike="noStrike" kern="1200" dirty="0">
                            <a:solidFill>
                              <a:srgbClr val="7030A0"/>
                            </a:solidFill>
                            <a:effectLst/>
                            <a:latin typeface="Calibri" panose="020F0502020204030204" pitchFamily="34" charset="0"/>
                            <a:ea typeface="+mn-ea"/>
                            <a:cs typeface="+mn-cs"/>
                          </a:endParaRPr>
                        </a:p>
                      </a:txBody>
                      <a:tcPr marL="11002" marR="11002" marT="11002" marB="0" anchor="b">
                        <a:lnR w="12700" cap="flat" cmpd="sng" algn="ctr">
                          <a:noFill/>
                          <a:prstDash val="solid"/>
                          <a:round/>
                          <a:headEnd type="none" w="med" len="med"/>
                          <a:tailEnd type="none" w="med" len="med"/>
                        </a:lnR>
                      </a:tcPr>
                    </a:tc>
                    <a:extLst>
                      <a:ext uri="{0D108BD9-81ED-4DB2-BD59-A6C34878D82A}">
                        <a16:rowId xmlns:a16="http://schemas.microsoft.com/office/drawing/2014/main" val="2274823727"/>
                      </a:ext>
                    </a:extLst>
                  </a:tr>
                </a:tbl>
              </a:graphicData>
            </a:graphic>
          </p:graphicFrame>
        </mc:Choice>
        <mc:Fallback xmlns="">
          <p:graphicFrame>
            <p:nvGraphicFramePr>
              <p:cNvPr id="5" name="Table 4">
                <a:extLst>
                  <a:ext uri="{FF2B5EF4-FFF2-40B4-BE49-F238E27FC236}">
                    <a16:creationId xmlns:a16="http://schemas.microsoft.com/office/drawing/2014/main" id="{3B20A399-8A8D-404B-A9FE-F9DA1E9C9969}"/>
                  </a:ext>
                </a:extLst>
              </p:cNvPr>
              <p:cNvGraphicFramePr>
                <a:graphicFrameLocks noGrp="1"/>
              </p:cNvGraphicFramePr>
              <p:nvPr>
                <p:extLst>
                  <p:ext uri="{D42A27DB-BD31-4B8C-83A1-F6EECF244321}">
                    <p14:modId xmlns:p14="http://schemas.microsoft.com/office/powerpoint/2010/main" val="3049402498"/>
                  </p:ext>
                </p:extLst>
              </p:nvPr>
            </p:nvGraphicFramePr>
            <p:xfrm>
              <a:off x="3246437" y="2428750"/>
              <a:ext cx="6629403" cy="1202248"/>
            </p:xfrm>
            <a:graphic>
              <a:graphicData uri="http://schemas.openxmlformats.org/drawingml/2006/table">
                <a:tbl>
                  <a:tblPr firstRow="1" firstCol="1">
                    <a:tableStyleId>{9D7B26C5-4107-4FEC-AEDC-1716B250A1EF}</a:tableStyleId>
                  </a:tblPr>
                  <a:tblGrid>
                    <a:gridCol w="1808019">
                      <a:extLst>
                        <a:ext uri="{9D8B030D-6E8A-4147-A177-3AD203B41FA5}">
                          <a16:colId xmlns:a16="http://schemas.microsoft.com/office/drawing/2014/main" val="3908990729"/>
                        </a:ext>
                      </a:extLst>
                    </a:gridCol>
                    <a:gridCol w="2410692">
                      <a:extLst>
                        <a:ext uri="{9D8B030D-6E8A-4147-A177-3AD203B41FA5}">
                          <a16:colId xmlns:a16="http://schemas.microsoft.com/office/drawing/2014/main" val="389499926"/>
                        </a:ext>
                      </a:extLst>
                    </a:gridCol>
                    <a:gridCol w="2410692">
                      <a:extLst>
                        <a:ext uri="{9D8B030D-6E8A-4147-A177-3AD203B41FA5}">
                          <a16:colId xmlns:a16="http://schemas.microsoft.com/office/drawing/2014/main" val="4107779806"/>
                        </a:ext>
                      </a:extLst>
                    </a:gridCol>
                  </a:tblGrid>
                  <a:tr h="300562">
                    <a:tc>
                      <a:txBody>
                        <a:bodyPr/>
                        <a:lstStyle/>
                        <a:p>
                          <a:pPr marL="0" marR="0" lvl="0" indent="0" algn="ctr" defTabSz="932742" rtl="0" eaLnBrk="1" fontAlgn="b" latinLnBrk="0" hangingPunct="1">
                            <a:lnSpc>
                              <a:spcPct val="100000"/>
                            </a:lnSpc>
                            <a:spcBef>
                              <a:spcPts val="0"/>
                            </a:spcBef>
                            <a:spcAft>
                              <a:spcPts val="0"/>
                            </a:spcAft>
                            <a:buClrTx/>
                            <a:buSzTx/>
                            <a:buFontTx/>
                            <a:buNone/>
                            <a:tabLst/>
                            <a:defRPr/>
                          </a:pPr>
                          <a:r>
                            <a:rPr lang="en-US" sz="1900" b="1" i="0" u="none" strike="noStrike" kern="1200" dirty="0">
                              <a:solidFill>
                                <a:srgbClr val="000000"/>
                              </a:solidFill>
                              <a:effectLst/>
                              <a:latin typeface="Calibri" panose="020F0502020204030204" pitchFamily="34" charset="0"/>
                              <a:ea typeface="+mn-ea"/>
                              <a:cs typeface="+mn-cs"/>
                            </a:rPr>
                            <a:t>Depth</a:t>
                          </a:r>
                        </a:p>
                      </a:txBody>
                      <a:tcPr marL="11002" marR="11002" marT="11002" marB="0" anchor="b">
                        <a:lnR w="12700" cap="flat" cmpd="sng" algn="ctr">
                          <a:noFill/>
                          <a:prstDash val="solid"/>
                          <a:round/>
                          <a:headEnd type="none" w="med" len="med"/>
                          <a:tailEnd type="none" w="med" len="med"/>
                        </a:lnR>
                      </a:tcPr>
                    </a:tc>
                    <a:tc>
                      <a:txBody>
                        <a:bodyPr/>
                        <a:lstStyle/>
                        <a:p>
                          <a:pPr marL="0" algn="ctr" defTabSz="932742" rtl="0" eaLnBrk="1" fontAlgn="b" latinLnBrk="0" hangingPunct="1"/>
                          <a:r>
                            <a:rPr lang="en-US" altLang="zh-CN" sz="1900" b="1" i="0" u="none" strike="noStrike" kern="1200" dirty="0">
                              <a:solidFill>
                                <a:srgbClr val="000000"/>
                              </a:solidFill>
                              <a:effectLst/>
                              <a:latin typeface="Calibri" panose="020F0502020204030204" pitchFamily="34" charset="0"/>
                              <a:ea typeface="+mn-ea"/>
                              <a:cs typeface="+mn-cs"/>
                            </a:rPr>
                            <a:t>IGCV1</a:t>
                          </a:r>
                          <a:endParaRPr lang="en-US" sz="1900" b="1" i="0" u="none" strike="noStrike" kern="1200" dirty="0">
                            <a:solidFill>
                              <a:srgbClr val="000000"/>
                            </a:solidFill>
                            <a:effectLst/>
                            <a:latin typeface="Calibri" panose="020F0502020204030204" pitchFamily="34" charset="0"/>
                            <a:ea typeface="+mn-ea"/>
                            <a:cs typeface="+mn-cs"/>
                          </a:endParaRPr>
                        </a:p>
                      </a:txBody>
                      <a:tcPr marL="11002" marR="11002" marT="11002" marB="0" anchor="b">
                        <a:lnL w="12700" cap="flat" cmpd="sng" algn="ctr">
                          <a:noFill/>
                          <a:prstDash val="solid"/>
                          <a:round/>
                          <a:headEnd type="none" w="med" len="med"/>
                          <a:tailEnd type="none" w="med" len="med"/>
                        </a:lnL>
                      </a:tcPr>
                    </a:tc>
                    <a:tc>
                      <a:txBody>
                        <a:bodyPr/>
                        <a:lstStyle/>
                        <a:p>
                          <a:pPr marL="0" algn="ctr" defTabSz="932742" rtl="0" eaLnBrk="1" fontAlgn="b" latinLnBrk="0" hangingPunct="1"/>
                          <a:r>
                            <a:rPr lang="en-US" sz="1900" b="1" i="0" u="none" strike="noStrike" kern="1200" dirty="0">
                              <a:solidFill>
                                <a:srgbClr val="7030A0"/>
                              </a:solidFill>
                              <a:effectLst/>
                              <a:latin typeface="Calibri" panose="020F0502020204030204" pitchFamily="34" charset="0"/>
                              <a:ea typeface="+mn-ea"/>
                              <a:cs typeface="+mn-cs"/>
                            </a:rPr>
                            <a:t>IGCV2</a:t>
                          </a:r>
                        </a:p>
                      </a:txBody>
                      <a:tcPr marL="11002" marR="11002" marT="11002" marB="0" anchor="b">
                        <a:lnR w="12700" cap="flat" cmpd="sng" algn="ctr">
                          <a:noFill/>
                          <a:prstDash val="solid"/>
                          <a:round/>
                          <a:headEnd type="none" w="med" len="med"/>
                          <a:tailEnd type="none" w="med" len="med"/>
                        </a:lnR>
                      </a:tcPr>
                    </a:tc>
                    <a:extLst>
                      <a:ext uri="{0D108BD9-81ED-4DB2-BD59-A6C34878D82A}">
                        <a16:rowId xmlns:a16="http://schemas.microsoft.com/office/drawing/2014/main" val="3304990015"/>
                      </a:ext>
                    </a:extLst>
                  </a:tr>
                  <a:tr h="300562">
                    <a:tc>
                      <a:txBody>
                        <a:bodyPr/>
                        <a:lstStyle/>
                        <a:p>
                          <a:pPr algn="ctr" fontAlgn="b"/>
                          <a:r>
                            <a:rPr lang="en-US" sz="1900" b="0" i="0" u="none" strike="noStrike" kern="1200" dirty="0">
                              <a:solidFill>
                                <a:srgbClr val="000000"/>
                              </a:solidFill>
                              <a:effectLst/>
                              <a:latin typeface="Calibri" panose="020F0502020204030204" pitchFamily="34" charset="0"/>
                              <a:ea typeface="+mn-ea"/>
                              <a:cs typeface="+mn-cs"/>
                            </a:rPr>
                            <a:t>8</a:t>
                          </a:r>
                        </a:p>
                      </a:txBody>
                      <a:tcPr marL="11002" marR="11002" marT="11002" marB="0" anchor="b">
                        <a:lnR w="12700" cap="flat" cmpd="sng" algn="ctr">
                          <a:noFill/>
                          <a:prstDash val="solid"/>
                          <a:round/>
                          <a:headEnd type="none" w="med" len="med"/>
                          <a:tailEnd type="none" w="med" len="med"/>
                        </a:lnR>
                      </a:tcPr>
                    </a:tc>
                    <a:tc>
                      <a:txBody>
                        <a:bodyPr/>
                        <a:lstStyle/>
                        <a:p>
                          <a:endParaRPr lang="en-US"/>
                        </a:p>
                      </a:txBody>
                      <a:tcPr marL="11002" marR="11002" marT="11002" marB="0" anchor="b">
                        <a:lnL w="12700" cap="flat" cmpd="sng" algn="ctr">
                          <a:noFill/>
                          <a:prstDash val="solid"/>
                          <a:round/>
                          <a:headEnd type="none" w="med" len="med"/>
                          <a:tailEnd type="none" w="med" len="med"/>
                        </a:lnL>
                        <a:blipFill>
                          <a:blip r:embed="rId3"/>
                          <a:stretch>
                            <a:fillRect l="-75000" t="-122449" r="-100253" b="-253061"/>
                          </a:stretch>
                        </a:blipFill>
                      </a:tcPr>
                    </a:tc>
                    <a:tc>
                      <a:txBody>
                        <a:bodyPr/>
                        <a:lstStyle/>
                        <a:p>
                          <a:endParaRPr lang="en-US"/>
                        </a:p>
                      </a:txBody>
                      <a:tcPr marL="11002" marR="11002" marT="11002" marB="0" anchor="b">
                        <a:lnR w="12700" cap="flat" cmpd="sng" algn="ctr">
                          <a:noFill/>
                          <a:prstDash val="solid"/>
                          <a:round/>
                          <a:headEnd type="none" w="med" len="med"/>
                          <a:tailEnd type="none" w="med" len="med"/>
                        </a:lnR>
                        <a:blipFill>
                          <a:blip r:embed="rId3"/>
                          <a:stretch>
                            <a:fillRect l="-175000" t="-122449" r="-253" b="-253061"/>
                          </a:stretch>
                        </a:blipFill>
                      </a:tcPr>
                    </a:tc>
                    <a:extLst>
                      <a:ext uri="{0D108BD9-81ED-4DB2-BD59-A6C34878D82A}">
                        <a16:rowId xmlns:a16="http://schemas.microsoft.com/office/drawing/2014/main" val="3877857306"/>
                      </a:ext>
                    </a:extLst>
                  </a:tr>
                  <a:tr h="300562">
                    <a:tc>
                      <a:txBody>
                        <a:bodyPr/>
                        <a:lstStyle/>
                        <a:p>
                          <a:pPr algn="ctr" fontAlgn="b"/>
                          <a:r>
                            <a:rPr lang="en-US" sz="1900" b="0" i="0" u="none" strike="noStrike" kern="1200" dirty="0">
                              <a:solidFill>
                                <a:srgbClr val="000000"/>
                              </a:solidFill>
                              <a:effectLst/>
                              <a:latin typeface="Calibri" panose="020F0502020204030204" pitchFamily="34" charset="0"/>
                              <a:ea typeface="+mn-ea"/>
                              <a:cs typeface="+mn-cs"/>
                            </a:rPr>
                            <a:t>20</a:t>
                          </a:r>
                        </a:p>
                      </a:txBody>
                      <a:tcPr marL="11002" marR="11002" marT="11002" marB="0" anchor="b">
                        <a:lnR w="12700" cap="flat" cmpd="sng" algn="ctr">
                          <a:noFill/>
                          <a:prstDash val="solid"/>
                          <a:round/>
                          <a:headEnd type="none" w="med" len="med"/>
                          <a:tailEnd type="none" w="med" len="med"/>
                        </a:lnR>
                      </a:tcPr>
                    </a:tc>
                    <a:tc>
                      <a:txBody>
                        <a:bodyPr/>
                        <a:lstStyle/>
                        <a:p>
                          <a:endParaRPr lang="en-US"/>
                        </a:p>
                      </a:txBody>
                      <a:tcPr marL="11002" marR="11002" marT="11002" marB="0" anchor="b">
                        <a:lnL w="12700" cap="flat" cmpd="sng" algn="ctr">
                          <a:noFill/>
                          <a:prstDash val="solid"/>
                          <a:round/>
                          <a:headEnd type="none" w="med" len="med"/>
                          <a:tailEnd type="none" w="med" len="med"/>
                        </a:lnL>
                        <a:blipFill>
                          <a:blip r:embed="rId3"/>
                          <a:stretch>
                            <a:fillRect l="-75000" t="-218000" r="-100253" b="-148000"/>
                          </a:stretch>
                        </a:blipFill>
                      </a:tcPr>
                    </a:tc>
                    <a:tc>
                      <a:txBody>
                        <a:bodyPr/>
                        <a:lstStyle/>
                        <a:p>
                          <a:endParaRPr lang="en-US"/>
                        </a:p>
                      </a:txBody>
                      <a:tcPr marL="11002" marR="11002" marT="11002" marB="0" anchor="b">
                        <a:lnR w="12700" cap="flat" cmpd="sng" algn="ctr">
                          <a:noFill/>
                          <a:prstDash val="solid"/>
                          <a:round/>
                          <a:headEnd type="none" w="med" len="med"/>
                          <a:tailEnd type="none" w="med" len="med"/>
                        </a:lnR>
                        <a:blipFill>
                          <a:blip r:embed="rId3"/>
                          <a:stretch>
                            <a:fillRect l="-175000" t="-218000" r="-253" b="-148000"/>
                          </a:stretch>
                        </a:blipFill>
                      </a:tcPr>
                    </a:tc>
                    <a:extLst>
                      <a:ext uri="{0D108BD9-81ED-4DB2-BD59-A6C34878D82A}">
                        <a16:rowId xmlns:a16="http://schemas.microsoft.com/office/drawing/2014/main" val="2252438060"/>
                      </a:ext>
                    </a:extLst>
                  </a:tr>
                  <a:tr h="300562">
                    <a:tc>
                      <a:txBody>
                        <a:bodyPr/>
                        <a:lstStyle/>
                        <a:p>
                          <a:pPr algn="ctr" fontAlgn="b"/>
                          <a:r>
                            <a:rPr lang="en-US" sz="1900" b="0" i="0" u="none" strike="noStrike" kern="1200" dirty="0">
                              <a:solidFill>
                                <a:srgbClr val="000000"/>
                              </a:solidFill>
                              <a:effectLst/>
                              <a:latin typeface="Calibri" panose="020F0502020204030204" pitchFamily="34" charset="0"/>
                              <a:ea typeface="+mn-ea"/>
                              <a:cs typeface="+mn-cs"/>
                            </a:rPr>
                            <a:t>26</a:t>
                          </a:r>
                        </a:p>
                      </a:txBody>
                      <a:tcPr marL="11002" marR="11002" marT="11002" marB="0" anchor="b">
                        <a:lnR w="12700" cap="flat" cmpd="sng" algn="ctr">
                          <a:noFill/>
                          <a:prstDash val="solid"/>
                          <a:round/>
                          <a:headEnd type="none" w="med" len="med"/>
                          <a:tailEnd type="none" w="med" len="med"/>
                        </a:lnR>
                      </a:tcPr>
                    </a:tc>
                    <a:tc>
                      <a:txBody>
                        <a:bodyPr/>
                        <a:lstStyle/>
                        <a:p>
                          <a:endParaRPr lang="en-US"/>
                        </a:p>
                      </a:txBody>
                      <a:tcPr marL="11002" marR="11002" marT="11002" marB="0" anchor="b">
                        <a:lnL w="12700" cap="flat" cmpd="sng" algn="ctr">
                          <a:noFill/>
                          <a:prstDash val="solid"/>
                          <a:round/>
                          <a:headEnd type="none" w="med" len="med"/>
                          <a:tailEnd type="none" w="med" len="med"/>
                        </a:lnL>
                        <a:blipFill>
                          <a:blip r:embed="rId3"/>
                          <a:stretch>
                            <a:fillRect l="-75000" t="-324490" r="-100253" b="-51020"/>
                          </a:stretch>
                        </a:blipFill>
                      </a:tcPr>
                    </a:tc>
                    <a:tc>
                      <a:txBody>
                        <a:bodyPr/>
                        <a:lstStyle/>
                        <a:p>
                          <a:endParaRPr lang="en-US"/>
                        </a:p>
                      </a:txBody>
                      <a:tcPr marL="11002" marR="11002" marT="11002" marB="0" anchor="b">
                        <a:lnR w="12700" cap="flat" cmpd="sng" algn="ctr">
                          <a:noFill/>
                          <a:prstDash val="solid"/>
                          <a:round/>
                          <a:headEnd type="none" w="med" len="med"/>
                          <a:tailEnd type="none" w="med" len="med"/>
                        </a:lnR>
                        <a:blipFill>
                          <a:blip r:embed="rId3"/>
                          <a:stretch>
                            <a:fillRect l="-175000" t="-324490" r="-253" b="-51020"/>
                          </a:stretch>
                        </a:blipFill>
                      </a:tcPr>
                    </a:tc>
                    <a:extLst>
                      <a:ext uri="{0D108BD9-81ED-4DB2-BD59-A6C34878D82A}">
                        <a16:rowId xmlns:a16="http://schemas.microsoft.com/office/drawing/2014/main" val="2274823727"/>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6" name="Table 5">
                <a:extLst>
                  <a:ext uri="{FF2B5EF4-FFF2-40B4-BE49-F238E27FC236}">
                    <a16:creationId xmlns:a16="http://schemas.microsoft.com/office/drawing/2014/main" id="{EF305394-824C-49D9-832A-5A6C59165AF4}"/>
                  </a:ext>
                </a:extLst>
              </p:cNvPr>
              <p:cNvGraphicFramePr>
                <a:graphicFrameLocks noGrp="1"/>
              </p:cNvGraphicFramePr>
              <p:nvPr>
                <p:extLst>
                  <p:ext uri="{D42A27DB-BD31-4B8C-83A1-F6EECF244321}">
                    <p14:modId xmlns:p14="http://schemas.microsoft.com/office/powerpoint/2010/main" val="3193567130"/>
                  </p:ext>
                </p:extLst>
              </p:nvPr>
            </p:nvGraphicFramePr>
            <p:xfrm>
              <a:off x="350837" y="5191926"/>
              <a:ext cx="5714998" cy="1217488"/>
            </p:xfrm>
            <a:graphic>
              <a:graphicData uri="http://schemas.openxmlformats.org/drawingml/2006/table">
                <a:tbl>
                  <a:tblPr firstRow="1" firstCol="1">
                    <a:tableStyleId>{9D7B26C5-4107-4FEC-AEDC-1716B250A1EF}</a:tableStyleId>
                  </a:tblPr>
                  <a:tblGrid>
                    <a:gridCol w="1558636">
                      <a:extLst>
                        <a:ext uri="{9D8B030D-6E8A-4147-A177-3AD203B41FA5}">
                          <a16:colId xmlns:a16="http://schemas.microsoft.com/office/drawing/2014/main" val="3908990729"/>
                        </a:ext>
                      </a:extLst>
                    </a:gridCol>
                    <a:gridCol w="2078181">
                      <a:extLst>
                        <a:ext uri="{9D8B030D-6E8A-4147-A177-3AD203B41FA5}">
                          <a16:colId xmlns:a16="http://schemas.microsoft.com/office/drawing/2014/main" val="389499926"/>
                        </a:ext>
                      </a:extLst>
                    </a:gridCol>
                    <a:gridCol w="2078181">
                      <a:extLst>
                        <a:ext uri="{9D8B030D-6E8A-4147-A177-3AD203B41FA5}">
                          <a16:colId xmlns:a16="http://schemas.microsoft.com/office/drawing/2014/main" val="4107779806"/>
                        </a:ext>
                      </a:extLst>
                    </a:gridCol>
                  </a:tblGrid>
                  <a:tr h="0">
                    <a:tc>
                      <a:txBody>
                        <a:bodyPr/>
                        <a:lstStyle/>
                        <a:p>
                          <a:pPr marL="0" marR="0" lvl="0" indent="0" algn="ctr" defTabSz="932742" rtl="0" eaLnBrk="1" fontAlgn="b" latinLnBrk="0" hangingPunct="1">
                            <a:lnSpc>
                              <a:spcPct val="100000"/>
                            </a:lnSpc>
                            <a:spcBef>
                              <a:spcPts val="0"/>
                            </a:spcBef>
                            <a:spcAft>
                              <a:spcPts val="0"/>
                            </a:spcAft>
                            <a:buClrTx/>
                            <a:buSzTx/>
                            <a:buFontTx/>
                            <a:buNone/>
                            <a:tabLst/>
                            <a:defRPr/>
                          </a:pPr>
                          <a:r>
                            <a:rPr lang="en-US" sz="1900" b="1" i="0" u="none" strike="noStrike" kern="1200" dirty="0">
                              <a:solidFill>
                                <a:srgbClr val="000000"/>
                              </a:solidFill>
                              <a:effectLst/>
                              <a:latin typeface="Calibri" panose="020F0502020204030204" pitchFamily="34" charset="0"/>
                              <a:ea typeface="+mn-ea"/>
                              <a:cs typeface="+mn-cs"/>
                            </a:rPr>
                            <a:t>Depth</a:t>
                          </a:r>
                        </a:p>
                      </a:txBody>
                      <a:tcPr marL="11002" marR="11002" marT="11002" marB="0" anchor="b">
                        <a:lnR w="12700" cap="flat" cmpd="sng" algn="ctr">
                          <a:noFill/>
                          <a:prstDash val="solid"/>
                          <a:round/>
                          <a:headEnd type="none" w="med" len="med"/>
                          <a:tailEnd type="none" w="med" len="med"/>
                        </a:lnR>
                      </a:tcPr>
                    </a:tc>
                    <a:tc>
                      <a:txBody>
                        <a:bodyPr/>
                        <a:lstStyle/>
                        <a:p>
                          <a:pPr marL="0" algn="ctr" defTabSz="932742" rtl="0" eaLnBrk="1" fontAlgn="b" latinLnBrk="0" hangingPunct="1"/>
                          <a:r>
                            <a:rPr lang="en-US" altLang="zh-CN" sz="1900" b="1" i="0" u="none" strike="noStrike" kern="1200" dirty="0">
                              <a:solidFill>
                                <a:srgbClr val="000000"/>
                              </a:solidFill>
                              <a:effectLst/>
                              <a:latin typeface="Calibri" panose="020F0502020204030204" pitchFamily="34" charset="0"/>
                              <a:ea typeface="+mn-ea"/>
                              <a:cs typeface="+mn-cs"/>
                            </a:rPr>
                            <a:t>IGCV1</a:t>
                          </a:r>
                          <a:endParaRPr lang="en-US" sz="1900" b="1" i="0" u="none" strike="noStrike" kern="1200" dirty="0">
                            <a:solidFill>
                              <a:srgbClr val="000000"/>
                            </a:solidFill>
                            <a:effectLst/>
                            <a:latin typeface="Calibri" panose="020F0502020204030204" pitchFamily="34" charset="0"/>
                            <a:ea typeface="+mn-ea"/>
                            <a:cs typeface="+mn-cs"/>
                          </a:endParaRPr>
                        </a:p>
                      </a:txBody>
                      <a:tcPr marL="11002" marR="11002" marT="11002" marB="0" anchor="b">
                        <a:lnL w="12700" cap="flat" cmpd="sng" algn="ctr">
                          <a:noFill/>
                          <a:prstDash val="solid"/>
                          <a:round/>
                          <a:headEnd type="none" w="med" len="med"/>
                          <a:tailEnd type="none" w="med" len="med"/>
                        </a:lnL>
                      </a:tcPr>
                    </a:tc>
                    <a:tc>
                      <a:txBody>
                        <a:bodyPr/>
                        <a:lstStyle/>
                        <a:p>
                          <a:pPr marL="0" algn="ctr" defTabSz="932742" rtl="0" eaLnBrk="1" fontAlgn="b" latinLnBrk="0" hangingPunct="1"/>
                          <a:r>
                            <a:rPr lang="en-US" sz="1900" b="1" i="0" u="none" strike="noStrike" kern="1200" dirty="0">
                              <a:solidFill>
                                <a:srgbClr val="7030A0"/>
                              </a:solidFill>
                              <a:effectLst/>
                              <a:latin typeface="Calibri" panose="020F0502020204030204" pitchFamily="34" charset="0"/>
                              <a:ea typeface="+mn-ea"/>
                              <a:cs typeface="+mn-cs"/>
                            </a:rPr>
                            <a:t>IGCV2</a:t>
                          </a:r>
                        </a:p>
                      </a:txBody>
                      <a:tcPr marL="11002" marR="11002" marT="11002" marB="0" anchor="b">
                        <a:lnR w="12700" cap="flat" cmpd="sng" algn="ctr">
                          <a:noFill/>
                          <a:prstDash val="solid"/>
                          <a:round/>
                          <a:headEnd type="none" w="med" len="med"/>
                          <a:tailEnd type="none" w="med" len="med"/>
                        </a:lnR>
                      </a:tcPr>
                    </a:tc>
                    <a:extLst>
                      <a:ext uri="{0D108BD9-81ED-4DB2-BD59-A6C34878D82A}">
                        <a16:rowId xmlns:a16="http://schemas.microsoft.com/office/drawing/2014/main" val="3304990015"/>
                      </a:ext>
                    </a:extLst>
                  </a:tr>
                  <a:tr h="300562">
                    <a:tc>
                      <a:txBody>
                        <a:bodyPr/>
                        <a:lstStyle/>
                        <a:p>
                          <a:pPr algn="ctr" fontAlgn="b"/>
                          <a:r>
                            <a:rPr lang="en-US" sz="1900" b="0" i="0" u="none" strike="noStrike" kern="1200" dirty="0">
                              <a:solidFill>
                                <a:srgbClr val="000000"/>
                              </a:solidFill>
                              <a:effectLst/>
                              <a:latin typeface="Calibri" panose="020F0502020204030204" pitchFamily="34" charset="0"/>
                              <a:ea typeface="+mn-ea"/>
                              <a:cs typeface="+mn-cs"/>
                            </a:rPr>
                            <a:t>8</a:t>
                          </a:r>
                        </a:p>
                      </a:txBody>
                      <a:tcPr marL="11002" marR="11002" marT="11002" marB="0" anchor="b">
                        <a:lnR w="12700" cap="flat" cmpd="sng" algn="ctr">
                          <a:noFill/>
                          <a:prstDash val="solid"/>
                          <a:round/>
                          <a:headEnd type="none" w="med" len="med"/>
                          <a:tailEnd type="none" w="med" len="med"/>
                        </a:lnR>
                      </a:tcPr>
                    </a:tc>
                    <a:tc>
                      <a:txBody>
                        <a:bodyPr/>
                        <a:lstStyle/>
                        <a:p>
                          <a:pPr marL="0" marR="0" lvl="0" indent="0" algn="ctr" defTabSz="932742" rtl="0" eaLnBrk="1" fontAlgn="b"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ea typeface="Cambria Math" panose="02040503050406030204" pitchFamily="18" charset="0"/>
                                  </a:rPr>
                                  <m:t>0.046</m:t>
                                </m:r>
                              </m:oMath>
                            </m:oMathPara>
                          </a14:m>
                          <a:endParaRPr lang="en-US" sz="1800" b="0" i="0" u="none" strike="noStrike" kern="1200" dirty="0">
                            <a:solidFill>
                              <a:srgbClr val="000000"/>
                            </a:solidFill>
                            <a:effectLst/>
                            <a:latin typeface="Calibri" panose="020F0502020204030204" pitchFamily="34" charset="0"/>
                            <a:ea typeface="+mn-ea"/>
                            <a:cs typeface="+mn-cs"/>
                          </a:endParaRPr>
                        </a:p>
                      </a:txBody>
                      <a:tcPr marL="11002" marR="11002" marT="11002" marB="0" anchor="b">
                        <a:lnL w="12700" cap="flat" cmpd="sng" algn="ctr">
                          <a:noFill/>
                          <a:prstDash val="solid"/>
                          <a:round/>
                          <a:headEnd type="none" w="med" len="med"/>
                          <a:tailEnd type="none" w="med" len="med"/>
                        </a:lnL>
                      </a:tcPr>
                    </a:tc>
                    <a:tc>
                      <a:txBody>
                        <a:bodyPr/>
                        <a:lstStyle/>
                        <a:p>
                          <a:pPr marL="0" marR="0" lvl="0" indent="0" algn="ctr" defTabSz="932742" rtl="0" eaLnBrk="1" fontAlgn="b"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2000" b="0" i="0" u="none" strike="noStrike" kern="1200" smtClean="0">
                                    <a:solidFill>
                                      <a:srgbClr val="7030A0"/>
                                    </a:solidFill>
                                    <a:effectLst/>
                                    <a:latin typeface="Cambria Math" panose="02040503050406030204" pitchFamily="18" charset="0"/>
                                    <a:ea typeface="Cambria Math" panose="02040503050406030204" pitchFamily="18" charset="0"/>
                                    <a:cs typeface="+mn-cs"/>
                                  </a:rPr>
                                  <m:t>0.046</m:t>
                                </m:r>
                              </m:oMath>
                            </m:oMathPara>
                          </a14:m>
                          <a:endParaRPr lang="en-US" sz="1900" b="0" i="0" u="none" strike="noStrike" kern="1200" dirty="0">
                            <a:solidFill>
                              <a:srgbClr val="7030A0"/>
                            </a:solidFill>
                            <a:effectLst/>
                            <a:latin typeface="Calibri" panose="020F0502020204030204" pitchFamily="34" charset="0"/>
                            <a:ea typeface="+mn-ea"/>
                            <a:cs typeface="+mn-cs"/>
                          </a:endParaRPr>
                        </a:p>
                      </a:txBody>
                      <a:tcPr marL="11002" marR="11002" marT="11002" marB="0" anchor="b">
                        <a:lnR w="12700" cap="flat" cmpd="sng" algn="ctr">
                          <a:noFill/>
                          <a:prstDash val="solid"/>
                          <a:round/>
                          <a:headEnd type="none" w="med" len="med"/>
                          <a:tailEnd type="none" w="med" len="med"/>
                        </a:lnR>
                      </a:tcPr>
                    </a:tc>
                    <a:extLst>
                      <a:ext uri="{0D108BD9-81ED-4DB2-BD59-A6C34878D82A}">
                        <a16:rowId xmlns:a16="http://schemas.microsoft.com/office/drawing/2014/main" val="3877857306"/>
                      </a:ext>
                    </a:extLst>
                  </a:tr>
                  <a:tr h="194810">
                    <a:tc>
                      <a:txBody>
                        <a:bodyPr/>
                        <a:lstStyle/>
                        <a:p>
                          <a:pPr algn="ctr" fontAlgn="b"/>
                          <a:r>
                            <a:rPr lang="en-US" sz="1900" b="0" i="0" u="none" strike="noStrike" kern="1200" dirty="0">
                              <a:solidFill>
                                <a:srgbClr val="000000"/>
                              </a:solidFill>
                              <a:effectLst/>
                              <a:latin typeface="Calibri" panose="020F0502020204030204" pitchFamily="34" charset="0"/>
                              <a:ea typeface="+mn-ea"/>
                              <a:cs typeface="+mn-cs"/>
                            </a:rPr>
                            <a:t>20</a:t>
                          </a:r>
                        </a:p>
                      </a:txBody>
                      <a:tcPr marL="11002" marR="11002" marT="11002" marB="0" anchor="b">
                        <a:lnR w="12700" cap="flat" cmpd="sng" algn="ctr">
                          <a:noFill/>
                          <a:prstDash val="solid"/>
                          <a:round/>
                          <a:headEnd type="none" w="med" len="med"/>
                          <a:tailEnd type="none" w="med" len="med"/>
                        </a:lnR>
                      </a:tcPr>
                    </a:tc>
                    <a:tc>
                      <a:txBody>
                        <a:bodyPr/>
                        <a:lstStyle/>
                        <a:p>
                          <a:pPr marL="0" marR="0" lvl="0" indent="0" algn="ctr" defTabSz="932742" rtl="0" eaLnBrk="1" fontAlgn="b"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ea typeface="Cambria Math" panose="02040503050406030204" pitchFamily="18" charset="0"/>
                                  </a:rPr>
                                  <m:t>0.151</m:t>
                                </m:r>
                              </m:oMath>
                            </m:oMathPara>
                          </a14:m>
                          <a:endParaRPr lang="en-US" sz="1900" b="0" i="0" u="none" strike="noStrike" kern="1200" dirty="0">
                            <a:solidFill>
                              <a:srgbClr val="000000"/>
                            </a:solidFill>
                            <a:effectLst/>
                            <a:latin typeface="Calibri" panose="020F0502020204030204" pitchFamily="34" charset="0"/>
                            <a:ea typeface="+mn-ea"/>
                            <a:cs typeface="+mn-cs"/>
                          </a:endParaRPr>
                        </a:p>
                      </a:txBody>
                      <a:tcPr marL="11002" marR="11002" marT="11002" marB="0" anchor="b">
                        <a:lnL w="12700" cap="flat" cmpd="sng" algn="ctr">
                          <a:noFill/>
                          <a:prstDash val="solid"/>
                          <a:round/>
                          <a:headEnd type="none" w="med" len="med"/>
                          <a:tailEnd type="none" w="med" len="med"/>
                        </a:lnL>
                      </a:tcPr>
                    </a:tc>
                    <a:tc>
                      <a:txBody>
                        <a:bodyPr/>
                        <a:lstStyle/>
                        <a:p>
                          <a:pPr marL="0" marR="0" lvl="0" indent="0" algn="ctr" defTabSz="932742" rtl="0" eaLnBrk="1" fontAlgn="b"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800" b="0" i="1" smtClean="0">
                                    <a:solidFill>
                                      <a:srgbClr val="7030A0"/>
                                    </a:solidFill>
                                    <a:latin typeface="Cambria Math" panose="02040503050406030204" pitchFamily="18" charset="0"/>
                                    <a:ea typeface="Cambria Math" panose="02040503050406030204" pitchFamily="18" charset="0"/>
                                  </a:rPr>
                                  <m:t>0.144</m:t>
                                </m:r>
                              </m:oMath>
                            </m:oMathPara>
                          </a14:m>
                          <a:endParaRPr lang="en-US" sz="1900" b="0" i="0" u="none" strike="noStrike" kern="1200" dirty="0">
                            <a:solidFill>
                              <a:srgbClr val="7030A0"/>
                            </a:solidFill>
                            <a:effectLst/>
                            <a:latin typeface="Calibri" panose="020F0502020204030204" pitchFamily="34" charset="0"/>
                            <a:ea typeface="+mn-ea"/>
                            <a:cs typeface="+mn-cs"/>
                          </a:endParaRPr>
                        </a:p>
                      </a:txBody>
                      <a:tcPr marL="11002" marR="11002" marT="11002" marB="0" anchor="b">
                        <a:lnR w="12700" cap="flat" cmpd="sng" algn="ctr">
                          <a:noFill/>
                          <a:prstDash val="solid"/>
                          <a:round/>
                          <a:headEnd type="none" w="med" len="med"/>
                          <a:tailEnd type="none" w="med" len="med"/>
                        </a:lnR>
                      </a:tcPr>
                    </a:tc>
                    <a:extLst>
                      <a:ext uri="{0D108BD9-81ED-4DB2-BD59-A6C34878D82A}">
                        <a16:rowId xmlns:a16="http://schemas.microsoft.com/office/drawing/2014/main" val="2252438060"/>
                      </a:ext>
                    </a:extLst>
                  </a:tr>
                  <a:tr h="300562">
                    <a:tc>
                      <a:txBody>
                        <a:bodyPr/>
                        <a:lstStyle/>
                        <a:p>
                          <a:pPr algn="ctr" fontAlgn="b"/>
                          <a:r>
                            <a:rPr lang="en-US" sz="1900" b="0" i="0" u="none" strike="noStrike" kern="1200" dirty="0">
                              <a:solidFill>
                                <a:srgbClr val="000000"/>
                              </a:solidFill>
                              <a:effectLst/>
                              <a:latin typeface="Calibri" panose="020F0502020204030204" pitchFamily="34" charset="0"/>
                              <a:ea typeface="+mn-ea"/>
                              <a:cs typeface="+mn-cs"/>
                            </a:rPr>
                            <a:t>26</a:t>
                          </a:r>
                        </a:p>
                      </a:txBody>
                      <a:tcPr marL="11002" marR="11002" marT="11002" marB="0" anchor="b">
                        <a:lnR w="12700" cap="flat" cmpd="sng" algn="ctr">
                          <a:noFill/>
                          <a:prstDash val="solid"/>
                          <a:round/>
                          <a:headEnd type="none" w="med" len="med"/>
                          <a:tailEnd type="none" w="med" len="med"/>
                        </a:lnR>
                      </a:tcPr>
                    </a:tc>
                    <a:tc>
                      <a:txBody>
                        <a:bodyPr/>
                        <a:lstStyle/>
                        <a:p>
                          <a:pPr marL="0" marR="0" lvl="0" indent="0" algn="ctr" defTabSz="932742" rtl="0" eaLnBrk="1" fontAlgn="b"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900" b="0" i="1" u="none" strike="noStrike" kern="1200" smtClean="0">
                                    <a:solidFill>
                                      <a:srgbClr val="000000"/>
                                    </a:solidFill>
                                    <a:effectLst/>
                                    <a:latin typeface="Cambria Math" panose="02040503050406030204" pitchFamily="18" charset="0"/>
                                    <a:ea typeface="+mn-ea"/>
                                    <a:cs typeface="+mn-cs"/>
                                  </a:rPr>
                                  <m:t>0.203</m:t>
                                </m:r>
                              </m:oMath>
                            </m:oMathPara>
                          </a14:m>
                          <a:endParaRPr lang="en-US" sz="1900" b="0" i="0" u="none" strike="noStrike" kern="1200" dirty="0">
                            <a:solidFill>
                              <a:srgbClr val="000000"/>
                            </a:solidFill>
                            <a:effectLst/>
                            <a:latin typeface="Calibri" panose="020F0502020204030204" pitchFamily="34" charset="0"/>
                            <a:ea typeface="+mn-ea"/>
                            <a:cs typeface="+mn-cs"/>
                          </a:endParaRPr>
                        </a:p>
                      </a:txBody>
                      <a:tcPr marL="11002" marR="11002" marT="11002" marB="0" anchor="b">
                        <a:lnL w="12700" cap="flat" cmpd="sng" algn="ctr">
                          <a:noFill/>
                          <a:prstDash val="solid"/>
                          <a:round/>
                          <a:headEnd type="none" w="med" len="med"/>
                          <a:tailEnd type="none" w="med" len="med"/>
                        </a:lnL>
                      </a:tcPr>
                    </a:tc>
                    <a:tc>
                      <a:txBody>
                        <a:bodyPr/>
                        <a:lstStyle/>
                        <a:p>
                          <a:pPr marL="0" marR="0" lvl="0" indent="0" algn="ctr" defTabSz="932742" rtl="0" eaLnBrk="1" fontAlgn="b"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1800" b="0" i="0" u="none" strike="noStrike" kern="1200" smtClean="0">
                                    <a:solidFill>
                                      <a:srgbClr val="7030A0"/>
                                    </a:solidFill>
                                    <a:effectLst/>
                                    <a:latin typeface="Cambria Math" panose="02040503050406030204" pitchFamily="18" charset="0"/>
                                    <a:ea typeface="Cambria Math" panose="02040503050406030204" pitchFamily="18" charset="0"/>
                                    <a:cs typeface="+mn-cs"/>
                                  </a:rPr>
                                  <m:t>0</m:t>
                                </m:r>
                                <m:r>
                                  <a:rPr lang="en-US" altLang="zh-CN" sz="1800" b="0" i="1" u="none" strike="noStrike" kern="1200" smtClean="0">
                                    <a:solidFill>
                                      <a:srgbClr val="7030A0"/>
                                    </a:solidFill>
                                    <a:effectLst/>
                                    <a:latin typeface="Cambria Math" panose="02040503050406030204" pitchFamily="18" charset="0"/>
                                    <a:ea typeface="Cambria Math" panose="02040503050406030204" pitchFamily="18" charset="0"/>
                                    <a:cs typeface="+mn-cs"/>
                                  </a:rPr>
                                  <m:t>.193</m:t>
                                </m:r>
                              </m:oMath>
                            </m:oMathPara>
                          </a14:m>
                          <a:endParaRPr lang="en-US" sz="1900" b="0" i="0" u="none" strike="noStrike" kern="1200" dirty="0">
                            <a:solidFill>
                              <a:srgbClr val="7030A0"/>
                            </a:solidFill>
                            <a:effectLst/>
                            <a:latin typeface="Calibri" panose="020F0502020204030204" pitchFamily="34" charset="0"/>
                            <a:ea typeface="+mn-ea"/>
                            <a:cs typeface="+mn-cs"/>
                          </a:endParaRPr>
                        </a:p>
                      </a:txBody>
                      <a:tcPr marL="11002" marR="11002" marT="11002" marB="0" anchor="b">
                        <a:lnR w="12700" cap="flat" cmpd="sng" algn="ctr">
                          <a:noFill/>
                          <a:prstDash val="solid"/>
                          <a:round/>
                          <a:headEnd type="none" w="med" len="med"/>
                          <a:tailEnd type="none" w="med" len="med"/>
                        </a:lnR>
                      </a:tcPr>
                    </a:tc>
                    <a:extLst>
                      <a:ext uri="{0D108BD9-81ED-4DB2-BD59-A6C34878D82A}">
                        <a16:rowId xmlns:a16="http://schemas.microsoft.com/office/drawing/2014/main" val="2274823727"/>
                      </a:ext>
                    </a:extLst>
                  </a:tr>
                </a:tbl>
              </a:graphicData>
            </a:graphic>
          </p:graphicFrame>
        </mc:Choice>
        <mc:Fallback xmlns="">
          <p:graphicFrame>
            <p:nvGraphicFramePr>
              <p:cNvPr id="6" name="Table 5">
                <a:extLst>
                  <a:ext uri="{FF2B5EF4-FFF2-40B4-BE49-F238E27FC236}">
                    <a16:creationId xmlns:a16="http://schemas.microsoft.com/office/drawing/2014/main" id="{EF305394-824C-49D9-832A-5A6C59165AF4}"/>
                  </a:ext>
                </a:extLst>
              </p:cNvPr>
              <p:cNvGraphicFramePr>
                <a:graphicFrameLocks noGrp="1"/>
              </p:cNvGraphicFramePr>
              <p:nvPr>
                <p:extLst>
                  <p:ext uri="{D42A27DB-BD31-4B8C-83A1-F6EECF244321}">
                    <p14:modId xmlns:p14="http://schemas.microsoft.com/office/powerpoint/2010/main" val="3193567130"/>
                  </p:ext>
                </p:extLst>
              </p:nvPr>
            </p:nvGraphicFramePr>
            <p:xfrm>
              <a:off x="350837" y="5191926"/>
              <a:ext cx="5714998" cy="1217488"/>
            </p:xfrm>
            <a:graphic>
              <a:graphicData uri="http://schemas.openxmlformats.org/drawingml/2006/table">
                <a:tbl>
                  <a:tblPr firstRow="1" firstCol="1">
                    <a:tableStyleId>{9D7B26C5-4107-4FEC-AEDC-1716B250A1EF}</a:tableStyleId>
                  </a:tblPr>
                  <a:tblGrid>
                    <a:gridCol w="1558636">
                      <a:extLst>
                        <a:ext uri="{9D8B030D-6E8A-4147-A177-3AD203B41FA5}">
                          <a16:colId xmlns:a16="http://schemas.microsoft.com/office/drawing/2014/main" val="3908990729"/>
                        </a:ext>
                      </a:extLst>
                    </a:gridCol>
                    <a:gridCol w="2078181">
                      <a:extLst>
                        <a:ext uri="{9D8B030D-6E8A-4147-A177-3AD203B41FA5}">
                          <a16:colId xmlns:a16="http://schemas.microsoft.com/office/drawing/2014/main" val="389499926"/>
                        </a:ext>
                      </a:extLst>
                    </a:gridCol>
                    <a:gridCol w="2078181">
                      <a:extLst>
                        <a:ext uri="{9D8B030D-6E8A-4147-A177-3AD203B41FA5}">
                          <a16:colId xmlns:a16="http://schemas.microsoft.com/office/drawing/2014/main" val="4107779806"/>
                        </a:ext>
                      </a:extLst>
                    </a:gridCol>
                  </a:tblGrid>
                  <a:tr h="300562">
                    <a:tc>
                      <a:txBody>
                        <a:bodyPr/>
                        <a:lstStyle/>
                        <a:p>
                          <a:pPr marL="0" marR="0" lvl="0" indent="0" algn="ctr" defTabSz="932742" rtl="0" eaLnBrk="1" fontAlgn="b" latinLnBrk="0" hangingPunct="1">
                            <a:lnSpc>
                              <a:spcPct val="100000"/>
                            </a:lnSpc>
                            <a:spcBef>
                              <a:spcPts val="0"/>
                            </a:spcBef>
                            <a:spcAft>
                              <a:spcPts val="0"/>
                            </a:spcAft>
                            <a:buClrTx/>
                            <a:buSzTx/>
                            <a:buFontTx/>
                            <a:buNone/>
                            <a:tabLst/>
                            <a:defRPr/>
                          </a:pPr>
                          <a:r>
                            <a:rPr lang="en-US" sz="1900" b="1" i="0" u="none" strike="noStrike" kern="1200" dirty="0">
                              <a:solidFill>
                                <a:srgbClr val="000000"/>
                              </a:solidFill>
                              <a:effectLst/>
                              <a:latin typeface="Calibri" panose="020F0502020204030204" pitchFamily="34" charset="0"/>
                              <a:ea typeface="+mn-ea"/>
                              <a:cs typeface="+mn-cs"/>
                            </a:rPr>
                            <a:t>Depth</a:t>
                          </a:r>
                        </a:p>
                      </a:txBody>
                      <a:tcPr marL="11002" marR="11002" marT="11002" marB="0" anchor="b">
                        <a:lnR w="12700" cap="flat" cmpd="sng" algn="ctr">
                          <a:noFill/>
                          <a:prstDash val="solid"/>
                          <a:round/>
                          <a:headEnd type="none" w="med" len="med"/>
                          <a:tailEnd type="none" w="med" len="med"/>
                        </a:lnR>
                      </a:tcPr>
                    </a:tc>
                    <a:tc>
                      <a:txBody>
                        <a:bodyPr/>
                        <a:lstStyle/>
                        <a:p>
                          <a:pPr marL="0" algn="ctr" defTabSz="932742" rtl="0" eaLnBrk="1" fontAlgn="b" latinLnBrk="0" hangingPunct="1"/>
                          <a:r>
                            <a:rPr lang="en-US" altLang="zh-CN" sz="1900" b="1" i="0" u="none" strike="noStrike" kern="1200" dirty="0">
                              <a:solidFill>
                                <a:srgbClr val="000000"/>
                              </a:solidFill>
                              <a:effectLst/>
                              <a:latin typeface="Calibri" panose="020F0502020204030204" pitchFamily="34" charset="0"/>
                              <a:ea typeface="+mn-ea"/>
                              <a:cs typeface="+mn-cs"/>
                            </a:rPr>
                            <a:t>IGCV1</a:t>
                          </a:r>
                          <a:endParaRPr lang="en-US" sz="1900" b="1" i="0" u="none" strike="noStrike" kern="1200" dirty="0">
                            <a:solidFill>
                              <a:srgbClr val="000000"/>
                            </a:solidFill>
                            <a:effectLst/>
                            <a:latin typeface="Calibri" panose="020F0502020204030204" pitchFamily="34" charset="0"/>
                            <a:ea typeface="+mn-ea"/>
                            <a:cs typeface="+mn-cs"/>
                          </a:endParaRPr>
                        </a:p>
                      </a:txBody>
                      <a:tcPr marL="11002" marR="11002" marT="11002" marB="0" anchor="b">
                        <a:lnL w="12700" cap="flat" cmpd="sng" algn="ctr">
                          <a:noFill/>
                          <a:prstDash val="solid"/>
                          <a:round/>
                          <a:headEnd type="none" w="med" len="med"/>
                          <a:tailEnd type="none" w="med" len="med"/>
                        </a:lnL>
                      </a:tcPr>
                    </a:tc>
                    <a:tc>
                      <a:txBody>
                        <a:bodyPr/>
                        <a:lstStyle/>
                        <a:p>
                          <a:pPr marL="0" algn="ctr" defTabSz="932742" rtl="0" eaLnBrk="1" fontAlgn="b" latinLnBrk="0" hangingPunct="1"/>
                          <a:r>
                            <a:rPr lang="en-US" sz="1900" b="1" i="0" u="none" strike="noStrike" kern="1200" dirty="0">
                              <a:solidFill>
                                <a:srgbClr val="7030A0"/>
                              </a:solidFill>
                              <a:effectLst/>
                              <a:latin typeface="Calibri" panose="020F0502020204030204" pitchFamily="34" charset="0"/>
                              <a:ea typeface="+mn-ea"/>
                              <a:cs typeface="+mn-cs"/>
                            </a:rPr>
                            <a:t>IGCV2</a:t>
                          </a:r>
                        </a:p>
                      </a:txBody>
                      <a:tcPr marL="11002" marR="11002" marT="11002" marB="0" anchor="b">
                        <a:lnR w="12700" cap="flat" cmpd="sng" algn="ctr">
                          <a:noFill/>
                          <a:prstDash val="solid"/>
                          <a:round/>
                          <a:headEnd type="none" w="med" len="med"/>
                          <a:tailEnd type="none" w="med" len="med"/>
                        </a:lnR>
                      </a:tcPr>
                    </a:tc>
                    <a:extLst>
                      <a:ext uri="{0D108BD9-81ED-4DB2-BD59-A6C34878D82A}">
                        <a16:rowId xmlns:a16="http://schemas.microsoft.com/office/drawing/2014/main" val="3304990015"/>
                      </a:ext>
                    </a:extLst>
                  </a:tr>
                  <a:tr h="315802">
                    <a:tc>
                      <a:txBody>
                        <a:bodyPr/>
                        <a:lstStyle/>
                        <a:p>
                          <a:pPr algn="ctr" fontAlgn="b"/>
                          <a:r>
                            <a:rPr lang="en-US" sz="1900" b="0" i="0" u="none" strike="noStrike" kern="1200" dirty="0">
                              <a:solidFill>
                                <a:srgbClr val="000000"/>
                              </a:solidFill>
                              <a:effectLst/>
                              <a:latin typeface="Calibri" panose="020F0502020204030204" pitchFamily="34" charset="0"/>
                              <a:ea typeface="+mn-ea"/>
                              <a:cs typeface="+mn-cs"/>
                            </a:rPr>
                            <a:t>8</a:t>
                          </a:r>
                        </a:p>
                      </a:txBody>
                      <a:tcPr marL="11002" marR="11002" marT="11002" marB="0" anchor="b">
                        <a:lnR w="12700" cap="flat" cmpd="sng" algn="ctr">
                          <a:noFill/>
                          <a:prstDash val="solid"/>
                          <a:round/>
                          <a:headEnd type="none" w="med" len="med"/>
                          <a:tailEnd type="none" w="med" len="med"/>
                        </a:lnR>
                      </a:tcPr>
                    </a:tc>
                    <a:tc>
                      <a:txBody>
                        <a:bodyPr/>
                        <a:lstStyle/>
                        <a:p>
                          <a:endParaRPr lang="en-US"/>
                        </a:p>
                      </a:txBody>
                      <a:tcPr marL="11002" marR="11002" marT="11002" marB="0" anchor="b">
                        <a:lnL w="12700" cap="flat" cmpd="sng" algn="ctr">
                          <a:noFill/>
                          <a:prstDash val="solid"/>
                          <a:round/>
                          <a:headEnd type="none" w="med" len="med"/>
                          <a:tailEnd type="none" w="med" len="med"/>
                        </a:lnL>
                        <a:blipFill>
                          <a:blip r:embed="rId4"/>
                          <a:stretch>
                            <a:fillRect l="-74854" t="-115385" r="-100000" b="-236538"/>
                          </a:stretch>
                        </a:blipFill>
                      </a:tcPr>
                    </a:tc>
                    <a:tc>
                      <a:txBody>
                        <a:bodyPr/>
                        <a:lstStyle/>
                        <a:p>
                          <a:endParaRPr lang="en-US"/>
                        </a:p>
                      </a:txBody>
                      <a:tcPr marL="11002" marR="11002" marT="11002" marB="0" anchor="b">
                        <a:lnR w="12700" cap="flat" cmpd="sng" algn="ctr">
                          <a:noFill/>
                          <a:prstDash val="solid"/>
                          <a:round/>
                          <a:headEnd type="none" w="med" len="med"/>
                          <a:tailEnd type="none" w="med" len="med"/>
                        </a:lnR>
                        <a:blipFill>
                          <a:blip r:embed="rId4"/>
                          <a:stretch>
                            <a:fillRect l="-175367" t="-115385" r="-293" b="-236538"/>
                          </a:stretch>
                        </a:blipFill>
                      </a:tcPr>
                    </a:tc>
                    <a:extLst>
                      <a:ext uri="{0D108BD9-81ED-4DB2-BD59-A6C34878D82A}">
                        <a16:rowId xmlns:a16="http://schemas.microsoft.com/office/drawing/2014/main" val="3877857306"/>
                      </a:ext>
                    </a:extLst>
                  </a:tr>
                  <a:tr h="300562">
                    <a:tc>
                      <a:txBody>
                        <a:bodyPr/>
                        <a:lstStyle/>
                        <a:p>
                          <a:pPr algn="ctr" fontAlgn="b"/>
                          <a:r>
                            <a:rPr lang="en-US" sz="1900" b="0" i="0" u="none" strike="noStrike" kern="1200" dirty="0">
                              <a:solidFill>
                                <a:srgbClr val="000000"/>
                              </a:solidFill>
                              <a:effectLst/>
                              <a:latin typeface="Calibri" panose="020F0502020204030204" pitchFamily="34" charset="0"/>
                              <a:ea typeface="+mn-ea"/>
                              <a:cs typeface="+mn-cs"/>
                            </a:rPr>
                            <a:t>20</a:t>
                          </a:r>
                        </a:p>
                      </a:txBody>
                      <a:tcPr marL="11002" marR="11002" marT="11002" marB="0" anchor="b">
                        <a:lnR w="12700" cap="flat" cmpd="sng" algn="ctr">
                          <a:noFill/>
                          <a:prstDash val="solid"/>
                          <a:round/>
                          <a:headEnd type="none" w="med" len="med"/>
                          <a:tailEnd type="none" w="med" len="med"/>
                        </a:lnR>
                      </a:tcPr>
                    </a:tc>
                    <a:tc>
                      <a:txBody>
                        <a:bodyPr/>
                        <a:lstStyle/>
                        <a:p>
                          <a:endParaRPr lang="en-US"/>
                        </a:p>
                      </a:txBody>
                      <a:tcPr marL="11002" marR="11002" marT="11002" marB="0" anchor="b">
                        <a:lnL w="12700" cap="flat" cmpd="sng" algn="ctr">
                          <a:noFill/>
                          <a:prstDash val="solid"/>
                          <a:round/>
                          <a:headEnd type="none" w="med" len="med"/>
                          <a:tailEnd type="none" w="med" len="med"/>
                        </a:lnL>
                        <a:blipFill>
                          <a:blip r:embed="rId4"/>
                          <a:stretch>
                            <a:fillRect l="-74854" t="-228571" r="-100000" b="-151020"/>
                          </a:stretch>
                        </a:blipFill>
                      </a:tcPr>
                    </a:tc>
                    <a:tc>
                      <a:txBody>
                        <a:bodyPr/>
                        <a:lstStyle/>
                        <a:p>
                          <a:endParaRPr lang="en-US"/>
                        </a:p>
                      </a:txBody>
                      <a:tcPr marL="11002" marR="11002" marT="11002" marB="0" anchor="b">
                        <a:lnR w="12700" cap="flat" cmpd="sng" algn="ctr">
                          <a:noFill/>
                          <a:prstDash val="solid"/>
                          <a:round/>
                          <a:headEnd type="none" w="med" len="med"/>
                          <a:tailEnd type="none" w="med" len="med"/>
                        </a:lnR>
                        <a:blipFill>
                          <a:blip r:embed="rId4"/>
                          <a:stretch>
                            <a:fillRect l="-175367" t="-228571" r="-293" b="-151020"/>
                          </a:stretch>
                        </a:blipFill>
                      </a:tcPr>
                    </a:tc>
                    <a:extLst>
                      <a:ext uri="{0D108BD9-81ED-4DB2-BD59-A6C34878D82A}">
                        <a16:rowId xmlns:a16="http://schemas.microsoft.com/office/drawing/2014/main" val="2252438060"/>
                      </a:ext>
                    </a:extLst>
                  </a:tr>
                  <a:tr h="300562">
                    <a:tc>
                      <a:txBody>
                        <a:bodyPr/>
                        <a:lstStyle/>
                        <a:p>
                          <a:pPr algn="ctr" fontAlgn="b"/>
                          <a:r>
                            <a:rPr lang="en-US" sz="1900" b="0" i="0" u="none" strike="noStrike" kern="1200" dirty="0">
                              <a:solidFill>
                                <a:srgbClr val="000000"/>
                              </a:solidFill>
                              <a:effectLst/>
                              <a:latin typeface="Calibri" panose="020F0502020204030204" pitchFamily="34" charset="0"/>
                              <a:ea typeface="+mn-ea"/>
                              <a:cs typeface="+mn-cs"/>
                            </a:rPr>
                            <a:t>26</a:t>
                          </a:r>
                        </a:p>
                      </a:txBody>
                      <a:tcPr marL="11002" marR="11002" marT="11002" marB="0" anchor="b">
                        <a:lnR w="12700" cap="flat" cmpd="sng" algn="ctr">
                          <a:noFill/>
                          <a:prstDash val="solid"/>
                          <a:round/>
                          <a:headEnd type="none" w="med" len="med"/>
                          <a:tailEnd type="none" w="med" len="med"/>
                        </a:lnR>
                      </a:tcPr>
                    </a:tc>
                    <a:tc>
                      <a:txBody>
                        <a:bodyPr/>
                        <a:lstStyle/>
                        <a:p>
                          <a:endParaRPr lang="en-US"/>
                        </a:p>
                      </a:txBody>
                      <a:tcPr marL="11002" marR="11002" marT="11002" marB="0" anchor="b">
                        <a:lnL w="12700" cap="flat" cmpd="sng" algn="ctr">
                          <a:noFill/>
                          <a:prstDash val="solid"/>
                          <a:round/>
                          <a:headEnd type="none" w="med" len="med"/>
                          <a:tailEnd type="none" w="med" len="med"/>
                        </a:lnL>
                        <a:blipFill>
                          <a:blip r:embed="rId4"/>
                          <a:stretch>
                            <a:fillRect l="-74854" t="-322000" r="-100000" b="-48000"/>
                          </a:stretch>
                        </a:blipFill>
                      </a:tcPr>
                    </a:tc>
                    <a:tc>
                      <a:txBody>
                        <a:bodyPr/>
                        <a:lstStyle/>
                        <a:p>
                          <a:endParaRPr lang="en-US"/>
                        </a:p>
                      </a:txBody>
                      <a:tcPr marL="11002" marR="11002" marT="11002" marB="0" anchor="b">
                        <a:lnR w="12700" cap="flat" cmpd="sng" algn="ctr">
                          <a:noFill/>
                          <a:prstDash val="solid"/>
                          <a:round/>
                          <a:headEnd type="none" w="med" len="med"/>
                          <a:tailEnd type="none" w="med" len="med"/>
                        </a:lnR>
                        <a:blipFill>
                          <a:blip r:embed="rId4"/>
                          <a:stretch>
                            <a:fillRect l="-175367" t="-322000" r="-293" b="-48000"/>
                          </a:stretch>
                        </a:blipFill>
                      </a:tcPr>
                    </a:tc>
                    <a:extLst>
                      <a:ext uri="{0D108BD9-81ED-4DB2-BD59-A6C34878D82A}">
                        <a16:rowId xmlns:a16="http://schemas.microsoft.com/office/drawing/2014/main" val="2274823727"/>
                      </a:ext>
                    </a:extLst>
                  </a:tr>
                </a:tbl>
              </a:graphicData>
            </a:graphic>
          </p:graphicFrame>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2E4894EA-8CD2-4ED2-AA65-B2328ACB0BCF}"/>
                  </a:ext>
                </a:extLst>
              </p:cNvPr>
              <p:cNvSpPr txBox="1"/>
              <p:nvPr/>
            </p:nvSpPr>
            <p:spPr>
              <a:xfrm>
                <a:off x="0" y="4564062"/>
                <a:ext cx="5989637" cy="572464"/>
              </a:xfrm>
              <a:prstGeom prst="rect">
                <a:avLst/>
              </a:prstGeom>
              <a:noFill/>
            </p:spPr>
            <p:txBody>
              <a:bodyPr wrap="square" lIns="182880" tIns="146304" rIns="182880" bIns="146304" rtlCol="0">
                <a:spAutoFit/>
              </a:bodyPr>
              <a:lstStyle/>
              <a:p>
                <a:pPr algn="ctr">
                  <a:lnSpc>
                    <a:spcPct val="90000"/>
                  </a:lnSpc>
                  <a:spcAft>
                    <a:spcPts val="600"/>
                  </a:spcAft>
                </a:pPr>
                <a:r>
                  <a:rPr lang="en-US" sz="2000" dirty="0">
                    <a:gradFill>
                      <a:gsLst>
                        <a:gs pos="2917">
                          <a:schemeClr val="tx1"/>
                        </a:gs>
                        <a:gs pos="30000">
                          <a:schemeClr val="tx1"/>
                        </a:gs>
                      </a:gsLst>
                      <a:lin ang="5400000" scaled="0"/>
                    </a:gradFill>
                  </a:rPr>
                  <a:t>Model size: #</a:t>
                </a:r>
                <a:r>
                  <a:rPr lang="en-US" sz="2000" dirty="0" err="1">
                    <a:gradFill>
                      <a:gsLst>
                        <a:gs pos="2917">
                          <a:schemeClr val="tx1"/>
                        </a:gs>
                        <a:gs pos="30000">
                          <a:schemeClr val="tx1"/>
                        </a:gs>
                      </a:gsLst>
                      <a:lin ang="5400000" scaled="0"/>
                    </a:gradFill>
                  </a:rPr>
                  <a:t>params</a:t>
                </a:r>
                <a:r>
                  <a:rPr lang="en-US" sz="2000" dirty="0">
                    <a:gradFill>
                      <a:gsLst>
                        <a:gs pos="2917">
                          <a:schemeClr val="tx1"/>
                        </a:gs>
                        <a:gs pos="30000">
                          <a:schemeClr val="tx1"/>
                        </a:gs>
                      </a:gsLst>
                      <a:lin ang="5400000" scaled="0"/>
                    </a:gradFill>
                  </a:rPr>
                  <a:t> (</a:t>
                </a:r>
                <a14:m>
                  <m:oMath xmlns:m="http://schemas.openxmlformats.org/officeDocument/2006/math">
                    <m:r>
                      <a:rPr lang="en-US" altLang="zh-CN" sz="2000" i="1" smtClean="0">
                        <a:gradFill>
                          <a:gsLst>
                            <a:gs pos="2917">
                              <a:schemeClr val="tx1"/>
                            </a:gs>
                            <a:gs pos="30000">
                              <a:schemeClr val="tx1"/>
                            </a:gs>
                          </a:gsLst>
                          <a:lin ang="5400000" scaled="0"/>
                        </a:gradFill>
                        <a:latin typeface="Cambria Math" panose="02040503050406030204" pitchFamily="18" charset="0"/>
                        <a:ea typeface="Cambria Math" panose="02040503050406030204" pitchFamily="18" charset="0"/>
                      </a:rPr>
                      <m:t>×</m:t>
                    </m:r>
                    <m:sSup>
                      <m:sSupPr>
                        <m:ctrlPr>
                          <a:rPr lang="en-US" altLang="zh-CN" sz="2000" i="1" smtClean="0">
                            <a:gradFill>
                              <a:gsLst>
                                <a:gs pos="2917">
                                  <a:schemeClr val="tx1"/>
                                </a:gs>
                                <a:gs pos="30000">
                                  <a:schemeClr val="tx1"/>
                                </a:gs>
                              </a:gsLst>
                              <a:lin ang="5400000" scaled="0"/>
                            </a:gradFill>
                            <a:latin typeface="Cambria Math" panose="02040503050406030204" pitchFamily="18" charset="0"/>
                            <a:ea typeface="Cambria Math" panose="02040503050406030204" pitchFamily="18" charset="0"/>
                          </a:rPr>
                        </m:ctrlPr>
                      </m:sSupPr>
                      <m:e>
                        <m:r>
                          <a:rPr lang="en-US" altLang="zh-CN" sz="2000" i="1">
                            <a:gradFill>
                              <a:gsLst>
                                <a:gs pos="2917">
                                  <a:schemeClr val="tx1"/>
                                </a:gs>
                                <a:gs pos="30000">
                                  <a:schemeClr val="tx1"/>
                                </a:gs>
                              </a:gsLst>
                              <a:lin ang="5400000" scaled="0"/>
                            </a:gradFill>
                            <a:latin typeface="Cambria Math" panose="02040503050406030204" pitchFamily="18" charset="0"/>
                            <a:ea typeface="Cambria Math" panose="02040503050406030204" pitchFamily="18" charset="0"/>
                          </a:rPr>
                          <m:t>1</m:t>
                        </m:r>
                        <m:r>
                          <a:rPr lang="en-US" altLang="zh-CN" sz="2000" i="1" smtClean="0">
                            <a:gradFill>
                              <a:gsLst>
                                <a:gs pos="2917">
                                  <a:schemeClr val="tx1"/>
                                </a:gs>
                                <a:gs pos="30000">
                                  <a:schemeClr val="tx1"/>
                                </a:gs>
                              </a:gsLst>
                              <a:lin ang="5400000" scaled="0"/>
                            </a:gradFill>
                            <a:latin typeface="Cambria Math" panose="02040503050406030204" pitchFamily="18" charset="0"/>
                            <a:ea typeface="Cambria Math" panose="02040503050406030204" pitchFamily="18" charset="0"/>
                          </a:rPr>
                          <m:t>0</m:t>
                        </m:r>
                      </m:e>
                      <m:sup>
                        <m:r>
                          <a:rPr lang="en-US" altLang="zh-CN" sz="2000" i="1">
                            <a:gradFill>
                              <a:gsLst>
                                <a:gs pos="2917">
                                  <a:schemeClr val="tx1"/>
                                </a:gs>
                                <a:gs pos="30000">
                                  <a:schemeClr val="tx1"/>
                                </a:gs>
                              </a:gsLst>
                              <a:lin ang="5400000" scaled="0"/>
                            </a:gradFill>
                            <a:latin typeface="Cambria Math" panose="02040503050406030204" pitchFamily="18" charset="0"/>
                            <a:ea typeface="Cambria Math" panose="02040503050406030204" pitchFamily="18" charset="0"/>
                          </a:rPr>
                          <m:t>6</m:t>
                        </m:r>
                      </m:sup>
                    </m:sSup>
                  </m:oMath>
                </a14:m>
                <a:r>
                  <a:rPr lang="en-US" sz="2000" dirty="0">
                    <a:gradFill>
                      <a:gsLst>
                        <a:gs pos="2917">
                          <a:schemeClr val="tx1"/>
                        </a:gs>
                        <a:gs pos="30000">
                          <a:schemeClr val="tx1"/>
                        </a:gs>
                      </a:gsLst>
                      <a:lin ang="5400000" scaled="0"/>
                    </a:gradFill>
                  </a:rPr>
                  <a:t>)</a:t>
                </a:r>
              </a:p>
            </p:txBody>
          </p:sp>
        </mc:Choice>
        <mc:Fallback xmlns="">
          <p:sp>
            <p:nvSpPr>
              <p:cNvPr id="8" name="TextBox 7">
                <a:extLst>
                  <a:ext uri="{FF2B5EF4-FFF2-40B4-BE49-F238E27FC236}">
                    <a16:creationId xmlns:a16="http://schemas.microsoft.com/office/drawing/2014/main" id="{2E4894EA-8CD2-4ED2-AA65-B2328ACB0BCF}"/>
                  </a:ext>
                </a:extLst>
              </p:cNvPr>
              <p:cNvSpPr txBox="1">
                <a:spLocks noRot="1" noChangeAspect="1" noMove="1" noResize="1" noEditPoints="1" noAdjustHandles="1" noChangeArrowheads="1" noChangeShapeType="1" noTextEdit="1"/>
              </p:cNvSpPr>
              <p:nvPr/>
            </p:nvSpPr>
            <p:spPr>
              <a:xfrm>
                <a:off x="0" y="4564062"/>
                <a:ext cx="5989637" cy="572464"/>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9" name="Table 8">
                <a:extLst>
                  <a:ext uri="{FF2B5EF4-FFF2-40B4-BE49-F238E27FC236}">
                    <a16:creationId xmlns:a16="http://schemas.microsoft.com/office/drawing/2014/main" id="{6E9A3A8B-E749-46E4-A093-565C68574822}"/>
                  </a:ext>
                </a:extLst>
              </p:cNvPr>
              <p:cNvGraphicFramePr>
                <a:graphicFrameLocks noGrp="1"/>
              </p:cNvGraphicFramePr>
              <p:nvPr>
                <p:extLst>
                  <p:ext uri="{D42A27DB-BD31-4B8C-83A1-F6EECF244321}">
                    <p14:modId xmlns:p14="http://schemas.microsoft.com/office/powerpoint/2010/main" val="3308261136"/>
                  </p:ext>
                </p:extLst>
              </p:nvPr>
            </p:nvGraphicFramePr>
            <p:xfrm>
              <a:off x="6797676" y="5191926"/>
              <a:ext cx="5638799" cy="1202248"/>
            </p:xfrm>
            <a:graphic>
              <a:graphicData uri="http://schemas.openxmlformats.org/drawingml/2006/table">
                <a:tbl>
                  <a:tblPr firstRow="1" firstCol="1">
                    <a:tableStyleId>{9D7B26C5-4107-4FEC-AEDC-1716B250A1EF}</a:tableStyleId>
                  </a:tblPr>
                  <a:tblGrid>
                    <a:gridCol w="1537855">
                      <a:extLst>
                        <a:ext uri="{9D8B030D-6E8A-4147-A177-3AD203B41FA5}">
                          <a16:colId xmlns:a16="http://schemas.microsoft.com/office/drawing/2014/main" val="3908990729"/>
                        </a:ext>
                      </a:extLst>
                    </a:gridCol>
                    <a:gridCol w="2050472">
                      <a:extLst>
                        <a:ext uri="{9D8B030D-6E8A-4147-A177-3AD203B41FA5}">
                          <a16:colId xmlns:a16="http://schemas.microsoft.com/office/drawing/2014/main" val="389499926"/>
                        </a:ext>
                      </a:extLst>
                    </a:gridCol>
                    <a:gridCol w="2050472">
                      <a:extLst>
                        <a:ext uri="{9D8B030D-6E8A-4147-A177-3AD203B41FA5}">
                          <a16:colId xmlns:a16="http://schemas.microsoft.com/office/drawing/2014/main" val="4107779806"/>
                        </a:ext>
                      </a:extLst>
                    </a:gridCol>
                  </a:tblGrid>
                  <a:tr h="0">
                    <a:tc>
                      <a:txBody>
                        <a:bodyPr/>
                        <a:lstStyle/>
                        <a:p>
                          <a:pPr marL="0" marR="0" lvl="0" indent="0" algn="ctr" defTabSz="932742" rtl="0" eaLnBrk="1" fontAlgn="b" latinLnBrk="0" hangingPunct="1">
                            <a:lnSpc>
                              <a:spcPct val="100000"/>
                            </a:lnSpc>
                            <a:spcBef>
                              <a:spcPts val="0"/>
                            </a:spcBef>
                            <a:spcAft>
                              <a:spcPts val="0"/>
                            </a:spcAft>
                            <a:buClrTx/>
                            <a:buSzTx/>
                            <a:buFontTx/>
                            <a:buNone/>
                            <a:tabLst/>
                            <a:defRPr/>
                          </a:pPr>
                          <a:r>
                            <a:rPr lang="en-US" sz="1900" b="1" i="0" u="none" strike="noStrike" kern="1200" dirty="0">
                              <a:solidFill>
                                <a:srgbClr val="000000"/>
                              </a:solidFill>
                              <a:effectLst/>
                              <a:latin typeface="Calibri" panose="020F0502020204030204" pitchFamily="34" charset="0"/>
                              <a:ea typeface="+mn-ea"/>
                              <a:cs typeface="+mn-cs"/>
                            </a:rPr>
                            <a:t>Depth</a:t>
                          </a:r>
                        </a:p>
                      </a:txBody>
                      <a:tcPr marL="11002" marR="11002" marT="11002" marB="0" anchor="b">
                        <a:lnR w="12700" cap="flat" cmpd="sng" algn="ctr">
                          <a:noFill/>
                          <a:prstDash val="solid"/>
                          <a:round/>
                          <a:headEnd type="none" w="med" len="med"/>
                          <a:tailEnd type="none" w="med" len="med"/>
                        </a:lnR>
                      </a:tcPr>
                    </a:tc>
                    <a:tc>
                      <a:txBody>
                        <a:bodyPr/>
                        <a:lstStyle/>
                        <a:p>
                          <a:pPr marL="0" algn="ctr" defTabSz="932742" rtl="0" eaLnBrk="1" fontAlgn="b" latinLnBrk="0" hangingPunct="1"/>
                          <a:r>
                            <a:rPr lang="en-US" altLang="zh-CN" sz="1900" b="1" i="0" u="none" strike="noStrike" kern="1200" dirty="0">
                              <a:solidFill>
                                <a:srgbClr val="000000"/>
                              </a:solidFill>
                              <a:effectLst/>
                              <a:latin typeface="Calibri" panose="020F0502020204030204" pitchFamily="34" charset="0"/>
                              <a:ea typeface="+mn-ea"/>
                              <a:cs typeface="+mn-cs"/>
                            </a:rPr>
                            <a:t>IGCV1</a:t>
                          </a:r>
                          <a:endParaRPr lang="en-US" sz="1900" b="1" i="0" u="none" strike="noStrike" kern="1200" dirty="0">
                            <a:solidFill>
                              <a:srgbClr val="000000"/>
                            </a:solidFill>
                            <a:effectLst/>
                            <a:latin typeface="Calibri" panose="020F0502020204030204" pitchFamily="34" charset="0"/>
                            <a:ea typeface="+mn-ea"/>
                            <a:cs typeface="+mn-cs"/>
                          </a:endParaRPr>
                        </a:p>
                      </a:txBody>
                      <a:tcPr marL="11002" marR="11002" marT="11002" marB="0" anchor="b">
                        <a:lnL w="12700" cap="flat" cmpd="sng" algn="ctr">
                          <a:noFill/>
                          <a:prstDash val="solid"/>
                          <a:round/>
                          <a:headEnd type="none" w="med" len="med"/>
                          <a:tailEnd type="none" w="med" len="med"/>
                        </a:lnL>
                      </a:tcPr>
                    </a:tc>
                    <a:tc>
                      <a:txBody>
                        <a:bodyPr/>
                        <a:lstStyle/>
                        <a:p>
                          <a:pPr marL="0" algn="ctr" defTabSz="932742" rtl="0" eaLnBrk="1" fontAlgn="b" latinLnBrk="0" hangingPunct="1"/>
                          <a:r>
                            <a:rPr lang="en-US" sz="1900" b="1" i="0" u="none" strike="noStrike" kern="1200" dirty="0">
                              <a:solidFill>
                                <a:srgbClr val="7030A0"/>
                              </a:solidFill>
                              <a:effectLst/>
                              <a:latin typeface="Calibri" panose="020F0502020204030204" pitchFamily="34" charset="0"/>
                              <a:ea typeface="+mn-ea"/>
                              <a:cs typeface="+mn-cs"/>
                            </a:rPr>
                            <a:t>IGCV2</a:t>
                          </a:r>
                        </a:p>
                      </a:txBody>
                      <a:tcPr marL="11002" marR="11002" marT="11002" marB="0" anchor="b">
                        <a:lnR w="12700" cap="flat" cmpd="sng" algn="ctr">
                          <a:noFill/>
                          <a:prstDash val="solid"/>
                          <a:round/>
                          <a:headEnd type="none" w="med" len="med"/>
                          <a:tailEnd type="none" w="med" len="med"/>
                        </a:lnR>
                      </a:tcPr>
                    </a:tc>
                    <a:extLst>
                      <a:ext uri="{0D108BD9-81ED-4DB2-BD59-A6C34878D82A}">
                        <a16:rowId xmlns:a16="http://schemas.microsoft.com/office/drawing/2014/main" val="3304990015"/>
                      </a:ext>
                    </a:extLst>
                  </a:tr>
                  <a:tr h="300562">
                    <a:tc>
                      <a:txBody>
                        <a:bodyPr/>
                        <a:lstStyle/>
                        <a:p>
                          <a:pPr algn="ctr" fontAlgn="b"/>
                          <a:r>
                            <a:rPr lang="en-US" sz="1900" b="0" i="0" u="none" strike="noStrike" kern="1200" dirty="0">
                              <a:solidFill>
                                <a:srgbClr val="000000"/>
                              </a:solidFill>
                              <a:effectLst/>
                              <a:latin typeface="Calibri" panose="020F0502020204030204" pitchFamily="34" charset="0"/>
                              <a:ea typeface="+mn-ea"/>
                              <a:cs typeface="+mn-cs"/>
                            </a:rPr>
                            <a:t>8</a:t>
                          </a:r>
                        </a:p>
                      </a:txBody>
                      <a:tcPr marL="11002" marR="11002" marT="11002" marB="0" anchor="b">
                        <a:lnR w="12700" cap="flat" cmpd="sng" algn="ctr">
                          <a:noFill/>
                          <a:prstDash val="solid"/>
                          <a:round/>
                          <a:headEnd type="none" w="med" len="med"/>
                          <a:tailEnd type="none" w="med" len="med"/>
                        </a:lnR>
                      </a:tcPr>
                    </a:tc>
                    <a:tc>
                      <a:txBody>
                        <a:bodyPr/>
                        <a:lstStyle/>
                        <a:p>
                          <a:pPr marL="0" marR="0" lvl="0" indent="0" algn="ctr" defTabSz="932742" rtl="0" eaLnBrk="1" fontAlgn="b"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800" b="0" i="1" u="none" strike="noStrike" kern="1200" smtClean="0">
                                    <a:solidFill>
                                      <a:srgbClr val="000000"/>
                                    </a:solidFill>
                                    <a:effectLst/>
                                    <a:latin typeface="Cambria Math" panose="02040503050406030204" pitchFamily="18" charset="0"/>
                                    <a:ea typeface="+mn-ea"/>
                                    <a:cs typeface="+mn-cs"/>
                                  </a:rPr>
                                  <m:t>1.00</m:t>
                                </m:r>
                              </m:oMath>
                            </m:oMathPara>
                          </a14:m>
                          <a:endParaRPr lang="en-US" sz="1800" b="0" i="0" u="none" strike="noStrike" kern="1200" dirty="0">
                            <a:solidFill>
                              <a:srgbClr val="000000"/>
                            </a:solidFill>
                            <a:effectLst/>
                            <a:latin typeface="Calibri" panose="020F0502020204030204" pitchFamily="34" charset="0"/>
                            <a:ea typeface="+mn-ea"/>
                            <a:cs typeface="+mn-cs"/>
                          </a:endParaRPr>
                        </a:p>
                      </a:txBody>
                      <a:tcPr marL="11002" marR="11002" marT="11002" marB="0" anchor="b">
                        <a:lnL w="12700" cap="flat" cmpd="sng" algn="ctr">
                          <a:noFill/>
                          <a:prstDash val="solid"/>
                          <a:round/>
                          <a:headEnd type="none" w="med" len="med"/>
                          <a:tailEnd type="none" w="med" len="med"/>
                        </a:lnL>
                      </a:tcPr>
                    </a:tc>
                    <a:tc>
                      <a:txBody>
                        <a:bodyPr/>
                        <a:lstStyle/>
                        <a:p>
                          <a:pPr marL="0" marR="0" lvl="0" indent="0" algn="ctr" defTabSz="932742" rtl="0" eaLnBrk="1" fontAlgn="b"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900" b="0" i="1" u="none" strike="noStrike" kern="1200" smtClean="0">
                                    <a:solidFill>
                                      <a:srgbClr val="7030A0"/>
                                    </a:solidFill>
                                    <a:effectLst/>
                                    <a:latin typeface="Cambria Math" panose="02040503050406030204" pitchFamily="18" charset="0"/>
                                    <a:ea typeface="+mn-ea"/>
                                    <a:cs typeface="+mn-cs"/>
                                  </a:rPr>
                                  <m:t>1.18</m:t>
                                </m:r>
                              </m:oMath>
                            </m:oMathPara>
                          </a14:m>
                          <a:endParaRPr lang="en-US" sz="1900" b="0" i="0" u="none" strike="noStrike" kern="1200" dirty="0">
                            <a:solidFill>
                              <a:srgbClr val="7030A0"/>
                            </a:solidFill>
                            <a:effectLst/>
                            <a:latin typeface="Calibri" panose="020F0502020204030204" pitchFamily="34" charset="0"/>
                            <a:ea typeface="+mn-ea"/>
                            <a:cs typeface="+mn-cs"/>
                          </a:endParaRPr>
                        </a:p>
                      </a:txBody>
                      <a:tcPr marL="11002" marR="11002" marT="11002" marB="0" anchor="b">
                        <a:lnR w="12700" cap="flat" cmpd="sng" algn="ctr">
                          <a:noFill/>
                          <a:prstDash val="solid"/>
                          <a:round/>
                          <a:headEnd type="none" w="med" len="med"/>
                          <a:tailEnd type="none" w="med" len="med"/>
                        </a:lnR>
                      </a:tcPr>
                    </a:tc>
                    <a:extLst>
                      <a:ext uri="{0D108BD9-81ED-4DB2-BD59-A6C34878D82A}">
                        <a16:rowId xmlns:a16="http://schemas.microsoft.com/office/drawing/2014/main" val="3877857306"/>
                      </a:ext>
                    </a:extLst>
                  </a:tr>
                  <a:tr h="194810">
                    <a:tc>
                      <a:txBody>
                        <a:bodyPr/>
                        <a:lstStyle/>
                        <a:p>
                          <a:pPr algn="ctr" fontAlgn="b"/>
                          <a:r>
                            <a:rPr lang="en-US" sz="1900" b="0" i="0" u="none" strike="noStrike" kern="1200" dirty="0">
                              <a:solidFill>
                                <a:srgbClr val="000000"/>
                              </a:solidFill>
                              <a:effectLst/>
                              <a:latin typeface="Calibri" panose="020F0502020204030204" pitchFamily="34" charset="0"/>
                              <a:ea typeface="+mn-ea"/>
                              <a:cs typeface="+mn-cs"/>
                            </a:rPr>
                            <a:t>20</a:t>
                          </a:r>
                        </a:p>
                      </a:txBody>
                      <a:tcPr marL="11002" marR="11002" marT="11002" marB="0" anchor="b">
                        <a:lnR w="12700" cap="flat" cmpd="sng" algn="ctr">
                          <a:noFill/>
                          <a:prstDash val="solid"/>
                          <a:round/>
                          <a:headEnd type="none" w="med" len="med"/>
                          <a:tailEnd type="none" w="med" len="med"/>
                        </a:lnR>
                      </a:tcPr>
                    </a:tc>
                    <a:tc>
                      <a:txBody>
                        <a:bodyPr/>
                        <a:lstStyle/>
                        <a:p>
                          <a:pPr marL="0" marR="0" lvl="0" indent="0" algn="ctr" defTabSz="932742" rtl="0" eaLnBrk="1" fontAlgn="b"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900" b="0" i="1" u="none" strike="noStrike" kern="1200" smtClean="0">
                                    <a:solidFill>
                                      <a:srgbClr val="000000"/>
                                    </a:solidFill>
                                    <a:effectLst/>
                                    <a:latin typeface="Cambria Math" panose="02040503050406030204" pitchFamily="18" charset="0"/>
                                    <a:ea typeface="+mn-ea"/>
                                    <a:cs typeface="+mn-cs"/>
                                  </a:rPr>
                                  <m:t>2.89</m:t>
                                </m:r>
                              </m:oMath>
                            </m:oMathPara>
                          </a14:m>
                          <a:endParaRPr lang="en-US" sz="1900" b="0" i="0" u="none" strike="noStrike" kern="1200" dirty="0">
                            <a:solidFill>
                              <a:srgbClr val="000000"/>
                            </a:solidFill>
                            <a:effectLst/>
                            <a:latin typeface="Calibri" panose="020F0502020204030204" pitchFamily="34" charset="0"/>
                            <a:ea typeface="+mn-ea"/>
                            <a:cs typeface="+mn-cs"/>
                          </a:endParaRPr>
                        </a:p>
                      </a:txBody>
                      <a:tcPr marL="11002" marR="11002" marT="11002" marB="0" anchor="b">
                        <a:lnL w="12700" cap="flat" cmpd="sng" algn="ctr">
                          <a:noFill/>
                          <a:prstDash val="solid"/>
                          <a:round/>
                          <a:headEnd type="none" w="med" len="med"/>
                          <a:tailEnd type="none" w="med" len="med"/>
                        </a:lnL>
                      </a:tcPr>
                    </a:tc>
                    <a:tc>
                      <a:txBody>
                        <a:bodyPr/>
                        <a:lstStyle/>
                        <a:p>
                          <a:pPr marL="0" marR="0" lvl="0" indent="0" algn="ctr" defTabSz="932742" rtl="0" eaLnBrk="1" fontAlgn="b"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900" b="0" i="1" u="none" strike="noStrike" kern="1200" smtClean="0">
                                    <a:solidFill>
                                      <a:srgbClr val="7030A0"/>
                                    </a:solidFill>
                                    <a:effectLst/>
                                    <a:latin typeface="Cambria Math" panose="02040503050406030204" pitchFamily="18" charset="0"/>
                                    <a:ea typeface="+mn-ea"/>
                                    <a:cs typeface="+mn-cs"/>
                                  </a:rPr>
                                  <m:t>3.20</m:t>
                                </m:r>
                              </m:oMath>
                            </m:oMathPara>
                          </a14:m>
                          <a:endParaRPr lang="en-US" sz="1900" b="0" i="0" u="none" strike="noStrike" kern="1200" dirty="0">
                            <a:solidFill>
                              <a:srgbClr val="7030A0"/>
                            </a:solidFill>
                            <a:effectLst/>
                            <a:latin typeface="Calibri" panose="020F0502020204030204" pitchFamily="34" charset="0"/>
                            <a:ea typeface="+mn-ea"/>
                            <a:cs typeface="+mn-cs"/>
                          </a:endParaRPr>
                        </a:p>
                      </a:txBody>
                      <a:tcPr marL="11002" marR="11002" marT="11002" marB="0" anchor="b">
                        <a:lnR w="12700" cap="flat" cmpd="sng" algn="ctr">
                          <a:noFill/>
                          <a:prstDash val="solid"/>
                          <a:round/>
                          <a:headEnd type="none" w="med" len="med"/>
                          <a:tailEnd type="none" w="med" len="med"/>
                        </a:lnR>
                      </a:tcPr>
                    </a:tc>
                    <a:extLst>
                      <a:ext uri="{0D108BD9-81ED-4DB2-BD59-A6C34878D82A}">
                        <a16:rowId xmlns:a16="http://schemas.microsoft.com/office/drawing/2014/main" val="2252438060"/>
                      </a:ext>
                    </a:extLst>
                  </a:tr>
                  <a:tr h="300562">
                    <a:tc>
                      <a:txBody>
                        <a:bodyPr/>
                        <a:lstStyle/>
                        <a:p>
                          <a:pPr algn="ctr" fontAlgn="b"/>
                          <a:r>
                            <a:rPr lang="en-US" sz="1900" b="0" i="0" u="none" strike="noStrike" kern="1200" dirty="0">
                              <a:solidFill>
                                <a:srgbClr val="000000"/>
                              </a:solidFill>
                              <a:effectLst/>
                              <a:latin typeface="Calibri" panose="020F0502020204030204" pitchFamily="34" charset="0"/>
                              <a:ea typeface="+mn-ea"/>
                              <a:cs typeface="+mn-cs"/>
                            </a:rPr>
                            <a:t>26</a:t>
                          </a:r>
                        </a:p>
                      </a:txBody>
                      <a:tcPr marL="11002" marR="11002" marT="11002" marB="0" anchor="b">
                        <a:lnR w="12700" cap="flat" cmpd="sng" algn="ctr">
                          <a:noFill/>
                          <a:prstDash val="solid"/>
                          <a:round/>
                          <a:headEnd type="none" w="med" len="med"/>
                          <a:tailEnd type="none" w="med" len="med"/>
                        </a:lnR>
                      </a:tcPr>
                    </a:tc>
                    <a:tc>
                      <a:txBody>
                        <a:bodyPr/>
                        <a:lstStyle/>
                        <a:p>
                          <a:pPr marL="0" marR="0" lvl="0" indent="0" algn="ctr" defTabSz="932742" rtl="0" eaLnBrk="1" fontAlgn="b"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900" b="0" i="1" u="none" strike="noStrike" kern="1200" smtClean="0">
                                    <a:solidFill>
                                      <a:srgbClr val="000000"/>
                                    </a:solidFill>
                                    <a:effectLst/>
                                    <a:latin typeface="Cambria Math" panose="02040503050406030204" pitchFamily="18" charset="0"/>
                                    <a:ea typeface="+mn-ea"/>
                                    <a:cs typeface="+mn-cs"/>
                                  </a:rPr>
                                  <m:t>3.83</m:t>
                                </m:r>
                              </m:oMath>
                            </m:oMathPara>
                          </a14:m>
                          <a:endParaRPr lang="en-US" sz="1900" b="0" i="0" u="none" strike="noStrike" kern="1200" dirty="0">
                            <a:solidFill>
                              <a:srgbClr val="000000"/>
                            </a:solidFill>
                            <a:effectLst/>
                            <a:latin typeface="Calibri" panose="020F0502020204030204" pitchFamily="34" charset="0"/>
                            <a:ea typeface="+mn-ea"/>
                            <a:cs typeface="+mn-cs"/>
                          </a:endParaRPr>
                        </a:p>
                      </a:txBody>
                      <a:tcPr marL="11002" marR="11002" marT="11002" marB="0" anchor="b">
                        <a:lnL w="12700" cap="flat" cmpd="sng" algn="ctr">
                          <a:noFill/>
                          <a:prstDash val="solid"/>
                          <a:round/>
                          <a:headEnd type="none" w="med" len="med"/>
                          <a:tailEnd type="none" w="med" len="med"/>
                        </a:lnL>
                      </a:tcPr>
                    </a:tc>
                    <a:tc>
                      <a:txBody>
                        <a:bodyPr/>
                        <a:lstStyle/>
                        <a:p>
                          <a:pPr marL="0" marR="0" lvl="0" indent="0" algn="ctr" defTabSz="932742" rtl="0" eaLnBrk="1" fontAlgn="b"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900" b="0" i="1" u="none" strike="noStrike" kern="1200" smtClean="0">
                                    <a:solidFill>
                                      <a:srgbClr val="7030A0"/>
                                    </a:solidFill>
                                    <a:effectLst/>
                                    <a:latin typeface="Cambria Math" panose="02040503050406030204" pitchFamily="18" charset="0"/>
                                    <a:ea typeface="+mn-ea"/>
                                    <a:cs typeface="+mn-cs"/>
                                  </a:rPr>
                                  <m:t>4.21</m:t>
                                </m:r>
                              </m:oMath>
                            </m:oMathPara>
                          </a14:m>
                          <a:endParaRPr lang="en-US" sz="1900" b="0" i="0" u="none" strike="noStrike" kern="1200" dirty="0">
                            <a:solidFill>
                              <a:srgbClr val="7030A0"/>
                            </a:solidFill>
                            <a:effectLst/>
                            <a:latin typeface="Calibri" panose="020F0502020204030204" pitchFamily="34" charset="0"/>
                            <a:ea typeface="+mn-ea"/>
                            <a:cs typeface="+mn-cs"/>
                          </a:endParaRPr>
                        </a:p>
                      </a:txBody>
                      <a:tcPr marL="11002" marR="11002" marT="11002" marB="0" anchor="b">
                        <a:lnR w="12700" cap="flat" cmpd="sng" algn="ctr">
                          <a:noFill/>
                          <a:prstDash val="solid"/>
                          <a:round/>
                          <a:headEnd type="none" w="med" len="med"/>
                          <a:tailEnd type="none" w="med" len="med"/>
                        </a:lnR>
                      </a:tcPr>
                    </a:tc>
                    <a:extLst>
                      <a:ext uri="{0D108BD9-81ED-4DB2-BD59-A6C34878D82A}">
                        <a16:rowId xmlns:a16="http://schemas.microsoft.com/office/drawing/2014/main" val="2274823727"/>
                      </a:ext>
                    </a:extLst>
                  </a:tr>
                </a:tbl>
              </a:graphicData>
            </a:graphic>
          </p:graphicFrame>
        </mc:Choice>
        <mc:Fallback xmlns="">
          <p:graphicFrame>
            <p:nvGraphicFramePr>
              <p:cNvPr id="9" name="Table 8">
                <a:extLst>
                  <a:ext uri="{FF2B5EF4-FFF2-40B4-BE49-F238E27FC236}">
                    <a16:creationId xmlns:a16="http://schemas.microsoft.com/office/drawing/2014/main" id="{6E9A3A8B-E749-46E4-A093-565C68574822}"/>
                  </a:ext>
                </a:extLst>
              </p:cNvPr>
              <p:cNvGraphicFramePr>
                <a:graphicFrameLocks noGrp="1"/>
              </p:cNvGraphicFramePr>
              <p:nvPr>
                <p:extLst>
                  <p:ext uri="{D42A27DB-BD31-4B8C-83A1-F6EECF244321}">
                    <p14:modId xmlns:p14="http://schemas.microsoft.com/office/powerpoint/2010/main" val="3308261136"/>
                  </p:ext>
                </p:extLst>
              </p:nvPr>
            </p:nvGraphicFramePr>
            <p:xfrm>
              <a:off x="6797676" y="5191926"/>
              <a:ext cx="5638799" cy="1202248"/>
            </p:xfrm>
            <a:graphic>
              <a:graphicData uri="http://schemas.openxmlformats.org/drawingml/2006/table">
                <a:tbl>
                  <a:tblPr firstRow="1" firstCol="1">
                    <a:tableStyleId>{9D7B26C5-4107-4FEC-AEDC-1716B250A1EF}</a:tableStyleId>
                  </a:tblPr>
                  <a:tblGrid>
                    <a:gridCol w="1537855">
                      <a:extLst>
                        <a:ext uri="{9D8B030D-6E8A-4147-A177-3AD203B41FA5}">
                          <a16:colId xmlns:a16="http://schemas.microsoft.com/office/drawing/2014/main" val="3908990729"/>
                        </a:ext>
                      </a:extLst>
                    </a:gridCol>
                    <a:gridCol w="2050472">
                      <a:extLst>
                        <a:ext uri="{9D8B030D-6E8A-4147-A177-3AD203B41FA5}">
                          <a16:colId xmlns:a16="http://schemas.microsoft.com/office/drawing/2014/main" val="389499926"/>
                        </a:ext>
                      </a:extLst>
                    </a:gridCol>
                    <a:gridCol w="2050472">
                      <a:extLst>
                        <a:ext uri="{9D8B030D-6E8A-4147-A177-3AD203B41FA5}">
                          <a16:colId xmlns:a16="http://schemas.microsoft.com/office/drawing/2014/main" val="4107779806"/>
                        </a:ext>
                      </a:extLst>
                    </a:gridCol>
                  </a:tblGrid>
                  <a:tr h="300562">
                    <a:tc>
                      <a:txBody>
                        <a:bodyPr/>
                        <a:lstStyle/>
                        <a:p>
                          <a:pPr marL="0" marR="0" lvl="0" indent="0" algn="ctr" defTabSz="932742" rtl="0" eaLnBrk="1" fontAlgn="b" latinLnBrk="0" hangingPunct="1">
                            <a:lnSpc>
                              <a:spcPct val="100000"/>
                            </a:lnSpc>
                            <a:spcBef>
                              <a:spcPts val="0"/>
                            </a:spcBef>
                            <a:spcAft>
                              <a:spcPts val="0"/>
                            </a:spcAft>
                            <a:buClrTx/>
                            <a:buSzTx/>
                            <a:buFontTx/>
                            <a:buNone/>
                            <a:tabLst/>
                            <a:defRPr/>
                          </a:pPr>
                          <a:r>
                            <a:rPr lang="en-US" sz="1900" b="1" i="0" u="none" strike="noStrike" kern="1200" dirty="0">
                              <a:solidFill>
                                <a:srgbClr val="000000"/>
                              </a:solidFill>
                              <a:effectLst/>
                              <a:latin typeface="Calibri" panose="020F0502020204030204" pitchFamily="34" charset="0"/>
                              <a:ea typeface="+mn-ea"/>
                              <a:cs typeface="+mn-cs"/>
                            </a:rPr>
                            <a:t>Depth</a:t>
                          </a:r>
                        </a:p>
                      </a:txBody>
                      <a:tcPr marL="11002" marR="11002" marT="11002" marB="0" anchor="b">
                        <a:lnR w="12700" cap="flat" cmpd="sng" algn="ctr">
                          <a:noFill/>
                          <a:prstDash val="solid"/>
                          <a:round/>
                          <a:headEnd type="none" w="med" len="med"/>
                          <a:tailEnd type="none" w="med" len="med"/>
                        </a:lnR>
                      </a:tcPr>
                    </a:tc>
                    <a:tc>
                      <a:txBody>
                        <a:bodyPr/>
                        <a:lstStyle/>
                        <a:p>
                          <a:pPr marL="0" algn="ctr" defTabSz="932742" rtl="0" eaLnBrk="1" fontAlgn="b" latinLnBrk="0" hangingPunct="1"/>
                          <a:r>
                            <a:rPr lang="en-US" altLang="zh-CN" sz="1900" b="1" i="0" u="none" strike="noStrike" kern="1200" dirty="0">
                              <a:solidFill>
                                <a:srgbClr val="000000"/>
                              </a:solidFill>
                              <a:effectLst/>
                              <a:latin typeface="Calibri" panose="020F0502020204030204" pitchFamily="34" charset="0"/>
                              <a:ea typeface="+mn-ea"/>
                              <a:cs typeface="+mn-cs"/>
                            </a:rPr>
                            <a:t>IGCV1</a:t>
                          </a:r>
                          <a:endParaRPr lang="en-US" sz="1900" b="1" i="0" u="none" strike="noStrike" kern="1200" dirty="0">
                            <a:solidFill>
                              <a:srgbClr val="000000"/>
                            </a:solidFill>
                            <a:effectLst/>
                            <a:latin typeface="Calibri" panose="020F0502020204030204" pitchFamily="34" charset="0"/>
                            <a:ea typeface="+mn-ea"/>
                            <a:cs typeface="+mn-cs"/>
                          </a:endParaRPr>
                        </a:p>
                      </a:txBody>
                      <a:tcPr marL="11002" marR="11002" marT="11002" marB="0" anchor="b">
                        <a:lnL w="12700" cap="flat" cmpd="sng" algn="ctr">
                          <a:noFill/>
                          <a:prstDash val="solid"/>
                          <a:round/>
                          <a:headEnd type="none" w="med" len="med"/>
                          <a:tailEnd type="none" w="med" len="med"/>
                        </a:lnL>
                      </a:tcPr>
                    </a:tc>
                    <a:tc>
                      <a:txBody>
                        <a:bodyPr/>
                        <a:lstStyle/>
                        <a:p>
                          <a:pPr marL="0" algn="ctr" defTabSz="932742" rtl="0" eaLnBrk="1" fontAlgn="b" latinLnBrk="0" hangingPunct="1"/>
                          <a:r>
                            <a:rPr lang="en-US" sz="1900" b="1" i="0" u="none" strike="noStrike" kern="1200" dirty="0">
                              <a:solidFill>
                                <a:srgbClr val="7030A0"/>
                              </a:solidFill>
                              <a:effectLst/>
                              <a:latin typeface="Calibri" panose="020F0502020204030204" pitchFamily="34" charset="0"/>
                              <a:ea typeface="+mn-ea"/>
                              <a:cs typeface="+mn-cs"/>
                            </a:rPr>
                            <a:t>IGCV2</a:t>
                          </a:r>
                        </a:p>
                      </a:txBody>
                      <a:tcPr marL="11002" marR="11002" marT="11002" marB="0" anchor="b">
                        <a:lnR w="12700" cap="flat" cmpd="sng" algn="ctr">
                          <a:noFill/>
                          <a:prstDash val="solid"/>
                          <a:round/>
                          <a:headEnd type="none" w="med" len="med"/>
                          <a:tailEnd type="none" w="med" len="med"/>
                        </a:lnR>
                      </a:tcPr>
                    </a:tc>
                    <a:extLst>
                      <a:ext uri="{0D108BD9-81ED-4DB2-BD59-A6C34878D82A}">
                        <a16:rowId xmlns:a16="http://schemas.microsoft.com/office/drawing/2014/main" val="3304990015"/>
                      </a:ext>
                    </a:extLst>
                  </a:tr>
                  <a:tr h="300562">
                    <a:tc>
                      <a:txBody>
                        <a:bodyPr/>
                        <a:lstStyle/>
                        <a:p>
                          <a:pPr algn="ctr" fontAlgn="b"/>
                          <a:r>
                            <a:rPr lang="en-US" sz="1900" b="0" i="0" u="none" strike="noStrike" kern="1200" dirty="0">
                              <a:solidFill>
                                <a:srgbClr val="000000"/>
                              </a:solidFill>
                              <a:effectLst/>
                              <a:latin typeface="Calibri" panose="020F0502020204030204" pitchFamily="34" charset="0"/>
                              <a:ea typeface="+mn-ea"/>
                              <a:cs typeface="+mn-cs"/>
                            </a:rPr>
                            <a:t>8</a:t>
                          </a:r>
                        </a:p>
                      </a:txBody>
                      <a:tcPr marL="11002" marR="11002" marT="11002" marB="0" anchor="b">
                        <a:lnR w="12700" cap="flat" cmpd="sng" algn="ctr">
                          <a:noFill/>
                          <a:prstDash val="solid"/>
                          <a:round/>
                          <a:headEnd type="none" w="med" len="med"/>
                          <a:tailEnd type="none" w="med" len="med"/>
                        </a:lnR>
                      </a:tcPr>
                    </a:tc>
                    <a:tc>
                      <a:txBody>
                        <a:bodyPr/>
                        <a:lstStyle/>
                        <a:p>
                          <a:endParaRPr lang="en-US"/>
                        </a:p>
                      </a:txBody>
                      <a:tcPr marL="11002" marR="11002" marT="11002" marB="0" anchor="b">
                        <a:lnL w="12700" cap="flat" cmpd="sng" algn="ctr">
                          <a:noFill/>
                          <a:prstDash val="solid"/>
                          <a:round/>
                          <a:headEnd type="none" w="med" len="med"/>
                          <a:tailEnd type="none" w="med" len="med"/>
                        </a:lnL>
                        <a:blipFill>
                          <a:blip r:embed="rId6"/>
                          <a:stretch>
                            <a:fillRect l="-75298" t="-122449" r="-100595" b="-253061"/>
                          </a:stretch>
                        </a:blipFill>
                      </a:tcPr>
                    </a:tc>
                    <a:tc>
                      <a:txBody>
                        <a:bodyPr/>
                        <a:lstStyle/>
                        <a:p>
                          <a:endParaRPr lang="en-US"/>
                        </a:p>
                      </a:txBody>
                      <a:tcPr marL="11002" marR="11002" marT="11002" marB="0" anchor="b">
                        <a:lnR w="12700" cap="flat" cmpd="sng" algn="ctr">
                          <a:noFill/>
                          <a:prstDash val="solid"/>
                          <a:round/>
                          <a:headEnd type="none" w="med" len="med"/>
                          <a:tailEnd type="none" w="med" len="med"/>
                        </a:lnR>
                        <a:blipFill>
                          <a:blip r:embed="rId6"/>
                          <a:stretch>
                            <a:fillRect l="-174777" t="-122449" r="-297" b="-253061"/>
                          </a:stretch>
                        </a:blipFill>
                      </a:tcPr>
                    </a:tc>
                    <a:extLst>
                      <a:ext uri="{0D108BD9-81ED-4DB2-BD59-A6C34878D82A}">
                        <a16:rowId xmlns:a16="http://schemas.microsoft.com/office/drawing/2014/main" val="3877857306"/>
                      </a:ext>
                    </a:extLst>
                  </a:tr>
                  <a:tr h="300562">
                    <a:tc>
                      <a:txBody>
                        <a:bodyPr/>
                        <a:lstStyle/>
                        <a:p>
                          <a:pPr algn="ctr" fontAlgn="b"/>
                          <a:r>
                            <a:rPr lang="en-US" sz="1900" b="0" i="0" u="none" strike="noStrike" kern="1200" dirty="0">
                              <a:solidFill>
                                <a:srgbClr val="000000"/>
                              </a:solidFill>
                              <a:effectLst/>
                              <a:latin typeface="Calibri" panose="020F0502020204030204" pitchFamily="34" charset="0"/>
                              <a:ea typeface="+mn-ea"/>
                              <a:cs typeface="+mn-cs"/>
                            </a:rPr>
                            <a:t>20</a:t>
                          </a:r>
                        </a:p>
                      </a:txBody>
                      <a:tcPr marL="11002" marR="11002" marT="11002" marB="0" anchor="b">
                        <a:lnR w="12700" cap="flat" cmpd="sng" algn="ctr">
                          <a:noFill/>
                          <a:prstDash val="solid"/>
                          <a:round/>
                          <a:headEnd type="none" w="med" len="med"/>
                          <a:tailEnd type="none" w="med" len="med"/>
                        </a:lnR>
                      </a:tcPr>
                    </a:tc>
                    <a:tc>
                      <a:txBody>
                        <a:bodyPr/>
                        <a:lstStyle/>
                        <a:p>
                          <a:endParaRPr lang="en-US"/>
                        </a:p>
                      </a:txBody>
                      <a:tcPr marL="11002" marR="11002" marT="11002" marB="0" anchor="b">
                        <a:lnL w="12700" cap="flat" cmpd="sng" algn="ctr">
                          <a:noFill/>
                          <a:prstDash val="solid"/>
                          <a:round/>
                          <a:headEnd type="none" w="med" len="med"/>
                          <a:tailEnd type="none" w="med" len="med"/>
                        </a:lnL>
                        <a:blipFill>
                          <a:blip r:embed="rId6"/>
                          <a:stretch>
                            <a:fillRect l="-75298" t="-218000" r="-100595" b="-148000"/>
                          </a:stretch>
                        </a:blipFill>
                      </a:tcPr>
                    </a:tc>
                    <a:tc>
                      <a:txBody>
                        <a:bodyPr/>
                        <a:lstStyle/>
                        <a:p>
                          <a:endParaRPr lang="en-US"/>
                        </a:p>
                      </a:txBody>
                      <a:tcPr marL="11002" marR="11002" marT="11002" marB="0" anchor="b">
                        <a:lnR w="12700" cap="flat" cmpd="sng" algn="ctr">
                          <a:noFill/>
                          <a:prstDash val="solid"/>
                          <a:round/>
                          <a:headEnd type="none" w="med" len="med"/>
                          <a:tailEnd type="none" w="med" len="med"/>
                        </a:lnR>
                        <a:blipFill>
                          <a:blip r:embed="rId6"/>
                          <a:stretch>
                            <a:fillRect l="-174777" t="-218000" r="-297" b="-148000"/>
                          </a:stretch>
                        </a:blipFill>
                      </a:tcPr>
                    </a:tc>
                    <a:extLst>
                      <a:ext uri="{0D108BD9-81ED-4DB2-BD59-A6C34878D82A}">
                        <a16:rowId xmlns:a16="http://schemas.microsoft.com/office/drawing/2014/main" val="2252438060"/>
                      </a:ext>
                    </a:extLst>
                  </a:tr>
                  <a:tr h="300562">
                    <a:tc>
                      <a:txBody>
                        <a:bodyPr/>
                        <a:lstStyle/>
                        <a:p>
                          <a:pPr algn="ctr" fontAlgn="b"/>
                          <a:r>
                            <a:rPr lang="en-US" sz="1900" b="0" i="0" u="none" strike="noStrike" kern="1200" dirty="0">
                              <a:solidFill>
                                <a:srgbClr val="000000"/>
                              </a:solidFill>
                              <a:effectLst/>
                              <a:latin typeface="Calibri" panose="020F0502020204030204" pitchFamily="34" charset="0"/>
                              <a:ea typeface="+mn-ea"/>
                              <a:cs typeface="+mn-cs"/>
                            </a:rPr>
                            <a:t>26</a:t>
                          </a:r>
                        </a:p>
                      </a:txBody>
                      <a:tcPr marL="11002" marR="11002" marT="11002" marB="0" anchor="b">
                        <a:lnR w="12700" cap="flat" cmpd="sng" algn="ctr">
                          <a:noFill/>
                          <a:prstDash val="solid"/>
                          <a:round/>
                          <a:headEnd type="none" w="med" len="med"/>
                          <a:tailEnd type="none" w="med" len="med"/>
                        </a:lnR>
                      </a:tcPr>
                    </a:tc>
                    <a:tc>
                      <a:txBody>
                        <a:bodyPr/>
                        <a:lstStyle/>
                        <a:p>
                          <a:endParaRPr lang="en-US"/>
                        </a:p>
                      </a:txBody>
                      <a:tcPr marL="11002" marR="11002" marT="11002" marB="0" anchor="b">
                        <a:lnL w="12700" cap="flat" cmpd="sng" algn="ctr">
                          <a:noFill/>
                          <a:prstDash val="solid"/>
                          <a:round/>
                          <a:headEnd type="none" w="med" len="med"/>
                          <a:tailEnd type="none" w="med" len="med"/>
                        </a:lnL>
                        <a:blipFill>
                          <a:blip r:embed="rId6"/>
                          <a:stretch>
                            <a:fillRect l="-75298" t="-324490" r="-100595" b="-51020"/>
                          </a:stretch>
                        </a:blipFill>
                      </a:tcPr>
                    </a:tc>
                    <a:tc>
                      <a:txBody>
                        <a:bodyPr/>
                        <a:lstStyle/>
                        <a:p>
                          <a:endParaRPr lang="en-US"/>
                        </a:p>
                      </a:txBody>
                      <a:tcPr marL="11002" marR="11002" marT="11002" marB="0" anchor="b">
                        <a:lnR w="12700" cap="flat" cmpd="sng" algn="ctr">
                          <a:noFill/>
                          <a:prstDash val="solid"/>
                          <a:round/>
                          <a:headEnd type="none" w="med" len="med"/>
                          <a:tailEnd type="none" w="med" len="med"/>
                        </a:lnR>
                        <a:blipFill>
                          <a:blip r:embed="rId6"/>
                          <a:stretch>
                            <a:fillRect l="-174777" t="-324490" r="-297" b="-51020"/>
                          </a:stretch>
                        </a:blipFill>
                      </a:tcPr>
                    </a:tc>
                    <a:extLst>
                      <a:ext uri="{0D108BD9-81ED-4DB2-BD59-A6C34878D82A}">
                        <a16:rowId xmlns:a16="http://schemas.microsoft.com/office/drawing/2014/main" val="2274823727"/>
                      </a:ext>
                    </a:extLst>
                  </a:tr>
                </a:tbl>
              </a:graphicData>
            </a:graphic>
          </p:graphicFrame>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AA1578A-0A51-4190-834A-F5EE9BA9F78F}"/>
                  </a:ext>
                </a:extLst>
              </p:cNvPr>
              <p:cNvSpPr txBox="1"/>
              <p:nvPr/>
            </p:nvSpPr>
            <p:spPr>
              <a:xfrm>
                <a:off x="6400800" y="4565774"/>
                <a:ext cx="5989637" cy="572464"/>
              </a:xfrm>
              <a:prstGeom prst="rect">
                <a:avLst/>
              </a:prstGeom>
              <a:noFill/>
            </p:spPr>
            <p:txBody>
              <a:bodyPr wrap="square" lIns="182880" tIns="146304" rIns="182880" bIns="146304" rtlCol="0">
                <a:spAutoFit/>
              </a:bodyPr>
              <a:lstStyle/>
              <a:p>
                <a:pPr algn="ctr">
                  <a:lnSpc>
                    <a:spcPct val="90000"/>
                  </a:lnSpc>
                  <a:spcAft>
                    <a:spcPts val="600"/>
                  </a:spcAft>
                </a:pPr>
                <a:r>
                  <a:rPr lang="en-US" sz="2000" dirty="0">
                    <a:gradFill>
                      <a:gsLst>
                        <a:gs pos="2917">
                          <a:schemeClr val="tx1"/>
                        </a:gs>
                        <a:gs pos="30000">
                          <a:schemeClr val="tx1"/>
                        </a:gs>
                      </a:gsLst>
                      <a:lin ang="5400000" scaled="0"/>
                    </a:gradFill>
                  </a:rPr>
                  <a:t>Computation complexity: </a:t>
                </a:r>
                <a:r>
                  <a:rPr lang="en-US" altLang="zh-CN" sz="2000" dirty="0">
                    <a:gradFill>
                      <a:gsLst>
                        <a:gs pos="2917">
                          <a:schemeClr val="tx1"/>
                        </a:gs>
                        <a:gs pos="30000">
                          <a:schemeClr val="tx1"/>
                        </a:gs>
                      </a:gsLst>
                      <a:lin ang="5400000" scaled="0"/>
                    </a:gradFill>
                  </a:rPr>
                  <a:t>FLOPS</a:t>
                </a:r>
                <a:r>
                  <a:rPr lang="en-US" sz="2000" dirty="0">
                    <a:gradFill>
                      <a:gsLst>
                        <a:gs pos="2917">
                          <a:schemeClr val="tx1"/>
                        </a:gs>
                        <a:gs pos="30000">
                          <a:schemeClr val="tx1"/>
                        </a:gs>
                      </a:gsLst>
                      <a:lin ang="5400000" scaled="0"/>
                    </a:gradFill>
                  </a:rPr>
                  <a:t> (</a:t>
                </a:r>
                <a14:m>
                  <m:oMath xmlns:m="http://schemas.openxmlformats.org/officeDocument/2006/math">
                    <m:r>
                      <a:rPr lang="en-US" altLang="zh-CN" sz="2000" i="1" smtClean="0">
                        <a:gradFill>
                          <a:gsLst>
                            <a:gs pos="2917">
                              <a:schemeClr val="tx1"/>
                            </a:gs>
                            <a:gs pos="30000">
                              <a:schemeClr val="tx1"/>
                            </a:gs>
                          </a:gsLst>
                          <a:lin ang="5400000" scaled="0"/>
                        </a:gradFill>
                        <a:latin typeface="Cambria Math" panose="02040503050406030204" pitchFamily="18" charset="0"/>
                        <a:ea typeface="Cambria Math" panose="02040503050406030204" pitchFamily="18" charset="0"/>
                      </a:rPr>
                      <m:t>×</m:t>
                    </m:r>
                    <m:sSup>
                      <m:sSupPr>
                        <m:ctrlPr>
                          <a:rPr lang="en-US" altLang="zh-CN" sz="2000" i="1" smtClean="0">
                            <a:gradFill>
                              <a:gsLst>
                                <a:gs pos="2917">
                                  <a:schemeClr val="tx1"/>
                                </a:gs>
                                <a:gs pos="30000">
                                  <a:schemeClr val="tx1"/>
                                </a:gs>
                              </a:gsLst>
                              <a:lin ang="5400000" scaled="0"/>
                            </a:gradFill>
                            <a:latin typeface="Cambria Math" panose="02040503050406030204" pitchFamily="18" charset="0"/>
                            <a:ea typeface="Cambria Math" panose="02040503050406030204" pitchFamily="18" charset="0"/>
                          </a:rPr>
                        </m:ctrlPr>
                      </m:sSupPr>
                      <m:e>
                        <m:r>
                          <a:rPr lang="en-US" altLang="zh-CN" sz="2000" i="1">
                            <a:gradFill>
                              <a:gsLst>
                                <a:gs pos="2917">
                                  <a:schemeClr val="tx1"/>
                                </a:gs>
                                <a:gs pos="30000">
                                  <a:schemeClr val="tx1"/>
                                </a:gs>
                              </a:gsLst>
                              <a:lin ang="5400000" scaled="0"/>
                            </a:gradFill>
                            <a:latin typeface="Cambria Math" panose="02040503050406030204" pitchFamily="18" charset="0"/>
                            <a:ea typeface="Cambria Math" panose="02040503050406030204" pitchFamily="18" charset="0"/>
                          </a:rPr>
                          <m:t>1</m:t>
                        </m:r>
                        <m:r>
                          <a:rPr lang="en-US" altLang="zh-CN" sz="2000" i="1" smtClean="0">
                            <a:gradFill>
                              <a:gsLst>
                                <a:gs pos="2917">
                                  <a:schemeClr val="tx1"/>
                                </a:gs>
                                <a:gs pos="30000">
                                  <a:schemeClr val="tx1"/>
                                </a:gs>
                              </a:gsLst>
                              <a:lin ang="5400000" scaled="0"/>
                            </a:gradFill>
                            <a:latin typeface="Cambria Math" panose="02040503050406030204" pitchFamily="18" charset="0"/>
                            <a:ea typeface="Cambria Math" panose="02040503050406030204" pitchFamily="18" charset="0"/>
                          </a:rPr>
                          <m:t>0</m:t>
                        </m:r>
                      </m:e>
                      <m:sup>
                        <m:r>
                          <a:rPr lang="en-US" altLang="zh-CN" sz="2000" b="0" i="1" smtClean="0">
                            <a:gradFill>
                              <a:gsLst>
                                <a:gs pos="2917">
                                  <a:schemeClr val="tx1"/>
                                </a:gs>
                                <a:gs pos="30000">
                                  <a:schemeClr val="tx1"/>
                                </a:gs>
                              </a:gsLst>
                              <a:lin ang="5400000" scaled="0"/>
                            </a:gradFill>
                            <a:latin typeface="Cambria Math" panose="02040503050406030204" pitchFamily="18" charset="0"/>
                            <a:ea typeface="Cambria Math" panose="02040503050406030204" pitchFamily="18" charset="0"/>
                          </a:rPr>
                          <m:t>7</m:t>
                        </m:r>
                      </m:sup>
                    </m:sSup>
                  </m:oMath>
                </a14:m>
                <a:r>
                  <a:rPr lang="en-US" sz="2000" dirty="0">
                    <a:gradFill>
                      <a:gsLst>
                        <a:gs pos="2917">
                          <a:schemeClr val="tx1"/>
                        </a:gs>
                        <a:gs pos="30000">
                          <a:schemeClr val="tx1"/>
                        </a:gs>
                      </a:gsLst>
                      <a:lin ang="5400000" scaled="0"/>
                    </a:gradFill>
                  </a:rPr>
                  <a:t>)</a:t>
                </a:r>
              </a:p>
            </p:txBody>
          </p:sp>
        </mc:Choice>
        <mc:Fallback xmlns="">
          <p:sp>
            <p:nvSpPr>
              <p:cNvPr id="10" name="TextBox 9">
                <a:extLst>
                  <a:ext uri="{FF2B5EF4-FFF2-40B4-BE49-F238E27FC236}">
                    <a16:creationId xmlns:a16="http://schemas.microsoft.com/office/drawing/2014/main" id="{1AA1578A-0A51-4190-834A-F5EE9BA9F78F}"/>
                  </a:ext>
                </a:extLst>
              </p:cNvPr>
              <p:cNvSpPr txBox="1">
                <a:spLocks noRot="1" noChangeAspect="1" noMove="1" noResize="1" noEditPoints="1" noAdjustHandles="1" noChangeArrowheads="1" noChangeShapeType="1" noTextEdit="1"/>
              </p:cNvSpPr>
              <p:nvPr/>
            </p:nvSpPr>
            <p:spPr>
              <a:xfrm>
                <a:off x="6400800" y="4565774"/>
                <a:ext cx="5989637" cy="572464"/>
              </a:xfrm>
              <a:prstGeom prst="rect">
                <a:avLst/>
              </a:prstGeom>
              <a:blipFill>
                <a:blip r:embed="rId7"/>
                <a:stretch>
                  <a:fillRect/>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7E61396C-4E63-46FC-B780-4C1B3BA3E92E}"/>
              </a:ext>
            </a:extLst>
          </p:cNvPr>
          <p:cNvSpPr txBox="1"/>
          <p:nvPr/>
        </p:nvSpPr>
        <p:spPr>
          <a:xfrm>
            <a:off x="3352800" y="1744662"/>
            <a:ext cx="5989637" cy="572464"/>
          </a:xfrm>
          <a:prstGeom prst="rect">
            <a:avLst/>
          </a:prstGeom>
          <a:noFill/>
        </p:spPr>
        <p:txBody>
          <a:bodyPr wrap="square" lIns="182880" tIns="146304" rIns="182880" bIns="146304" rtlCol="0">
            <a:spAutoFit/>
          </a:bodyPr>
          <a:lstStyle/>
          <a:p>
            <a:pPr algn="ctr">
              <a:lnSpc>
                <a:spcPct val="90000"/>
              </a:lnSpc>
              <a:spcAft>
                <a:spcPts val="600"/>
              </a:spcAft>
            </a:pPr>
            <a:r>
              <a:rPr lang="en-US" sz="2000" dirty="0">
                <a:gradFill>
                  <a:gsLst>
                    <a:gs pos="2917">
                      <a:schemeClr val="tx1"/>
                    </a:gs>
                    <a:gs pos="30000">
                      <a:schemeClr val="tx1"/>
                    </a:gs>
                  </a:gsLst>
                  <a:lin ang="5400000" scaled="0"/>
                </a:gradFill>
              </a:rPr>
              <a:t>Tiny ImageNet classification accuracy</a:t>
            </a:r>
          </a:p>
        </p:txBody>
      </p:sp>
      <mc:AlternateContent xmlns:mc="http://schemas.openxmlformats.org/markup-compatibility/2006" xmlns:a14="http://schemas.microsoft.com/office/drawing/2010/main">
        <mc:Choice Requires="a14">
          <p:sp>
            <p:nvSpPr>
              <p:cNvPr id="12" name="Rectangle 11">
                <a:extLst/>
              </p:cNvPr>
              <p:cNvSpPr/>
              <p:nvPr/>
            </p:nvSpPr>
            <p:spPr>
              <a:xfrm>
                <a:off x="10104438" y="3312596"/>
                <a:ext cx="843501" cy="369332"/>
              </a:xfrm>
              <a:prstGeom prst="rect">
                <a:avLst/>
              </a:prstGeom>
            </p:spPr>
            <p:txBody>
              <a:bodyPr wrap="none">
                <a:spAutoFit/>
              </a:bodyPr>
              <a:lstStyle/>
              <a:p>
                <a:pPr lvl="0" algn="ctr" fontAlgn="b">
                  <a:defRPr/>
                </a:pPr>
                <a14:m>
                  <m:oMathPara xmlns:m="http://schemas.openxmlformats.org/officeDocument/2006/math">
                    <m:oMathParaPr>
                      <m:jc m:val="centerGroup"/>
                    </m:oMathParaPr>
                    <m:oMath xmlns:m="http://schemas.openxmlformats.org/officeDocument/2006/math">
                      <m:r>
                        <a:rPr lang="en-US" altLang="zh-CN" b="0" i="0" smtClean="0">
                          <a:solidFill>
                            <a:srgbClr val="FF0000"/>
                          </a:solidFill>
                          <a:latin typeface="Cambria Math" panose="02040503050406030204" pitchFamily="18" charset="0"/>
                          <a:ea typeface="Cambria Math" panose="02040503050406030204" pitchFamily="18" charset="0"/>
                        </a:rPr>
                        <m:t>+</m:t>
                      </m:r>
                      <m:r>
                        <a:rPr lang="en-US" altLang="zh-CN" i="1" smtClean="0">
                          <a:solidFill>
                            <a:srgbClr val="FF0000"/>
                          </a:solidFill>
                          <a:latin typeface="Cambria Math" panose="02040503050406030204" pitchFamily="18" charset="0"/>
                          <a:ea typeface="Cambria Math" panose="02040503050406030204" pitchFamily="18" charset="0"/>
                        </a:rPr>
                        <m:t>0</m:t>
                      </m:r>
                      <m:r>
                        <a:rPr lang="en-US" altLang="zh-CN" b="0" i="1" smtClean="0">
                          <a:solidFill>
                            <a:srgbClr val="FF0000"/>
                          </a:solidFill>
                          <a:latin typeface="Cambria Math" panose="02040503050406030204" pitchFamily="18" charset="0"/>
                          <a:ea typeface="Cambria Math" panose="02040503050406030204" pitchFamily="18" charset="0"/>
                        </a:rPr>
                        <m:t>.48</m:t>
                      </m:r>
                    </m:oMath>
                  </m:oMathPara>
                </a14:m>
                <a:endParaRPr lang="en-US" dirty="0">
                  <a:solidFill>
                    <a:srgbClr val="FF0000"/>
                  </a:solidFill>
                  <a:latin typeface="Calibri" panose="020F0502020204030204" pitchFamily="34" charset="0"/>
                </a:endParaRPr>
              </a:p>
            </p:txBody>
          </p:sp>
        </mc:Choice>
        <mc:Fallback xmlns="">
          <p:sp>
            <p:nvSpPr>
              <p:cNvPr id="12" name="Rectangle 11">
                <a:extLst/>
              </p:cNvPr>
              <p:cNvSpPr>
                <a:spLocks noRot="1" noChangeAspect="1" noMove="1" noResize="1" noEditPoints="1" noAdjustHandles="1" noChangeArrowheads="1" noChangeShapeType="1" noTextEdit="1"/>
              </p:cNvSpPr>
              <p:nvPr/>
            </p:nvSpPr>
            <p:spPr>
              <a:xfrm>
                <a:off x="10104438" y="3312596"/>
                <a:ext cx="843501" cy="369332"/>
              </a:xfrm>
              <a:prstGeom prst="rect">
                <a:avLst/>
              </a:prstGeom>
              <a:blipFill>
                <a:blip r:embed="rId8"/>
                <a:stretch>
                  <a:fillRect/>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4E752A92-C5D8-4C31-A5D2-A35388FB5C9D}"/>
              </a:ext>
            </a:extLst>
          </p:cNvPr>
          <p:cNvSpPr>
            <a:spLocks noGrp="1"/>
          </p:cNvSpPr>
          <p:nvPr>
            <p:ph type="sldNum" sz="quarter" idx="4"/>
          </p:nvPr>
        </p:nvSpPr>
        <p:spPr/>
        <p:txBody>
          <a:bodyPr/>
          <a:lstStyle/>
          <a:p>
            <a:pPr algn="ctr"/>
            <a:fld id="{1BA29183-7CD2-4C0C-A7F1-D2FD10734D96}" type="slidenum">
              <a:rPr lang="en-US" smtClean="0"/>
              <a:pPr algn="ctr"/>
              <a:t>103</a:t>
            </a:fld>
            <a:endParaRPr lang="en-US" dirty="0"/>
          </a:p>
        </p:txBody>
      </p:sp>
    </p:spTree>
    <p:extLst>
      <p:ext uri="{BB962C8B-B14F-4D97-AF65-F5344CB8AC3E}">
        <p14:creationId xmlns:p14="http://schemas.microsoft.com/office/powerpoint/2010/main" val="156487158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up)">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119143456"/>
              </p:ext>
            </p:extLst>
          </p:nvPr>
        </p:nvGraphicFramePr>
        <p:xfrm>
          <a:off x="1493837" y="1211262"/>
          <a:ext cx="9601201" cy="5024097"/>
        </p:xfrm>
        <a:graphic>
          <a:graphicData uri="http://schemas.openxmlformats.org/drawingml/2006/table">
            <a:tbl>
              <a:tblPr firstRow="1" firstCol="1">
                <a:tableStyleId>{616DA210-FB5B-4158-B5E0-FEB733F419BA}</a:tableStyleId>
              </a:tblPr>
              <a:tblGrid>
                <a:gridCol w="2182634">
                  <a:extLst>
                    <a:ext uri="{9D8B030D-6E8A-4147-A177-3AD203B41FA5}">
                      <a16:colId xmlns:a16="http://schemas.microsoft.com/office/drawing/2014/main" val="1191589949"/>
                    </a:ext>
                  </a:extLst>
                </a:gridCol>
                <a:gridCol w="930303">
                  <a:extLst>
                    <a:ext uri="{9D8B030D-6E8A-4147-A177-3AD203B41FA5}">
                      <a16:colId xmlns:a16="http://schemas.microsoft.com/office/drawing/2014/main" val="3669103931"/>
                    </a:ext>
                  </a:extLst>
                </a:gridCol>
                <a:gridCol w="1109208">
                  <a:extLst>
                    <a:ext uri="{9D8B030D-6E8A-4147-A177-3AD203B41FA5}">
                      <a16:colId xmlns:a16="http://schemas.microsoft.com/office/drawing/2014/main" val="1845771442"/>
                    </a:ext>
                  </a:extLst>
                </a:gridCol>
                <a:gridCol w="1705553">
                  <a:extLst>
                    <a:ext uri="{9D8B030D-6E8A-4147-A177-3AD203B41FA5}">
                      <a16:colId xmlns:a16="http://schemas.microsoft.com/office/drawing/2014/main" val="1392135865"/>
                    </a:ext>
                  </a:extLst>
                </a:gridCol>
                <a:gridCol w="1901700">
                  <a:extLst>
                    <a:ext uri="{9D8B030D-6E8A-4147-A177-3AD203B41FA5}">
                      <a16:colId xmlns:a16="http://schemas.microsoft.com/office/drawing/2014/main" val="1125436585"/>
                    </a:ext>
                  </a:extLst>
                </a:gridCol>
                <a:gridCol w="1771803">
                  <a:extLst>
                    <a:ext uri="{9D8B030D-6E8A-4147-A177-3AD203B41FA5}">
                      <a16:colId xmlns:a16="http://schemas.microsoft.com/office/drawing/2014/main" val="2064817244"/>
                    </a:ext>
                  </a:extLst>
                </a:gridCol>
              </a:tblGrid>
              <a:tr h="386469">
                <a:tc>
                  <a:txBody>
                    <a:bodyPr/>
                    <a:lstStyle/>
                    <a:p>
                      <a:pPr marL="0" algn="ctr" defTabSz="932742" rtl="0" eaLnBrk="1" fontAlgn="b" latinLnBrk="0" hangingPunct="1"/>
                      <a:r>
                        <a:rPr lang="en-US" sz="1600" b="1" kern="1200" dirty="0">
                          <a:gradFill>
                            <a:gsLst>
                              <a:gs pos="2917">
                                <a:schemeClr val="tx1"/>
                              </a:gs>
                              <a:gs pos="30000">
                                <a:schemeClr val="tx1"/>
                              </a:gs>
                            </a:gsLst>
                            <a:lin ang="5400000" scaled="0"/>
                          </a:gradFill>
                          <a:latin typeface="Times New Roman" panose="02020603050405020304" pitchFamily="18" charset="0"/>
                          <a:ea typeface="+mn-ea"/>
                          <a:cs typeface="Times New Roman" panose="02020603050405020304" pitchFamily="18" charset="0"/>
                        </a:rPr>
                        <a:t>Method</a:t>
                      </a:r>
                    </a:p>
                  </a:txBody>
                  <a:tcPr marL="5484" marR="5484" marT="5484" marB="0" anchor="ctr"/>
                </a:tc>
                <a:tc>
                  <a:txBody>
                    <a:bodyPr/>
                    <a:lstStyle/>
                    <a:p>
                      <a:pPr marL="0" algn="ctr" defTabSz="932742" rtl="0" eaLnBrk="1" fontAlgn="b" latinLnBrk="0" hangingPunct="1"/>
                      <a:r>
                        <a:rPr lang="en-US" sz="1600" b="1" kern="1200" dirty="0">
                          <a:gradFill>
                            <a:gsLst>
                              <a:gs pos="2917">
                                <a:schemeClr val="tx1"/>
                              </a:gs>
                              <a:gs pos="30000">
                                <a:schemeClr val="tx1"/>
                              </a:gs>
                            </a:gsLst>
                            <a:lin ang="5400000" scaled="0"/>
                          </a:gradFill>
                          <a:latin typeface="Times New Roman" panose="02020603050405020304" pitchFamily="18" charset="0"/>
                          <a:ea typeface="+mn-ea"/>
                          <a:cs typeface="Times New Roman" panose="02020603050405020304" pitchFamily="18" charset="0"/>
                        </a:rPr>
                        <a:t>Depth</a:t>
                      </a:r>
                    </a:p>
                  </a:txBody>
                  <a:tcPr marL="5484" marR="5484" marT="5484" marB="0" anchor="ctr">
                    <a:lnR w="12700" cap="flat" cmpd="sng" algn="ctr">
                      <a:noFill/>
                      <a:prstDash val="solid"/>
                      <a:round/>
                      <a:headEnd type="none" w="med" len="med"/>
                      <a:tailEnd type="none" w="med" len="med"/>
                    </a:lnR>
                  </a:tcPr>
                </a:tc>
                <a:tc>
                  <a:txBody>
                    <a:bodyPr/>
                    <a:lstStyle/>
                    <a:p>
                      <a:pPr marL="0" algn="ctr" defTabSz="932742" rtl="0" eaLnBrk="1" fontAlgn="b" latinLnBrk="0" hangingPunct="1"/>
                      <a:r>
                        <a:rPr lang="en-US" altLang="zh-CN" sz="1600" b="1" kern="1200" dirty="0">
                          <a:gradFill>
                            <a:gsLst>
                              <a:gs pos="2917">
                                <a:schemeClr val="tx1"/>
                              </a:gs>
                              <a:gs pos="30000">
                                <a:schemeClr val="tx1"/>
                              </a:gs>
                            </a:gsLst>
                            <a:lin ang="5400000" scaled="0"/>
                          </a:gradFill>
                          <a:latin typeface="Times New Roman" panose="02020603050405020304" pitchFamily="18" charset="0"/>
                          <a:ea typeface="+mn-ea"/>
                          <a:cs typeface="Times New Roman" panose="02020603050405020304" pitchFamily="18" charset="0"/>
                        </a:rPr>
                        <a:t>#</a:t>
                      </a:r>
                      <a:r>
                        <a:rPr lang="en-US" sz="1600" b="1" kern="1200" dirty="0">
                          <a:gradFill>
                            <a:gsLst>
                              <a:gs pos="2917">
                                <a:schemeClr val="tx1"/>
                              </a:gs>
                              <a:gs pos="30000">
                                <a:schemeClr val="tx1"/>
                              </a:gs>
                            </a:gsLst>
                            <a:lin ang="5400000" scaled="0"/>
                          </a:gradFill>
                          <a:latin typeface="Times New Roman" panose="02020603050405020304" pitchFamily="18" charset="0"/>
                          <a:ea typeface="+mn-ea"/>
                          <a:cs typeface="Times New Roman" panose="02020603050405020304" pitchFamily="18" charset="0"/>
                        </a:rPr>
                        <a:t>Params.</a:t>
                      </a:r>
                    </a:p>
                  </a:txBody>
                  <a:tcPr marL="5484" marR="5484" marT="5484" marB="0" anchor="ctr">
                    <a:lnL w="12700" cap="flat" cmpd="sng" algn="ctr">
                      <a:noFill/>
                      <a:prstDash val="solid"/>
                      <a:round/>
                      <a:headEnd type="none" w="med" len="med"/>
                      <a:tailEnd type="none" w="med" len="med"/>
                    </a:lnL>
                  </a:tcPr>
                </a:tc>
                <a:tc>
                  <a:txBody>
                    <a:bodyPr/>
                    <a:lstStyle/>
                    <a:p>
                      <a:pPr marL="0" algn="ctr" defTabSz="932742" rtl="0" eaLnBrk="1" fontAlgn="b" latinLnBrk="0" hangingPunct="1"/>
                      <a:r>
                        <a:rPr lang="en-US" sz="1600" b="1" kern="1200" dirty="0">
                          <a:gradFill>
                            <a:gsLst>
                              <a:gs pos="2917">
                                <a:schemeClr val="tx1"/>
                              </a:gs>
                              <a:gs pos="30000">
                                <a:schemeClr val="tx1"/>
                              </a:gs>
                            </a:gsLst>
                            <a:lin ang="5400000" scaled="0"/>
                          </a:gradFill>
                          <a:latin typeface="Times New Roman" panose="02020603050405020304" pitchFamily="18" charset="0"/>
                          <a:ea typeface="+mn-ea"/>
                          <a:cs typeface="Times New Roman" panose="02020603050405020304" pitchFamily="18" charset="0"/>
                        </a:rPr>
                        <a:t>CIFAR-10</a:t>
                      </a:r>
                    </a:p>
                  </a:txBody>
                  <a:tcPr marL="5484" marR="5484" marT="5484" marB="0" anchor="ctr"/>
                </a:tc>
                <a:tc>
                  <a:txBody>
                    <a:bodyPr/>
                    <a:lstStyle/>
                    <a:p>
                      <a:pPr marL="0" algn="ctr" defTabSz="932742" rtl="0" eaLnBrk="1" fontAlgn="b" latinLnBrk="0" hangingPunct="1"/>
                      <a:r>
                        <a:rPr lang="en-US" sz="1600" b="1" kern="1200" dirty="0">
                          <a:gradFill>
                            <a:gsLst>
                              <a:gs pos="2917">
                                <a:schemeClr val="tx1"/>
                              </a:gs>
                              <a:gs pos="30000">
                                <a:schemeClr val="tx1"/>
                              </a:gs>
                            </a:gsLst>
                            <a:lin ang="5400000" scaled="0"/>
                          </a:gradFill>
                          <a:latin typeface="Times New Roman" panose="02020603050405020304" pitchFamily="18" charset="0"/>
                          <a:ea typeface="+mn-ea"/>
                          <a:cs typeface="Times New Roman" panose="02020603050405020304" pitchFamily="18" charset="0"/>
                        </a:rPr>
                        <a:t>CIFAR-100</a:t>
                      </a:r>
                    </a:p>
                  </a:txBody>
                  <a:tcPr marL="5484" marR="5484" marT="5484" marB="0" anchor="ctr"/>
                </a:tc>
                <a:tc>
                  <a:txBody>
                    <a:bodyPr/>
                    <a:lstStyle/>
                    <a:p>
                      <a:pPr marL="0" algn="ctr" defTabSz="932742" rtl="0" eaLnBrk="1" fontAlgn="b" latinLnBrk="0" hangingPunct="1"/>
                      <a:r>
                        <a:rPr lang="en-US" sz="1600" b="1" kern="1200" dirty="0">
                          <a:gradFill>
                            <a:gsLst>
                              <a:gs pos="2917">
                                <a:schemeClr val="tx1"/>
                              </a:gs>
                              <a:gs pos="30000">
                                <a:schemeClr val="tx1"/>
                              </a:gs>
                            </a:gsLst>
                            <a:lin ang="5400000" scaled="0"/>
                          </a:gradFill>
                          <a:latin typeface="Times New Roman" panose="02020603050405020304" pitchFamily="18" charset="0"/>
                          <a:ea typeface="+mn-ea"/>
                          <a:cs typeface="Times New Roman" panose="02020603050405020304" pitchFamily="18" charset="0"/>
                        </a:rPr>
                        <a:t>Tiny ImageNet</a:t>
                      </a:r>
                    </a:p>
                  </a:txBody>
                  <a:tcPr marL="5484" marR="5484" marT="5484" marB="0" anchor="ctr"/>
                </a:tc>
                <a:extLst>
                  <a:ext uri="{0D108BD9-81ED-4DB2-BD59-A6C34878D82A}">
                    <a16:rowId xmlns:a16="http://schemas.microsoft.com/office/drawing/2014/main" val="80760696"/>
                  </a:ext>
                </a:extLst>
              </a:tr>
              <a:tr h="386469">
                <a:tc>
                  <a:txBody>
                    <a:bodyPr/>
                    <a:lstStyle/>
                    <a:p>
                      <a:pPr algn="ctr" fontAlgn="b"/>
                      <a:r>
                        <a:rPr lang="en-US" sz="1600" kern="1200" dirty="0" err="1">
                          <a:gradFill>
                            <a:gsLst>
                              <a:gs pos="2917">
                                <a:schemeClr val="tx1"/>
                              </a:gs>
                              <a:gs pos="30000">
                                <a:schemeClr val="tx1"/>
                              </a:gs>
                            </a:gsLst>
                            <a:lin ang="5400000" scaled="0"/>
                          </a:gradFill>
                          <a:latin typeface="Times New Roman" panose="02020603050405020304" pitchFamily="18" charset="0"/>
                          <a:ea typeface="+mn-ea"/>
                          <a:cs typeface="Times New Roman" panose="02020603050405020304" pitchFamily="18" charset="0"/>
                        </a:rPr>
                        <a:t>FractalNet</a:t>
                      </a:r>
                      <a:endParaRPr lang="en-US" sz="1600" kern="1200" dirty="0">
                        <a:gradFill>
                          <a:gsLst>
                            <a:gs pos="2917">
                              <a:schemeClr val="tx1"/>
                            </a:gs>
                            <a:gs pos="30000">
                              <a:schemeClr val="tx1"/>
                            </a:gs>
                          </a:gsLst>
                          <a:lin ang="5400000" scaled="0"/>
                        </a:gradFill>
                        <a:latin typeface="Times New Roman" panose="02020603050405020304" pitchFamily="18" charset="0"/>
                        <a:ea typeface="+mn-ea"/>
                        <a:cs typeface="Times New Roman" panose="02020603050405020304" pitchFamily="18" charset="0"/>
                      </a:endParaRPr>
                    </a:p>
                  </a:txBody>
                  <a:tcPr marL="5484" marR="5484" marT="5484" marB="0" anchor="ctr"/>
                </a:tc>
                <a:tc>
                  <a:txBody>
                    <a:bodyPr/>
                    <a:lstStyle/>
                    <a:p>
                      <a:pPr algn="ctr" fontAlgn="b"/>
                      <a:r>
                        <a:rPr lang="en-US" sz="1600" u="none" strike="noStrike" dirty="0">
                          <a:effectLst/>
                          <a:latin typeface="Cambria Math" panose="02040503050406030204" pitchFamily="18" charset="0"/>
                          <a:ea typeface="Cambria Math" panose="02040503050406030204" pitchFamily="18" charset="0"/>
                        </a:rPr>
                        <a:t>21</a:t>
                      </a:r>
                      <a:endParaRPr lang="en-US" sz="1600" b="0" i="0" u="none" strike="noStrike" dirty="0">
                        <a:solidFill>
                          <a:srgbClr val="000000"/>
                        </a:solidFill>
                        <a:effectLst/>
                        <a:latin typeface="Cambria Math" panose="02040503050406030204" pitchFamily="18" charset="0"/>
                        <a:ea typeface="Cambria Math" panose="02040503050406030204" pitchFamily="18" charset="0"/>
                      </a:endParaRPr>
                    </a:p>
                  </a:txBody>
                  <a:tcPr marL="5484" marR="5484" marT="5484" marB="0" anchor="ctr">
                    <a:lnR w="12700" cap="flat" cmpd="sng" algn="ctr">
                      <a:noFill/>
                      <a:prstDash val="solid"/>
                      <a:round/>
                      <a:headEnd type="none" w="med" len="med"/>
                      <a:tailEnd type="none" w="med" len="med"/>
                    </a:lnR>
                  </a:tcPr>
                </a:tc>
                <a:tc>
                  <a:txBody>
                    <a:bodyPr/>
                    <a:lstStyle/>
                    <a:p>
                      <a:pPr algn="ctr" fontAlgn="b"/>
                      <a:r>
                        <a:rPr lang="en-US" sz="1600" u="none" strike="noStrike" dirty="0">
                          <a:effectLst/>
                          <a:latin typeface="Cambria Math" panose="02040503050406030204" pitchFamily="18" charset="0"/>
                          <a:ea typeface="Cambria Math" panose="02040503050406030204" pitchFamily="18" charset="0"/>
                        </a:rPr>
                        <a:t> 38.6M </a:t>
                      </a:r>
                      <a:endParaRPr lang="en-US" sz="1600" b="0" i="0" u="none" strike="noStrike" dirty="0">
                        <a:solidFill>
                          <a:srgbClr val="000000"/>
                        </a:solidFill>
                        <a:effectLst/>
                        <a:latin typeface="Cambria Math" panose="02040503050406030204" pitchFamily="18" charset="0"/>
                        <a:ea typeface="Cambria Math" panose="02040503050406030204" pitchFamily="18" charset="0"/>
                      </a:endParaRPr>
                    </a:p>
                  </a:txBody>
                  <a:tcPr marL="5484" marR="5484" marT="5484" marB="0" anchor="ctr">
                    <a:lnL w="12700" cap="flat" cmpd="sng" algn="ctr">
                      <a:noFill/>
                      <a:prstDash val="solid"/>
                      <a:round/>
                      <a:headEnd type="none" w="med" len="med"/>
                      <a:tailEnd type="none" w="med" len="med"/>
                    </a:lnL>
                  </a:tcPr>
                </a:tc>
                <a:tc>
                  <a:txBody>
                    <a:bodyPr/>
                    <a:lstStyle/>
                    <a:p>
                      <a:pPr algn="ctr" fontAlgn="b"/>
                      <a:r>
                        <a:rPr lang="en-US" sz="1600" u="none" strike="noStrike" dirty="0">
                          <a:effectLst/>
                          <a:latin typeface="Cambria Math" panose="02040503050406030204" pitchFamily="18" charset="0"/>
                          <a:ea typeface="Cambria Math" panose="02040503050406030204" pitchFamily="18" charset="0"/>
                        </a:rPr>
                        <a:t>5.22</a:t>
                      </a:r>
                      <a:endParaRPr lang="en-US" sz="1600" b="0" i="0" u="none" strike="noStrike" dirty="0">
                        <a:solidFill>
                          <a:srgbClr val="000000"/>
                        </a:solidFill>
                        <a:effectLst/>
                        <a:latin typeface="Cambria Math" panose="02040503050406030204" pitchFamily="18" charset="0"/>
                        <a:ea typeface="Cambria Math" panose="02040503050406030204" pitchFamily="18" charset="0"/>
                      </a:endParaRPr>
                    </a:p>
                  </a:txBody>
                  <a:tcPr marL="5484" marR="5484" marT="5484" marB="0" anchor="ctr"/>
                </a:tc>
                <a:tc>
                  <a:txBody>
                    <a:bodyPr/>
                    <a:lstStyle/>
                    <a:p>
                      <a:pPr algn="ctr" fontAlgn="b"/>
                      <a:r>
                        <a:rPr lang="en-US" sz="1600" u="none" strike="noStrike" dirty="0">
                          <a:effectLst/>
                          <a:latin typeface="Cambria Math" panose="02040503050406030204" pitchFamily="18" charset="0"/>
                          <a:ea typeface="Cambria Math" panose="02040503050406030204" pitchFamily="18" charset="0"/>
                        </a:rPr>
                        <a:t>23.30</a:t>
                      </a:r>
                      <a:endParaRPr lang="en-US" sz="1600" b="0" i="0" u="none" strike="noStrike" dirty="0">
                        <a:solidFill>
                          <a:srgbClr val="000000"/>
                        </a:solidFill>
                        <a:effectLst/>
                        <a:latin typeface="Cambria Math" panose="02040503050406030204" pitchFamily="18" charset="0"/>
                        <a:ea typeface="Cambria Math" panose="02040503050406030204" pitchFamily="18" charset="0"/>
                      </a:endParaRPr>
                    </a:p>
                  </a:txBody>
                  <a:tcPr marL="5484" marR="5484" marT="5484" marB="0" anchor="ctr"/>
                </a:tc>
                <a:tc>
                  <a:txBody>
                    <a:bodyPr/>
                    <a:lstStyle/>
                    <a:p>
                      <a:pPr algn="ctr" fontAlgn="b"/>
                      <a:r>
                        <a:rPr lang="en-US" sz="1600" u="none" strike="noStrike" dirty="0">
                          <a:effectLst/>
                          <a:latin typeface="Cambria Math" panose="02040503050406030204" pitchFamily="18" charset="0"/>
                          <a:ea typeface="Cambria Math" panose="02040503050406030204" pitchFamily="18" charset="0"/>
                        </a:rPr>
                        <a:t>-</a:t>
                      </a:r>
                      <a:endParaRPr lang="en-US" sz="1600" b="0" i="0" u="none" strike="noStrike" dirty="0">
                        <a:solidFill>
                          <a:srgbClr val="000000"/>
                        </a:solidFill>
                        <a:effectLst/>
                        <a:latin typeface="Cambria Math" panose="02040503050406030204" pitchFamily="18" charset="0"/>
                        <a:ea typeface="Cambria Math" panose="02040503050406030204" pitchFamily="18" charset="0"/>
                      </a:endParaRPr>
                    </a:p>
                  </a:txBody>
                  <a:tcPr marL="5484" marR="5484" marT="5484" marB="0" anchor="ctr"/>
                </a:tc>
                <a:extLst>
                  <a:ext uri="{0D108BD9-81ED-4DB2-BD59-A6C34878D82A}">
                    <a16:rowId xmlns:a16="http://schemas.microsoft.com/office/drawing/2014/main" val="2663481757"/>
                  </a:ext>
                </a:extLst>
              </a:tr>
              <a:tr h="386469">
                <a:tc>
                  <a:txBody>
                    <a:bodyPr/>
                    <a:lstStyle/>
                    <a:p>
                      <a:pPr algn="ctr" fontAlgn="b"/>
                      <a:r>
                        <a:rPr lang="en-US" sz="1600" kern="1200" dirty="0" err="1">
                          <a:gradFill>
                            <a:gsLst>
                              <a:gs pos="2917">
                                <a:schemeClr val="tx1"/>
                              </a:gs>
                              <a:gs pos="30000">
                                <a:schemeClr val="tx1"/>
                              </a:gs>
                            </a:gsLst>
                            <a:lin ang="5400000" scaled="0"/>
                          </a:gradFill>
                          <a:latin typeface="Times New Roman" panose="02020603050405020304" pitchFamily="18" charset="0"/>
                          <a:ea typeface="+mn-ea"/>
                          <a:cs typeface="Times New Roman" panose="02020603050405020304" pitchFamily="18" charset="0"/>
                        </a:rPr>
                        <a:t>ResNet</a:t>
                      </a:r>
                      <a:endParaRPr lang="en-US" sz="1600" kern="1200" dirty="0">
                        <a:gradFill>
                          <a:gsLst>
                            <a:gs pos="2917">
                              <a:schemeClr val="tx1"/>
                            </a:gs>
                            <a:gs pos="30000">
                              <a:schemeClr val="tx1"/>
                            </a:gs>
                          </a:gsLst>
                          <a:lin ang="5400000" scaled="0"/>
                        </a:gradFill>
                        <a:latin typeface="Times New Roman" panose="02020603050405020304" pitchFamily="18" charset="0"/>
                        <a:ea typeface="+mn-ea"/>
                        <a:cs typeface="Times New Roman" panose="02020603050405020304" pitchFamily="18" charset="0"/>
                      </a:endParaRPr>
                    </a:p>
                  </a:txBody>
                  <a:tcPr marL="5484" marR="5484" marT="5484" marB="0" anchor="ctr"/>
                </a:tc>
                <a:tc>
                  <a:txBody>
                    <a:bodyPr/>
                    <a:lstStyle/>
                    <a:p>
                      <a:pPr algn="ctr" fontAlgn="b"/>
                      <a:r>
                        <a:rPr lang="en-US" sz="1600" u="none" strike="noStrike" dirty="0">
                          <a:effectLst/>
                          <a:latin typeface="Cambria Math" panose="02040503050406030204" pitchFamily="18" charset="0"/>
                          <a:ea typeface="Cambria Math" panose="02040503050406030204" pitchFamily="18" charset="0"/>
                        </a:rPr>
                        <a:t>110</a:t>
                      </a:r>
                      <a:endParaRPr lang="en-US" sz="1600" b="0" i="0" u="none" strike="noStrike" dirty="0">
                        <a:solidFill>
                          <a:srgbClr val="000000"/>
                        </a:solidFill>
                        <a:effectLst/>
                        <a:latin typeface="Cambria Math" panose="02040503050406030204" pitchFamily="18" charset="0"/>
                        <a:ea typeface="Cambria Math" panose="02040503050406030204" pitchFamily="18" charset="0"/>
                      </a:endParaRPr>
                    </a:p>
                  </a:txBody>
                  <a:tcPr marL="5484" marR="5484" marT="5484" marB="0" anchor="ctr">
                    <a:lnR w="12700" cap="flat" cmpd="sng" algn="ctr">
                      <a:noFill/>
                      <a:prstDash val="solid"/>
                      <a:round/>
                      <a:headEnd type="none" w="med" len="med"/>
                      <a:tailEnd type="none" w="med" len="med"/>
                    </a:lnR>
                  </a:tcPr>
                </a:tc>
                <a:tc>
                  <a:txBody>
                    <a:bodyPr/>
                    <a:lstStyle/>
                    <a:p>
                      <a:pPr algn="ctr" fontAlgn="b"/>
                      <a:r>
                        <a:rPr lang="en-US" sz="1600" u="none" strike="noStrike" dirty="0">
                          <a:effectLst/>
                          <a:latin typeface="Cambria Math" panose="02040503050406030204" pitchFamily="18" charset="0"/>
                          <a:ea typeface="Cambria Math" panose="02040503050406030204" pitchFamily="18" charset="0"/>
                        </a:rPr>
                        <a:t>1.7M</a:t>
                      </a:r>
                      <a:endParaRPr lang="en-US" sz="1600" b="0" i="0" u="none" strike="noStrike" dirty="0">
                        <a:solidFill>
                          <a:srgbClr val="000000"/>
                        </a:solidFill>
                        <a:effectLst/>
                        <a:latin typeface="Cambria Math" panose="02040503050406030204" pitchFamily="18" charset="0"/>
                        <a:ea typeface="Cambria Math" panose="02040503050406030204" pitchFamily="18" charset="0"/>
                      </a:endParaRPr>
                    </a:p>
                  </a:txBody>
                  <a:tcPr marL="5484" marR="5484" marT="5484" marB="0" anchor="ctr">
                    <a:lnL w="12700" cap="flat" cmpd="sng" algn="ctr">
                      <a:noFill/>
                      <a:prstDash val="solid"/>
                      <a:round/>
                      <a:headEnd type="none" w="med" len="med"/>
                      <a:tailEnd type="none" w="med" len="med"/>
                    </a:lnL>
                  </a:tcPr>
                </a:tc>
                <a:tc>
                  <a:txBody>
                    <a:bodyPr/>
                    <a:lstStyle/>
                    <a:p>
                      <a:pPr algn="ctr" fontAlgn="b"/>
                      <a:r>
                        <a:rPr lang="en-US" sz="1600" u="none" strike="noStrike" dirty="0">
                          <a:effectLst/>
                          <a:latin typeface="Cambria Math" panose="02040503050406030204" pitchFamily="18" charset="0"/>
                          <a:ea typeface="Cambria Math" panose="02040503050406030204" pitchFamily="18" charset="0"/>
                        </a:rPr>
                        <a:t>5.52</a:t>
                      </a:r>
                      <a:endParaRPr lang="en-US" sz="1600" b="0" i="0" u="none" strike="noStrike" dirty="0">
                        <a:solidFill>
                          <a:srgbClr val="000000"/>
                        </a:solidFill>
                        <a:effectLst/>
                        <a:latin typeface="Cambria Math" panose="02040503050406030204" pitchFamily="18" charset="0"/>
                        <a:ea typeface="Cambria Math" panose="02040503050406030204" pitchFamily="18" charset="0"/>
                      </a:endParaRPr>
                    </a:p>
                  </a:txBody>
                  <a:tcPr marL="5484" marR="5484" marT="5484" marB="0" anchor="ctr"/>
                </a:tc>
                <a:tc>
                  <a:txBody>
                    <a:bodyPr/>
                    <a:lstStyle/>
                    <a:p>
                      <a:pPr algn="ctr" fontAlgn="b"/>
                      <a:r>
                        <a:rPr lang="en-US" sz="1600" u="none" strike="noStrike" dirty="0">
                          <a:effectLst/>
                          <a:latin typeface="Cambria Math" panose="02040503050406030204" pitchFamily="18" charset="0"/>
                          <a:ea typeface="Cambria Math" panose="02040503050406030204" pitchFamily="18" charset="0"/>
                        </a:rPr>
                        <a:t>28.02</a:t>
                      </a:r>
                      <a:endParaRPr lang="en-US" sz="1600" b="0" i="0" u="none" strike="noStrike" dirty="0">
                        <a:solidFill>
                          <a:srgbClr val="000000"/>
                        </a:solidFill>
                        <a:effectLst/>
                        <a:latin typeface="Cambria Math" panose="02040503050406030204" pitchFamily="18" charset="0"/>
                        <a:ea typeface="Cambria Math" panose="02040503050406030204" pitchFamily="18" charset="0"/>
                      </a:endParaRPr>
                    </a:p>
                  </a:txBody>
                  <a:tcPr marL="5484" marR="5484" marT="5484" marB="0" anchor="ctr"/>
                </a:tc>
                <a:tc>
                  <a:txBody>
                    <a:bodyPr/>
                    <a:lstStyle/>
                    <a:p>
                      <a:pPr algn="ctr" fontAlgn="b"/>
                      <a:r>
                        <a:rPr lang="en-US" sz="1600" u="none" strike="noStrike" dirty="0">
                          <a:effectLst/>
                          <a:latin typeface="Cambria Math" panose="02040503050406030204" pitchFamily="18" charset="0"/>
                          <a:ea typeface="Cambria Math" panose="02040503050406030204" pitchFamily="18" charset="0"/>
                        </a:rPr>
                        <a:t>46.5</a:t>
                      </a:r>
                      <a:endParaRPr lang="en-US" sz="1600" b="0" i="0" u="none" strike="noStrike" dirty="0">
                        <a:solidFill>
                          <a:srgbClr val="000000"/>
                        </a:solidFill>
                        <a:effectLst/>
                        <a:latin typeface="Cambria Math" panose="02040503050406030204" pitchFamily="18" charset="0"/>
                        <a:ea typeface="Cambria Math" panose="02040503050406030204" pitchFamily="18" charset="0"/>
                      </a:endParaRPr>
                    </a:p>
                  </a:txBody>
                  <a:tcPr marL="5484" marR="5484" marT="5484" marB="0" anchor="ctr"/>
                </a:tc>
                <a:extLst>
                  <a:ext uri="{0D108BD9-81ED-4DB2-BD59-A6C34878D82A}">
                    <a16:rowId xmlns:a16="http://schemas.microsoft.com/office/drawing/2014/main" val="3962208693"/>
                  </a:ext>
                </a:extLst>
              </a:tr>
              <a:tr h="386469">
                <a:tc>
                  <a:txBody>
                    <a:bodyPr/>
                    <a:lstStyle/>
                    <a:p>
                      <a:pPr algn="ctr" fontAlgn="b"/>
                      <a:r>
                        <a:rPr lang="en-US" sz="1600" kern="1200" dirty="0">
                          <a:gradFill>
                            <a:gsLst>
                              <a:gs pos="2917">
                                <a:schemeClr val="tx1"/>
                              </a:gs>
                              <a:gs pos="30000">
                                <a:schemeClr val="tx1"/>
                              </a:gs>
                            </a:gsLst>
                            <a:lin ang="5400000" scaled="0"/>
                          </a:gradFill>
                          <a:latin typeface="Times New Roman" panose="02020603050405020304" pitchFamily="18" charset="0"/>
                          <a:ea typeface="+mn-ea"/>
                          <a:cs typeface="Times New Roman" panose="02020603050405020304" pitchFamily="18" charset="0"/>
                        </a:rPr>
                        <a:t>DFN-MR1</a:t>
                      </a:r>
                    </a:p>
                  </a:txBody>
                  <a:tcPr marL="5484" marR="5484" marT="5484" marB="0" anchor="ctr"/>
                </a:tc>
                <a:tc>
                  <a:txBody>
                    <a:bodyPr/>
                    <a:lstStyle/>
                    <a:p>
                      <a:pPr algn="ctr" fontAlgn="b"/>
                      <a:r>
                        <a:rPr lang="en-US" sz="1600" b="0" i="0" u="none" strike="noStrike" dirty="0">
                          <a:solidFill>
                            <a:srgbClr val="000000"/>
                          </a:solidFill>
                          <a:effectLst/>
                          <a:latin typeface="Cambria Math" panose="02040503050406030204" pitchFamily="18" charset="0"/>
                          <a:ea typeface="Cambria Math" panose="02040503050406030204" pitchFamily="18" charset="0"/>
                        </a:rPr>
                        <a:t>56</a:t>
                      </a:r>
                    </a:p>
                  </a:txBody>
                  <a:tcPr marL="5484" marR="5484" marT="5484" marB="0" anchor="ctr">
                    <a:lnR w="12700" cap="flat" cmpd="sng" algn="ctr">
                      <a:noFill/>
                      <a:prstDash val="solid"/>
                      <a:round/>
                      <a:headEnd type="none" w="med" len="med"/>
                      <a:tailEnd type="none" w="med" len="med"/>
                    </a:lnR>
                  </a:tcPr>
                </a:tc>
                <a:tc>
                  <a:txBody>
                    <a:bodyPr/>
                    <a:lstStyle/>
                    <a:p>
                      <a:pPr algn="ctr" fontAlgn="b"/>
                      <a:r>
                        <a:rPr lang="en-US" sz="1600" b="0" i="0" u="none" strike="noStrike" dirty="0">
                          <a:solidFill>
                            <a:srgbClr val="000000"/>
                          </a:solidFill>
                          <a:effectLst/>
                          <a:latin typeface="Cambria Math" panose="02040503050406030204" pitchFamily="18" charset="0"/>
                          <a:ea typeface="Cambria Math" panose="02040503050406030204" pitchFamily="18" charset="0"/>
                        </a:rPr>
                        <a:t>1.7M</a:t>
                      </a:r>
                    </a:p>
                  </a:txBody>
                  <a:tcPr marL="5484" marR="5484" marT="5484" marB="0" anchor="ctr">
                    <a:lnL w="12700" cap="flat" cmpd="sng" algn="ctr">
                      <a:noFill/>
                      <a:prstDash val="solid"/>
                      <a:round/>
                      <a:headEnd type="none" w="med" len="med"/>
                      <a:tailEnd type="none" w="med" len="med"/>
                    </a:lnL>
                  </a:tcPr>
                </a:tc>
                <a:tc>
                  <a:txBody>
                    <a:bodyPr/>
                    <a:lstStyle/>
                    <a:p>
                      <a:pPr algn="ctr" fontAlgn="b"/>
                      <a:r>
                        <a:rPr lang="en-US" sz="1600" b="0" i="0" u="none" strike="noStrike" dirty="0">
                          <a:solidFill>
                            <a:srgbClr val="000000"/>
                          </a:solidFill>
                          <a:effectLst/>
                          <a:latin typeface="Cambria Math" panose="02040503050406030204" pitchFamily="18" charset="0"/>
                          <a:ea typeface="Cambria Math" panose="02040503050406030204" pitchFamily="18" charset="0"/>
                        </a:rPr>
                        <a:t>4.94</a:t>
                      </a:r>
                    </a:p>
                  </a:txBody>
                  <a:tcPr marL="5484" marR="5484" marT="5484" marB="0" anchor="ctr"/>
                </a:tc>
                <a:tc>
                  <a:txBody>
                    <a:bodyPr/>
                    <a:lstStyle/>
                    <a:p>
                      <a:pPr algn="ctr" fontAlgn="b"/>
                      <a:r>
                        <a:rPr lang="en-US" sz="1600" b="0" i="0" u="none" strike="noStrike" dirty="0">
                          <a:solidFill>
                            <a:srgbClr val="000000"/>
                          </a:solidFill>
                          <a:effectLst/>
                          <a:latin typeface="Cambria Math" panose="02040503050406030204" pitchFamily="18" charset="0"/>
                          <a:ea typeface="Cambria Math" panose="02040503050406030204" pitchFamily="18" charset="0"/>
                        </a:rPr>
                        <a:t>24.46</a:t>
                      </a:r>
                    </a:p>
                  </a:txBody>
                  <a:tcPr marL="5484" marR="5484" marT="5484" marB="0" anchor="ctr"/>
                </a:tc>
                <a:tc>
                  <a:txBody>
                    <a:bodyPr/>
                    <a:lstStyle/>
                    <a:p>
                      <a:pPr algn="ctr" fontAlgn="b"/>
                      <a:r>
                        <a:rPr lang="en-US" sz="1600" b="0" i="0" u="none" strike="noStrike" dirty="0">
                          <a:solidFill>
                            <a:srgbClr val="000000"/>
                          </a:solidFill>
                          <a:effectLst/>
                          <a:latin typeface="Cambria Math" panose="02040503050406030204" pitchFamily="18" charset="0"/>
                          <a:ea typeface="Cambria Math" panose="02040503050406030204" pitchFamily="18" charset="0"/>
                        </a:rPr>
                        <a:t>-</a:t>
                      </a:r>
                    </a:p>
                  </a:txBody>
                  <a:tcPr marL="5484" marR="5484" marT="5484" marB="0" anchor="ctr"/>
                </a:tc>
                <a:extLst>
                  <a:ext uri="{0D108BD9-81ED-4DB2-BD59-A6C34878D82A}">
                    <a16:rowId xmlns:a16="http://schemas.microsoft.com/office/drawing/2014/main" val="2699955830"/>
                  </a:ext>
                </a:extLst>
              </a:tr>
              <a:tr h="386469">
                <a:tc>
                  <a:txBody>
                    <a:bodyPr/>
                    <a:lstStyle/>
                    <a:p>
                      <a:pPr algn="ctr" fontAlgn="b"/>
                      <a:r>
                        <a:rPr lang="en-US" sz="1600" kern="1200" dirty="0" err="1">
                          <a:gradFill>
                            <a:gsLst>
                              <a:gs pos="2917">
                                <a:schemeClr val="tx1"/>
                              </a:gs>
                              <a:gs pos="30000">
                                <a:schemeClr val="tx1"/>
                              </a:gs>
                            </a:gsLst>
                            <a:lin ang="5400000" scaled="0"/>
                          </a:gradFill>
                          <a:latin typeface="Times New Roman" panose="02020603050405020304" pitchFamily="18" charset="0"/>
                          <a:ea typeface="+mn-ea"/>
                          <a:cs typeface="Times New Roman" panose="02020603050405020304" pitchFamily="18" charset="0"/>
                        </a:rPr>
                        <a:t>RiR</a:t>
                      </a:r>
                      <a:endParaRPr lang="en-US" sz="1600" kern="1200" dirty="0">
                        <a:gradFill>
                          <a:gsLst>
                            <a:gs pos="2917">
                              <a:schemeClr val="tx1"/>
                            </a:gs>
                            <a:gs pos="30000">
                              <a:schemeClr val="tx1"/>
                            </a:gs>
                          </a:gsLst>
                          <a:lin ang="5400000" scaled="0"/>
                        </a:gradFill>
                        <a:latin typeface="Times New Roman" panose="02020603050405020304" pitchFamily="18" charset="0"/>
                        <a:ea typeface="+mn-ea"/>
                        <a:cs typeface="Times New Roman" panose="02020603050405020304" pitchFamily="18" charset="0"/>
                      </a:endParaRPr>
                    </a:p>
                  </a:txBody>
                  <a:tcPr marL="5484" marR="5484" marT="5484" marB="0" anchor="ctr">
                    <a:lnB w="12700" cap="flat" cmpd="sng" algn="ctr">
                      <a:solidFill>
                        <a:schemeClr val="tx1"/>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Cambria Math" panose="02040503050406030204" pitchFamily="18" charset="0"/>
                          <a:ea typeface="Cambria Math" panose="02040503050406030204" pitchFamily="18" charset="0"/>
                        </a:rPr>
                        <a:t>18</a:t>
                      </a:r>
                    </a:p>
                  </a:txBody>
                  <a:tcPr marL="5484" marR="5484" marT="5484" marB="0" anchor="ctr">
                    <a:lnR w="12700" cap="flat" cmpd="sng" algn="ctr">
                      <a:noFill/>
                      <a:prstDash val="solid"/>
                      <a:round/>
                      <a:headEnd type="none" w="med" len="med"/>
                      <a:tailEnd type="none" w="med" len="med"/>
                    </a:lnR>
                  </a:tcPr>
                </a:tc>
                <a:tc>
                  <a:txBody>
                    <a:bodyPr/>
                    <a:lstStyle/>
                    <a:p>
                      <a:pPr algn="ctr" fontAlgn="b"/>
                      <a:r>
                        <a:rPr lang="en-US" sz="1600" b="0" i="0" u="none" strike="noStrike" dirty="0">
                          <a:solidFill>
                            <a:srgbClr val="000000"/>
                          </a:solidFill>
                          <a:effectLst/>
                          <a:latin typeface="Cambria Math" panose="02040503050406030204" pitchFamily="18" charset="0"/>
                          <a:ea typeface="Cambria Math" panose="02040503050406030204" pitchFamily="18" charset="0"/>
                        </a:rPr>
                        <a:t>10.3M</a:t>
                      </a:r>
                    </a:p>
                  </a:txBody>
                  <a:tcPr marL="5484" marR="5484" marT="5484" marB="0" anchor="ctr">
                    <a:lnL w="12700" cap="flat" cmpd="sng" algn="ctr">
                      <a:noFill/>
                      <a:prstDash val="solid"/>
                      <a:round/>
                      <a:headEnd type="none" w="med" len="med"/>
                      <a:tailEnd type="none" w="med" len="med"/>
                    </a:lnL>
                  </a:tcPr>
                </a:tc>
                <a:tc>
                  <a:txBody>
                    <a:bodyPr/>
                    <a:lstStyle/>
                    <a:p>
                      <a:pPr algn="ctr" fontAlgn="b"/>
                      <a:r>
                        <a:rPr lang="en-US" sz="1600" b="0" i="0" u="none" strike="noStrike" dirty="0">
                          <a:solidFill>
                            <a:srgbClr val="000000"/>
                          </a:solidFill>
                          <a:effectLst/>
                          <a:latin typeface="Cambria Math" panose="02040503050406030204" pitchFamily="18" charset="0"/>
                          <a:ea typeface="Cambria Math" panose="02040503050406030204" pitchFamily="18" charset="0"/>
                        </a:rPr>
                        <a:t>5.01</a:t>
                      </a:r>
                    </a:p>
                  </a:txBody>
                  <a:tcPr marL="5484" marR="5484" marT="5484" marB="0" anchor="ctr"/>
                </a:tc>
                <a:tc>
                  <a:txBody>
                    <a:bodyPr/>
                    <a:lstStyle/>
                    <a:p>
                      <a:pPr algn="ctr" fontAlgn="b"/>
                      <a:r>
                        <a:rPr lang="en-US" sz="1600" b="0" i="0" u="none" strike="noStrike" dirty="0">
                          <a:solidFill>
                            <a:srgbClr val="000000"/>
                          </a:solidFill>
                          <a:effectLst/>
                          <a:latin typeface="Cambria Math" panose="02040503050406030204" pitchFamily="18" charset="0"/>
                          <a:ea typeface="Cambria Math" panose="02040503050406030204" pitchFamily="18" charset="0"/>
                        </a:rPr>
                        <a:t>22.90</a:t>
                      </a:r>
                    </a:p>
                  </a:txBody>
                  <a:tcPr marL="5484" marR="5484" marT="5484" marB="0" anchor="ctr"/>
                </a:tc>
                <a:tc>
                  <a:txBody>
                    <a:bodyPr/>
                    <a:lstStyle/>
                    <a:p>
                      <a:pPr algn="ctr" fontAlgn="b"/>
                      <a:r>
                        <a:rPr lang="en-US" sz="1600" b="0" i="0" u="none" strike="noStrike" dirty="0">
                          <a:solidFill>
                            <a:srgbClr val="000000"/>
                          </a:solidFill>
                          <a:effectLst/>
                          <a:latin typeface="Cambria Math" panose="02040503050406030204" pitchFamily="18" charset="0"/>
                          <a:ea typeface="Cambria Math" panose="02040503050406030204" pitchFamily="18" charset="0"/>
                        </a:rPr>
                        <a:t>-</a:t>
                      </a:r>
                    </a:p>
                  </a:txBody>
                  <a:tcPr marL="5484" marR="5484" marT="5484" marB="0" anchor="ctr"/>
                </a:tc>
                <a:extLst>
                  <a:ext uri="{0D108BD9-81ED-4DB2-BD59-A6C34878D82A}">
                    <a16:rowId xmlns:a16="http://schemas.microsoft.com/office/drawing/2014/main" val="3930372107"/>
                  </a:ext>
                </a:extLst>
              </a:tr>
              <a:tr h="386469">
                <a:tc>
                  <a:txBody>
                    <a:bodyPr/>
                    <a:lstStyle/>
                    <a:p>
                      <a:pPr algn="ctr" fontAlgn="b"/>
                      <a:r>
                        <a:rPr lang="en-US" sz="1600" kern="1200" dirty="0">
                          <a:gradFill>
                            <a:gsLst>
                              <a:gs pos="2917">
                                <a:schemeClr val="tx1"/>
                              </a:gs>
                              <a:gs pos="30000">
                                <a:schemeClr val="tx1"/>
                              </a:gs>
                            </a:gsLst>
                            <a:lin ang="5400000" scaled="0"/>
                          </a:gradFill>
                          <a:latin typeface="Times New Roman" panose="02020603050405020304" pitchFamily="18" charset="0"/>
                          <a:ea typeface="+mn-ea"/>
                          <a:cs typeface="Times New Roman" panose="02020603050405020304" pitchFamily="18" charset="0"/>
                        </a:rPr>
                        <a:t> ResNet34</a:t>
                      </a:r>
                    </a:p>
                  </a:txBody>
                  <a:tcPr marL="5484" marR="5484" marT="548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fontAlgn="b"/>
                      <a:r>
                        <a:rPr lang="en-US" sz="1600" u="none" strike="noStrike" dirty="0">
                          <a:effectLst/>
                          <a:latin typeface="Cambria Math" panose="02040503050406030204" pitchFamily="18" charset="0"/>
                          <a:ea typeface="Cambria Math" panose="02040503050406030204" pitchFamily="18" charset="0"/>
                        </a:rPr>
                        <a:t>34</a:t>
                      </a:r>
                      <a:endParaRPr lang="en-US" sz="1600" b="0" i="0" u="none" strike="noStrike" dirty="0">
                        <a:solidFill>
                          <a:srgbClr val="000000"/>
                        </a:solidFill>
                        <a:effectLst/>
                        <a:latin typeface="Cambria Math" panose="02040503050406030204" pitchFamily="18" charset="0"/>
                        <a:ea typeface="Cambria Math" panose="02040503050406030204" pitchFamily="18" charset="0"/>
                      </a:endParaRPr>
                    </a:p>
                  </a:txBody>
                  <a:tcPr marL="5484" marR="5484" marT="5484"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tcPr>
                </a:tc>
                <a:tc>
                  <a:txBody>
                    <a:bodyPr/>
                    <a:lstStyle/>
                    <a:p>
                      <a:pPr algn="ctr" fontAlgn="b"/>
                      <a:r>
                        <a:rPr lang="en-US" sz="1600" u="none" strike="noStrike" dirty="0">
                          <a:effectLst/>
                          <a:latin typeface="Cambria Math" panose="02040503050406030204" pitchFamily="18" charset="0"/>
                          <a:ea typeface="Cambria Math" panose="02040503050406030204" pitchFamily="18" charset="0"/>
                        </a:rPr>
                        <a:t> 21.4M </a:t>
                      </a:r>
                      <a:endParaRPr lang="en-US" sz="1600" b="0" i="0" u="none" strike="noStrike" dirty="0">
                        <a:solidFill>
                          <a:srgbClr val="000000"/>
                        </a:solidFill>
                        <a:effectLst/>
                        <a:latin typeface="Cambria Math" panose="02040503050406030204" pitchFamily="18" charset="0"/>
                        <a:ea typeface="Cambria Math" panose="02040503050406030204" pitchFamily="18" charset="0"/>
                      </a:endParaRPr>
                    </a:p>
                  </a:txBody>
                  <a:tcPr marL="5484" marR="5484" marT="5484" marB="0" anchor="ctr">
                    <a:lnL w="12700" cap="flat" cmpd="sng" algn="ctr">
                      <a:noFill/>
                      <a:prstDash val="solid"/>
                      <a:round/>
                      <a:headEnd type="none" w="med" len="med"/>
                      <a:tailEnd type="none" w="med" len="med"/>
                    </a:lnL>
                    <a:lnB w="12700" cap="flat" cmpd="sng" algn="ctr">
                      <a:noFill/>
                      <a:prstDash val="solid"/>
                      <a:round/>
                      <a:headEnd type="none" w="med" len="med"/>
                      <a:tailEnd type="none" w="med" len="med"/>
                    </a:lnB>
                  </a:tcPr>
                </a:tc>
                <a:tc>
                  <a:txBody>
                    <a:bodyPr/>
                    <a:lstStyle/>
                    <a:p>
                      <a:pPr algn="ctr" fontAlgn="b"/>
                      <a:r>
                        <a:rPr lang="en-US" sz="1600" u="none" strike="noStrike" dirty="0">
                          <a:effectLst/>
                          <a:latin typeface="Cambria Math" panose="02040503050406030204" pitchFamily="18" charset="0"/>
                          <a:ea typeface="Cambria Math" panose="02040503050406030204" pitchFamily="18" charset="0"/>
                        </a:rPr>
                        <a:t>-</a:t>
                      </a:r>
                      <a:endParaRPr lang="en-US" sz="1600" b="0" i="0" u="none" strike="noStrike" dirty="0">
                        <a:solidFill>
                          <a:srgbClr val="000000"/>
                        </a:solidFill>
                        <a:effectLst/>
                        <a:latin typeface="Cambria Math" panose="02040503050406030204" pitchFamily="18" charset="0"/>
                        <a:ea typeface="Cambria Math" panose="02040503050406030204" pitchFamily="18" charset="0"/>
                      </a:endParaRPr>
                    </a:p>
                  </a:txBody>
                  <a:tcPr marL="5484" marR="5484" marT="5484" marB="0" anchor="ctr">
                    <a:lnB w="12700" cap="flat" cmpd="sng" algn="ctr">
                      <a:noFill/>
                      <a:prstDash val="solid"/>
                      <a:round/>
                      <a:headEnd type="none" w="med" len="med"/>
                      <a:tailEnd type="none" w="med" len="med"/>
                    </a:lnB>
                  </a:tcPr>
                </a:tc>
                <a:tc>
                  <a:txBody>
                    <a:bodyPr/>
                    <a:lstStyle/>
                    <a:p>
                      <a:pPr algn="ctr" fontAlgn="b"/>
                      <a:r>
                        <a:rPr lang="en-US" sz="1600" u="none" strike="noStrike" dirty="0">
                          <a:effectLst/>
                          <a:latin typeface="Cambria Math" panose="02040503050406030204" pitchFamily="18" charset="0"/>
                          <a:ea typeface="Cambria Math" panose="02040503050406030204" pitchFamily="18" charset="0"/>
                        </a:rPr>
                        <a:t>-</a:t>
                      </a:r>
                      <a:endParaRPr lang="en-US" sz="1600" b="0" i="0" u="none" strike="noStrike" dirty="0">
                        <a:solidFill>
                          <a:srgbClr val="000000"/>
                        </a:solidFill>
                        <a:effectLst/>
                        <a:latin typeface="Cambria Math" panose="02040503050406030204" pitchFamily="18" charset="0"/>
                        <a:ea typeface="Cambria Math" panose="02040503050406030204" pitchFamily="18" charset="0"/>
                      </a:endParaRPr>
                    </a:p>
                  </a:txBody>
                  <a:tcPr marL="5484" marR="5484" marT="5484" marB="0" anchor="ctr">
                    <a:lnB w="12700" cap="flat" cmpd="sng" algn="ctr">
                      <a:no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Cambria Math" panose="02040503050406030204" pitchFamily="18" charset="0"/>
                          <a:ea typeface="Cambria Math" panose="02040503050406030204" pitchFamily="18" charset="0"/>
                        </a:rPr>
                        <a:t>46.9</a:t>
                      </a:r>
                    </a:p>
                  </a:txBody>
                  <a:tcPr marL="5484" marR="5484" marT="5484" marB="0" anchor="ctr">
                    <a:lnB w="12700" cap="flat" cmpd="sng" algn="ctr">
                      <a:noFill/>
                      <a:prstDash val="solid"/>
                      <a:round/>
                      <a:headEnd type="none" w="med" len="med"/>
                      <a:tailEnd type="none" w="med" len="med"/>
                    </a:lnB>
                  </a:tcPr>
                </a:tc>
                <a:extLst>
                  <a:ext uri="{0D108BD9-81ED-4DB2-BD59-A6C34878D82A}">
                    <a16:rowId xmlns:a16="http://schemas.microsoft.com/office/drawing/2014/main" val="393006035"/>
                  </a:ext>
                </a:extLst>
              </a:tr>
              <a:tr h="386469">
                <a:tc>
                  <a:txBody>
                    <a:bodyPr/>
                    <a:lstStyle/>
                    <a:p>
                      <a:pPr algn="ctr" fontAlgn="b"/>
                      <a:r>
                        <a:rPr lang="en-US" sz="1600" kern="1200" dirty="0">
                          <a:gradFill>
                            <a:gsLst>
                              <a:gs pos="2917">
                                <a:schemeClr val="tx1"/>
                              </a:gs>
                              <a:gs pos="30000">
                                <a:schemeClr val="tx1"/>
                              </a:gs>
                            </a:gsLst>
                            <a:lin ang="5400000" scaled="0"/>
                          </a:gradFill>
                          <a:latin typeface="Times New Roman" panose="02020603050405020304" pitchFamily="18" charset="0"/>
                          <a:ea typeface="+mn-ea"/>
                          <a:cs typeface="Times New Roman" panose="02020603050405020304" pitchFamily="18" charset="0"/>
                        </a:rPr>
                        <a:t>ResNet18-2x</a:t>
                      </a:r>
                    </a:p>
                  </a:txBody>
                  <a:tcPr marL="5484" marR="5484" marT="548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600" u="none" strike="noStrike" dirty="0">
                          <a:effectLst/>
                          <a:latin typeface="Cambria Math" panose="02040503050406030204" pitchFamily="18" charset="0"/>
                          <a:ea typeface="Cambria Math" panose="02040503050406030204" pitchFamily="18" charset="0"/>
                        </a:rPr>
                        <a:t>18</a:t>
                      </a:r>
                      <a:endParaRPr lang="en-US" sz="1600" b="0" i="0" u="none" strike="noStrike" dirty="0">
                        <a:solidFill>
                          <a:srgbClr val="000000"/>
                        </a:solidFill>
                        <a:effectLst/>
                        <a:latin typeface="Cambria Math" panose="02040503050406030204" pitchFamily="18" charset="0"/>
                        <a:ea typeface="Cambria Math" panose="02040503050406030204" pitchFamily="18" charset="0"/>
                      </a:endParaRPr>
                    </a:p>
                  </a:txBody>
                  <a:tcPr marL="5484" marR="5484" marT="5484"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tcPr>
                </a:tc>
                <a:tc>
                  <a:txBody>
                    <a:bodyPr/>
                    <a:lstStyle/>
                    <a:p>
                      <a:pPr algn="ctr" fontAlgn="b"/>
                      <a:r>
                        <a:rPr lang="en-US" sz="1600" u="none" strike="noStrike" dirty="0">
                          <a:effectLst/>
                          <a:latin typeface="Cambria Math" panose="02040503050406030204" pitchFamily="18" charset="0"/>
                          <a:ea typeface="Cambria Math" panose="02040503050406030204" pitchFamily="18" charset="0"/>
                        </a:rPr>
                        <a:t> 25.7M </a:t>
                      </a:r>
                      <a:endParaRPr lang="en-US" sz="1600" b="0" i="0" u="none" strike="noStrike" dirty="0">
                        <a:solidFill>
                          <a:srgbClr val="000000"/>
                        </a:solidFill>
                        <a:effectLst/>
                        <a:latin typeface="Cambria Math" panose="02040503050406030204" pitchFamily="18" charset="0"/>
                        <a:ea typeface="Cambria Math" panose="02040503050406030204" pitchFamily="18" charset="0"/>
                      </a:endParaRPr>
                    </a:p>
                  </a:txBody>
                  <a:tcPr marL="5484" marR="5484" marT="5484" marB="0"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tcPr>
                </a:tc>
                <a:tc>
                  <a:txBody>
                    <a:bodyPr/>
                    <a:lstStyle/>
                    <a:p>
                      <a:pPr algn="ctr" fontAlgn="b"/>
                      <a:r>
                        <a:rPr lang="en-US" sz="1600" u="none" strike="noStrike" dirty="0">
                          <a:effectLst/>
                          <a:latin typeface="Cambria Math" panose="02040503050406030204" pitchFamily="18" charset="0"/>
                          <a:ea typeface="Cambria Math" panose="02040503050406030204" pitchFamily="18" charset="0"/>
                        </a:rPr>
                        <a:t>-</a:t>
                      </a:r>
                      <a:endParaRPr lang="en-US" sz="1600" b="0" i="0" u="none" strike="noStrike" dirty="0">
                        <a:solidFill>
                          <a:srgbClr val="000000"/>
                        </a:solidFill>
                        <a:effectLst/>
                        <a:latin typeface="Cambria Math" panose="02040503050406030204" pitchFamily="18" charset="0"/>
                        <a:ea typeface="Cambria Math" panose="02040503050406030204" pitchFamily="18" charset="0"/>
                      </a:endParaRPr>
                    </a:p>
                  </a:txBody>
                  <a:tcPr marL="5484" marR="5484" marT="5484" marB="0" anchor="ctr">
                    <a:lnT w="12700" cap="flat" cmpd="sng" algn="ctr">
                      <a:noFill/>
                      <a:prstDash val="solid"/>
                      <a:round/>
                      <a:headEnd type="none" w="med" len="med"/>
                      <a:tailEnd type="none" w="med" len="med"/>
                    </a:lnT>
                  </a:tcPr>
                </a:tc>
                <a:tc>
                  <a:txBody>
                    <a:bodyPr/>
                    <a:lstStyle/>
                    <a:p>
                      <a:pPr algn="ctr" fontAlgn="b"/>
                      <a:r>
                        <a:rPr lang="en-US" sz="1600" u="none" strike="noStrike" dirty="0">
                          <a:effectLst/>
                          <a:latin typeface="Cambria Math" panose="02040503050406030204" pitchFamily="18" charset="0"/>
                          <a:ea typeface="Cambria Math" panose="02040503050406030204" pitchFamily="18" charset="0"/>
                        </a:rPr>
                        <a:t>-</a:t>
                      </a:r>
                      <a:endParaRPr lang="en-US" sz="1600" b="0" i="0" u="none" strike="noStrike" dirty="0">
                        <a:solidFill>
                          <a:srgbClr val="000000"/>
                        </a:solidFill>
                        <a:effectLst/>
                        <a:latin typeface="Cambria Math" panose="02040503050406030204" pitchFamily="18" charset="0"/>
                        <a:ea typeface="Cambria Math" panose="02040503050406030204" pitchFamily="18" charset="0"/>
                      </a:endParaRPr>
                    </a:p>
                  </a:txBody>
                  <a:tcPr marL="5484" marR="5484" marT="5484" marB="0" anchor="ctr">
                    <a:lnT w="12700" cap="flat" cmpd="sng" algn="ctr">
                      <a:noFill/>
                      <a:prstDash val="solid"/>
                      <a:round/>
                      <a:headEnd type="none" w="med" len="med"/>
                      <a:tailEnd type="none" w="med" len="med"/>
                    </a:lnT>
                  </a:tcPr>
                </a:tc>
                <a:tc>
                  <a:txBody>
                    <a:bodyPr/>
                    <a:lstStyle/>
                    <a:p>
                      <a:pPr algn="ctr" fontAlgn="b"/>
                      <a:r>
                        <a:rPr lang="en-US" sz="1600" b="0" i="0" u="none" strike="noStrike" dirty="0">
                          <a:solidFill>
                            <a:srgbClr val="000000"/>
                          </a:solidFill>
                          <a:effectLst/>
                          <a:latin typeface="Cambria Math" panose="02040503050406030204" pitchFamily="18" charset="0"/>
                          <a:ea typeface="Cambria Math" panose="02040503050406030204" pitchFamily="18" charset="0"/>
                        </a:rPr>
                        <a:t>44.6</a:t>
                      </a:r>
                    </a:p>
                  </a:txBody>
                  <a:tcPr marL="5484" marR="5484" marT="5484" marB="0" anchor="ctr">
                    <a:lnT w="12700" cap="flat" cmpd="sng" algn="ctr">
                      <a:noFill/>
                      <a:prstDash val="solid"/>
                      <a:round/>
                      <a:headEnd type="none" w="med" len="med"/>
                      <a:tailEnd type="none" w="med" len="med"/>
                    </a:lnT>
                  </a:tcPr>
                </a:tc>
                <a:extLst>
                  <a:ext uri="{0D108BD9-81ED-4DB2-BD59-A6C34878D82A}">
                    <a16:rowId xmlns:a16="http://schemas.microsoft.com/office/drawing/2014/main" val="446398003"/>
                  </a:ext>
                </a:extLst>
              </a:tr>
              <a:tr h="386469">
                <a:tc>
                  <a:txBody>
                    <a:bodyPr/>
                    <a:lstStyle/>
                    <a:p>
                      <a:pPr algn="ctr" fontAlgn="b"/>
                      <a:r>
                        <a:rPr lang="en-US" sz="1600" kern="1200" dirty="0">
                          <a:gradFill>
                            <a:gsLst>
                              <a:gs pos="2917">
                                <a:schemeClr val="tx1"/>
                              </a:gs>
                              <a:gs pos="30000">
                                <a:schemeClr val="tx1"/>
                              </a:gs>
                            </a:gsLst>
                            <a:lin ang="5400000" scaled="0"/>
                          </a:gradFill>
                          <a:latin typeface="Times New Roman" panose="02020603050405020304" pitchFamily="18" charset="0"/>
                          <a:ea typeface="+mn-ea"/>
                          <a:cs typeface="Times New Roman" panose="02020603050405020304" pitchFamily="18" charset="0"/>
                        </a:rPr>
                        <a:t>WRN-32-4</a:t>
                      </a:r>
                    </a:p>
                  </a:txBody>
                  <a:tcPr marL="5484" marR="5484" marT="548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fontAlgn="b"/>
                      <a:r>
                        <a:rPr lang="en-US" sz="1600" u="none" strike="noStrike" dirty="0">
                          <a:effectLst/>
                          <a:latin typeface="Cambria Math" panose="02040503050406030204" pitchFamily="18" charset="0"/>
                          <a:ea typeface="Cambria Math" panose="02040503050406030204" pitchFamily="18" charset="0"/>
                        </a:rPr>
                        <a:t>32</a:t>
                      </a:r>
                      <a:endParaRPr lang="en-US" sz="1600" b="0" i="0" u="none" strike="noStrike" dirty="0">
                        <a:solidFill>
                          <a:srgbClr val="000000"/>
                        </a:solidFill>
                        <a:effectLst/>
                        <a:latin typeface="Cambria Math" panose="02040503050406030204" pitchFamily="18" charset="0"/>
                        <a:ea typeface="Cambria Math" panose="02040503050406030204" pitchFamily="18" charset="0"/>
                      </a:endParaRPr>
                    </a:p>
                  </a:txBody>
                  <a:tcPr marL="5484" marR="5484" marT="5484"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tcPr>
                </a:tc>
                <a:tc>
                  <a:txBody>
                    <a:bodyPr/>
                    <a:lstStyle/>
                    <a:p>
                      <a:pPr algn="ctr" fontAlgn="b"/>
                      <a:r>
                        <a:rPr lang="en-US" sz="1600" u="none" strike="noStrike" dirty="0">
                          <a:effectLst/>
                          <a:latin typeface="Cambria Math" panose="02040503050406030204" pitchFamily="18" charset="0"/>
                          <a:ea typeface="Cambria Math" panose="02040503050406030204" pitchFamily="18" charset="0"/>
                        </a:rPr>
                        <a:t>7.4M</a:t>
                      </a:r>
                      <a:endParaRPr lang="en-US" sz="1600" b="0" i="0" u="none" strike="noStrike" dirty="0">
                        <a:solidFill>
                          <a:srgbClr val="000000"/>
                        </a:solidFill>
                        <a:effectLst/>
                        <a:latin typeface="Cambria Math" panose="02040503050406030204" pitchFamily="18" charset="0"/>
                        <a:ea typeface="Cambria Math" panose="02040503050406030204" pitchFamily="18" charset="0"/>
                      </a:endParaRPr>
                    </a:p>
                  </a:txBody>
                  <a:tcPr marL="5484" marR="5484" marT="5484" marB="0" anchor="ctr">
                    <a:lnL w="12700" cap="flat" cmpd="sng" algn="ctr">
                      <a:noFill/>
                      <a:prstDash val="solid"/>
                      <a:round/>
                      <a:headEnd type="none" w="med" len="med"/>
                      <a:tailEnd type="none" w="med" len="med"/>
                    </a:lnL>
                    <a:lnB w="12700" cap="flat" cmpd="sng" algn="ctr">
                      <a:noFill/>
                      <a:prstDash val="solid"/>
                      <a:round/>
                      <a:headEnd type="none" w="med" len="med"/>
                      <a:tailEnd type="none" w="med" len="med"/>
                    </a:lnB>
                  </a:tcPr>
                </a:tc>
                <a:tc>
                  <a:txBody>
                    <a:bodyPr/>
                    <a:lstStyle/>
                    <a:p>
                      <a:pPr algn="ctr" fontAlgn="b"/>
                      <a:r>
                        <a:rPr lang="en-US" sz="1600" u="none" strike="noStrike" dirty="0">
                          <a:effectLst/>
                          <a:latin typeface="Cambria Math" panose="02040503050406030204" pitchFamily="18" charset="0"/>
                          <a:ea typeface="Cambria Math" panose="02040503050406030204" pitchFamily="18" charset="0"/>
                        </a:rPr>
                        <a:t>5.43</a:t>
                      </a:r>
                      <a:endParaRPr lang="en-US" sz="1600" b="0" i="0" u="none" strike="noStrike" dirty="0">
                        <a:solidFill>
                          <a:srgbClr val="000000"/>
                        </a:solidFill>
                        <a:effectLst/>
                        <a:latin typeface="Cambria Math" panose="02040503050406030204" pitchFamily="18" charset="0"/>
                        <a:ea typeface="Cambria Math" panose="02040503050406030204" pitchFamily="18" charset="0"/>
                      </a:endParaRPr>
                    </a:p>
                  </a:txBody>
                  <a:tcPr marL="5484" marR="5484" marT="5484" marB="0" anchor="ctr">
                    <a:lnB w="12700" cap="flat" cmpd="sng" algn="ctr">
                      <a:noFill/>
                      <a:prstDash val="solid"/>
                      <a:round/>
                      <a:headEnd type="none" w="med" len="med"/>
                      <a:tailEnd type="none" w="med" len="med"/>
                    </a:lnB>
                  </a:tcPr>
                </a:tc>
                <a:tc>
                  <a:txBody>
                    <a:bodyPr/>
                    <a:lstStyle/>
                    <a:p>
                      <a:pPr algn="ctr" fontAlgn="b"/>
                      <a:r>
                        <a:rPr lang="en-US" sz="1600" u="none" strike="noStrike" dirty="0">
                          <a:effectLst/>
                          <a:latin typeface="Cambria Math" panose="02040503050406030204" pitchFamily="18" charset="0"/>
                          <a:ea typeface="Cambria Math" panose="02040503050406030204" pitchFamily="18" charset="0"/>
                        </a:rPr>
                        <a:t>23.55</a:t>
                      </a:r>
                      <a:endParaRPr lang="en-US" sz="1600" b="0" i="0" u="none" strike="noStrike" dirty="0">
                        <a:solidFill>
                          <a:srgbClr val="000000"/>
                        </a:solidFill>
                        <a:effectLst/>
                        <a:latin typeface="Cambria Math" panose="02040503050406030204" pitchFamily="18" charset="0"/>
                        <a:ea typeface="Cambria Math" panose="02040503050406030204" pitchFamily="18" charset="0"/>
                      </a:endParaRPr>
                    </a:p>
                  </a:txBody>
                  <a:tcPr marL="5484" marR="5484" marT="5484" marB="0" anchor="ctr">
                    <a:lnB w="12700" cap="flat" cmpd="sng" algn="ctr">
                      <a:noFill/>
                      <a:prstDash val="solid"/>
                      <a:round/>
                      <a:headEnd type="none" w="med" len="med"/>
                      <a:tailEnd type="none" w="med" len="med"/>
                    </a:lnB>
                  </a:tcPr>
                </a:tc>
                <a:tc>
                  <a:txBody>
                    <a:bodyPr/>
                    <a:lstStyle/>
                    <a:p>
                      <a:pPr algn="ctr" fontAlgn="b"/>
                      <a:r>
                        <a:rPr lang="en-US" sz="1600" u="none" strike="noStrike" dirty="0">
                          <a:effectLst/>
                          <a:latin typeface="Cambria Math" panose="02040503050406030204" pitchFamily="18" charset="0"/>
                          <a:ea typeface="Cambria Math" panose="02040503050406030204" pitchFamily="18" charset="0"/>
                        </a:rPr>
                        <a:t>39.63</a:t>
                      </a:r>
                      <a:endParaRPr lang="en-US" sz="1600" b="0" i="0" u="none" strike="noStrike" dirty="0">
                        <a:solidFill>
                          <a:srgbClr val="000000"/>
                        </a:solidFill>
                        <a:effectLst/>
                        <a:latin typeface="Cambria Math" panose="02040503050406030204" pitchFamily="18" charset="0"/>
                        <a:ea typeface="Cambria Math" panose="02040503050406030204" pitchFamily="18" charset="0"/>
                      </a:endParaRPr>
                    </a:p>
                  </a:txBody>
                  <a:tcPr marL="5484" marR="5484" marT="5484" marB="0" anchor="ctr">
                    <a:lnB w="12700" cap="flat" cmpd="sng" algn="ctr">
                      <a:noFill/>
                      <a:prstDash val="solid"/>
                      <a:round/>
                      <a:headEnd type="none" w="med" len="med"/>
                      <a:tailEnd type="none" w="med" len="med"/>
                    </a:lnB>
                  </a:tcPr>
                </a:tc>
                <a:extLst>
                  <a:ext uri="{0D108BD9-81ED-4DB2-BD59-A6C34878D82A}">
                    <a16:rowId xmlns:a16="http://schemas.microsoft.com/office/drawing/2014/main" val="1922348999"/>
                  </a:ext>
                </a:extLst>
              </a:tr>
              <a:tr h="386469">
                <a:tc>
                  <a:txBody>
                    <a:bodyPr/>
                    <a:lstStyle/>
                    <a:p>
                      <a:pPr algn="ctr" fontAlgn="b"/>
                      <a:r>
                        <a:rPr lang="en-US" sz="1600" kern="1200" dirty="0">
                          <a:gradFill>
                            <a:gsLst>
                              <a:gs pos="2917">
                                <a:schemeClr val="tx1"/>
                              </a:gs>
                              <a:gs pos="30000">
                                <a:schemeClr val="tx1"/>
                              </a:gs>
                            </a:gsLst>
                            <a:lin ang="5400000" scaled="0"/>
                          </a:gradFill>
                          <a:latin typeface="Times New Roman" panose="02020603050405020304" pitchFamily="18" charset="0"/>
                          <a:ea typeface="+mn-ea"/>
                          <a:cs typeface="Times New Roman" panose="02020603050405020304" pitchFamily="18" charset="0"/>
                        </a:rPr>
                        <a:t>WRN-40-4</a:t>
                      </a:r>
                    </a:p>
                  </a:txBody>
                  <a:tcPr marL="5484" marR="5484" marT="548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u="none" strike="noStrike" dirty="0">
                          <a:effectLst/>
                          <a:latin typeface="Cambria Math" panose="02040503050406030204" pitchFamily="18" charset="0"/>
                          <a:ea typeface="Cambria Math" panose="02040503050406030204" pitchFamily="18" charset="0"/>
                        </a:rPr>
                        <a:t>40</a:t>
                      </a:r>
                      <a:endParaRPr lang="en-US" sz="1600" b="0" i="0" u="none" strike="noStrike" dirty="0">
                        <a:solidFill>
                          <a:srgbClr val="000000"/>
                        </a:solidFill>
                        <a:effectLst/>
                        <a:latin typeface="Cambria Math" panose="02040503050406030204" pitchFamily="18" charset="0"/>
                        <a:ea typeface="Cambria Math" panose="02040503050406030204" pitchFamily="18" charset="0"/>
                      </a:endParaRPr>
                    </a:p>
                  </a:txBody>
                  <a:tcPr marL="5484" marR="5484" marT="5484"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u="none" strike="noStrike" dirty="0">
                          <a:effectLst/>
                          <a:latin typeface="Cambria Math" panose="02040503050406030204" pitchFamily="18" charset="0"/>
                          <a:ea typeface="Cambria Math" panose="02040503050406030204" pitchFamily="18" charset="0"/>
                        </a:rPr>
                        <a:t>8.9M</a:t>
                      </a:r>
                      <a:endParaRPr lang="en-US" sz="1600" b="0" i="0" u="none" strike="noStrike" dirty="0">
                        <a:solidFill>
                          <a:srgbClr val="000000"/>
                        </a:solidFill>
                        <a:effectLst/>
                        <a:latin typeface="Cambria Math" panose="02040503050406030204" pitchFamily="18" charset="0"/>
                        <a:ea typeface="Cambria Math" panose="02040503050406030204" pitchFamily="18" charset="0"/>
                      </a:endParaRPr>
                    </a:p>
                  </a:txBody>
                  <a:tcPr marL="5484" marR="5484" marT="5484" marB="0"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u="none" strike="noStrike" dirty="0">
                          <a:effectLst/>
                          <a:latin typeface="Cambria Math" panose="02040503050406030204" pitchFamily="18" charset="0"/>
                          <a:ea typeface="Cambria Math" panose="02040503050406030204" pitchFamily="18" charset="0"/>
                        </a:rPr>
                        <a:t>4.53</a:t>
                      </a:r>
                      <a:endParaRPr lang="en-US" sz="1600" b="0" i="0" u="none" strike="noStrike" dirty="0">
                        <a:solidFill>
                          <a:srgbClr val="000000"/>
                        </a:solidFill>
                        <a:effectLst/>
                        <a:latin typeface="Cambria Math" panose="02040503050406030204" pitchFamily="18" charset="0"/>
                        <a:ea typeface="Cambria Math" panose="02040503050406030204" pitchFamily="18" charset="0"/>
                      </a:endParaRPr>
                    </a:p>
                  </a:txBody>
                  <a:tcPr marL="5484" marR="5484" marT="5484" marB="0" anchor="ct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u="none" strike="noStrike" dirty="0">
                          <a:effectLst/>
                          <a:latin typeface="Cambria Math" panose="02040503050406030204" pitchFamily="18" charset="0"/>
                          <a:ea typeface="Cambria Math" panose="02040503050406030204" pitchFamily="18" charset="0"/>
                        </a:rPr>
                        <a:t>21.18</a:t>
                      </a:r>
                      <a:endParaRPr lang="en-US" sz="1600" b="0" i="0" u="none" strike="noStrike" dirty="0">
                        <a:solidFill>
                          <a:srgbClr val="000000"/>
                        </a:solidFill>
                        <a:effectLst/>
                        <a:latin typeface="Cambria Math" panose="02040503050406030204" pitchFamily="18" charset="0"/>
                        <a:ea typeface="Cambria Math" panose="02040503050406030204" pitchFamily="18" charset="0"/>
                      </a:endParaRPr>
                    </a:p>
                  </a:txBody>
                  <a:tcPr marL="5484" marR="5484" marT="5484" marB="0" anchor="ct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u="none" strike="noStrike" dirty="0">
                          <a:effectLst/>
                          <a:latin typeface="Cambria Math" panose="02040503050406030204" pitchFamily="18" charset="0"/>
                          <a:ea typeface="Cambria Math" panose="02040503050406030204" pitchFamily="18" charset="0"/>
                        </a:rPr>
                        <a:t>-</a:t>
                      </a:r>
                      <a:endParaRPr lang="en-US" sz="1600" b="0" i="0" u="none" strike="noStrike" dirty="0">
                        <a:solidFill>
                          <a:srgbClr val="000000"/>
                        </a:solidFill>
                        <a:effectLst/>
                        <a:latin typeface="Cambria Math" panose="02040503050406030204" pitchFamily="18" charset="0"/>
                        <a:ea typeface="Cambria Math" panose="02040503050406030204" pitchFamily="18" charset="0"/>
                      </a:endParaRPr>
                    </a:p>
                  </a:txBody>
                  <a:tcPr marL="5484" marR="5484" marT="5484" marB="0" anchor="ct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82068059"/>
                  </a:ext>
                </a:extLst>
              </a:tr>
              <a:tr h="386469">
                <a:tc>
                  <a:txBody>
                    <a:bodyPr/>
                    <a:lstStyle/>
                    <a:p>
                      <a:pPr algn="ctr" fontAlgn="b"/>
                      <a:r>
                        <a:rPr lang="en-US" sz="1600" kern="1200" dirty="0" err="1">
                          <a:solidFill>
                            <a:schemeClr val="tx1"/>
                          </a:solidFill>
                          <a:latin typeface="Times New Roman" panose="02020603050405020304" pitchFamily="18" charset="0"/>
                          <a:ea typeface="+mn-ea"/>
                          <a:cs typeface="Times New Roman" panose="02020603050405020304" pitchFamily="18" charset="0"/>
                        </a:rPr>
                        <a:t>DenseNet</a:t>
                      </a:r>
                      <a:r>
                        <a:rPr lang="en-US" sz="1600" kern="1200" dirty="0">
                          <a:solidFill>
                            <a:schemeClr val="tx1"/>
                          </a:solidFill>
                          <a:latin typeface="Times New Roman" panose="02020603050405020304" pitchFamily="18" charset="0"/>
                          <a:ea typeface="+mn-ea"/>
                          <a:cs typeface="Times New Roman" panose="02020603050405020304" pitchFamily="18" charset="0"/>
                        </a:rPr>
                        <a:t> (k=12)</a:t>
                      </a:r>
                    </a:p>
                  </a:txBody>
                  <a:tcPr marL="5484" marR="5484" marT="5484"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fontAlgn="b"/>
                      <a:r>
                        <a:rPr lang="en-US" sz="1600" b="0" i="0" u="none" strike="noStrike" dirty="0">
                          <a:solidFill>
                            <a:srgbClr val="000000"/>
                          </a:solidFill>
                          <a:effectLst/>
                          <a:latin typeface="Cambria Math" panose="02040503050406030204" pitchFamily="18" charset="0"/>
                          <a:ea typeface="Cambria Math" panose="02040503050406030204" pitchFamily="18" charset="0"/>
                        </a:rPr>
                        <a:t>40</a:t>
                      </a:r>
                    </a:p>
                  </a:txBody>
                  <a:tcPr marL="5484" marR="5484" marT="5484" marB="0" anchor="ctr">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fontAlgn="b"/>
                      <a:r>
                        <a:rPr lang="en-US" sz="1600" b="0" i="0" u="none" strike="noStrike" dirty="0">
                          <a:solidFill>
                            <a:srgbClr val="000000"/>
                          </a:solidFill>
                          <a:effectLst/>
                          <a:latin typeface="Cambria Math" panose="02040503050406030204" pitchFamily="18" charset="0"/>
                          <a:ea typeface="Cambria Math" panose="02040503050406030204" pitchFamily="18" charset="0"/>
                        </a:rPr>
                        <a:t>1.0M</a:t>
                      </a:r>
                    </a:p>
                  </a:txBody>
                  <a:tcPr marL="5484" marR="5484" marT="5484" marB="0" anchor="ctr">
                    <a:lnL w="12700" cap="flat" cmpd="sng" algn="ctr">
                      <a:no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fontAlgn="b"/>
                      <a:r>
                        <a:rPr lang="en-US" sz="1600" b="0" i="0" u="none" strike="noStrike" dirty="0">
                          <a:solidFill>
                            <a:schemeClr val="tx1"/>
                          </a:solidFill>
                          <a:effectLst/>
                          <a:latin typeface="Cambria Math" panose="02040503050406030204" pitchFamily="18" charset="0"/>
                          <a:ea typeface="Cambria Math" panose="02040503050406030204" pitchFamily="18" charset="0"/>
                        </a:rPr>
                        <a:t>-</a:t>
                      </a:r>
                    </a:p>
                  </a:txBody>
                  <a:tcPr marL="5484" marR="5484" marT="5484" marB="0" anchor="ct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fontAlgn="b"/>
                      <a:r>
                        <a:rPr lang="en-US" sz="1600" b="0" i="0" u="none" strike="noStrike" dirty="0">
                          <a:solidFill>
                            <a:schemeClr val="tx1"/>
                          </a:solidFill>
                          <a:effectLst/>
                          <a:latin typeface="Cambria Math" panose="02040503050406030204" pitchFamily="18" charset="0"/>
                          <a:ea typeface="Cambria Math" panose="02040503050406030204" pitchFamily="18" charset="0"/>
                        </a:rPr>
                        <a:t>-</a:t>
                      </a:r>
                    </a:p>
                  </a:txBody>
                  <a:tcPr marL="5484" marR="5484" marT="5484" marB="0" anchor="ct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fontAlgn="b"/>
                      <a:r>
                        <a:rPr lang="en-US" sz="1600" b="0" i="0" u="none" strike="noStrike" dirty="0">
                          <a:solidFill>
                            <a:schemeClr val="tx1"/>
                          </a:solidFill>
                          <a:effectLst/>
                          <a:latin typeface="Cambria Math" panose="02040503050406030204" pitchFamily="18" charset="0"/>
                          <a:ea typeface="Cambria Math" panose="02040503050406030204" pitchFamily="18" charset="0"/>
                        </a:rPr>
                        <a:t>39.09</a:t>
                      </a:r>
                    </a:p>
                  </a:txBody>
                  <a:tcPr marL="5484" marR="5484" marT="5484"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649633577"/>
                  </a:ext>
                </a:extLst>
              </a:tr>
              <a:tr h="386469">
                <a:tc>
                  <a:txBody>
                    <a:bodyPr/>
                    <a:lstStyle/>
                    <a:p>
                      <a:pPr marL="0" marR="0" lvl="0" indent="0" algn="ctr" defTabSz="932742" rtl="0" eaLnBrk="1" fontAlgn="b" latinLnBrk="0" hangingPunct="1">
                        <a:lnSpc>
                          <a:spcPct val="100000"/>
                        </a:lnSpc>
                        <a:spcBef>
                          <a:spcPts val="0"/>
                        </a:spcBef>
                        <a:spcAft>
                          <a:spcPts val="0"/>
                        </a:spcAft>
                        <a:buClrTx/>
                        <a:buSzTx/>
                        <a:buFontTx/>
                        <a:buNone/>
                        <a:tabLst/>
                        <a:defRPr/>
                      </a:pPr>
                      <a:r>
                        <a:rPr lang="en-US" sz="1600" kern="1200" dirty="0" err="1">
                          <a:solidFill>
                            <a:schemeClr val="tx1"/>
                          </a:solidFill>
                          <a:latin typeface="Times New Roman" panose="02020603050405020304" pitchFamily="18" charset="0"/>
                          <a:ea typeface="+mn-ea"/>
                          <a:cs typeface="Times New Roman" panose="02020603050405020304" pitchFamily="18" charset="0"/>
                        </a:rPr>
                        <a:t>DenseNet</a:t>
                      </a:r>
                      <a:r>
                        <a:rPr lang="en-US" sz="1600" kern="1200" dirty="0">
                          <a:solidFill>
                            <a:schemeClr val="tx1"/>
                          </a:solidFill>
                          <a:latin typeface="Times New Roman" panose="02020603050405020304" pitchFamily="18" charset="0"/>
                          <a:ea typeface="+mn-ea"/>
                          <a:cs typeface="Times New Roman" panose="02020603050405020304" pitchFamily="18" charset="0"/>
                        </a:rPr>
                        <a:t> (k=12)</a:t>
                      </a:r>
                    </a:p>
                  </a:txBody>
                  <a:tcPr marL="5484" marR="5484" marT="5484" marB="0" anchor="ctr">
                    <a:lnL w="12700" cap="flat" cmpd="sng" algn="ctr">
                      <a:solidFill>
                        <a:schemeClr val="tx1"/>
                      </a:solid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fontAlgn="b"/>
                      <a:r>
                        <a:rPr lang="en-US" sz="1600" b="0" i="0" u="none" strike="noStrike" dirty="0">
                          <a:solidFill>
                            <a:srgbClr val="000000"/>
                          </a:solidFill>
                          <a:effectLst/>
                          <a:latin typeface="Cambria Math" panose="02040503050406030204" pitchFamily="18" charset="0"/>
                          <a:ea typeface="Cambria Math" panose="02040503050406030204" pitchFamily="18" charset="0"/>
                        </a:rPr>
                        <a:t>40</a:t>
                      </a:r>
                    </a:p>
                  </a:txBody>
                  <a:tcPr marL="5484" marR="5484" marT="5484" marB="0" anchor="ctr">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fontAlgn="b"/>
                      <a:r>
                        <a:rPr lang="en-US" sz="1600" b="0" i="0" u="none" strike="noStrike" dirty="0">
                          <a:solidFill>
                            <a:srgbClr val="000000"/>
                          </a:solidFill>
                          <a:effectLst/>
                          <a:latin typeface="Cambria Math" panose="02040503050406030204" pitchFamily="18" charset="0"/>
                          <a:ea typeface="Cambria Math" panose="02040503050406030204" pitchFamily="18" charset="0"/>
                        </a:rPr>
                        <a:t>1.0M</a:t>
                      </a:r>
                    </a:p>
                  </a:txBody>
                  <a:tcPr marL="5484" marR="5484" marT="5484" marB="0"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fontAlgn="b"/>
                      <a:r>
                        <a:rPr lang="en-US" sz="1600" b="0" i="0" u="none" strike="noStrike" dirty="0">
                          <a:solidFill>
                            <a:schemeClr val="tx1"/>
                          </a:solidFill>
                          <a:effectLst/>
                          <a:latin typeface="Cambria Math" panose="02040503050406030204" pitchFamily="18" charset="0"/>
                          <a:ea typeface="Cambria Math" panose="02040503050406030204" pitchFamily="18" charset="0"/>
                        </a:rPr>
                        <a:t>5.24</a:t>
                      </a:r>
                    </a:p>
                  </a:txBody>
                  <a:tcPr marL="5484" marR="5484" marT="5484" marB="0" anchor="ct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fontAlgn="b"/>
                      <a:r>
                        <a:rPr lang="en-US" sz="1600" b="0" i="0" u="none" strike="noStrike" dirty="0">
                          <a:solidFill>
                            <a:schemeClr val="tx1"/>
                          </a:solidFill>
                          <a:effectLst/>
                          <a:latin typeface="Cambria Math" panose="02040503050406030204" pitchFamily="18" charset="0"/>
                          <a:ea typeface="Cambria Math" panose="02040503050406030204" pitchFamily="18" charset="0"/>
                        </a:rPr>
                        <a:t>24.42</a:t>
                      </a:r>
                    </a:p>
                  </a:txBody>
                  <a:tcPr marL="5484" marR="5484" marT="5484" marB="0" anchor="ct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fontAlgn="b"/>
                      <a:r>
                        <a:rPr lang="en-US" sz="1600" b="1" i="0" u="none" strike="noStrike" dirty="0">
                          <a:solidFill>
                            <a:schemeClr val="tx2">
                              <a:lumMod val="60000"/>
                              <a:lumOff val="40000"/>
                            </a:schemeClr>
                          </a:solidFill>
                          <a:effectLst/>
                          <a:latin typeface="Cambria Math" panose="02040503050406030204" pitchFamily="18" charset="0"/>
                          <a:ea typeface="Cambria Math" panose="02040503050406030204" pitchFamily="18" charset="0"/>
                        </a:rPr>
                        <a:t>-</a:t>
                      </a:r>
                    </a:p>
                  </a:txBody>
                  <a:tcPr marL="5484" marR="5484" marT="5484" marB="0" anchor="ctr">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569316104"/>
                  </a:ext>
                </a:extLst>
              </a:tr>
              <a:tr h="386469">
                <a:tc>
                  <a:txBody>
                    <a:bodyPr/>
                    <a:lstStyle/>
                    <a:p>
                      <a:pPr algn="ctr" fontAlgn="b"/>
                      <a:r>
                        <a:rPr lang="en-US" sz="1600" kern="1200" dirty="0" err="1">
                          <a:solidFill>
                            <a:schemeClr val="tx1"/>
                          </a:solidFill>
                          <a:latin typeface="Times New Roman" panose="02020603050405020304" pitchFamily="18" charset="0"/>
                          <a:ea typeface="+mn-ea"/>
                          <a:cs typeface="Times New Roman" panose="02020603050405020304" pitchFamily="18" charset="0"/>
                        </a:rPr>
                        <a:t>DenseNet</a:t>
                      </a:r>
                      <a:r>
                        <a:rPr lang="en-US" sz="1600" kern="1200" dirty="0">
                          <a:solidFill>
                            <a:schemeClr val="tx1"/>
                          </a:solidFill>
                          <a:latin typeface="Times New Roman" panose="02020603050405020304" pitchFamily="18" charset="0"/>
                          <a:ea typeface="+mn-ea"/>
                          <a:cs typeface="Times New Roman" panose="02020603050405020304" pitchFamily="18" charset="0"/>
                        </a:rPr>
                        <a:t>-BC (k=12)</a:t>
                      </a:r>
                    </a:p>
                  </a:txBody>
                  <a:tcPr marL="5484" marR="5484" marT="5484" marB="0" anchor="ctr">
                    <a:lnL w="12700" cap="flat" cmpd="sng" algn="ctr">
                      <a:solidFill>
                        <a:schemeClr val="tx1"/>
                      </a:solidFill>
                      <a:prstDash val="solid"/>
                      <a:round/>
                      <a:headEnd type="none" w="med" len="med"/>
                      <a:tailEnd type="none" w="med" len="med"/>
                    </a:lnL>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600" u="none" strike="noStrike" dirty="0">
                          <a:effectLst/>
                          <a:latin typeface="Cambria Math" panose="02040503050406030204" pitchFamily="18" charset="0"/>
                          <a:ea typeface="Cambria Math" panose="02040503050406030204" pitchFamily="18" charset="0"/>
                        </a:rPr>
                        <a:t>100</a:t>
                      </a:r>
                      <a:endParaRPr lang="en-US" sz="1600" b="0" i="0" u="none" strike="noStrike" dirty="0">
                        <a:solidFill>
                          <a:srgbClr val="000000"/>
                        </a:solidFill>
                        <a:effectLst/>
                        <a:latin typeface="Cambria Math" panose="02040503050406030204" pitchFamily="18" charset="0"/>
                        <a:ea typeface="Cambria Math" panose="02040503050406030204" pitchFamily="18" charset="0"/>
                      </a:endParaRPr>
                    </a:p>
                  </a:txBody>
                  <a:tcPr marL="5484" marR="5484" marT="5484" marB="0" anchor="ctr">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600" u="none" strike="noStrike" dirty="0">
                          <a:effectLst/>
                          <a:latin typeface="Cambria Math" panose="02040503050406030204" pitchFamily="18" charset="0"/>
                          <a:ea typeface="Cambria Math" panose="02040503050406030204" pitchFamily="18" charset="0"/>
                        </a:rPr>
                        <a:t>0.8M</a:t>
                      </a:r>
                      <a:endParaRPr lang="en-US" sz="1600" b="0" i="0" u="none" strike="noStrike" dirty="0">
                        <a:solidFill>
                          <a:srgbClr val="000000"/>
                        </a:solidFill>
                        <a:effectLst/>
                        <a:latin typeface="Cambria Math" panose="02040503050406030204" pitchFamily="18" charset="0"/>
                        <a:ea typeface="Cambria Math" panose="02040503050406030204" pitchFamily="18" charset="0"/>
                      </a:endParaRPr>
                    </a:p>
                  </a:txBody>
                  <a:tcPr marL="5484" marR="5484" marT="5484" marB="0"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600" b="0" u="none" strike="noStrike" dirty="0">
                          <a:solidFill>
                            <a:schemeClr val="tx1"/>
                          </a:solidFill>
                          <a:effectLst/>
                          <a:latin typeface="Cambria Math" panose="02040503050406030204" pitchFamily="18" charset="0"/>
                          <a:ea typeface="Cambria Math" panose="02040503050406030204" pitchFamily="18" charset="0"/>
                        </a:rPr>
                        <a:t>4.51</a:t>
                      </a:r>
                      <a:endParaRPr lang="en-US" sz="1600" b="0" i="0" u="none" strike="noStrike" dirty="0">
                        <a:solidFill>
                          <a:schemeClr val="tx1"/>
                        </a:solidFill>
                        <a:effectLst/>
                        <a:latin typeface="Cambria Math" panose="02040503050406030204" pitchFamily="18" charset="0"/>
                        <a:ea typeface="Cambria Math" panose="02040503050406030204" pitchFamily="18" charset="0"/>
                      </a:endParaRPr>
                    </a:p>
                  </a:txBody>
                  <a:tcPr marL="5484" marR="5484" marT="5484" marB="0" anchor="ct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600" b="0" u="none" strike="noStrike" dirty="0">
                          <a:solidFill>
                            <a:schemeClr val="tx1"/>
                          </a:solidFill>
                          <a:effectLst/>
                          <a:latin typeface="Cambria Math" panose="02040503050406030204" pitchFamily="18" charset="0"/>
                          <a:ea typeface="Cambria Math" panose="02040503050406030204" pitchFamily="18" charset="0"/>
                        </a:rPr>
                        <a:t>22.27</a:t>
                      </a:r>
                      <a:endParaRPr lang="en-US" sz="1600" b="0" i="0" u="none" strike="noStrike" dirty="0">
                        <a:solidFill>
                          <a:schemeClr val="tx1"/>
                        </a:solidFill>
                        <a:effectLst/>
                        <a:latin typeface="Cambria Math" panose="02040503050406030204" pitchFamily="18" charset="0"/>
                        <a:ea typeface="Cambria Math" panose="02040503050406030204" pitchFamily="18" charset="0"/>
                      </a:endParaRPr>
                    </a:p>
                  </a:txBody>
                  <a:tcPr marL="5484" marR="5484" marT="5484" marB="0" anchor="ct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600" b="0" i="0" u="none" strike="noStrike" dirty="0">
                          <a:solidFill>
                            <a:schemeClr val="tx1"/>
                          </a:solidFill>
                          <a:effectLst/>
                          <a:latin typeface="Cambria Math" panose="02040503050406030204" pitchFamily="18" charset="0"/>
                          <a:ea typeface="Cambria Math" panose="02040503050406030204" pitchFamily="18" charset="0"/>
                        </a:rPr>
                        <a:t>-</a:t>
                      </a:r>
                    </a:p>
                  </a:txBody>
                  <a:tcPr marL="5484" marR="5484" marT="5484" marB="0" anchor="ctr">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24858448"/>
                  </a:ext>
                </a:extLst>
              </a:tr>
              <a:tr h="386469">
                <a:tc>
                  <a:txBody>
                    <a:bodyPr/>
                    <a:lstStyle/>
                    <a:p>
                      <a:pPr algn="ctr" fontAlgn="b"/>
                      <a:r>
                        <a:rPr lang="en-US" altLang="zh-CN" sz="1600" kern="1200" dirty="0">
                          <a:solidFill>
                            <a:srgbClr val="FF0000"/>
                          </a:solidFill>
                          <a:latin typeface="Times New Roman" panose="02020603050405020304" pitchFamily="18" charset="0"/>
                          <a:ea typeface="+mn-ea"/>
                          <a:cs typeface="Times New Roman" panose="02020603050405020304" pitchFamily="18" charset="0"/>
                        </a:rPr>
                        <a:t>IGC-V2*-C416</a:t>
                      </a:r>
                      <a:endParaRPr lang="en-US" sz="1600" kern="1200" dirty="0">
                        <a:solidFill>
                          <a:srgbClr val="FF0000"/>
                        </a:solidFill>
                        <a:latin typeface="Times New Roman" panose="02020603050405020304" pitchFamily="18" charset="0"/>
                        <a:ea typeface="+mn-ea"/>
                        <a:cs typeface="Times New Roman" panose="02020603050405020304" pitchFamily="18" charset="0"/>
                      </a:endParaRPr>
                    </a:p>
                  </a:txBody>
                  <a:tcPr marL="5484" marR="5484" marT="5484"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5000"/>
                      </a:schemeClr>
                    </a:solidFill>
                  </a:tcPr>
                </a:tc>
                <a:tc>
                  <a:txBody>
                    <a:bodyPr/>
                    <a:lstStyle/>
                    <a:p>
                      <a:pPr algn="ctr" fontAlgn="b"/>
                      <a:r>
                        <a:rPr lang="en-US" sz="1600" b="0" i="0" u="none" strike="noStrike" dirty="0">
                          <a:solidFill>
                            <a:srgbClr val="000000"/>
                          </a:solidFill>
                          <a:effectLst/>
                          <a:latin typeface="Cambria Math" panose="02040503050406030204" pitchFamily="18" charset="0"/>
                          <a:ea typeface="Cambria Math" panose="02040503050406030204" pitchFamily="18" charset="0"/>
                        </a:rPr>
                        <a:t>20</a:t>
                      </a:r>
                    </a:p>
                  </a:txBody>
                  <a:tcPr marL="5484" marR="5484" marT="5484" marB="0" anchor="ctr">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5000"/>
                      </a:schemeClr>
                    </a:solidFill>
                  </a:tcPr>
                </a:tc>
                <a:tc>
                  <a:txBody>
                    <a:bodyPr/>
                    <a:lstStyle/>
                    <a:p>
                      <a:pPr algn="ctr" fontAlgn="b"/>
                      <a:r>
                        <a:rPr lang="en-US" sz="1600" b="0" i="0" u="none" strike="noStrike" dirty="0">
                          <a:solidFill>
                            <a:srgbClr val="000000"/>
                          </a:solidFill>
                          <a:effectLst/>
                          <a:latin typeface="Cambria Math" panose="02040503050406030204" pitchFamily="18" charset="0"/>
                          <a:ea typeface="Cambria Math" panose="02040503050406030204" pitchFamily="18" charset="0"/>
                        </a:rPr>
                        <a:t>0.65M</a:t>
                      </a:r>
                    </a:p>
                  </a:txBody>
                  <a:tcPr marL="5484" marR="5484" marT="5484" marB="0" anchor="ctr">
                    <a:lnL w="12700" cap="flat" cmpd="sng" algn="ctr">
                      <a:no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5000"/>
                      </a:schemeClr>
                    </a:solidFill>
                  </a:tcPr>
                </a:tc>
                <a:tc>
                  <a:txBody>
                    <a:bodyPr/>
                    <a:lstStyle/>
                    <a:p>
                      <a:pPr algn="ctr" fontAlgn="b"/>
                      <a:r>
                        <a:rPr lang="en-US" sz="1600" b="0" i="0" u="none" strike="noStrike" dirty="0">
                          <a:solidFill>
                            <a:schemeClr val="tx1"/>
                          </a:solidFill>
                          <a:effectLst/>
                          <a:latin typeface="Cambria Math" panose="02040503050406030204" pitchFamily="18" charset="0"/>
                          <a:ea typeface="Cambria Math" panose="02040503050406030204" pitchFamily="18" charset="0"/>
                        </a:rPr>
                        <a:t>5.49</a:t>
                      </a:r>
                    </a:p>
                  </a:txBody>
                  <a:tcPr marL="5484" marR="5484" marT="5484"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5000"/>
                      </a:schemeClr>
                    </a:solidFill>
                  </a:tcPr>
                </a:tc>
                <a:tc>
                  <a:txBody>
                    <a:bodyPr/>
                    <a:lstStyle/>
                    <a:p>
                      <a:pPr algn="ctr" fontAlgn="b"/>
                      <a:r>
                        <a:rPr lang="en-US" sz="1600" b="0" i="0" u="none" strike="noStrike" dirty="0">
                          <a:solidFill>
                            <a:schemeClr val="tx1"/>
                          </a:solidFill>
                          <a:effectLst/>
                          <a:latin typeface="Cambria Math" panose="02040503050406030204" pitchFamily="18" charset="0"/>
                          <a:ea typeface="Cambria Math" panose="02040503050406030204" pitchFamily="18" charset="0"/>
                        </a:rPr>
                        <a:t>22.95</a:t>
                      </a:r>
                    </a:p>
                  </a:txBody>
                  <a:tcPr marL="5484" marR="5484" marT="5484"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5000"/>
                      </a:schemeClr>
                    </a:solidFill>
                  </a:tcPr>
                </a:tc>
                <a:tc>
                  <a:txBody>
                    <a:bodyPr/>
                    <a:lstStyle/>
                    <a:p>
                      <a:pPr algn="ctr" fontAlgn="b"/>
                      <a:r>
                        <a:rPr lang="en-US" sz="1600" b="0" i="0" u="none" strike="noStrike" dirty="0">
                          <a:solidFill>
                            <a:schemeClr val="tx1"/>
                          </a:solidFill>
                          <a:effectLst/>
                          <a:latin typeface="Cambria Math" panose="02040503050406030204" pitchFamily="18" charset="0"/>
                          <a:ea typeface="Cambria Math" panose="02040503050406030204" pitchFamily="18" charset="0"/>
                        </a:rPr>
                        <a:t>38.81</a:t>
                      </a:r>
                    </a:p>
                  </a:txBody>
                  <a:tcPr marL="5484" marR="5484" marT="5484"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5000"/>
                      </a:schemeClr>
                    </a:solidFill>
                  </a:tcPr>
                </a:tc>
                <a:extLst>
                  <a:ext uri="{0D108BD9-81ED-4DB2-BD59-A6C34878D82A}">
                    <a16:rowId xmlns:a16="http://schemas.microsoft.com/office/drawing/2014/main" val="1211977704"/>
                  </a:ext>
                </a:extLst>
              </a:tr>
            </a:tbl>
          </a:graphicData>
        </a:graphic>
      </p:graphicFrame>
      <p:sp>
        <p:nvSpPr>
          <p:cNvPr id="5" name="TextBox 4"/>
          <p:cNvSpPr txBox="1"/>
          <p:nvPr/>
        </p:nvSpPr>
        <p:spPr>
          <a:xfrm>
            <a:off x="457199" y="296862"/>
            <a:ext cx="11522075" cy="683264"/>
          </a:xfrm>
          <a:prstGeom prst="rect">
            <a:avLst/>
          </a:prstGeom>
          <a:noFill/>
        </p:spPr>
        <p:txBody>
          <a:bodyPr wrap="square" lIns="182880" tIns="146304" rIns="182880" bIns="146304" rtlCol="0">
            <a:spAutoFit/>
          </a:bodyPr>
          <a:lstStyle/>
          <a:p>
            <a:pPr algn="ctr">
              <a:lnSpc>
                <a:spcPct val="90000"/>
              </a:lnSpc>
              <a:spcAft>
                <a:spcPts val="600"/>
              </a:spcAft>
            </a:pPr>
            <a:r>
              <a:rPr lang="en-US" sz="2800" dirty="0">
                <a:gradFill>
                  <a:gsLst>
                    <a:gs pos="2917">
                      <a:schemeClr val="tx1"/>
                    </a:gs>
                    <a:gs pos="30000">
                      <a:schemeClr val="tx1"/>
                    </a:gs>
                  </a:gsLst>
                  <a:lin ang="5400000" scaled="0"/>
                </a:gradFill>
              </a:rPr>
              <a:t>Comparison with small models</a:t>
            </a:r>
          </a:p>
        </p:txBody>
      </p:sp>
      <p:sp>
        <p:nvSpPr>
          <p:cNvPr id="2" name="Slide Number Placeholder 1">
            <a:extLst>
              <a:ext uri="{FF2B5EF4-FFF2-40B4-BE49-F238E27FC236}">
                <a16:creationId xmlns:a16="http://schemas.microsoft.com/office/drawing/2014/main" id="{E8C99833-CE0C-457B-9200-6D52575EB2CE}"/>
              </a:ext>
            </a:extLst>
          </p:cNvPr>
          <p:cNvSpPr>
            <a:spLocks noGrp="1"/>
          </p:cNvSpPr>
          <p:nvPr>
            <p:ph type="sldNum" sz="quarter" idx="4"/>
          </p:nvPr>
        </p:nvSpPr>
        <p:spPr/>
        <p:txBody>
          <a:bodyPr/>
          <a:lstStyle/>
          <a:p>
            <a:pPr algn="ctr"/>
            <a:fld id="{1BA29183-7CD2-4C0C-A7F1-D2FD10734D96}" type="slidenum">
              <a:rPr lang="en-US" smtClean="0"/>
              <a:pPr algn="ctr"/>
              <a:t>104</a:t>
            </a:fld>
            <a:endParaRPr lang="en-US" dirty="0"/>
          </a:p>
        </p:txBody>
      </p:sp>
    </p:spTree>
    <p:extLst>
      <p:ext uri="{BB962C8B-B14F-4D97-AF65-F5344CB8AC3E}">
        <p14:creationId xmlns:p14="http://schemas.microsoft.com/office/powerpoint/2010/main" val="506186148"/>
      </p:ext>
    </p:extLst>
  </p:cSld>
  <p:clrMapOvr>
    <a:masterClrMapping/>
  </p:clrMapOvr>
  <p:transition>
    <p:fade/>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F027D5F5-FC67-4367-BC3B-E39A47698A1A}"/>
              </a:ext>
            </a:extLst>
          </p:cNvPr>
          <p:cNvSpPr txBox="1"/>
          <p:nvPr/>
        </p:nvSpPr>
        <p:spPr>
          <a:xfrm>
            <a:off x="457199" y="6088062"/>
            <a:ext cx="11522075" cy="517065"/>
          </a:xfrm>
          <a:prstGeom prst="rect">
            <a:avLst/>
          </a:prstGeom>
          <a:noFill/>
        </p:spPr>
        <p:txBody>
          <a:bodyPr wrap="square" lIns="182880" tIns="146304" rIns="182880" bIns="146304" rtlCol="0">
            <a:spAutoFit/>
          </a:bodyPr>
          <a:lstStyle/>
          <a:p>
            <a:pPr>
              <a:lnSpc>
                <a:spcPct val="90000"/>
              </a:lnSpc>
              <a:spcAft>
                <a:spcPts val="600"/>
              </a:spcAft>
            </a:pPr>
            <a:r>
              <a:rPr lang="en-US" sz="1600" dirty="0">
                <a:latin typeface="+mj-lt"/>
              </a:rPr>
              <a:t>Guotian Xie, Jingdong Wang et. al. IGCV2: Interleaved Structured Sparse Convolutional Neural Networks. CVPR 2018.</a:t>
            </a:r>
            <a:endParaRPr lang="en-US" sz="1600" dirty="0">
              <a:gradFill>
                <a:gsLst>
                  <a:gs pos="2917">
                    <a:schemeClr val="tx1"/>
                  </a:gs>
                  <a:gs pos="30000">
                    <a:schemeClr val="tx1"/>
                  </a:gs>
                </a:gsLst>
                <a:lin ang="5400000" scaled="0"/>
              </a:gradFill>
              <a:latin typeface="+mj-lt"/>
            </a:endParaRPr>
          </a:p>
        </p:txBody>
      </p:sp>
      <p:sp>
        <p:nvSpPr>
          <p:cNvPr id="9" name="TextBox 8">
            <a:extLst>
              <a:ext uri="{FF2B5EF4-FFF2-40B4-BE49-F238E27FC236}">
                <a16:creationId xmlns:a16="http://schemas.microsoft.com/office/drawing/2014/main" id="{E406A686-52AF-491C-B31B-E4D841F5DAA5}"/>
              </a:ext>
            </a:extLst>
          </p:cNvPr>
          <p:cNvSpPr txBox="1"/>
          <p:nvPr/>
        </p:nvSpPr>
        <p:spPr>
          <a:xfrm>
            <a:off x="731837" y="1199897"/>
            <a:ext cx="10972800" cy="3083921"/>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latin typeface="+mj-lt"/>
              </a:rPr>
              <a:t>Structured sparse matrix composition</a:t>
            </a:r>
          </a:p>
          <a:p>
            <a:pPr marL="809271"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2 → Multiple structured sparse matri</a:t>
            </a:r>
            <a:r>
              <a:rPr lang="en-US" altLang="zh-CN" sz="2400" dirty="0">
                <a:gradFill>
                  <a:gsLst>
                    <a:gs pos="2917">
                      <a:schemeClr val="tx1"/>
                    </a:gs>
                    <a:gs pos="30000">
                      <a:schemeClr val="tx1"/>
                    </a:gs>
                  </a:gsLst>
                  <a:lin ang="5400000" scaled="0"/>
                </a:gradFill>
              </a:rPr>
              <a:t>ces</a:t>
            </a:r>
            <a:endParaRPr lang="en-US" sz="2400" dirty="0">
              <a:gradFill>
                <a:gsLst>
                  <a:gs pos="2917">
                    <a:schemeClr val="tx1"/>
                  </a:gs>
                  <a:gs pos="30000">
                    <a:schemeClr val="tx1"/>
                  </a:gs>
                </a:gsLst>
                <a:lin ang="5400000" scaled="0"/>
              </a:gradFill>
            </a:endParaRPr>
          </a:p>
          <a:p>
            <a:pPr marL="809271"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Benefit: further redundancy reduction (much sparser)</a:t>
            </a:r>
          </a:p>
          <a:p>
            <a:pPr marL="809271" lvl="1"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altLang="zh-CN" sz="2800" dirty="0">
                <a:solidFill>
                  <a:srgbClr val="FF0000"/>
                </a:solidFill>
                <a:latin typeface="+mj-lt"/>
              </a:rPr>
              <a:t>Complementary condition</a:t>
            </a:r>
          </a:p>
          <a:p>
            <a:pPr marL="809271" lvl="1" indent="-342900">
              <a:lnSpc>
                <a:spcPct val="90000"/>
              </a:lnSpc>
              <a:spcAft>
                <a:spcPts val="600"/>
              </a:spcAft>
              <a:buFont typeface="Arial" panose="020B0604020202020204" pitchFamily="34" charset="0"/>
              <a:buChar char="•"/>
            </a:pPr>
            <a:r>
              <a:rPr lang="en-US" sz="2400" dirty="0">
                <a:solidFill>
                  <a:srgbClr val="FF0000"/>
                </a:solidFill>
              </a:rPr>
              <a:t>Strict → loose</a:t>
            </a:r>
          </a:p>
          <a:p>
            <a:pPr>
              <a:lnSpc>
                <a:spcPct val="90000"/>
              </a:lnSpc>
              <a:spcAft>
                <a:spcPts val="600"/>
              </a:spcAft>
            </a:pPr>
            <a:endParaRPr lang="en-US" sz="1600" dirty="0">
              <a:gradFill>
                <a:gsLst>
                  <a:gs pos="2917">
                    <a:schemeClr val="tx1"/>
                  </a:gs>
                  <a:gs pos="30000">
                    <a:schemeClr val="tx1"/>
                  </a:gs>
                </a:gsLst>
                <a:lin ang="5400000" scaled="0"/>
              </a:gradFill>
              <a:latin typeface="+mj-lt"/>
            </a:endParaRPr>
          </a:p>
        </p:txBody>
      </p:sp>
      <p:sp>
        <p:nvSpPr>
          <p:cNvPr id="5" name="TextBox 4">
            <a:extLst>
              <a:ext uri="{FF2B5EF4-FFF2-40B4-BE49-F238E27FC236}">
                <a16:creationId xmlns:a16="http://schemas.microsoft.com/office/drawing/2014/main" id="{C57F2DE9-2952-4585-A65B-74555EC0B37B}"/>
              </a:ext>
            </a:extLst>
          </p:cNvPr>
          <p:cNvSpPr txBox="1"/>
          <p:nvPr/>
        </p:nvSpPr>
        <p:spPr>
          <a:xfrm>
            <a:off x="1" y="296862"/>
            <a:ext cx="12436474" cy="794064"/>
          </a:xfrm>
          <a:prstGeom prst="rect">
            <a:avLst/>
          </a:prstGeom>
          <a:noFill/>
        </p:spPr>
        <p:txBody>
          <a:bodyPr wrap="square" lIns="182880" tIns="146304" rIns="182880" bIns="146304" rtlCol="0">
            <a:spAutoFit/>
          </a:bodyPr>
          <a:lstStyle/>
          <a:p>
            <a:pPr algn="ctr">
              <a:lnSpc>
                <a:spcPct val="90000"/>
              </a:lnSpc>
              <a:spcAft>
                <a:spcPts val="600"/>
              </a:spcAft>
            </a:pPr>
            <a:r>
              <a:rPr lang="en-US" sz="3600" dirty="0">
                <a:gradFill>
                  <a:gsLst>
                    <a:gs pos="2917">
                      <a:schemeClr val="tx1"/>
                    </a:gs>
                    <a:gs pos="30000">
                      <a:schemeClr val="tx1"/>
                    </a:gs>
                  </a:gsLst>
                  <a:lin ang="5400000" scaled="0"/>
                </a:gradFill>
              </a:rPr>
              <a:t>Interleaved group convolutions for </a:t>
            </a:r>
            <a:r>
              <a:rPr lang="en-US" altLang="zh-CN" sz="3600" dirty="0">
                <a:solidFill>
                  <a:srgbClr val="FF0000"/>
                </a:solidFill>
              </a:rPr>
              <a:t>small</a:t>
            </a:r>
            <a:r>
              <a:rPr lang="en-US" sz="3600" dirty="0">
                <a:solidFill>
                  <a:srgbClr val="FF0000"/>
                </a:solidFill>
              </a:rPr>
              <a:t> </a:t>
            </a:r>
            <a:r>
              <a:rPr lang="en-US" sz="3600" dirty="0">
                <a:gradFill>
                  <a:gsLst>
                    <a:gs pos="2917">
                      <a:schemeClr val="tx1"/>
                    </a:gs>
                    <a:gs pos="30000">
                      <a:schemeClr val="tx1"/>
                    </a:gs>
                  </a:gsLst>
                  <a:lin ang="5400000" scaled="0"/>
                </a:gradFill>
              </a:rPr>
              <a:t>models</a:t>
            </a:r>
          </a:p>
        </p:txBody>
      </p:sp>
      <p:sp>
        <p:nvSpPr>
          <p:cNvPr id="2" name="Slide Number Placeholder 1">
            <a:extLst>
              <a:ext uri="{FF2B5EF4-FFF2-40B4-BE49-F238E27FC236}">
                <a16:creationId xmlns:a16="http://schemas.microsoft.com/office/drawing/2014/main" id="{788CD93B-9858-48F8-84E4-182471D2E088}"/>
              </a:ext>
            </a:extLst>
          </p:cNvPr>
          <p:cNvSpPr>
            <a:spLocks noGrp="1"/>
          </p:cNvSpPr>
          <p:nvPr>
            <p:ph type="sldNum" sz="quarter" idx="4"/>
          </p:nvPr>
        </p:nvSpPr>
        <p:spPr/>
        <p:txBody>
          <a:bodyPr/>
          <a:lstStyle/>
          <a:p>
            <a:pPr algn="ctr"/>
            <a:fld id="{1BA29183-7CD2-4C0C-A7F1-D2FD10734D96}" type="slidenum">
              <a:rPr lang="en-US" smtClean="0"/>
              <a:pPr algn="ctr"/>
              <a:t>105</a:t>
            </a:fld>
            <a:endParaRPr lang="en-US" dirty="0"/>
          </a:p>
        </p:txBody>
      </p:sp>
    </p:spTree>
    <p:extLst>
      <p:ext uri="{BB962C8B-B14F-4D97-AF65-F5344CB8AC3E}">
        <p14:creationId xmlns:p14="http://schemas.microsoft.com/office/powerpoint/2010/main" val="520978550"/>
      </p:ext>
    </p:extLst>
  </p:cSld>
  <p:clrMapOvr>
    <a:masterClrMapping/>
  </p:clrMapOvr>
  <p:transition>
    <p:fade/>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457199" y="296862"/>
            <a:ext cx="11522075" cy="794064"/>
          </a:xfrm>
          <a:prstGeom prst="rect">
            <a:avLst/>
          </a:prstGeom>
          <a:noFill/>
        </p:spPr>
        <p:txBody>
          <a:bodyPr wrap="square" lIns="182880" tIns="146304" rIns="182880" bIns="146304" rtlCol="0">
            <a:spAutoFit/>
          </a:bodyPr>
          <a:lstStyle/>
          <a:p>
            <a:pPr algn="ctr">
              <a:lnSpc>
                <a:spcPct val="90000"/>
              </a:lnSpc>
              <a:spcAft>
                <a:spcPts val="600"/>
              </a:spcAft>
            </a:pPr>
            <a:r>
              <a:rPr lang="en-US" sz="3600" dirty="0">
                <a:gradFill>
                  <a:gsLst>
                    <a:gs pos="2917">
                      <a:schemeClr val="tx1"/>
                    </a:gs>
                    <a:gs pos="30000">
                      <a:schemeClr val="tx1"/>
                    </a:gs>
                  </a:gsLst>
                  <a:lin ang="5400000" scaled="0"/>
                </a:gradFill>
              </a:rPr>
              <a:t>Design criterion: </a:t>
            </a:r>
            <a:r>
              <a:rPr lang="en-US" sz="3600" dirty="0">
                <a:solidFill>
                  <a:srgbClr val="FF0000"/>
                </a:solidFill>
              </a:rPr>
              <a:t>Strict</a:t>
            </a:r>
            <a:r>
              <a:rPr lang="en-US" sz="3600" dirty="0">
                <a:gradFill>
                  <a:gsLst>
                    <a:gs pos="2917">
                      <a:schemeClr val="tx1"/>
                    </a:gs>
                    <a:gs pos="30000">
                      <a:schemeClr val="tx1"/>
                    </a:gs>
                  </a:gsLst>
                  <a:lin ang="5400000" scaled="0"/>
                </a:gradFill>
              </a:rPr>
              <a:t> complementary condition</a:t>
            </a:r>
          </a:p>
        </p:txBody>
      </p:sp>
      <p:sp>
        <p:nvSpPr>
          <p:cNvPr id="11" name="TextBox 10">
            <a:extLst>
              <a:ext uri="{FF2B5EF4-FFF2-40B4-BE49-F238E27FC236}">
                <a16:creationId xmlns:a16="http://schemas.microsoft.com/office/drawing/2014/main" id="{783DE7E7-0385-4C07-B0BD-6BF874E84028}"/>
              </a:ext>
            </a:extLst>
          </p:cNvPr>
          <p:cNvSpPr txBox="1"/>
          <p:nvPr/>
        </p:nvSpPr>
        <p:spPr>
          <a:xfrm>
            <a:off x="731837" y="3040062"/>
            <a:ext cx="10972800" cy="960263"/>
          </a:xfrm>
          <a:prstGeom prst="rect">
            <a:avLst/>
          </a:prstGeom>
          <a:noFill/>
          <a:ln>
            <a:solidFill>
              <a:srgbClr val="FF0000"/>
            </a:solidFill>
          </a:ln>
        </p:spPr>
        <p:txBody>
          <a:bodyPr wrap="square" lIns="182880" tIns="146304" rIns="182880" bIns="146304" rtlCol="0">
            <a:spAutoFit/>
          </a:bodyPr>
          <a:lstStyle/>
          <a:p>
            <a:pPr>
              <a:lnSpc>
                <a:spcPct val="90000"/>
              </a:lnSpc>
              <a:spcAft>
                <a:spcPts val="600"/>
              </a:spcAft>
            </a:pPr>
            <a:r>
              <a:rPr lang="en-US" altLang="zh-CN" sz="2400" b="1" dirty="0">
                <a:gradFill>
                  <a:gsLst>
                    <a:gs pos="2917">
                      <a:schemeClr val="tx1"/>
                    </a:gs>
                    <a:gs pos="30000">
                      <a:schemeClr val="tx1"/>
                    </a:gs>
                  </a:gsLst>
                  <a:lin ang="5400000" scaled="0"/>
                </a:gradFill>
                <a:latin typeface="+mj-lt"/>
              </a:rPr>
              <a:t>Goal</a:t>
            </a:r>
            <a:r>
              <a:rPr lang="en-US" sz="2400" dirty="0">
                <a:gradFill>
                  <a:gsLst>
                    <a:gs pos="2917">
                      <a:schemeClr val="tx1"/>
                    </a:gs>
                    <a:gs pos="30000">
                      <a:schemeClr val="tx1"/>
                    </a:gs>
                  </a:gsLst>
                  <a:lin ang="5400000" scaled="0"/>
                </a:gradFill>
                <a:latin typeface="+mj-lt"/>
              </a:rPr>
              <a:t>: There is </a:t>
            </a:r>
            <a:r>
              <a:rPr lang="en-US" sz="2400" dirty="0">
                <a:solidFill>
                  <a:srgbClr val="FF0000"/>
                </a:solidFill>
                <a:latin typeface="+mj-lt"/>
              </a:rPr>
              <a:t>one and only one </a:t>
            </a:r>
            <a:r>
              <a:rPr lang="en-US" sz="2400" dirty="0">
                <a:gradFill>
                  <a:gsLst>
                    <a:gs pos="2917">
                      <a:schemeClr val="tx1"/>
                    </a:gs>
                    <a:gs pos="30000">
                      <a:schemeClr val="tx1"/>
                    </a:gs>
                  </a:gsLst>
                  <a:lin ang="5400000" scaled="0"/>
                </a:gradFill>
                <a:latin typeface="+mj-lt"/>
              </a:rPr>
              <a:t>path between each pair of input and output channels such that each output channel gets information from each input channel</a:t>
            </a:r>
          </a:p>
        </p:txBody>
      </p:sp>
      <p:sp>
        <p:nvSpPr>
          <p:cNvPr id="2" name="Slide Number Placeholder 1">
            <a:extLst>
              <a:ext uri="{FF2B5EF4-FFF2-40B4-BE49-F238E27FC236}">
                <a16:creationId xmlns:a16="http://schemas.microsoft.com/office/drawing/2014/main" id="{CEBD60FA-FA6F-415E-8601-39F066A8AAE4}"/>
              </a:ext>
            </a:extLst>
          </p:cNvPr>
          <p:cNvSpPr>
            <a:spLocks noGrp="1"/>
          </p:cNvSpPr>
          <p:nvPr>
            <p:ph type="sldNum" sz="quarter" idx="4"/>
          </p:nvPr>
        </p:nvSpPr>
        <p:spPr/>
        <p:txBody>
          <a:bodyPr/>
          <a:lstStyle/>
          <a:p>
            <a:pPr algn="ctr"/>
            <a:fld id="{1BA29183-7CD2-4C0C-A7F1-D2FD10734D96}" type="slidenum">
              <a:rPr lang="en-US" smtClean="0"/>
              <a:pPr algn="ctr"/>
              <a:t>106</a:t>
            </a:fld>
            <a:endParaRPr lang="en-US" dirty="0"/>
          </a:p>
        </p:txBody>
      </p:sp>
    </p:spTree>
    <p:extLst>
      <p:ext uri="{BB962C8B-B14F-4D97-AF65-F5344CB8AC3E}">
        <p14:creationId xmlns:p14="http://schemas.microsoft.com/office/powerpoint/2010/main" val="1165084428"/>
      </p:ext>
    </p:extLst>
  </p:cSld>
  <p:clrMapOvr>
    <a:masterClrMapping/>
  </p:clrMapOvr>
  <p:transition>
    <p:fade/>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457199" y="296862"/>
            <a:ext cx="11522075" cy="794064"/>
          </a:xfrm>
          <a:prstGeom prst="rect">
            <a:avLst/>
          </a:prstGeom>
          <a:noFill/>
        </p:spPr>
        <p:txBody>
          <a:bodyPr wrap="square" lIns="182880" tIns="146304" rIns="182880" bIns="146304" rtlCol="0">
            <a:spAutoFit/>
          </a:bodyPr>
          <a:lstStyle/>
          <a:p>
            <a:pPr algn="ctr">
              <a:lnSpc>
                <a:spcPct val="90000"/>
              </a:lnSpc>
              <a:spcAft>
                <a:spcPts val="600"/>
              </a:spcAft>
            </a:pPr>
            <a:r>
              <a:rPr lang="en-US" sz="3600" dirty="0">
                <a:gradFill>
                  <a:gsLst>
                    <a:gs pos="2917">
                      <a:schemeClr val="tx1"/>
                    </a:gs>
                    <a:gs pos="30000">
                      <a:schemeClr val="tx1"/>
                    </a:gs>
                  </a:gsLst>
                  <a:lin ang="5400000" scaled="0"/>
                </a:gradFill>
              </a:rPr>
              <a:t>Design criterion:</a:t>
            </a:r>
            <a:r>
              <a:rPr lang="en-US" sz="3600" strike="sngStrike" dirty="0">
                <a:solidFill>
                  <a:srgbClr val="FF0000"/>
                </a:solidFill>
              </a:rPr>
              <a:t> Strict </a:t>
            </a:r>
            <a:r>
              <a:rPr lang="en-US" sz="3600" dirty="0">
                <a:gradFill>
                  <a:gsLst>
                    <a:gs pos="2917">
                      <a:schemeClr val="tx1"/>
                    </a:gs>
                    <a:gs pos="30000">
                      <a:schemeClr val="tx1"/>
                    </a:gs>
                  </a:gsLst>
                  <a:lin ang="5400000" scaled="0"/>
                </a:gradFill>
              </a:rPr>
              <a:t>complementary condition</a:t>
            </a:r>
          </a:p>
        </p:txBody>
      </p:sp>
      <p:sp>
        <p:nvSpPr>
          <p:cNvPr id="11" name="TextBox 10">
            <a:extLst>
              <a:ext uri="{FF2B5EF4-FFF2-40B4-BE49-F238E27FC236}">
                <a16:creationId xmlns:a16="http://schemas.microsoft.com/office/drawing/2014/main" id="{783DE7E7-0385-4C07-B0BD-6BF874E84028}"/>
              </a:ext>
            </a:extLst>
          </p:cNvPr>
          <p:cNvSpPr txBox="1"/>
          <p:nvPr/>
        </p:nvSpPr>
        <p:spPr>
          <a:xfrm>
            <a:off x="731837" y="3040062"/>
            <a:ext cx="10972800" cy="960263"/>
          </a:xfrm>
          <a:prstGeom prst="rect">
            <a:avLst/>
          </a:prstGeom>
          <a:noFill/>
          <a:ln>
            <a:solidFill>
              <a:srgbClr val="FF0000"/>
            </a:solidFill>
          </a:ln>
        </p:spPr>
        <p:txBody>
          <a:bodyPr wrap="square" lIns="182880" tIns="146304" rIns="182880" bIns="146304" rtlCol="0">
            <a:spAutoFit/>
          </a:bodyPr>
          <a:lstStyle/>
          <a:p>
            <a:pPr>
              <a:lnSpc>
                <a:spcPct val="90000"/>
              </a:lnSpc>
              <a:spcAft>
                <a:spcPts val="600"/>
              </a:spcAft>
            </a:pPr>
            <a:r>
              <a:rPr lang="en-US" altLang="zh-CN" sz="2400" b="1" dirty="0">
                <a:gradFill>
                  <a:gsLst>
                    <a:gs pos="2917">
                      <a:schemeClr val="tx1"/>
                    </a:gs>
                    <a:gs pos="30000">
                      <a:schemeClr val="tx1"/>
                    </a:gs>
                  </a:gsLst>
                  <a:lin ang="5400000" scaled="0"/>
                </a:gradFill>
                <a:latin typeface="+mj-lt"/>
              </a:rPr>
              <a:t>Goal</a:t>
            </a:r>
            <a:r>
              <a:rPr lang="en-US" sz="2400" dirty="0">
                <a:gradFill>
                  <a:gsLst>
                    <a:gs pos="2917">
                      <a:schemeClr val="tx1"/>
                    </a:gs>
                    <a:gs pos="30000">
                      <a:schemeClr val="tx1"/>
                    </a:gs>
                  </a:gsLst>
                  <a:lin ang="5400000" scaled="0"/>
                </a:gradFill>
                <a:latin typeface="+mj-lt"/>
              </a:rPr>
              <a:t>: There </a:t>
            </a:r>
            <a:r>
              <a:rPr lang="en-US" sz="2400" strike="sngStrike" dirty="0">
                <a:solidFill>
                  <a:srgbClr val="FF0000"/>
                </a:solidFill>
                <a:latin typeface="+mj-lt"/>
              </a:rPr>
              <a:t>is one and only one path</a:t>
            </a:r>
            <a:r>
              <a:rPr lang="en-US" sz="2400" dirty="0">
                <a:gradFill>
                  <a:gsLst>
                    <a:gs pos="2917">
                      <a:schemeClr val="tx1"/>
                    </a:gs>
                    <a:gs pos="30000">
                      <a:schemeClr val="tx1"/>
                    </a:gs>
                  </a:gsLst>
                  <a:lin ang="5400000" scaled="0"/>
                </a:gradFill>
                <a:latin typeface="+mj-lt"/>
              </a:rPr>
              <a:t> between each pair of input and output channels such that each output channel </a:t>
            </a:r>
            <a:r>
              <a:rPr lang="en-US" sz="2400" dirty="0" err="1">
                <a:gradFill>
                  <a:gsLst>
                    <a:gs pos="2917">
                      <a:schemeClr val="tx1"/>
                    </a:gs>
                    <a:gs pos="30000">
                      <a:schemeClr val="tx1"/>
                    </a:gs>
                  </a:gsLst>
                  <a:lin ang="5400000" scaled="0"/>
                </a:gradFill>
                <a:latin typeface="+mj-lt"/>
              </a:rPr>
              <a:t>gets</a:t>
            </a:r>
            <a:r>
              <a:rPr lang="en-US" sz="2400" dirty="0" err="1">
                <a:solidFill>
                  <a:srgbClr val="FF0000"/>
                </a:solidFill>
                <a:latin typeface="+mj-lt"/>
              </a:rPr>
              <a:t>˄</a:t>
            </a:r>
            <a:r>
              <a:rPr lang="en-US" sz="2400" dirty="0" err="1">
                <a:gradFill>
                  <a:gsLst>
                    <a:gs pos="2917">
                      <a:schemeClr val="tx1"/>
                    </a:gs>
                    <a:gs pos="30000">
                      <a:schemeClr val="tx1"/>
                    </a:gs>
                  </a:gsLst>
                  <a:lin ang="5400000" scaled="0"/>
                </a:gradFill>
                <a:latin typeface="+mj-lt"/>
              </a:rPr>
              <a:t>information</a:t>
            </a:r>
            <a:r>
              <a:rPr lang="en-US" sz="2400" dirty="0">
                <a:gradFill>
                  <a:gsLst>
                    <a:gs pos="2917">
                      <a:schemeClr val="tx1"/>
                    </a:gs>
                    <a:gs pos="30000">
                      <a:schemeClr val="tx1"/>
                    </a:gs>
                  </a:gsLst>
                  <a:lin ang="5400000" scaled="0"/>
                </a:gradFill>
                <a:latin typeface="+mj-lt"/>
              </a:rPr>
              <a:t> from each input channel</a:t>
            </a:r>
          </a:p>
        </p:txBody>
      </p:sp>
      <p:sp>
        <p:nvSpPr>
          <p:cNvPr id="12" name="TextBox 11">
            <a:extLst>
              <a:ext uri="{FF2B5EF4-FFF2-40B4-BE49-F238E27FC236}">
                <a16:creationId xmlns:a16="http://schemas.microsoft.com/office/drawing/2014/main" id="{B9D43242-9BBD-4DDC-9ABE-87E7908F278B}"/>
              </a:ext>
            </a:extLst>
          </p:cNvPr>
          <p:cNvSpPr txBox="1"/>
          <p:nvPr/>
        </p:nvSpPr>
        <p:spPr>
          <a:xfrm>
            <a:off x="4770437" y="830262"/>
            <a:ext cx="1447800"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solidFill>
                  <a:srgbClr val="0000FF"/>
                </a:solidFill>
              </a:rPr>
              <a:t>Loose</a:t>
            </a:r>
          </a:p>
        </p:txBody>
      </p:sp>
      <p:sp>
        <p:nvSpPr>
          <p:cNvPr id="13" name="TextBox 12">
            <a:extLst>
              <a:ext uri="{FF2B5EF4-FFF2-40B4-BE49-F238E27FC236}">
                <a16:creationId xmlns:a16="http://schemas.microsoft.com/office/drawing/2014/main" id="{2A445577-090C-4D20-BF50-57FEE07301FF}"/>
              </a:ext>
            </a:extLst>
          </p:cNvPr>
          <p:cNvSpPr txBox="1"/>
          <p:nvPr/>
        </p:nvSpPr>
        <p:spPr>
          <a:xfrm>
            <a:off x="2408237" y="2506662"/>
            <a:ext cx="3124200" cy="627864"/>
          </a:xfrm>
          <a:prstGeom prst="rect">
            <a:avLst/>
          </a:prstGeom>
          <a:solidFill>
            <a:schemeClr val="bg1"/>
          </a:solidFill>
        </p:spPr>
        <p:txBody>
          <a:bodyPr wrap="square" lIns="182880" tIns="146304" rIns="182880" bIns="146304" rtlCol="0">
            <a:spAutoFit/>
          </a:bodyPr>
          <a:lstStyle/>
          <a:p>
            <a:pPr algn="ctr">
              <a:lnSpc>
                <a:spcPct val="90000"/>
              </a:lnSpc>
              <a:spcAft>
                <a:spcPts val="600"/>
              </a:spcAft>
            </a:pPr>
            <a:r>
              <a:rPr lang="en-US" sz="2400" dirty="0">
                <a:solidFill>
                  <a:srgbClr val="0000FF"/>
                </a:solidFill>
                <a:latin typeface="+mj-lt"/>
              </a:rPr>
              <a:t>are more paths</a:t>
            </a:r>
          </a:p>
        </p:txBody>
      </p:sp>
      <p:sp>
        <p:nvSpPr>
          <p:cNvPr id="14" name="TextBox 13">
            <a:extLst>
              <a:ext uri="{FF2B5EF4-FFF2-40B4-BE49-F238E27FC236}">
                <a16:creationId xmlns:a16="http://schemas.microsoft.com/office/drawing/2014/main" id="{B40A168D-D0B3-4666-A2DF-65B94DE0E144}"/>
              </a:ext>
            </a:extLst>
          </p:cNvPr>
          <p:cNvSpPr txBox="1"/>
          <p:nvPr/>
        </p:nvSpPr>
        <p:spPr>
          <a:xfrm>
            <a:off x="6253763" y="3802062"/>
            <a:ext cx="990600" cy="627864"/>
          </a:xfrm>
          <a:prstGeom prst="rect">
            <a:avLst/>
          </a:prstGeom>
          <a:solidFill>
            <a:schemeClr val="bg1"/>
          </a:solidFill>
        </p:spPr>
        <p:txBody>
          <a:bodyPr wrap="square" lIns="182880" tIns="146304" rIns="182880" bIns="146304" rtlCol="0">
            <a:spAutoFit/>
          </a:bodyPr>
          <a:lstStyle/>
          <a:p>
            <a:pPr algn="ctr">
              <a:lnSpc>
                <a:spcPct val="90000"/>
              </a:lnSpc>
              <a:spcAft>
                <a:spcPts val="600"/>
              </a:spcAft>
            </a:pPr>
            <a:r>
              <a:rPr lang="en-US" sz="2400" dirty="0">
                <a:solidFill>
                  <a:srgbClr val="0000FF"/>
                </a:solidFill>
                <a:latin typeface="+mj-lt"/>
              </a:rPr>
              <a:t>rich</a:t>
            </a:r>
          </a:p>
        </p:txBody>
      </p:sp>
      <p:sp>
        <p:nvSpPr>
          <p:cNvPr id="2" name="Slide Number Placeholder 1">
            <a:extLst>
              <a:ext uri="{FF2B5EF4-FFF2-40B4-BE49-F238E27FC236}">
                <a16:creationId xmlns:a16="http://schemas.microsoft.com/office/drawing/2014/main" id="{4C44D2E4-DB14-4FE5-988C-9F94594734FB}"/>
              </a:ext>
            </a:extLst>
          </p:cNvPr>
          <p:cNvSpPr>
            <a:spLocks noGrp="1"/>
          </p:cNvSpPr>
          <p:nvPr>
            <p:ph type="sldNum" sz="quarter" idx="4"/>
          </p:nvPr>
        </p:nvSpPr>
        <p:spPr/>
        <p:txBody>
          <a:bodyPr/>
          <a:lstStyle/>
          <a:p>
            <a:pPr algn="ctr"/>
            <a:fld id="{1BA29183-7CD2-4C0C-A7F1-D2FD10734D96}" type="slidenum">
              <a:rPr lang="en-US" smtClean="0"/>
              <a:pPr algn="ctr"/>
              <a:t>107</a:t>
            </a:fld>
            <a:endParaRPr lang="en-US" dirty="0"/>
          </a:p>
        </p:txBody>
      </p:sp>
    </p:spTree>
    <p:extLst>
      <p:ext uri="{BB962C8B-B14F-4D97-AF65-F5344CB8AC3E}">
        <p14:creationId xmlns:p14="http://schemas.microsoft.com/office/powerpoint/2010/main" val="4038236940"/>
      </p:ext>
    </p:extLst>
  </p:cSld>
  <p:clrMapOvr>
    <a:masterClrMapping/>
  </p:clrMapOvr>
  <p:transition>
    <p:fade/>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457199" y="296862"/>
            <a:ext cx="11522075" cy="794064"/>
          </a:xfrm>
          <a:prstGeom prst="rect">
            <a:avLst/>
          </a:prstGeom>
          <a:noFill/>
        </p:spPr>
        <p:txBody>
          <a:bodyPr wrap="square" lIns="182880" tIns="146304" rIns="182880" bIns="146304" rtlCol="0">
            <a:spAutoFit/>
          </a:bodyPr>
          <a:lstStyle/>
          <a:p>
            <a:pPr algn="ctr">
              <a:lnSpc>
                <a:spcPct val="90000"/>
              </a:lnSpc>
              <a:spcAft>
                <a:spcPts val="600"/>
              </a:spcAft>
            </a:pPr>
            <a:r>
              <a:rPr lang="en-US" sz="3600" dirty="0">
                <a:gradFill>
                  <a:gsLst>
                    <a:gs pos="2917">
                      <a:schemeClr val="tx1"/>
                    </a:gs>
                    <a:gs pos="30000">
                      <a:schemeClr val="tx1"/>
                    </a:gs>
                  </a:gsLst>
                  <a:lin ang="5400000" scaled="0"/>
                </a:gradFill>
              </a:rPr>
              <a:t>Desig</a:t>
            </a:r>
            <a:r>
              <a:rPr lang="en-US" altLang="zh-CN" sz="3600" dirty="0">
                <a:gradFill>
                  <a:gsLst>
                    <a:gs pos="2917">
                      <a:schemeClr val="tx1"/>
                    </a:gs>
                    <a:gs pos="30000">
                      <a:schemeClr val="tx1"/>
                    </a:gs>
                  </a:gsLst>
                  <a:lin ang="5400000" scaled="0"/>
                </a:gradFill>
              </a:rPr>
              <a:t>n</a:t>
            </a:r>
            <a:r>
              <a:rPr lang="en-US" sz="3600" dirty="0">
                <a:gradFill>
                  <a:gsLst>
                    <a:gs pos="2917">
                      <a:schemeClr val="tx1"/>
                    </a:gs>
                    <a:gs pos="30000">
                      <a:schemeClr val="tx1"/>
                    </a:gs>
                  </a:gsLst>
                  <a:lin ang="5400000" scaled="0"/>
                </a:gradFill>
              </a:rPr>
              <a:t> criterion: Loose complementary condition</a:t>
            </a:r>
          </a:p>
        </p:txBody>
      </p:sp>
      <p:sp>
        <p:nvSpPr>
          <p:cNvPr id="113" name="TextBox 112">
            <a:extLst>
              <a:ext uri="{FF2B5EF4-FFF2-40B4-BE49-F238E27FC236}">
                <a16:creationId xmlns:a16="http://schemas.microsoft.com/office/drawing/2014/main" id="{7774D4F0-EC3F-42CC-8706-60D0C0CD80BE}"/>
              </a:ext>
            </a:extLst>
          </p:cNvPr>
          <p:cNvSpPr txBox="1"/>
          <p:nvPr/>
        </p:nvSpPr>
        <p:spPr>
          <a:xfrm>
            <a:off x="457199" y="2259798"/>
            <a:ext cx="11476039" cy="1778949"/>
          </a:xfrm>
          <a:prstGeom prst="rect">
            <a:avLst/>
          </a:prstGeom>
          <a:solidFill>
            <a:schemeClr val="accent6">
              <a:lumMod val="20000"/>
              <a:lumOff val="80000"/>
              <a:alpha val="21000"/>
            </a:schemeClr>
          </a:solidFill>
          <a:ln>
            <a:solidFill>
              <a:schemeClr val="accent6"/>
            </a:solidFill>
          </a:ln>
        </p:spPr>
        <p:txBody>
          <a:bodyPr wrap="square" lIns="182880" tIns="146304" rIns="182880" bIns="146304" rtlCol="0">
            <a:spAutoFit/>
          </a:bodyPr>
          <a:lstStyle/>
          <a:p>
            <a:pPr>
              <a:lnSpc>
                <a:spcPct val="90000"/>
              </a:lnSpc>
              <a:spcAft>
                <a:spcPts val="600"/>
              </a:spcAft>
            </a:pPr>
            <a:r>
              <a:rPr lang="en-US" sz="2400" strike="sngStrike" dirty="0">
                <a:solidFill>
                  <a:srgbClr val="FF0000"/>
                </a:solidFill>
              </a:rPr>
              <a:t>Strict</a:t>
            </a:r>
            <a:r>
              <a:rPr lang="en-US" sz="2400" dirty="0">
                <a:gradFill>
                  <a:gsLst>
                    <a:gs pos="2917">
                      <a:schemeClr val="tx1"/>
                    </a:gs>
                    <a:gs pos="30000">
                      <a:schemeClr val="tx1"/>
                    </a:gs>
                  </a:gsLst>
                  <a:lin ang="5400000" scaled="0"/>
                </a:gradFill>
              </a:rPr>
              <a:t> complementary condition:</a:t>
            </a:r>
            <a:endParaRPr lang="en-US" sz="2400" dirty="0">
              <a:gradFill>
                <a:gsLst>
                  <a:gs pos="2917">
                    <a:schemeClr val="tx1"/>
                  </a:gs>
                  <a:gs pos="30000">
                    <a:schemeClr val="tx1"/>
                  </a:gs>
                </a:gsLst>
                <a:lin ang="5400000" scaled="0"/>
              </a:gradFill>
              <a:latin typeface="+mj-lt"/>
            </a:endParaRPr>
          </a:p>
          <a:p>
            <a:pPr marL="457200" indent="-457200">
              <a:lnSpc>
                <a:spcPct val="90000"/>
              </a:lnSpc>
              <a:spcAft>
                <a:spcPts val="600"/>
              </a:spcAft>
              <a:buFont typeface="+mj-lt"/>
              <a:buAutoNum type="arabicPeriod"/>
            </a:pPr>
            <a:r>
              <a:rPr lang="en-US" sz="2400" dirty="0">
                <a:gradFill>
                  <a:gsLst>
                    <a:gs pos="2917">
                      <a:schemeClr val="tx1"/>
                    </a:gs>
                    <a:gs pos="30000">
                      <a:schemeClr val="tx1"/>
                    </a:gs>
                  </a:gsLst>
                  <a:lin ang="5400000" scaled="0"/>
                </a:gradFill>
                <a:latin typeface="+mj-lt"/>
              </a:rPr>
              <a:t>The multiple group convolutions can be merged to two </a:t>
            </a:r>
            <a:r>
              <a:rPr lang="en-US" sz="2400" i="1" dirty="0">
                <a:gradFill>
                  <a:gsLst>
                    <a:gs pos="2917">
                      <a:schemeClr val="tx1"/>
                    </a:gs>
                    <a:gs pos="30000">
                      <a:schemeClr val="tx1"/>
                    </a:gs>
                  </a:gsLst>
                  <a:lin ang="5400000" scaled="0"/>
                </a:gradFill>
                <a:latin typeface="+mj-lt"/>
              </a:rPr>
              <a:t>group</a:t>
            </a:r>
            <a:r>
              <a:rPr lang="en-US" sz="2400" dirty="0">
                <a:gradFill>
                  <a:gsLst>
                    <a:gs pos="2917">
                      <a:schemeClr val="tx1"/>
                    </a:gs>
                    <a:gs pos="30000">
                      <a:schemeClr val="tx1"/>
                    </a:gs>
                  </a:gsLst>
                  <a:lin ang="5400000" scaled="0"/>
                </a:gradFill>
                <a:latin typeface="+mj-lt"/>
              </a:rPr>
              <a:t> convolutions. </a:t>
            </a:r>
          </a:p>
          <a:p>
            <a:pPr marL="457200" indent="-457200">
              <a:lnSpc>
                <a:spcPct val="90000"/>
              </a:lnSpc>
              <a:spcAft>
                <a:spcPts val="600"/>
              </a:spcAft>
              <a:buFont typeface="+mj-lt"/>
              <a:buAutoNum type="arabicPeriod"/>
            </a:pPr>
            <a:r>
              <a:rPr lang="en-US" sz="2400" dirty="0">
                <a:gradFill>
                  <a:gsLst>
                    <a:gs pos="2917">
                      <a:schemeClr val="tx1"/>
                    </a:gs>
                    <a:gs pos="30000">
                      <a:schemeClr val="tx1"/>
                    </a:gs>
                  </a:gsLst>
                  <a:lin ang="5400000" scaled="0"/>
                </a:gradFill>
                <a:latin typeface="+mj-lt"/>
              </a:rPr>
              <a:t>The </a:t>
            </a:r>
            <a:r>
              <a:rPr lang="en-US" sz="2400" strike="sngStrike" dirty="0">
                <a:solidFill>
                  <a:srgbClr val="FF0000"/>
                </a:solidFill>
                <a:latin typeface="+mj-lt"/>
              </a:rPr>
              <a:t>channels</a:t>
            </a:r>
            <a:r>
              <a:rPr lang="en-US" sz="2400" dirty="0">
                <a:gradFill>
                  <a:gsLst>
                    <a:gs pos="2917">
                      <a:schemeClr val="tx1"/>
                    </a:gs>
                    <a:gs pos="30000">
                      <a:schemeClr val="tx1"/>
                    </a:gs>
                  </a:gsLst>
                  <a:lin ang="5400000" scaled="0"/>
                </a:gradFill>
                <a:latin typeface="+mj-lt"/>
              </a:rPr>
              <a:t> lying in the </a:t>
            </a:r>
            <a:r>
              <a:rPr lang="en-US" sz="2400" i="1" dirty="0">
                <a:gradFill>
                  <a:gsLst>
                    <a:gs pos="2917">
                      <a:schemeClr val="tx1"/>
                    </a:gs>
                    <a:gs pos="30000">
                      <a:schemeClr val="tx1"/>
                    </a:gs>
                  </a:gsLst>
                  <a:lin ang="5400000" scaled="0"/>
                </a:gradFill>
                <a:latin typeface="+mj-lt"/>
              </a:rPr>
              <a:t>same</a:t>
            </a:r>
            <a:r>
              <a:rPr lang="en-US" sz="2400" dirty="0">
                <a:gradFill>
                  <a:gsLst>
                    <a:gs pos="2917">
                      <a:schemeClr val="tx1"/>
                    </a:gs>
                    <a:gs pos="30000">
                      <a:schemeClr val="tx1"/>
                    </a:gs>
                  </a:gsLst>
                  <a:lin ang="5400000" scaled="0"/>
                </a:gradFill>
                <a:latin typeface="+mj-lt"/>
              </a:rPr>
              <a:t> branch in one group convolution </a:t>
            </a:r>
            <a:r>
              <a:rPr lang="en-US" sz="2400" dirty="0">
                <a:latin typeface="+mj-lt"/>
              </a:rPr>
              <a:t>lie in </a:t>
            </a:r>
            <a:r>
              <a:rPr lang="en-US" sz="2400" i="1" dirty="0">
                <a:latin typeface="+mj-lt"/>
              </a:rPr>
              <a:t>different</a:t>
            </a:r>
            <a:r>
              <a:rPr lang="en-US" sz="2400" dirty="0">
                <a:latin typeface="+mj-lt"/>
              </a:rPr>
              <a:t> branches and </a:t>
            </a:r>
            <a:r>
              <a:rPr lang="en-US" sz="2400" dirty="0">
                <a:gradFill>
                  <a:gsLst>
                    <a:gs pos="2917">
                      <a:schemeClr val="tx1"/>
                    </a:gs>
                    <a:gs pos="30000">
                      <a:schemeClr val="tx1"/>
                    </a:gs>
                  </a:gsLst>
                  <a:lin ang="5400000" scaled="0"/>
                </a:gradFill>
                <a:latin typeface="+mj-lt"/>
              </a:rPr>
              <a:t>come from </a:t>
            </a:r>
            <a:r>
              <a:rPr lang="en-US" sz="2400" i="1" dirty="0">
                <a:gradFill>
                  <a:gsLst>
                    <a:gs pos="2917">
                      <a:schemeClr val="tx1"/>
                    </a:gs>
                    <a:gs pos="30000">
                      <a:schemeClr val="tx1"/>
                    </a:gs>
                  </a:gsLst>
                  <a:lin ang="5400000" scaled="0"/>
                </a:gradFill>
                <a:latin typeface="+mj-lt"/>
              </a:rPr>
              <a:t>all</a:t>
            </a:r>
            <a:r>
              <a:rPr lang="en-US" sz="2400" dirty="0">
                <a:gradFill>
                  <a:gsLst>
                    <a:gs pos="2917">
                      <a:schemeClr val="tx1"/>
                    </a:gs>
                    <a:gs pos="30000">
                      <a:schemeClr val="tx1"/>
                    </a:gs>
                  </a:gsLst>
                  <a:lin ang="5400000" scaled="0"/>
                </a:gradFill>
                <a:latin typeface="+mj-lt"/>
              </a:rPr>
              <a:t> the branches in the other group convolution.</a:t>
            </a:r>
          </a:p>
        </p:txBody>
      </p:sp>
      <p:cxnSp>
        <p:nvCxnSpPr>
          <p:cNvPr id="4" name="Straight Arrow Connector 3">
            <a:extLst>
              <a:ext uri="{FF2B5EF4-FFF2-40B4-BE49-F238E27FC236}">
                <a16:creationId xmlns:a16="http://schemas.microsoft.com/office/drawing/2014/main" id="{7ADEC347-3EDD-4C4A-87E9-520AC991C1F5}"/>
              </a:ext>
            </a:extLst>
          </p:cNvPr>
          <p:cNvCxnSpPr>
            <a:cxnSpLocks/>
          </p:cNvCxnSpPr>
          <p:nvPr/>
        </p:nvCxnSpPr>
        <p:spPr>
          <a:xfrm>
            <a:off x="2255837" y="3402798"/>
            <a:ext cx="0" cy="116126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2F828FAA-BFF9-49F4-B6E6-DF576D70F069}"/>
              </a:ext>
            </a:extLst>
          </p:cNvPr>
          <p:cNvSpPr txBox="1"/>
          <p:nvPr/>
        </p:nvSpPr>
        <p:spPr>
          <a:xfrm>
            <a:off x="1112837" y="4545798"/>
            <a:ext cx="2362200" cy="627864"/>
          </a:xfrm>
          <a:prstGeom prst="rect">
            <a:avLst/>
          </a:prstGeom>
          <a:noFill/>
        </p:spPr>
        <p:txBody>
          <a:bodyPr wrap="square" lIns="182880" tIns="146304" rIns="182880" bIns="146304" rtlCol="0">
            <a:spAutoFit/>
          </a:bodyPr>
          <a:lstStyle/>
          <a:p>
            <a:pPr algn="ctr">
              <a:lnSpc>
                <a:spcPct val="90000"/>
              </a:lnSpc>
              <a:spcAft>
                <a:spcPts val="600"/>
              </a:spcAft>
            </a:pPr>
            <a:r>
              <a:rPr lang="en-US" altLang="zh-CN" sz="2400" dirty="0">
                <a:solidFill>
                  <a:srgbClr val="0000FF"/>
                </a:solidFill>
                <a:latin typeface="+mj-lt"/>
              </a:rPr>
              <a:t>super-</a:t>
            </a:r>
            <a:r>
              <a:rPr lang="en-US" sz="2400" dirty="0">
                <a:solidFill>
                  <a:srgbClr val="0000FF"/>
                </a:solidFill>
                <a:latin typeface="+mj-lt"/>
              </a:rPr>
              <a:t>channel</a:t>
            </a:r>
            <a:r>
              <a:rPr lang="en-US" altLang="zh-CN" sz="2400" dirty="0">
                <a:solidFill>
                  <a:srgbClr val="0000FF"/>
                </a:solidFill>
                <a:latin typeface="+mj-lt"/>
              </a:rPr>
              <a:t>s</a:t>
            </a:r>
            <a:endParaRPr lang="en-US" sz="2400" dirty="0">
              <a:solidFill>
                <a:srgbClr val="0000FF"/>
              </a:solidFill>
              <a:latin typeface="+mj-lt"/>
            </a:endParaRPr>
          </a:p>
        </p:txBody>
      </p:sp>
      <p:sp>
        <p:nvSpPr>
          <p:cNvPr id="13" name="TextBox 12">
            <a:extLst>
              <a:ext uri="{FF2B5EF4-FFF2-40B4-BE49-F238E27FC236}">
                <a16:creationId xmlns:a16="http://schemas.microsoft.com/office/drawing/2014/main" id="{C591407C-9433-41B1-A106-8C47D84E5300}"/>
              </a:ext>
            </a:extLst>
          </p:cNvPr>
          <p:cNvSpPr txBox="1"/>
          <p:nvPr/>
        </p:nvSpPr>
        <p:spPr>
          <a:xfrm>
            <a:off x="4237037" y="4545798"/>
            <a:ext cx="7696200" cy="627864"/>
          </a:xfrm>
          <a:prstGeom prst="rect">
            <a:avLst/>
          </a:prstGeom>
          <a:solidFill>
            <a:schemeClr val="accent4">
              <a:lumMod val="20000"/>
              <a:lumOff val="80000"/>
            </a:schemeClr>
          </a:solid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latin typeface="+mj-lt"/>
              </a:rPr>
              <a:t>A </a:t>
            </a:r>
            <a:r>
              <a:rPr lang="en-US" altLang="zh-CN" sz="2400" dirty="0">
                <a:gradFill>
                  <a:gsLst>
                    <a:gs pos="2917">
                      <a:schemeClr val="tx1"/>
                    </a:gs>
                    <a:gs pos="30000">
                      <a:schemeClr val="tx1"/>
                    </a:gs>
                  </a:gsLst>
                  <a:lin ang="5400000" scaled="0"/>
                </a:gradFill>
                <a:latin typeface="+mj-lt"/>
              </a:rPr>
              <a:t>super-</a:t>
            </a:r>
            <a:r>
              <a:rPr lang="en-US" sz="2400" dirty="0">
                <a:gradFill>
                  <a:gsLst>
                    <a:gs pos="2917">
                      <a:schemeClr val="tx1"/>
                    </a:gs>
                    <a:gs pos="30000">
                      <a:schemeClr val="tx1"/>
                    </a:gs>
                  </a:gsLst>
                  <a:lin ang="5400000" scaled="0"/>
                </a:gradFill>
                <a:latin typeface="+mj-lt"/>
              </a:rPr>
              <a:t>channel is composed of 2 or more channels</a:t>
            </a:r>
          </a:p>
        </p:txBody>
      </p:sp>
      <p:cxnSp>
        <p:nvCxnSpPr>
          <p:cNvPr id="3" name="Straight Arrow Connector 2">
            <a:extLst>
              <a:ext uri="{FF2B5EF4-FFF2-40B4-BE49-F238E27FC236}">
                <a16:creationId xmlns:a16="http://schemas.microsoft.com/office/drawing/2014/main" id="{048CEDA1-0B45-4034-BAD9-58304D6011B9}"/>
              </a:ext>
            </a:extLst>
          </p:cNvPr>
          <p:cNvCxnSpPr/>
          <p:nvPr/>
        </p:nvCxnSpPr>
        <p:spPr>
          <a:xfrm flipV="1">
            <a:off x="960437" y="1973262"/>
            <a:ext cx="0" cy="45720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525C8DAF-7ADB-4B4D-906C-493C3E746BCE}"/>
              </a:ext>
            </a:extLst>
          </p:cNvPr>
          <p:cNvSpPr txBox="1"/>
          <p:nvPr/>
        </p:nvSpPr>
        <p:spPr>
          <a:xfrm>
            <a:off x="198437" y="1439862"/>
            <a:ext cx="1600200" cy="627864"/>
          </a:xfrm>
          <a:prstGeom prst="rect">
            <a:avLst/>
          </a:prstGeom>
          <a:noFill/>
        </p:spPr>
        <p:txBody>
          <a:bodyPr wrap="square" lIns="182880" tIns="146304" rIns="182880" bIns="146304" rtlCol="0">
            <a:spAutoFit/>
          </a:bodyPr>
          <a:lstStyle/>
          <a:p>
            <a:pPr algn="ctr">
              <a:lnSpc>
                <a:spcPct val="90000"/>
              </a:lnSpc>
              <a:spcAft>
                <a:spcPts val="600"/>
              </a:spcAft>
            </a:pPr>
            <a:r>
              <a:rPr lang="en-US" sz="2400" dirty="0">
                <a:solidFill>
                  <a:srgbClr val="0000FF"/>
                </a:solidFill>
              </a:rPr>
              <a:t>Loose</a:t>
            </a:r>
          </a:p>
        </p:txBody>
      </p:sp>
      <p:sp>
        <p:nvSpPr>
          <p:cNvPr id="2" name="Slide Number Placeholder 1">
            <a:extLst>
              <a:ext uri="{FF2B5EF4-FFF2-40B4-BE49-F238E27FC236}">
                <a16:creationId xmlns:a16="http://schemas.microsoft.com/office/drawing/2014/main" id="{53A2B633-94B6-43AD-BB67-A0307C22EB58}"/>
              </a:ext>
            </a:extLst>
          </p:cNvPr>
          <p:cNvSpPr>
            <a:spLocks noGrp="1"/>
          </p:cNvSpPr>
          <p:nvPr>
            <p:ph type="sldNum" sz="quarter" idx="4"/>
          </p:nvPr>
        </p:nvSpPr>
        <p:spPr/>
        <p:txBody>
          <a:bodyPr/>
          <a:lstStyle/>
          <a:p>
            <a:pPr algn="ctr"/>
            <a:fld id="{1BA29183-7CD2-4C0C-A7F1-D2FD10734D96}" type="slidenum">
              <a:rPr lang="en-US" smtClean="0"/>
              <a:pPr algn="ctr"/>
              <a:t>108</a:t>
            </a:fld>
            <a:endParaRPr lang="en-US" dirty="0"/>
          </a:p>
        </p:txBody>
      </p:sp>
    </p:spTree>
    <p:extLst>
      <p:ext uri="{BB962C8B-B14F-4D97-AF65-F5344CB8AC3E}">
        <p14:creationId xmlns:p14="http://schemas.microsoft.com/office/powerpoint/2010/main" val="3083534781"/>
      </p:ext>
    </p:extLst>
  </p:cSld>
  <p:clrMapOvr>
    <a:masterClrMapping/>
  </p:clrMapOvr>
  <p:transition>
    <p:fade/>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E406A686-52AF-491C-B31B-E4D841F5DAA5}"/>
              </a:ext>
            </a:extLst>
          </p:cNvPr>
          <p:cNvSpPr txBox="1"/>
          <p:nvPr/>
        </p:nvSpPr>
        <p:spPr>
          <a:xfrm>
            <a:off x="731837" y="1199897"/>
            <a:ext cx="10972800" cy="3083921"/>
          </a:xfrm>
          <a:prstGeom prst="rect">
            <a:avLst/>
          </a:prstGeom>
          <a:solidFill>
            <a:schemeClr val="accent2">
              <a:lumMod val="20000"/>
              <a:lumOff val="80000"/>
            </a:schemeClr>
          </a:solid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latin typeface="+mj-lt"/>
              </a:rPr>
              <a:t>Structured sparse matrix composition</a:t>
            </a:r>
          </a:p>
          <a:p>
            <a:pPr marL="809271"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2 → Multiple structured sparse matri</a:t>
            </a:r>
            <a:r>
              <a:rPr lang="en-US" altLang="zh-CN" sz="2400" dirty="0">
                <a:gradFill>
                  <a:gsLst>
                    <a:gs pos="2917">
                      <a:schemeClr val="tx1"/>
                    </a:gs>
                    <a:gs pos="30000">
                      <a:schemeClr val="tx1"/>
                    </a:gs>
                  </a:gsLst>
                  <a:lin ang="5400000" scaled="0"/>
                </a:gradFill>
              </a:rPr>
              <a:t>ces</a:t>
            </a:r>
            <a:endParaRPr lang="en-US" sz="2400" dirty="0">
              <a:gradFill>
                <a:gsLst>
                  <a:gs pos="2917">
                    <a:schemeClr val="tx1"/>
                  </a:gs>
                  <a:gs pos="30000">
                    <a:schemeClr val="tx1"/>
                  </a:gs>
                </a:gsLst>
                <a:lin ang="5400000" scaled="0"/>
              </a:gradFill>
            </a:endParaRPr>
          </a:p>
          <a:p>
            <a:pPr marL="809271"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Benefit: further redundancy reduction (much sparser)</a:t>
            </a:r>
          </a:p>
          <a:p>
            <a:pPr marL="809271" lvl="1"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altLang="zh-CN" sz="2800" dirty="0">
                <a:gradFill>
                  <a:gsLst>
                    <a:gs pos="2917">
                      <a:schemeClr val="tx1"/>
                    </a:gs>
                    <a:gs pos="30000">
                      <a:schemeClr val="tx1"/>
                    </a:gs>
                  </a:gsLst>
                  <a:lin ang="5400000" scaled="0"/>
                </a:gradFill>
                <a:latin typeface="+mj-lt"/>
              </a:rPr>
              <a:t>Complementary condition</a:t>
            </a:r>
          </a:p>
          <a:p>
            <a:pPr marL="809271"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Strict → loose</a:t>
            </a:r>
          </a:p>
          <a:p>
            <a:pPr>
              <a:lnSpc>
                <a:spcPct val="90000"/>
              </a:lnSpc>
              <a:spcAft>
                <a:spcPts val="600"/>
              </a:spcAft>
            </a:pPr>
            <a:endParaRPr lang="en-US" sz="1600" dirty="0">
              <a:gradFill>
                <a:gsLst>
                  <a:gs pos="2917">
                    <a:schemeClr val="tx1"/>
                  </a:gs>
                  <a:gs pos="30000">
                    <a:schemeClr val="tx1"/>
                  </a:gs>
                </a:gsLst>
                <a:lin ang="5400000" scaled="0"/>
              </a:gradFill>
              <a:latin typeface="+mj-lt"/>
            </a:endParaRPr>
          </a:p>
        </p:txBody>
      </p:sp>
      <p:sp>
        <p:nvSpPr>
          <p:cNvPr id="7" name="TextBox 6">
            <a:extLst>
              <a:ext uri="{FF2B5EF4-FFF2-40B4-BE49-F238E27FC236}">
                <a16:creationId xmlns:a16="http://schemas.microsoft.com/office/drawing/2014/main" id="{F027D5F5-FC67-4367-BC3B-E39A47698A1A}"/>
              </a:ext>
            </a:extLst>
          </p:cNvPr>
          <p:cNvSpPr txBox="1"/>
          <p:nvPr/>
        </p:nvSpPr>
        <p:spPr>
          <a:xfrm>
            <a:off x="457199" y="6088062"/>
            <a:ext cx="11522075" cy="517065"/>
          </a:xfrm>
          <a:prstGeom prst="rect">
            <a:avLst/>
          </a:prstGeom>
          <a:noFill/>
        </p:spPr>
        <p:txBody>
          <a:bodyPr wrap="square" lIns="182880" tIns="146304" rIns="182880" bIns="146304" rtlCol="0">
            <a:spAutoFit/>
          </a:bodyPr>
          <a:lstStyle/>
          <a:p>
            <a:pPr>
              <a:lnSpc>
                <a:spcPct val="90000"/>
              </a:lnSpc>
              <a:spcAft>
                <a:spcPts val="600"/>
              </a:spcAft>
            </a:pPr>
            <a:r>
              <a:rPr lang="en-US" sz="1600" dirty="0">
                <a:latin typeface="+mj-lt"/>
              </a:rPr>
              <a:t>Guotian Xie, Jingdong Wang et. al. IGCV2: Interleaved Structured Sparse Convolutional Neural Networks. CVPR 2018.</a:t>
            </a:r>
            <a:endParaRPr lang="en-US" sz="1600" dirty="0">
              <a:gradFill>
                <a:gsLst>
                  <a:gs pos="2917">
                    <a:schemeClr val="tx1"/>
                  </a:gs>
                  <a:gs pos="30000">
                    <a:schemeClr val="tx1"/>
                  </a:gs>
                </a:gsLst>
                <a:lin ang="5400000" scaled="0"/>
              </a:gradFill>
              <a:latin typeface="+mj-lt"/>
            </a:endParaRPr>
          </a:p>
        </p:txBody>
      </p:sp>
      <p:sp>
        <p:nvSpPr>
          <p:cNvPr id="5" name="TextBox 4">
            <a:extLst>
              <a:ext uri="{FF2B5EF4-FFF2-40B4-BE49-F238E27FC236}">
                <a16:creationId xmlns:a16="http://schemas.microsoft.com/office/drawing/2014/main" id="{C57F2DE9-2952-4585-A65B-74555EC0B37B}"/>
              </a:ext>
            </a:extLst>
          </p:cNvPr>
          <p:cNvSpPr txBox="1"/>
          <p:nvPr/>
        </p:nvSpPr>
        <p:spPr>
          <a:xfrm>
            <a:off x="1" y="296862"/>
            <a:ext cx="12436474" cy="794064"/>
          </a:xfrm>
          <a:prstGeom prst="rect">
            <a:avLst/>
          </a:prstGeom>
          <a:noFill/>
        </p:spPr>
        <p:txBody>
          <a:bodyPr wrap="square" lIns="182880" tIns="146304" rIns="182880" bIns="146304" rtlCol="0">
            <a:spAutoFit/>
          </a:bodyPr>
          <a:lstStyle/>
          <a:p>
            <a:pPr algn="ctr">
              <a:lnSpc>
                <a:spcPct val="90000"/>
              </a:lnSpc>
              <a:spcAft>
                <a:spcPts val="600"/>
              </a:spcAft>
            </a:pPr>
            <a:r>
              <a:rPr lang="en-US" sz="3600" dirty="0">
                <a:gradFill>
                  <a:gsLst>
                    <a:gs pos="2917">
                      <a:schemeClr val="tx1"/>
                    </a:gs>
                    <a:gs pos="30000">
                      <a:schemeClr val="tx1"/>
                    </a:gs>
                  </a:gsLst>
                  <a:lin ang="5400000" scaled="0"/>
                </a:gradFill>
              </a:rPr>
              <a:t>Interleaved group convolutions for </a:t>
            </a:r>
            <a:r>
              <a:rPr lang="en-US" altLang="zh-CN" sz="3600" dirty="0">
                <a:solidFill>
                  <a:srgbClr val="FF0000"/>
                </a:solidFill>
              </a:rPr>
              <a:t>small</a:t>
            </a:r>
            <a:r>
              <a:rPr lang="en-US" sz="3600" dirty="0">
                <a:solidFill>
                  <a:srgbClr val="FF0000"/>
                </a:solidFill>
              </a:rPr>
              <a:t> </a:t>
            </a:r>
            <a:r>
              <a:rPr lang="en-US" sz="3600" dirty="0">
                <a:gradFill>
                  <a:gsLst>
                    <a:gs pos="2917">
                      <a:schemeClr val="tx1"/>
                    </a:gs>
                    <a:gs pos="30000">
                      <a:schemeClr val="tx1"/>
                    </a:gs>
                  </a:gsLst>
                  <a:lin ang="5400000" scaled="0"/>
                </a:gradFill>
              </a:rPr>
              <a:t>models</a:t>
            </a:r>
          </a:p>
        </p:txBody>
      </p:sp>
      <p:sp>
        <p:nvSpPr>
          <p:cNvPr id="3" name="TextBox 2">
            <a:extLst>
              <a:ext uri="{FF2B5EF4-FFF2-40B4-BE49-F238E27FC236}">
                <a16:creationId xmlns:a16="http://schemas.microsoft.com/office/drawing/2014/main" id="{71C9D732-A0FB-4EBC-88F5-B6CD3F232D6B}"/>
              </a:ext>
            </a:extLst>
          </p:cNvPr>
          <p:cNvSpPr txBox="1"/>
          <p:nvPr/>
        </p:nvSpPr>
        <p:spPr>
          <a:xfrm>
            <a:off x="9266237" y="2335998"/>
            <a:ext cx="2286000" cy="627864"/>
          </a:xfrm>
          <a:prstGeom prst="rect">
            <a:avLst/>
          </a:prstGeom>
          <a:noFill/>
        </p:spPr>
        <p:txBody>
          <a:bodyPr wrap="square" lIns="182880" tIns="146304" rIns="182880" bIns="146304" rtlCol="0">
            <a:spAutoFit/>
          </a:bodyPr>
          <a:lstStyle/>
          <a:p>
            <a:pPr algn="ctr">
              <a:lnSpc>
                <a:spcPct val="90000"/>
              </a:lnSpc>
              <a:spcAft>
                <a:spcPts val="600"/>
              </a:spcAft>
            </a:pPr>
            <a:r>
              <a:rPr lang="en-US" sz="2400" dirty="0">
                <a:solidFill>
                  <a:srgbClr val="FF0000"/>
                </a:solidFill>
              </a:rPr>
              <a:t>IGCV2</a:t>
            </a:r>
          </a:p>
        </p:txBody>
      </p:sp>
      <p:sp>
        <p:nvSpPr>
          <p:cNvPr id="2" name="Slide Number Placeholder 1">
            <a:extLst>
              <a:ext uri="{FF2B5EF4-FFF2-40B4-BE49-F238E27FC236}">
                <a16:creationId xmlns:a16="http://schemas.microsoft.com/office/drawing/2014/main" id="{80F5B2F1-431D-4C1B-BDDA-B46186705785}"/>
              </a:ext>
            </a:extLst>
          </p:cNvPr>
          <p:cNvSpPr>
            <a:spLocks noGrp="1"/>
          </p:cNvSpPr>
          <p:nvPr>
            <p:ph type="sldNum" sz="quarter" idx="4"/>
          </p:nvPr>
        </p:nvSpPr>
        <p:spPr/>
        <p:txBody>
          <a:bodyPr/>
          <a:lstStyle/>
          <a:p>
            <a:pPr algn="ctr"/>
            <a:fld id="{1BA29183-7CD2-4C0C-A7F1-D2FD10734D96}" type="slidenum">
              <a:rPr lang="en-US" smtClean="0"/>
              <a:pPr algn="ctr"/>
              <a:t>109</a:t>
            </a:fld>
            <a:endParaRPr lang="en-US" dirty="0"/>
          </a:p>
        </p:txBody>
      </p:sp>
    </p:spTree>
    <p:extLst>
      <p:ext uri="{BB962C8B-B14F-4D97-AF65-F5344CB8AC3E}">
        <p14:creationId xmlns:p14="http://schemas.microsoft.com/office/powerpoint/2010/main" val="2755848391"/>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40" name="TextBox 239"/>
          <p:cNvSpPr txBox="1"/>
          <p:nvPr/>
        </p:nvSpPr>
        <p:spPr>
          <a:xfrm>
            <a:off x="457199" y="296862"/>
            <a:ext cx="11522075" cy="683264"/>
          </a:xfrm>
          <a:prstGeom prst="rect">
            <a:avLst/>
          </a:prstGeom>
          <a:noFill/>
        </p:spPr>
        <p:txBody>
          <a:bodyPr wrap="square" lIns="182880" tIns="146304" rIns="182880" bIns="146304" rtlCol="0">
            <a:spAutoFit/>
          </a:bodyPr>
          <a:lstStyle/>
          <a:p>
            <a:pPr algn="ctr">
              <a:lnSpc>
                <a:spcPct val="90000"/>
              </a:lnSpc>
              <a:spcAft>
                <a:spcPts val="600"/>
              </a:spcAft>
            </a:pPr>
            <a:r>
              <a:rPr lang="en-US" sz="2800" dirty="0">
                <a:gradFill>
                  <a:gsLst>
                    <a:gs pos="2917">
                      <a:schemeClr val="tx1"/>
                    </a:gs>
                    <a:gs pos="30000">
                      <a:schemeClr val="tx1"/>
                    </a:gs>
                  </a:gsLst>
                  <a:lin ang="5400000" scaled="0"/>
                </a:gradFill>
              </a:rPr>
              <a:t>A deeply-fused net can be formed from </a:t>
            </a:r>
            <a:r>
              <a:rPr lang="en-US" sz="2800" b="1" dirty="0">
                <a:gradFill>
                  <a:gsLst>
                    <a:gs pos="2917">
                      <a:schemeClr val="tx1"/>
                    </a:gs>
                    <a:gs pos="30000">
                      <a:schemeClr val="tx1"/>
                    </a:gs>
                  </a:gsLst>
                  <a:lin ang="5400000" scaled="0"/>
                </a:gradFill>
              </a:rPr>
              <a:t>many different </a:t>
            </a:r>
            <a:r>
              <a:rPr lang="en-US" sz="2800" dirty="0">
                <a:gradFill>
                  <a:gsLst>
                    <a:gs pos="2917">
                      <a:schemeClr val="tx1"/>
                    </a:gs>
                    <a:gs pos="30000">
                      <a:schemeClr val="tx1"/>
                    </a:gs>
                  </a:gsLst>
                  <a:lin ang="5400000" scaled="0"/>
                </a:gradFill>
              </a:rPr>
              <a:t>base networks</a:t>
            </a:r>
          </a:p>
        </p:txBody>
      </p:sp>
    </p:spTree>
    <p:extLst>
      <p:ext uri="{BB962C8B-B14F-4D97-AF65-F5344CB8AC3E}">
        <p14:creationId xmlns:p14="http://schemas.microsoft.com/office/powerpoint/2010/main" val="2068037653"/>
      </p:ext>
    </p:extLst>
  </p:cSld>
  <p:clrMapOvr>
    <a:masterClrMapping/>
  </p:clrMapOvr>
  <p:transition>
    <p:fade/>
  </p:transition>
</p:sld>
</file>

<file path=ppt/slides/slide1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0C15435-D78C-43C4-8C77-5EA63F99E4D1}"/>
              </a:ext>
            </a:extLst>
          </p:cNvPr>
          <p:cNvSpPr>
            <a:spLocks noGrp="1"/>
          </p:cNvSpPr>
          <p:nvPr>
            <p:ph type="body" sz="quarter" idx="10"/>
          </p:nvPr>
        </p:nvSpPr>
        <p:spPr/>
        <p:txBody>
          <a:bodyPr/>
          <a:lstStyle/>
          <a:p>
            <a:endParaRPr lang="en-US"/>
          </a:p>
        </p:txBody>
      </p:sp>
      <p:sp>
        <p:nvSpPr>
          <p:cNvPr id="3" name="Title 2">
            <a:extLst>
              <a:ext uri="{FF2B5EF4-FFF2-40B4-BE49-F238E27FC236}">
                <a16:creationId xmlns:a16="http://schemas.microsoft.com/office/drawing/2014/main" id="{EF5AEDED-83AE-4709-BD14-335866BAA72A}"/>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F360F2C4-D193-4840-9797-D831820DAF83}"/>
              </a:ext>
            </a:extLst>
          </p:cNvPr>
          <p:cNvPicPr>
            <a:picLocks noChangeAspect="1"/>
          </p:cNvPicPr>
          <p:nvPr/>
        </p:nvPicPr>
        <p:blipFill>
          <a:blip r:embed="rId2"/>
          <a:stretch>
            <a:fillRect/>
          </a:stretch>
        </p:blipFill>
        <p:spPr>
          <a:xfrm>
            <a:off x="-1" y="891178"/>
            <a:ext cx="12436475" cy="5212168"/>
          </a:xfrm>
          <a:prstGeom prst="rect">
            <a:avLst/>
          </a:prstGeom>
        </p:spPr>
      </p:pic>
      <p:sp>
        <p:nvSpPr>
          <p:cNvPr id="5" name="Slide Number Placeholder 4">
            <a:extLst>
              <a:ext uri="{FF2B5EF4-FFF2-40B4-BE49-F238E27FC236}">
                <a16:creationId xmlns:a16="http://schemas.microsoft.com/office/drawing/2014/main" id="{DC0EC7CC-7760-4E1B-963E-B39A6CF36F46}"/>
              </a:ext>
            </a:extLst>
          </p:cNvPr>
          <p:cNvSpPr>
            <a:spLocks noGrp="1"/>
          </p:cNvSpPr>
          <p:nvPr>
            <p:ph type="sldNum" sz="quarter" idx="4"/>
          </p:nvPr>
        </p:nvSpPr>
        <p:spPr/>
        <p:txBody>
          <a:bodyPr/>
          <a:lstStyle/>
          <a:p>
            <a:pPr algn="ctr"/>
            <a:fld id="{1BA29183-7CD2-4C0C-A7F1-D2FD10734D96}" type="slidenum">
              <a:rPr lang="en-US" smtClean="0"/>
              <a:pPr algn="ctr"/>
              <a:t>110</a:t>
            </a:fld>
            <a:endParaRPr lang="en-US" dirty="0"/>
          </a:p>
        </p:txBody>
      </p:sp>
    </p:spTree>
    <p:extLst>
      <p:ext uri="{BB962C8B-B14F-4D97-AF65-F5344CB8AC3E}">
        <p14:creationId xmlns:p14="http://schemas.microsoft.com/office/powerpoint/2010/main" val="4124984242"/>
      </p:ext>
    </p:extLst>
  </p:cSld>
  <p:clrMapOvr>
    <a:masterClrMapping/>
  </p:clrMapOvr>
  <p:transition>
    <p:fade/>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457199" y="296862"/>
            <a:ext cx="11522075" cy="794064"/>
          </a:xfrm>
          <a:prstGeom prst="rect">
            <a:avLst/>
          </a:prstGeom>
          <a:noFill/>
        </p:spPr>
        <p:txBody>
          <a:bodyPr wrap="square" lIns="182880" tIns="146304" rIns="182880" bIns="146304" rtlCol="0">
            <a:spAutoFit/>
          </a:bodyPr>
          <a:lstStyle/>
          <a:p>
            <a:pPr algn="ctr">
              <a:lnSpc>
                <a:spcPct val="90000"/>
              </a:lnSpc>
              <a:spcAft>
                <a:spcPts val="600"/>
              </a:spcAft>
            </a:pPr>
            <a:r>
              <a:rPr lang="en-US" sz="3600" dirty="0">
                <a:gradFill>
                  <a:gsLst>
                    <a:gs pos="2917">
                      <a:schemeClr val="tx1"/>
                    </a:gs>
                    <a:gs pos="30000">
                      <a:schemeClr val="tx1"/>
                    </a:gs>
                  </a:gsLst>
                  <a:lin ang="5400000" scaled="0"/>
                </a:gradFill>
              </a:rPr>
              <a:t>Comparison to MobileNetV1 on ImageNet</a:t>
            </a:r>
          </a:p>
        </p:txBody>
      </p:sp>
      <p:graphicFrame>
        <p:nvGraphicFramePr>
          <p:cNvPr id="3" name="Table 2">
            <a:extLst>
              <a:ext uri="{FF2B5EF4-FFF2-40B4-BE49-F238E27FC236}">
                <a16:creationId xmlns:a16="http://schemas.microsoft.com/office/drawing/2014/main" id="{75A4A972-7C87-495E-AF47-0FA055976408}"/>
              </a:ext>
            </a:extLst>
          </p:cNvPr>
          <p:cNvGraphicFramePr>
            <a:graphicFrameLocks noGrp="1"/>
          </p:cNvGraphicFramePr>
          <p:nvPr>
            <p:extLst>
              <p:ext uri="{D42A27DB-BD31-4B8C-83A1-F6EECF244321}">
                <p14:modId xmlns:p14="http://schemas.microsoft.com/office/powerpoint/2010/main" val="833045778"/>
              </p:ext>
            </p:extLst>
          </p:nvPr>
        </p:nvGraphicFramePr>
        <p:xfrm>
          <a:off x="2332037" y="2201862"/>
          <a:ext cx="6899095" cy="2705283"/>
        </p:xfrm>
        <a:graphic>
          <a:graphicData uri="http://schemas.openxmlformats.org/drawingml/2006/table">
            <a:tbl>
              <a:tblPr firstRow="1" firstCol="1">
                <a:tableStyleId>{5940675A-B579-460E-94D1-54222C63F5DA}</a:tableStyleId>
              </a:tblPr>
              <a:tblGrid>
                <a:gridCol w="2182634">
                  <a:extLst>
                    <a:ext uri="{9D8B030D-6E8A-4147-A177-3AD203B41FA5}">
                      <a16:colId xmlns:a16="http://schemas.microsoft.com/office/drawing/2014/main" val="1191589949"/>
                    </a:ext>
                  </a:extLst>
                </a:gridCol>
                <a:gridCol w="1322566">
                  <a:extLst>
                    <a:ext uri="{9D8B030D-6E8A-4147-A177-3AD203B41FA5}">
                      <a16:colId xmlns:a16="http://schemas.microsoft.com/office/drawing/2014/main" val="1845771442"/>
                    </a:ext>
                  </a:extLst>
                </a:gridCol>
                <a:gridCol w="1492195">
                  <a:extLst>
                    <a:ext uri="{9D8B030D-6E8A-4147-A177-3AD203B41FA5}">
                      <a16:colId xmlns:a16="http://schemas.microsoft.com/office/drawing/2014/main" val="1392135865"/>
                    </a:ext>
                  </a:extLst>
                </a:gridCol>
                <a:gridCol w="1901700">
                  <a:extLst>
                    <a:ext uri="{9D8B030D-6E8A-4147-A177-3AD203B41FA5}">
                      <a16:colId xmlns:a16="http://schemas.microsoft.com/office/drawing/2014/main" val="1125436585"/>
                    </a:ext>
                  </a:extLst>
                </a:gridCol>
              </a:tblGrid>
              <a:tr h="386469">
                <a:tc>
                  <a:txBody>
                    <a:bodyPr/>
                    <a:lstStyle/>
                    <a:p>
                      <a:pPr marL="0" algn="ctr" defTabSz="932742" rtl="0" eaLnBrk="1" fontAlgn="b" latinLnBrk="0" hangingPunct="1"/>
                      <a:r>
                        <a:rPr lang="en-US" sz="1600" b="0" kern="1200" dirty="0">
                          <a:latin typeface="Times New Roman" panose="02020603050405020304" pitchFamily="18" charset="0"/>
                          <a:cs typeface="Times New Roman" panose="02020603050405020304" pitchFamily="18" charset="0"/>
                        </a:rPr>
                        <a:t>Model</a:t>
                      </a:r>
                      <a:endParaRPr lang="en-US" sz="1600" b="0" kern="1200" dirty="0">
                        <a:gradFill>
                          <a:gsLst>
                            <a:gs pos="2917">
                              <a:schemeClr val="tx1"/>
                            </a:gs>
                            <a:gs pos="30000">
                              <a:schemeClr val="tx1"/>
                            </a:gs>
                          </a:gsLst>
                          <a:lin ang="5400000" scaled="0"/>
                        </a:gradFill>
                        <a:latin typeface="Times New Roman" panose="02020603050405020304" pitchFamily="18" charset="0"/>
                        <a:ea typeface="+mn-ea"/>
                        <a:cs typeface="Times New Roman" panose="02020603050405020304" pitchFamily="18" charset="0"/>
                      </a:endParaRPr>
                    </a:p>
                  </a:txBody>
                  <a:tcPr marL="5484" marR="5484" marT="5484" marB="0" anchor="ctr">
                    <a:lnL w="12700" cap="flat" cmpd="sng" algn="ctr">
                      <a:noFill/>
                      <a:prstDash val="solid"/>
                      <a:round/>
                      <a:headEnd type="none" w="med" len="med"/>
                      <a:tailEnd type="none" w="med" len="med"/>
                    </a:lnL>
                  </a:tcPr>
                </a:tc>
                <a:tc>
                  <a:txBody>
                    <a:bodyPr/>
                    <a:lstStyle/>
                    <a:p>
                      <a:pPr marL="0" algn="ctr" defTabSz="932742" rtl="0" eaLnBrk="1" fontAlgn="b" latinLnBrk="0" hangingPunct="1"/>
                      <a:r>
                        <a:rPr lang="en-US" altLang="zh-CN" sz="1600" b="0" kern="1200" dirty="0">
                          <a:latin typeface="Times New Roman" panose="02020603050405020304" pitchFamily="18" charset="0"/>
                          <a:cs typeface="Times New Roman" panose="02020603050405020304" pitchFamily="18" charset="0"/>
                        </a:rPr>
                        <a:t>#</a:t>
                      </a:r>
                      <a:r>
                        <a:rPr lang="en-US" sz="1600" b="0" kern="1200" dirty="0">
                          <a:latin typeface="Times New Roman" panose="02020603050405020304" pitchFamily="18" charset="0"/>
                          <a:cs typeface="Times New Roman" panose="02020603050405020304" pitchFamily="18" charset="0"/>
                        </a:rPr>
                        <a:t>Params. (M)</a:t>
                      </a:r>
                      <a:endParaRPr lang="en-US" sz="1600" b="0" kern="1200" dirty="0">
                        <a:gradFill>
                          <a:gsLst>
                            <a:gs pos="2917">
                              <a:schemeClr val="tx1"/>
                            </a:gs>
                            <a:gs pos="30000">
                              <a:schemeClr val="tx1"/>
                            </a:gs>
                          </a:gsLst>
                          <a:lin ang="5400000" scaled="0"/>
                        </a:gradFill>
                        <a:latin typeface="Times New Roman" panose="02020603050405020304" pitchFamily="18" charset="0"/>
                        <a:ea typeface="+mn-ea"/>
                        <a:cs typeface="Times New Roman" panose="02020603050405020304" pitchFamily="18" charset="0"/>
                      </a:endParaRPr>
                    </a:p>
                  </a:txBody>
                  <a:tcPr marL="5484" marR="5484" marT="5484" marB="0" anchor="ctr">
                    <a:lnR w="12700" cap="flat" cmpd="sng" algn="ctr">
                      <a:noFill/>
                      <a:prstDash val="solid"/>
                      <a:round/>
                      <a:headEnd type="none" w="med" len="med"/>
                      <a:tailEnd type="none" w="med" len="med"/>
                    </a:lnR>
                  </a:tcPr>
                </a:tc>
                <a:tc>
                  <a:txBody>
                    <a:bodyPr/>
                    <a:lstStyle/>
                    <a:p>
                      <a:pPr marL="0" algn="ctr" defTabSz="932742" rtl="0" eaLnBrk="1" fontAlgn="b" latinLnBrk="0" hangingPunct="1"/>
                      <a:r>
                        <a:rPr lang="en-US" sz="1600" b="0" kern="1200" dirty="0">
                          <a:latin typeface="Times New Roman" panose="02020603050405020304" pitchFamily="18" charset="0"/>
                          <a:cs typeface="Times New Roman" panose="02020603050405020304" pitchFamily="18" charset="0"/>
                        </a:rPr>
                        <a:t>FLOPS (M)</a:t>
                      </a:r>
                      <a:endParaRPr lang="en-US" sz="1600" b="0" kern="1200" dirty="0">
                        <a:gradFill>
                          <a:gsLst>
                            <a:gs pos="2917">
                              <a:schemeClr val="tx1"/>
                            </a:gs>
                            <a:gs pos="30000">
                              <a:schemeClr val="tx1"/>
                            </a:gs>
                          </a:gsLst>
                          <a:lin ang="5400000" scaled="0"/>
                        </a:gradFill>
                        <a:latin typeface="Times New Roman" panose="02020603050405020304" pitchFamily="18" charset="0"/>
                        <a:ea typeface="+mn-ea"/>
                        <a:cs typeface="Times New Roman" panose="02020603050405020304" pitchFamily="18" charset="0"/>
                      </a:endParaRPr>
                    </a:p>
                  </a:txBody>
                  <a:tcPr marL="5484" marR="5484" marT="5484" marB="0" anchor="ctr">
                    <a:lnL w="12700" cap="flat" cmpd="sng" algn="ctr">
                      <a:noFill/>
                      <a:prstDash val="solid"/>
                      <a:round/>
                      <a:headEnd type="none" w="med" len="med"/>
                      <a:tailEnd type="none" w="med" len="med"/>
                    </a:lnL>
                  </a:tcPr>
                </a:tc>
                <a:tc>
                  <a:txBody>
                    <a:bodyPr/>
                    <a:lstStyle/>
                    <a:p>
                      <a:pPr marL="0" algn="ctr" defTabSz="932742" rtl="0" eaLnBrk="1" fontAlgn="b" latinLnBrk="0" hangingPunct="1"/>
                      <a:r>
                        <a:rPr lang="en-US" sz="1600" b="0" kern="1200" dirty="0">
                          <a:latin typeface="Times New Roman" panose="02020603050405020304" pitchFamily="18" charset="0"/>
                          <a:cs typeface="Times New Roman" panose="02020603050405020304" pitchFamily="18" charset="0"/>
                        </a:rPr>
                        <a:t>Accuracy (%)</a:t>
                      </a:r>
                      <a:endParaRPr lang="en-US" sz="1600" b="0" kern="1200" dirty="0">
                        <a:gradFill>
                          <a:gsLst>
                            <a:gs pos="2917">
                              <a:schemeClr val="tx1"/>
                            </a:gs>
                            <a:gs pos="30000">
                              <a:schemeClr val="tx1"/>
                            </a:gs>
                          </a:gsLst>
                          <a:lin ang="5400000" scaled="0"/>
                        </a:gradFill>
                        <a:latin typeface="Times New Roman" panose="02020603050405020304" pitchFamily="18" charset="0"/>
                        <a:ea typeface="+mn-ea"/>
                        <a:cs typeface="Times New Roman" panose="02020603050405020304" pitchFamily="18" charset="0"/>
                      </a:endParaRPr>
                    </a:p>
                  </a:txBody>
                  <a:tcPr marL="5484" marR="5484" marT="5484" marB="0" anchor="ctr">
                    <a:lnR w="12700" cap="flat" cmpd="sng" algn="ctr">
                      <a:noFill/>
                      <a:prstDash val="solid"/>
                      <a:round/>
                      <a:headEnd type="none" w="med" len="med"/>
                      <a:tailEnd type="none" w="med" len="med"/>
                    </a:lnR>
                  </a:tcPr>
                </a:tc>
                <a:extLst>
                  <a:ext uri="{0D108BD9-81ED-4DB2-BD59-A6C34878D82A}">
                    <a16:rowId xmlns:a16="http://schemas.microsoft.com/office/drawing/2014/main" val="80760696"/>
                  </a:ext>
                </a:extLst>
              </a:tr>
              <a:tr h="386469">
                <a:tc>
                  <a:txBody>
                    <a:bodyPr/>
                    <a:lstStyle/>
                    <a:p>
                      <a:pPr algn="ctr" fontAlgn="b"/>
                      <a:r>
                        <a:rPr lang="en-US" sz="1600" b="0" kern="1200" dirty="0">
                          <a:latin typeface="Times New Roman" panose="02020603050405020304" pitchFamily="18" charset="0"/>
                          <a:cs typeface="Times New Roman" panose="02020603050405020304" pitchFamily="18" charset="0"/>
                        </a:rPr>
                        <a:t>MobileNetV1-1.0</a:t>
                      </a:r>
                      <a:endParaRPr lang="en-US" sz="1600" b="0" kern="1200" dirty="0">
                        <a:gradFill>
                          <a:gsLst>
                            <a:gs pos="2917">
                              <a:schemeClr val="tx1"/>
                            </a:gs>
                            <a:gs pos="30000">
                              <a:schemeClr val="tx1"/>
                            </a:gs>
                          </a:gsLst>
                          <a:lin ang="5400000" scaled="0"/>
                        </a:gradFill>
                        <a:latin typeface="Times New Roman" panose="02020603050405020304" pitchFamily="18" charset="0"/>
                        <a:ea typeface="+mn-ea"/>
                        <a:cs typeface="Times New Roman" panose="02020603050405020304" pitchFamily="18" charset="0"/>
                      </a:endParaRPr>
                    </a:p>
                  </a:txBody>
                  <a:tcPr marL="5484" marR="5484" marT="5484"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noFill/>
                      <a:prstDash val="solid"/>
                      <a:round/>
                      <a:headEnd type="none" w="med" len="med"/>
                      <a:tailEnd type="none" w="med" len="med"/>
                    </a:lnB>
                    <a:solidFill>
                      <a:schemeClr val="bg1"/>
                    </a:solidFill>
                  </a:tcPr>
                </a:tc>
                <a:tc>
                  <a:txBody>
                    <a:bodyPr/>
                    <a:lstStyle/>
                    <a:p>
                      <a:pPr algn="ctr" fontAlgn="b"/>
                      <a:r>
                        <a:rPr lang="en-US" sz="1600" b="0" u="none" strike="noStrike" dirty="0">
                          <a:effectLst/>
                          <a:latin typeface="Cambria Math" panose="02040503050406030204" pitchFamily="18" charset="0"/>
                          <a:ea typeface="Cambria Math" panose="02040503050406030204" pitchFamily="18" charset="0"/>
                          <a:cs typeface="Times New Roman" panose="02020603050405020304" pitchFamily="18" charset="0"/>
                        </a:rPr>
                        <a:t> 4.2</a:t>
                      </a:r>
                      <a:endParaRPr lang="en-US" sz="1600" b="0" i="0" u="none" strike="noStrike" dirty="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endParaRPr>
                    </a:p>
                  </a:txBody>
                  <a:tcPr marL="5484" marR="5484" marT="5484"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solidFill>
                      <a:schemeClr val="bg1"/>
                    </a:solidFill>
                  </a:tcPr>
                </a:tc>
                <a:tc>
                  <a:txBody>
                    <a:bodyPr/>
                    <a:lstStyle/>
                    <a:p>
                      <a:pPr algn="ctr" fontAlgn="b"/>
                      <a:r>
                        <a:rPr lang="en-US" sz="1600" b="0" u="none" strike="noStrike" dirty="0">
                          <a:effectLst/>
                          <a:latin typeface="Cambria Math" panose="02040503050406030204" pitchFamily="18" charset="0"/>
                          <a:ea typeface="Cambria Math" panose="02040503050406030204" pitchFamily="18" charset="0"/>
                          <a:cs typeface="Times New Roman" panose="02020603050405020304" pitchFamily="18" charset="0"/>
                        </a:rPr>
                        <a:t>569</a:t>
                      </a:r>
                      <a:endParaRPr lang="en-US" sz="1600" b="0" i="0" u="none" strike="noStrike" dirty="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endParaRPr>
                    </a:p>
                  </a:txBody>
                  <a:tcPr marL="5484" marR="5484" marT="5484"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noFill/>
                      <a:prstDash val="solid"/>
                      <a:round/>
                      <a:headEnd type="none" w="med" len="med"/>
                      <a:tailEnd type="none" w="med" len="med"/>
                    </a:lnB>
                    <a:solidFill>
                      <a:schemeClr val="bg1"/>
                    </a:solidFill>
                  </a:tcPr>
                </a:tc>
                <a:tc>
                  <a:txBody>
                    <a:bodyPr/>
                    <a:lstStyle/>
                    <a:p>
                      <a:pPr algn="ctr" fontAlgn="b"/>
                      <a:r>
                        <a:rPr lang="en-US" sz="1600" b="0" u="none" strike="noStrike" dirty="0">
                          <a:effectLst/>
                          <a:latin typeface="Cambria Math" panose="02040503050406030204" pitchFamily="18" charset="0"/>
                          <a:ea typeface="Cambria Math" panose="02040503050406030204" pitchFamily="18" charset="0"/>
                          <a:cs typeface="Times New Roman" panose="02020603050405020304" pitchFamily="18" charset="0"/>
                        </a:rPr>
                        <a:t>70.6</a:t>
                      </a:r>
                      <a:endParaRPr lang="en-US" sz="1600" b="0" i="0" u="none" strike="noStrike" dirty="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endParaRPr>
                    </a:p>
                  </a:txBody>
                  <a:tcPr marL="5484" marR="5484" marT="5484"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2663481757"/>
                  </a:ext>
                </a:extLst>
              </a:tr>
              <a:tr h="386469">
                <a:tc>
                  <a:txBody>
                    <a:bodyPr/>
                    <a:lstStyle/>
                    <a:p>
                      <a:pPr algn="ctr" fontAlgn="b"/>
                      <a:r>
                        <a:rPr lang="en-US" sz="1600" b="0" kern="1200" dirty="0">
                          <a:latin typeface="Times New Roman" panose="02020603050405020304" pitchFamily="18" charset="0"/>
                          <a:cs typeface="Times New Roman" panose="02020603050405020304" pitchFamily="18" charset="0"/>
                        </a:rPr>
                        <a:t>IGCV2-1.0</a:t>
                      </a:r>
                      <a:endParaRPr lang="en-US" sz="1600" b="0" kern="1200" dirty="0">
                        <a:gradFill>
                          <a:gsLst>
                            <a:gs pos="2917">
                              <a:schemeClr val="tx1"/>
                            </a:gs>
                            <a:gs pos="30000">
                              <a:schemeClr val="tx1"/>
                            </a:gs>
                          </a:gsLst>
                          <a:lin ang="5400000" scaled="0"/>
                        </a:gradFill>
                        <a:latin typeface="Times New Roman" panose="02020603050405020304" pitchFamily="18" charset="0"/>
                        <a:ea typeface="+mn-ea"/>
                        <a:cs typeface="Times New Roman" panose="02020603050405020304" pitchFamily="18" charset="0"/>
                      </a:endParaRPr>
                    </a:p>
                  </a:txBody>
                  <a:tcPr marL="5484" marR="5484" marT="5484"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solidFill>
                      <a:schemeClr val="accent2">
                        <a:lumMod val="20000"/>
                        <a:lumOff val="80000"/>
                      </a:schemeClr>
                    </a:solidFill>
                  </a:tcPr>
                </a:tc>
                <a:tc>
                  <a:txBody>
                    <a:bodyPr/>
                    <a:lstStyle/>
                    <a:p>
                      <a:pPr algn="ctr" fontAlgn="b"/>
                      <a:r>
                        <a:rPr lang="en-US" sz="1600" u="none" strike="noStrike" dirty="0">
                          <a:effectLst/>
                          <a:latin typeface="Cambria Math" panose="02040503050406030204" pitchFamily="18" charset="0"/>
                          <a:ea typeface="Cambria Math" panose="02040503050406030204" pitchFamily="18" charset="0"/>
                          <a:cs typeface="Times New Roman" panose="02020603050405020304" pitchFamily="18" charset="0"/>
                        </a:rPr>
                        <a:t>4.1</a:t>
                      </a:r>
                      <a:endParaRPr lang="en-US" sz="1600" b="0" i="0" u="none" strike="noStrike" dirty="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endParaRPr>
                    </a:p>
                  </a:txBody>
                  <a:tcPr marL="5484" marR="5484" marT="5484"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solidFill>
                      <a:schemeClr val="accent2">
                        <a:lumMod val="20000"/>
                        <a:lumOff val="80000"/>
                      </a:schemeClr>
                    </a:solidFill>
                  </a:tcPr>
                </a:tc>
                <a:tc>
                  <a:txBody>
                    <a:bodyPr/>
                    <a:lstStyle/>
                    <a:p>
                      <a:pPr algn="ctr" fontAlgn="b"/>
                      <a:r>
                        <a:rPr lang="en-US" sz="1600" u="none" strike="noStrike" dirty="0">
                          <a:effectLst/>
                          <a:latin typeface="Cambria Math" panose="02040503050406030204" pitchFamily="18" charset="0"/>
                          <a:ea typeface="Cambria Math" panose="02040503050406030204" pitchFamily="18" charset="0"/>
                          <a:cs typeface="Times New Roman" panose="02020603050405020304" pitchFamily="18" charset="0"/>
                        </a:rPr>
                        <a:t>564</a:t>
                      </a:r>
                      <a:endParaRPr lang="en-US" sz="1600" b="0" i="0" u="none" strike="noStrike" dirty="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endParaRPr>
                    </a:p>
                  </a:txBody>
                  <a:tcPr marL="5484" marR="5484" marT="5484"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solidFill>
                      <a:schemeClr val="accent2">
                        <a:lumMod val="20000"/>
                        <a:lumOff val="80000"/>
                      </a:schemeClr>
                    </a:solidFill>
                  </a:tcPr>
                </a:tc>
                <a:tc>
                  <a:txBody>
                    <a:bodyPr/>
                    <a:lstStyle/>
                    <a:p>
                      <a:pPr algn="ctr" fontAlgn="b"/>
                      <a:r>
                        <a:rPr lang="en-US" sz="1600" b="1" u="none" strike="noStrike" dirty="0">
                          <a:effectLst/>
                          <a:latin typeface="Cambria Math" panose="02040503050406030204" pitchFamily="18" charset="0"/>
                          <a:ea typeface="Cambria Math" panose="02040503050406030204" pitchFamily="18" charset="0"/>
                          <a:cs typeface="Times New Roman" panose="02020603050405020304" pitchFamily="18" charset="0"/>
                        </a:rPr>
                        <a:t>70.7</a:t>
                      </a:r>
                      <a:endParaRPr lang="en-US" sz="1600" b="1" i="0" u="none" strike="noStrike" dirty="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endParaRPr>
                    </a:p>
                  </a:txBody>
                  <a:tcPr marL="5484" marR="5484" marT="5484"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solidFill>
                      <a:schemeClr val="accent2">
                        <a:lumMod val="20000"/>
                        <a:lumOff val="80000"/>
                      </a:schemeClr>
                    </a:solidFill>
                  </a:tcPr>
                </a:tc>
                <a:extLst>
                  <a:ext uri="{0D108BD9-81ED-4DB2-BD59-A6C34878D82A}">
                    <a16:rowId xmlns:a16="http://schemas.microsoft.com/office/drawing/2014/main" val="3962208693"/>
                  </a:ext>
                </a:extLst>
              </a:tr>
              <a:tr h="386469">
                <a:tc>
                  <a:txBody>
                    <a:bodyPr/>
                    <a:lstStyle/>
                    <a:p>
                      <a:pPr algn="ctr" fontAlgn="b"/>
                      <a:r>
                        <a:rPr lang="en-US" sz="1600" b="0" kern="1200" dirty="0">
                          <a:latin typeface="Times New Roman" panose="02020603050405020304" pitchFamily="18" charset="0"/>
                          <a:cs typeface="Times New Roman" panose="02020603050405020304" pitchFamily="18" charset="0"/>
                        </a:rPr>
                        <a:t>MobileNetV1-0.5</a:t>
                      </a:r>
                      <a:endParaRPr lang="en-US" sz="1600" b="0" kern="1200" dirty="0">
                        <a:gradFill>
                          <a:gsLst>
                            <a:gs pos="2917">
                              <a:schemeClr val="tx1"/>
                            </a:gs>
                            <a:gs pos="30000">
                              <a:schemeClr val="tx1"/>
                            </a:gs>
                          </a:gsLst>
                          <a:lin ang="5400000" scaled="0"/>
                        </a:gradFill>
                        <a:latin typeface="Times New Roman" panose="02020603050405020304" pitchFamily="18" charset="0"/>
                        <a:ea typeface="+mn-ea"/>
                        <a:cs typeface="Times New Roman" panose="02020603050405020304" pitchFamily="18" charset="0"/>
                      </a:endParaRPr>
                    </a:p>
                  </a:txBody>
                  <a:tcPr marL="5484" marR="5484" marT="5484" marB="0" anchor="ctr">
                    <a:lnL w="12700" cap="flat" cmpd="sng" algn="ctr">
                      <a:noFill/>
                      <a:prstDash val="solid"/>
                      <a:round/>
                      <a:headEnd type="none" w="med" len="med"/>
                      <a:tailEnd type="none" w="med" len="med"/>
                    </a:lnL>
                    <a:lnB w="12700" cap="flat" cmpd="sng" algn="ctr">
                      <a:noFill/>
                      <a:prstDash val="solid"/>
                      <a:round/>
                      <a:headEnd type="none" w="med" len="med"/>
                      <a:tailEnd type="none" w="med" len="med"/>
                    </a:lnB>
                  </a:tcPr>
                </a:tc>
                <a:tc>
                  <a:txBody>
                    <a:bodyPr/>
                    <a:lstStyle/>
                    <a:p>
                      <a:pPr algn="ctr" fontAlgn="b"/>
                      <a:r>
                        <a:rPr lang="en-US" sz="1600" u="none" strike="noStrike" dirty="0">
                          <a:effectLst/>
                          <a:latin typeface="Cambria Math" panose="02040503050406030204" pitchFamily="18" charset="0"/>
                          <a:ea typeface="Cambria Math" panose="02040503050406030204" pitchFamily="18" charset="0"/>
                          <a:cs typeface="Times New Roman" panose="02020603050405020304" pitchFamily="18" charset="0"/>
                        </a:rPr>
                        <a:t>1.3</a:t>
                      </a:r>
                      <a:endParaRPr lang="en-US" sz="1600" b="0" i="0" u="none" strike="noStrike" dirty="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endParaRPr>
                    </a:p>
                  </a:txBody>
                  <a:tcPr marL="5484" marR="5484" marT="5484" marB="0" anchor="ctr">
                    <a:lnR w="12700" cap="flat" cmpd="sng" algn="ctr">
                      <a:noFill/>
                      <a:prstDash val="solid"/>
                      <a:round/>
                      <a:headEnd type="none" w="med" len="med"/>
                      <a:tailEnd type="none" w="med" len="med"/>
                    </a:lnR>
                    <a:lnB w="12700" cap="flat" cmpd="sng" algn="ctr">
                      <a:noFill/>
                      <a:prstDash val="solid"/>
                      <a:round/>
                      <a:headEnd type="none" w="med" len="med"/>
                      <a:tailEnd type="none" w="med" len="med"/>
                    </a:lnB>
                  </a:tcPr>
                </a:tc>
                <a:tc>
                  <a:txBody>
                    <a:bodyPr/>
                    <a:lstStyle/>
                    <a:p>
                      <a:pPr algn="ctr" fontAlgn="b"/>
                      <a:r>
                        <a:rPr lang="en-US" sz="1600" u="none" strike="noStrike" dirty="0">
                          <a:effectLst/>
                          <a:latin typeface="Cambria Math" panose="02040503050406030204" pitchFamily="18" charset="0"/>
                          <a:ea typeface="Cambria Math" panose="02040503050406030204" pitchFamily="18" charset="0"/>
                          <a:cs typeface="Times New Roman" panose="02020603050405020304" pitchFamily="18" charset="0"/>
                        </a:rPr>
                        <a:t>149</a:t>
                      </a:r>
                      <a:endParaRPr lang="en-US" sz="1600" b="0" i="0" u="none" strike="noStrike" dirty="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endParaRPr>
                    </a:p>
                  </a:txBody>
                  <a:tcPr marL="5484" marR="5484" marT="5484" marB="0" anchor="ctr">
                    <a:lnL w="12700" cap="flat" cmpd="sng" algn="ctr">
                      <a:noFill/>
                      <a:prstDash val="solid"/>
                      <a:round/>
                      <a:headEnd type="none" w="med" len="med"/>
                      <a:tailEnd type="none" w="med" len="med"/>
                    </a:lnL>
                    <a:lnB w="12700" cap="flat" cmpd="sng" algn="ctr">
                      <a:noFill/>
                      <a:prstDash val="solid"/>
                      <a:round/>
                      <a:headEnd type="none" w="med" len="med"/>
                      <a:tailEnd type="none" w="med" len="med"/>
                    </a:lnB>
                  </a:tcPr>
                </a:tc>
                <a:tc>
                  <a:txBody>
                    <a:bodyPr/>
                    <a:lstStyle/>
                    <a:p>
                      <a:pPr algn="ctr" fontAlgn="b"/>
                      <a:r>
                        <a:rPr lang="en-US" sz="1600" u="none" strike="noStrike" dirty="0">
                          <a:effectLst/>
                          <a:latin typeface="Cambria Math" panose="02040503050406030204" pitchFamily="18" charset="0"/>
                          <a:ea typeface="Cambria Math" panose="02040503050406030204" pitchFamily="18" charset="0"/>
                          <a:cs typeface="Times New Roman" panose="02020603050405020304" pitchFamily="18" charset="0"/>
                        </a:rPr>
                        <a:t>63.7</a:t>
                      </a:r>
                      <a:endParaRPr lang="en-US" sz="1600" b="0" i="0" u="none" strike="noStrike" dirty="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endParaRPr>
                    </a:p>
                  </a:txBody>
                  <a:tcPr marL="5484" marR="5484" marT="5484" marB="0" anchor="ctr">
                    <a:lnR w="12700" cap="flat" cmpd="sng" algn="ctr">
                      <a:noFill/>
                      <a:prstDash val="solid"/>
                      <a:round/>
                      <a:headEnd type="none" w="med" len="med"/>
                      <a:tailEnd type="none" w="med" len="med"/>
                    </a:lnR>
                    <a:lnB w="12700" cap="flat" cmpd="sng" algn="ctr">
                      <a:noFill/>
                      <a:prstDash val="solid"/>
                      <a:round/>
                      <a:headEnd type="none" w="med" len="med"/>
                      <a:tailEnd type="none" w="med" len="med"/>
                    </a:lnB>
                  </a:tcPr>
                </a:tc>
                <a:extLst>
                  <a:ext uri="{0D108BD9-81ED-4DB2-BD59-A6C34878D82A}">
                    <a16:rowId xmlns:a16="http://schemas.microsoft.com/office/drawing/2014/main" val="2699955830"/>
                  </a:ext>
                </a:extLst>
              </a:tr>
              <a:tr h="386469">
                <a:tc>
                  <a:txBody>
                    <a:bodyPr/>
                    <a:lstStyle/>
                    <a:p>
                      <a:pPr algn="ctr" fontAlgn="b"/>
                      <a:r>
                        <a:rPr lang="en-US" sz="1600" b="0" kern="1200" dirty="0">
                          <a:latin typeface="Times New Roman" panose="02020603050405020304" pitchFamily="18" charset="0"/>
                          <a:cs typeface="Times New Roman" panose="02020603050405020304" pitchFamily="18" charset="0"/>
                        </a:rPr>
                        <a:t>IGCV2-0.5</a:t>
                      </a:r>
                      <a:endParaRPr lang="en-US" sz="1600" b="0" kern="1200" dirty="0">
                        <a:gradFill>
                          <a:gsLst>
                            <a:gs pos="2917">
                              <a:schemeClr val="tx1"/>
                            </a:gs>
                            <a:gs pos="30000">
                              <a:schemeClr val="tx1"/>
                            </a:gs>
                          </a:gsLst>
                          <a:lin ang="5400000" scaled="0"/>
                        </a:gradFill>
                        <a:latin typeface="Times New Roman" panose="02020603050405020304" pitchFamily="18" charset="0"/>
                        <a:ea typeface="+mn-ea"/>
                        <a:cs typeface="Times New Roman" panose="02020603050405020304" pitchFamily="18" charset="0"/>
                      </a:endParaRPr>
                    </a:p>
                  </a:txBody>
                  <a:tcPr marL="5484" marR="5484" marT="5484" marB="0"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solidFill>
                      <a:schemeClr val="accent2">
                        <a:lumMod val="20000"/>
                        <a:lumOff val="80000"/>
                      </a:schemeClr>
                    </a:solidFill>
                  </a:tcPr>
                </a:tc>
                <a:tc>
                  <a:txBody>
                    <a:bodyPr/>
                    <a:lstStyle/>
                    <a:p>
                      <a:pPr algn="ctr" fontAlgn="b"/>
                      <a:r>
                        <a:rPr lang="en-US" sz="1600" u="none" strike="noStrike" dirty="0">
                          <a:effectLst/>
                          <a:latin typeface="Cambria Math" panose="02040503050406030204" pitchFamily="18" charset="0"/>
                          <a:ea typeface="Cambria Math" panose="02040503050406030204" pitchFamily="18" charset="0"/>
                          <a:cs typeface="Times New Roman" panose="02020603050405020304" pitchFamily="18" charset="0"/>
                        </a:rPr>
                        <a:t>1.3</a:t>
                      </a:r>
                      <a:endParaRPr lang="en-US" sz="1600" b="0" i="0" u="none" strike="noStrike" dirty="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endParaRPr>
                    </a:p>
                  </a:txBody>
                  <a:tcPr marL="5484" marR="5484" marT="5484" marB="0" anchor="ctr">
                    <a:lnR w="12700" cap="flat" cmpd="sng" algn="ctr">
                      <a:noFill/>
                      <a:prstDash val="solid"/>
                      <a:round/>
                      <a:headEnd type="none" w="med" len="med"/>
                      <a:tailEnd type="none" w="med" len="med"/>
                    </a:lnR>
                    <a:lnT w="12700" cap="flat" cmpd="sng" algn="ctr">
                      <a:noFill/>
                      <a:prstDash val="solid"/>
                      <a:round/>
                      <a:headEnd type="none" w="med" len="med"/>
                      <a:tailEnd type="none" w="med" len="med"/>
                    </a:lnT>
                    <a:solidFill>
                      <a:schemeClr val="accent2">
                        <a:lumMod val="20000"/>
                        <a:lumOff val="80000"/>
                      </a:schemeClr>
                    </a:solidFill>
                  </a:tcPr>
                </a:tc>
                <a:tc>
                  <a:txBody>
                    <a:bodyPr/>
                    <a:lstStyle/>
                    <a:p>
                      <a:pPr algn="ctr" fontAlgn="b"/>
                      <a:r>
                        <a:rPr lang="en-US" sz="1600" u="none" strike="noStrike" dirty="0">
                          <a:effectLst/>
                          <a:latin typeface="Cambria Math" panose="02040503050406030204" pitchFamily="18" charset="0"/>
                          <a:ea typeface="Cambria Math" panose="02040503050406030204" pitchFamily="18" charset="0"/>
                          <a:cs typeface="Times New Roman" panose="02020603050405020304" pitchFamily="18" charset="0"/>
                        </a:rPr>
                        <a:t>156</a:t>
                      </a:r>
                      <a:endParaRPr lang="en-US" sz="1600" b="0" i="0" u="none" strike="noStrike" dirty="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endParaRPr>
                    </a:p>
                  </a:txBody>
                  <a:tcPr marL="5484" marR="5484" marT="5484" marB="0"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solidFill>
                      <a:schemeClr val="accent2">
                        <a:lumMod val="20000"/>
                        <a:lumOff val="80000"/>
                      </a:schemeClr>
                    </a:solidFill>
                  </a:tcPr>
                </a:tc>
                <a:tc>
                  <a:txBody>
                    <a:bodyPr/>
                    <a:lstStyle/>
                    <a:p>
                      <a:pPr algn="ctr" fontAlgn="b"/>
                      <a:r>
                        <a:rPr lang="en-US" sz="1600" b="1" u="none" strike="noStrike" dirty="0">
                          <a:effectLst/>
                          <a:latin typeface="Cambria Math" panose="02040503050406030204" pitchFamily="18" charset="0"/>
                          <a:ea typeface="Cambria Math" panose="02040503050406030204" pitchFamily="18" charset="0"/>
                          <a:cs typeface="Times New Roman" panose="02020603050405020304" pitchFamily="18" charset="0"/>
                        </a:rPr>
                        <a:t>65.5</a:t>
                      </a:r>
                      <a:endParaRPr lang="en-US" sz="1600" b="1" i="0" u="none" strike="noStrike" dirty="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endParaRPr>
                    </a:p>
                  </a:txBody>
                  <a:tcPr marL="5484" marR="5484" marT="5484" marB="0" anchor="ctr">
                    <a:lnR w="12700" cap="flat" cmpd="sng" algn="ctr">
                      <a:noFill/>
                      <a:prstDash val="solid"/>
                      <a:round/>
                      <a:headEnd type="none" w="med" len="med"/>
                      <a:tailEnd type="none" w="med" len="med"/>
                    </a:lnR>
                    <a:lnT w="12700" cap="flat" cmpd="sng" algn="ctr">
                      <a:noFill/>
                      <a:prstDash val="solid"/>
                      <a:round/>
                      <a:headEnd type="none" w="med" len="med"/>
                      <a:tailEnd type="none" w="med" len="med"/>
                    </a:lnT>
                    <a:solidFill>
                      <a:schemeClr val="accent2">
                        <a:lumMod val="20000"/>
                        <a:lumOff val="80000"/>
                      </a:schemeClr>
                    </a:solidFill>
                  </a:tcPr>
                </a:tc>
                <a:extLst>
                  <a:ext uri="{0D108BD9-81ED-4DB2-BD59-A6C34878D82A}">
                    <a16:rowId xmlns:a16="http://schemas.microsoft.com/office/drawing/2014/main" val="3930372107"/>
                  </a:ext>
                </a:extLst>
              </a:tr>
              <a:tr h="386469">
                <a:tc>
                  <a:txBody>
                    <a:bodyPr/>
                    <a:lstStyle/>
                    <a:p>
                      <a:pPr algn="ctr" fontAlgn="b"/>
                      <a:r>
                        <a:rPr lang="en-US" sz="1600" b="0" kern="1200" dirty="0">
                          <a:latin typeface="Times New Roman" panose="02020603050405020304" pitchFamily="18" charset="0"/>
                          <a:cs typeface="Times New Roman" panose="02020603050405020304" pitchFamily="18" charset="0"/>
                        </a:rPr>
                        <a:t>MobileNetV1-0.25</a:t>
                      </a:r>
                      <a:endParaRPr lang="en-US" sz="1600" b="0" kern="1200" dirty="0">
                        <a:gradFill>
                          <a:gsLst>
                            <a:gs pos="2917">
                              <a:schemeClr val="tx1"/>
                            </a:gs>
                            <a:gs pos="30000">
                              <a:schemeClr val="tx1"/>
                            </a:gs>
                          </a:gsLst>
                          <a:lin ang="5400000" scaled="0"/>
                        </a:gradFill>
                        <a:latin typeface="Times New Roman" panose="02020603050405020304" pitchFamily="18" charset="0"/>
                        <a:ea typeface="+mn-ea"/>
                        <a:cs typeface="Times New Roman" panose="02020603050405020304" pitchFamily="18" charset="0"/>
                      </a:endParaRPr>
                    </a:p>
                  </a:txBody>
                  <a:tcPr marL="5484" marR="5484" marT="5484" marB="0" anchor="ctr">
                    <a:lnL w="12700" cap="flat" cmpd="sng" algn="ctr">
                      <a:noFill/>
                      <a:prstDash val="solid"/>
                      <a:round/>
                      <a:headEnd type="none" w="med" len="med"/>
                      <a:tailEnd type="none" w="med" len="med"/>
                    </a:lnL>
                    <a:lnB w="12700" cap="flat" cmpd="sng" algn="ctr">
                      <a:noFill/>
                      <a:prstDash val="solid"/>
                      <a:round/>
                      <a:headEnd type="none" w="med" len="med"/>
                      <a:tailEnd type="none" w="med" len="med"/>
                    </a:lnB>
                    <a:solidFill>
                      <a:schemeClr val="bg1"/>
                    </a:solidFill>
                  </a:tcPr>
                </a:tc>
                <a:tc>
                  <a:txBody>
                    <a:bodyPr/>
                    <a:lstStyle/>
                    <a:p>
                      <a:pPr algn="ctr" fontAlgn="b"/>
                      <a:r>
                        <a:rPr lang="en-US" sz="1600" u="none" strike="noStrike" dirty="0">
                          <a:effectLst/>
                          <a:latin typeface="Cambria Math" panose="02040503050406030204" pitchFamily="18" charset="0"/>
                          <a:ea typeface="Cambria Math" panose="02040503050406030204" pitchFamily="18" charset="0"/>
                          <a:cs typeface="Times New Roman" panose="02020603050405020304" pitchFamily="18" charset="0"/>
                        </a:rPr>
                        <a:t>0.5</a:t>
                      </a:r>
                      <a:endParaRPr lang="en-US" sz="1600" b="0" i="0" u="none" strike="noStrike" dirty="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endParaRPr>
                    </a:p>
                  </a:txBody>
                  <a:tcPr marL="5484" marR="5484" marT="5484" marB="0" anchor="ctr">
                    <a:lnR w="12700" cap="flat" cmpd="sng" algn="ctr">
                      <a:noFill/>
                      <a:prstDash val="solid"/>
                      <a:round/>
                      <a:headEnd type="none" w="med" len="med"/>
                      <a:tailEnd type="none" w="med" len="med"/>
                    </a:lnR>
                    <a:lnB w="12700" cap="flat" cmpd="sng" algn="ctr">
                      <a:noFill/>
                      <a:prstDash val="solid"/>
                      <a:round/>
                      <a:headEnd type="none" w="med" len="med"/>
                      <a:tailEnd type="none" w="med" len="med"/>
                    </a:lnB>
                    <a:solidFill>
                      <a:schemeClr val="bg1"/>
                    </a:solidFill>
                  </a:tcPr>
                </a:tc>
                <a:tc>
                  <a:txBody>
                    <a:bodyPr/>
                    <a:lstStyle/>
                    <a:p>
                      <a:pPr algn="ctr" fontAlgn="b"/>
                      <a:r>
                        <a:rPr lang="en-US" sz="1600" u="none" strike="noStrike" dirty="0">
                          <a:effectLst/>
                          <a:latin typeface="Cambria Math" panose="02040503050406030204" pitchFamily="18" charset="0"/>
                          <a:ea typeface="Cambria Math" panose="02040503050406030204" pitchFamily="18" charset="0"/>
                          <a:cs typeface="Times New Roman" panose="02020603050405020304" pitchFamily="18" charset="0"/>
                        </a:rPr>
                        <a:t>41</a:t>
                      </a:r>
                      <a:endParaRPr lang="en-US" sz="1600" b="0" i="0" u="none" strike="noStrike" dirty="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endParaRPr>
                    </a:p>
                  </a:txBody>
                  <a:tcPr marL="5484" marR="5484" marT="5484" marB="0" anchor="ctr">
                    <a:lnL w="12700" cap="flat" cmpd="sng" algn="ctr">
                      <a:noFill/>
                      <a:prstDash val="solid"/>
                      <a:round/>
                      <a:headEnd type="none" w="med" len="med"/>
                      <a:tailEnd type="none" w="med" len="med"/>
                    </a:lnL>
                    <a:lnB w="12700" cap="flat" cmpd="sng" algn="ctr">
                      <a:noFill/>
                      <a:prstDash val="solid"/>
                      <a:round/>
                      <a:headEnd type="none" w="med" len="med"/>
                      <a:tailEnd type="none" w="med" len="med"/>
                    </a:lnB>
                    <a:solidFill>
                      <a:schemeClr val="bg1"/>
                    </a:solidFill>
                  </a:tcPr>
                </a:tc>
                <a:tc>
                  <a:txBody>
                    <a:bodyPr/>
                    <a:lstStyle/>
                    <a:p>
                      <a:pPr algn="ctr" fontAlgn="b"/>
                      <a:r>
                        <a:rPr lang="en-US" sz="1600" u="none" strike="noStrike" dirty="0">
                          <a:effectLst/>
                          <a:latin typeface="Cambria Math" panose="02040503050406030204" pitchFamily="18" charset="0"/>
                          <a:ea typeface="Cambria Math" panose="02040503050406030204" pitchFamily="18" charset="0"/>
                          <a:cs typeface="Times New Roman" panose="02020603050405020304" pitchFamily="18" charset="0"/>
                        </a:rPr>
                        <a:t>50.6</a:t>
                      </a:r>
                      <a:endParaRPr lang="en-US" sz="1600" b="0" i="0" u="none" strike="noStrike" dirty="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endParaRPr>
                    </a:p>
                  </a:txBody>
                  <a:tcPr marL="5484" marR="5484" marT="5484" marB="0" anchor="ctr">
                    <a:lnR w="12700" cap="flat" cmpd="sng" algn="ctr">
                      <a:noFill/>
                      <a:prstDash val="solid"/>
                      <a:round/>
                      <a:headEnd type="none" w="med" len="med"/>
                      <a:tailEnd type="none" w="med" len="med"/>
                    </a:lnR>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93006035"/>
                  </a:ext>
                </a:extLst>
              </a:tr>
              <a:tr h="386469">
                <a:tc>
                  <a:txBody>
                    <a:bodyPr/>
                    <a:lstStyle/>
                    <a:p>
                      <a:pPr algn="ctr" fontAlgn="b"/>
                      <a:r>
                        <a:rPr lang="en-US" sz="1600" b="0" kern="1200" dirty="0">
                          <a:latin typeface="Times New Roman" panose="02020603050405020304" pitchFamily="18" charset="0"/>
                          <a:cs typeface="Times New Roman" panose="02020603050405020304" pitchFamily="18" charset="0"/>
                        </a:rPr>
                        <a:t>IGCV2-0.25</a:t>
                      </a:r>
                      <a:endParaRPr lang="en-US" sz="1600" b="0" kern="1200" dirty="0">
                        <a:gradFill>
                          <a:gsLst>
                            <a:gs pos="2917">
                              <a:schemeClr val="tx1"/>
                            </a:gs>
                            <a:gs pos="30000">
                              <a:schemeClr val="tx1"/>
                            </a:gs>
                          </a:gsLst>
                          <a:lin ang="5400000" scaled="0"/>
                        </a:gradFill>
                        <a:latin typeface="Times New Roman" panose="02020603050405020304" pitchFamily="18" charset="0"/>
                        <a:ea typeface="+mn-ea"/>
                        <a:cs typeface="Times New Roman" panose="02020603050405020304" pitchFamily="18" charset="0"/>
                      </a:endParaRPr>
                    </a:p>
                  </a:txBody>
                  <a:tcPr marL="5484" marR="5484" marT="5484" marB="0"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solidFill>
                      <a:schemeClr val="accent2">
                        <a:lumMod val="20000"/>
                        <a:lumOff val="80000"/>
                      </a:schemeClr>
                    </a:solidFill>
                  </a:tcPr>
                </a:tc>
                <a:tc>
                  <a:txBody>
                    <a:bodyPr/>
                    <a:lstStyle/>
                    <a:p>
                      <a:pPr algn="ctr" fontAlgn="b"/>
                      <a:r>
                        <a:rPr lang="en-US" sz="1600" u="none" strike="noStrike" dirty="0">
                          <a:effectLst/>
                          <a:latin typeface="Cambria Math" panose="02040503050406030204" pitchFamily="18" charset="0"/>
                          <a:ea typeface="Cambria Math" panose="02040503050406030204" pitchFamily="18" charset="0"/>
                          <a:cs typeface="Times New Roman" panose="02020603050405020304" pitchFamily="18" charset="0"/>
                        </a:rPr>
                        <a:t>0.5</a:t>
                      </a:r>
                      <a:endParaRPr lang="en-US" sz="1600" b="0" i="0" u="none" strike="noStrike" dirty="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endParaRPr>
                    </a:p>
                  </a:txBody>
                  <a:tcPr marL="5484" marR="5484" marT="5484" marB="0" anchor="ctr">
                    <a:lnR w="12700" cap="flat" cmpd="sng" algn="ctr">
                      <a:noFill/>
                      <a:prstDash val="solid"/>
                      <a:round/>
                      <a:headEnd type="none" w="med" len="med"/>
                      <a:tailEnd type="none" w="med" len="med"/>
                    </a:lnR>
                    <a:lnT w="12700" cap="flat" cmpd="sng" algn="ctr">
                      <a:noFill/>
                      <a:prstDash val="solid"/>
                      <a:round/>
                      <a:headEnd type="none" w="med" len="med"/>
                      <a:tailEnd type="none" w="med" len="med"/>
                    </a:lnT>
                    <a:solidFill>
                      <a:schemeClr val="accent2">
                        <a:lumMod val="20000"/>
                        <a:lumOff val="80000"/>
                      </a:schemeClr>
                    </a:solidFill>
                  </a:tcPr>
                </a:tc>
                <a:tc>
                  <a:txBody>
                    <a:bodyPr/>
                    <a:lstStyle/>
                    <a:p>
                      <a:pPr algn="ctr" fontAlgn="b"/>
                      <a:r>
                        <a:rPr lang="en-US" sz="1600" u="none" strike="noStrike" dirty="0">
                          <a:effectLst/>
                          <a:latin typeface="Cambria Math" panose="02040503050406030204" pitchFamily="18" charset="0"/>
                          <a:ea typeface="Cambria Math" panose="02040503050406030204" pitchFamily="18" charset="0"/>
                          <a:cs typeface="Times New Roman" panose="02020603050405020304" pitchFamily="18" charset="0"/>
                        </a:rPr>
                        <a:t>46</a:t>
                      </a:r>
                      <a:endParaRPr lang="en-US" sz="1600" b="0" i="0" u="none" strike="noStrike" dirty="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endParaRPr>
                    </a:p>
                  </a:txBody>
                  <a:tcPr marL="5484" marR="5484" marT="5484" marB="0"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solidFill>
                      <a:schemeClr val="accent2">
                        <a:lumMod val="20000"/>
                        <a:lumOff val="80000"/>
                      </a:schemeClr>
                    </a:solidFill>
                  </a:tcPr>
                </a:tc>
                <a:tc>
                  <a:txBody>
                    <a:bodyPr/>
                    <a:lstStyle/>
                    <a:p>
                      <a:pPr algn="ctr" fontAlgn="b"/>
                      <a:r>
                        <a:rPr lang="en-US" sz="1600" b="1" u="none" strike="noStrike" dirty="0">
                          <a:effectLst/>
                          <a:latin typeface="Cambria Math" panose="02040503050406030204" pitchFamily="18" charset="0"/>
                          <a:ea typeface="Cambria Math" panose="02040503050406030204" pitchFamily="18" charset="0"/>
                          <a:cs typeface="Times New Roman" panose="02020603050405020304" pitchFamily="18" charset="0"/>
                        </a:rPr>
                        <a:t>54.9</a:t>
                      </a:r>
                      <a:endParaRPr lang="en-US" sz="1600" b="1" i="0" u="none" strike="noStrike" dirty="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endParaRPr>
                    </a:p>
                  </a:txBody>
                  <a:tcPr marL="5484" marR="5484" marT="5484" marB="0" anchor="ctr">
                    <a:lnR w="12700" cap="flat" cmpd="sng" algn="ctr">
                      <a:noFill/>
                      <a:prstDash val="solid"/>
                      <a:round/>
                      <a:headEnd type="none" w="med" len="med"/>
                      <a:tailEnd type="none" w="med" len="med"/>
                    </a:lnR>
                    <a:lnT w="12700" cap="flat" cmpd="sng" algn="ctr">
                      <a:noFill/>
                      <a:prstDash val="solid"/>
                      <a:round/>
                      <a:headEnd type="none" w="med" len="med"/>
                      <a:tailEnd type="none" w="med" len="med"/>
                    </a:lnT>
                    <a:solidFill>
                      <a:schemeClr val="accent2">
                        <a:lumMod val="20000"/>
                        <a:lumOff val="80000"/>
                      </a:schemeClr>
                    </a:solidFill>
                  </a:tcPr>
                </a:tc>
                <a:extLst>
                  <a:ext uri="{0D108BD9-81ED-4DB2-BD59-A6C34878D82A}">
                    <a16:rowId xmlns:a16="http://schemas.microsoft.com/office/drawing/2014/main" val="4243551286"/>
                  </a:ext>
                </a:extLst>
              </a:tr>
            </a:tbl>
          </a:graphicData>
        </a:graphic>
      </p:graphicFrame>
      <p:sp>
        <p:nvSpPr>
          <p:cNvPr id="2" name="Slide Number Placeholder 1">
            <a:extLst>
              <a:ext uri="{FF2B5EF4-FFF2-40B4-BE49-F238E27FC236}">
                <a16:creationId xmlns:a16="http://schemas.microsoft.com/office/drawing/2014/main" id="{4EB2D649-FA0D-4EED-A22C-2164E9A3F805}"/>
              </a:ext>
            </a:extLst>
          </p:cNvPr>
          <p:cNvSpPr>
            <a:spLocks noGrp="1"/>
          </p:cNvSpPr>
          <p:nvPr>
            <p:ph type="sldNum" sz="quarter" idx="4"/>
          </p:nvPr>
        </p:nvSpPr>
        <p:spPr/>
        <p:txBody>
          <a:bodyPr/>
          <a:lstStyle/>
          <a:p>
            <a:pPr algn="ctr"/>
            <a:fld id="{1BA29183-7CD2-4C0C-A7F1-D2FD10734D96}" type="slidenum">
              <a:rPr lang="en-US" smtClean="0"/>
              <a:pPr algn="ctr"/>
              <a:t>111</a:t>
            </a:fld>
            <a:endParaRPr lang="en-US" dirty="0"/>
          </a:p>
        </p:txBody>
      </p:sp>
    </p:spTree>
    <p:extLst>
      <p:ext uri="{BB962C8B-B14F-4D97-AF65-F5344CB8AC3E}">
        <p14:creationId xmlns:p14="http://schemas.microsoft.com/office/powerpoint/2010/main" val="574773155"/>
      </p:ext>
    </p:extLst>
  </p:cSld>
  <p:clrMapOvr>
    <a:masterClrMapping/>
  </p:clrMapOvr>
  <p:transition>
    <p:fade/>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1592262"/>
            <a:ext cx="12436475" cy="849463"/>
          </a:xfrm>
          <a:prstGeom prst="rect">
            <a:avLst/>
          </a:prstGeom>
          <a:noFill/>
        </p:spPr>
        <p:txBody>
          <a:bodyPr wrap="square" lIns="182880" tIns="146304" rIns="182880" bIns="146304" rtlCol="0">
            <a:spAutoFit/>
          </a:bodyPr>
          <a:lstStyle/>
          <a:p>
            <a:pPr algn="ctr">
              <a:lnSpc>
                <a:spcPct val="90000"/>
              </a:lnSpc>
              <a:spcAft>
                <a:spcPts val="600"/>
              </a:spcAft>
            </a:pPr>
            <a:r>
              <a:rPr lang="en-US" sz="4000" dirty="0">
                <a:gradFill>
                  <a:gsLst>
                    <a:gs pos="2917">
                      <a:schemeClr val="tx1"/>
                    </a:gs>
                    <a:gs pos="30000">
                      <a:schemeClr val="tx1"/>
                    </a:gs>
                  </a:gsLst>
                  <a:lin ang="5400000" scaled="0"/>
                </a:gradFill>
              </a:rPr>
              <a:t>IGCV3: </a:t>
            </a:r>
            <a:r>
              <a:rPr lang="en-US" sz="4000" dirty="0"/>
              <a:t>Interleaved Low-Rank Group Convolutions</a:t>
            </a:r>
          </a:p>
        </p:txBody>
      </p:sp>
      <p:pic>
        <p:nvPicPr>
          <p:cNvPr id="3" name="Picture 2">
            <a:extLst>
              <a:ext uri="{FF2B5EF4-FFF2-40B4-BE49-F238E27FC236}">
                <a16:creationId xmlns:a16="http://schemas.microsoft.com/office/drawing/2014/main" id="{921DDAFD-00C9-4190-A63F-C1EA58DD03FF}"/>
              </a:ext>
            </a:extLst>
          </p:cNvPr>
          <p:cNvPicPr>
            <a:picLocks noChangeAspect="1"/>
          </p:cNvPicPr>
          <p:nvPr/>
        </p:nvPicPr>
        <p:blipFill>
          <a:blip r:embed="rId3"/>
          <a:stretch>
            <a:fillRect/>
          </a:stretch>
        </p:blipFill>
        <p:spPr>
          <a:xfrm>
            <a:off x="1991043" y="2764789"/>
            <a:ext cx="8454390" cy="2713673"/>
          </a:xfrm>
          <a:prstGeom prst="rect">
            <a:avLst/>
          </a:prstGeom>
          <a:solidFill>
            <a:schemeClr val="accent4">
              <a:lumMod val="20000"/>
              <a:lumOff val="80000"/>
            </a:schemeClr>
          </a:solidFill>
        </p:spPr>
      </p:pic>
      <p:sp>
        <p:nvSpPr>
          <p:cNvPr id="6" name="TextBox 5">
            <a:extLst>
              <a:ext uri="{FF2B5EF4-FFF2-40B4-BE49-F238E27FC236}">
                <a16:creationId xmlns:a16="http://schemas.microsoft.com/office/drawing/2014/main" id="{41067ED5-05ED-49C2-A7CA-BB62BE871578}"/>
              </a:ext>
            </a:extLst>
          </p:cNvPr>
          <p:cNvSpPr txBox="1"/>
          <p:nvPr/>
        </p:nvSpPr>
        <p:spPr>
          <a:xfrm>
            <a:off x="457199" y="6088062"/>
            <a:ext cx="11522075" cy="738664"/>
          </a:xfrm>
          <a:prstGeom prst="rect">
            <a:avLst/>
          </a:prstGeom>
          <a:noFill/>
        </p:spPr>
        <p:txBody>
          <a:bodyPr wrap="square" lIns="182880" tIns="146304" rIns="182880" bIns="146304" rtlCol="0">
            <a:spAutoFit/>
          </a:bodyPr>
          <a:lstStyle/>
          <a:p>
            <a:pPr>
              <a:lnSpc>
                <a:spcPct val="90000"/>
              </a:lnSpc>
              <a:spcAft>
                <a:spcPts val="600"/>
              </a:spcAft>
            </a:pPr>
            <a:r>
              <a:rPr lang="en-US" sz="1600" dirty="0">
                <a:latin typeface="+mj-lt"/>
              </a:rPr>
              <a:t>Ke Sun, Mingjie Li, Dong Liu, and Jingdong Wang. IGCV3: Interleaved Low-Rank Group Convolutions for Efficient Deep Neural Networks. BMVC 2018.</a:t>
            </a:r>
            <a:endParaRPr lang="en-US" sz="1600" dirty="0">
              <a:gradFill>
                <a:gsLst>
                  <a:gs pos="2917">
                    <a:schemeClr val="tx1"/>
                  </a:gs>
                  <a:gs pos="30000">
                    <a:schemeClr val="tx1"/>
                  </a:gs>
                </a:gsLst>
                <a:lin ang="5400000" scaled="0"/>
              </a:gradFill>
              <a:latin typeface="+mj-lt"/>
            </a:endParaRPr>
          </a:p>
        </p:txBody>
      </p:sp>
      <p:sp>
        <p:nvSpPr>
          <p:cNvPr id="2" name="Slide Number Placeholder 1">
            <a:extLst>
              <a:ext uri="{FF2B5EF4-FFF2-40B4-BE49-F238E27FC236}">
                <a16:creationId xmlns:a16="http://schemas.microsoft.com/office/drawing/2014/main" id="{06384850-AA80-4BD3-A5D3-2681A1FFFFC1}"/>
              </a:ext>
            </a:extLst>
          </p:cNvPr>
          <p:cNvSpPr>
            <a:spLocks noGrp="1"/>
          </p:cNvSpPr>
          <p:nvPr>
            <p:ph type="sldNum" sz="quarter" idx="4"/>
          </p:nvPr>
        </p:nvSpPr>
        <p:spPr/>
        <p:txBody>
          <a:bodyPr/>
          <a:lstStyle/>
          <a:p>
            <a:pPr algn="ctr"/>
            <a:fld id="{1BA29183-7CD2-4C0C-A7F1-D2FD10734D96}" type="slidenum">
              <a:rPr lang="en-US" smtClean="0"/>
              <a:pPr algn="ctr"/>
              <a:t>112</a:t>
            </a:fld>
            <a:endParaRPr lang="en-US" dirty="0"/>
          </a:p>
        </p:txBody>
      </p:sp>
    </p:spTree>
    <p:extLst>
      <p:ext uri="{BB962C8B-B14F-4D97-AF65-F5344CB8AC3E}">
        <p14:creationId xmlns:p14="http://schemas.microsoft.com/office/powerpoint/2010/main" val="2677591233"/>
      </p:ext>
    </p:extLst>
  </p:cSld>
  <p:clrMapOvr>
    <a:masterClrMapping/>
  </p:clrMapOvr>
  <p:transition>
    <p:fade/>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F027D5F5-FC67-4367-BC3B-E39A47698A1A}"/>
              </a:ext>
            </a:extLst>
          </p:cNvPr>
          <p:cNvSpPr txBox="1"/>
          <p:nvPr/>
        </p:nvSpPr>
        <p:spPr>
          <a:xfrm>
            <a:off x="457199" y="6088062"/>
            <a:ext cx="11522075" cy="738664"/>
          </a:xfrm>
          <a:prstGeom prst="rect">
            <a:avLst/>
          </a:prstGeom>
          <a:noFill/>
        </p:spPr>
        <p:txBody>
          <a:bodyPr wrap="square" lIns="182880" tIns="146304" rIns="182880" bIns="146304" rtlCol="0">
            <a:spAutoFit/>
          </a:bodyPr>
          <a:lstStyle/>
          <a:p>
            <a:pPr>
              <a:lnSpc>
                <a:spcPct val="90000"/>
              </a:lnSpc>
              <a:spcAft>
                <a:spcPts val="600"/>
              </a:spcAft>
            </a:pPr>
            <a:r>
              <a:rPr lang="en-US" sz="1600" dirty="0">
                <a:latin typeface="+mj-lt"/>
              </a:rPr>
              <a:t>Ke Sun, Mingjie Li, Dong Liu, and Jingdong Wang. IGCV3: Interleaved Low-Rank Group Convolutions for Efficient Deep Neural Networks. BMVC 2018.</a:t>
            </a:r>
            <a:endParaRPr lang="en-US" sz="1600" dirty="0">
              <a:gradFill>
                <a:gsLst>
                  <a:gs pos="2917">
                    <a:schemeClr val="tx1"/>
                  </a:gs>
                  <a:gs pos="30000">
                    <a:schemeClr val="tx1"/>
                  </a:gs>
                </a:gsLst>
                <a:lin ang="5400000" scaled="0"/>
              </a:gradFill>
              <a:latin typeface="+mj-lt"/>
            </a:endParaRPr>
          </a:p>
        </p:txBody>
      </p:sp>
      <p:sp>
        <p:nvSpPr>
          <p:cNvPr id="9" name="TextBox 8">
            <a:extLst>
              <a:ext uri="{FF2B5EF4-FFF2-40B4-BE49-F238E27FC236}">
                <a16:creationId xmlns:a16="http://schemas.microsoft.com/office/drawing/2014/main" id="{E406A686-52AF-491C-B31B-E4D841F5DAA5}"/>
              </a:ext>
            </a:extLst>
          </p:cNvPr>
          <p:cNvSpPr txBox="1"/>
          <p:nvPr/>
        </p:nvSpPr>
        <p:spPr>
          <a:xfrm>
            <a:off x="731837" y="1199897"/>
            <a:ext cx="10972800" cy="4422749"/>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latin typeface="+mj-lt"/>
              </a:rPr>
              <a:t>Structured sparse matrix composition</a:t>
            </a:r>
          </a:p>
          <a:p>
            <a:pPr marL="809271"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2 → Multiple structured sparse matri</a:t>
            </a:r>
            <a:r>
              <a:rPr lang="en-US" altLang="zh-CN" sz="2400" dirty="0">
                <a:gradFill>
                  <a:gsLst>
                    <a:gs pos="2917">
                      <a:schemeClr val="tx1"/>
                    </a:gs>
                    <a:gs pos="30000">
                      <a:schemeClr val="tx1"/>
                    </a:gs>
                  </a:gsLst>
                  <a:lin ang="5400000" scaled="0"/>
                </a:gradFill>
              </a:rPr>
              <a:t>ces</a:t>
            </a:r>
            <a:endParaRPr lang="en-US" sz="2400" dirty="0">
              <a:gradFill>
                <a:gsLst>
                  <a:gs pos="2917">
                    <a:schemeClr val="tx1"/>
                  </a:gs>
                  <a:gs pos="30000">
                    <a:schemeClr val="tx1"/>
                  </a:gs>
                </a:gsLst>
                <a:lin ang="5400000" scaled="0"/>
              </a:gradFill>
            </a:endParaRPr>
          </a:p>
          <a:p>
            <a:pPr marL="809271"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Benefit: further redundancy reduction (much sparser)</a:t>
            </a:r>
          </a:p>
          <a:p>
            <a:pPr marL="809271" lvl="1"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altLang="zh-CN" sz="2800" dirty="0">
                <a:gradFill>
                  <a:gsLst>
                    <a:gs pos="2917">
                      <a:schemeClr val="tx1"/>
                    </a:gs>
                    <a:gs pos="30000">
                      <a:schemeClr val="tx1"/>
                    </a:gs>
                  </a:gsLst>
                  <a:lin ang="5400000" scaled="0"/>
                </a:gradFill>
                <a:latin typeface="+mj-lt"/>
              </a:rPr>
              <a:t>Complementary condition</a:t>
            </a:r>
          </a:p>
          <a:p>
            <a:pPr marL="809271"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Strict → loose</a:t>
            </a:r>
          </a:p>
          <a:p>
            <a:pPr marL="809271" lvl="1"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sz="2800" dirty="0">
                <a:solidFill>
                  <a:srgbClr val="FF0000"/>
                </a:solidFill>
                <a:latin typeface="+mj-lt"/>
              </a:rPr>
              <a:t>Low-rank structured sparse matrix composition</a:t>
            </a:r>
          </a:p>
          <a:p>
            <a:pPr marL="809271" lvl="1" indent="-342900">
              <a:lnSpc>
                <a:spcPct val="90000"/>
              </a:lnSpc>
              <a:spcAft>
                <a:spcPts val="600"/>
              </a:spcAft>
              <a:buFont typeface="Arial" panose="020B0604020202020204" pitchFamily="34" charset="0"/>
              <a:buChar char="•"/>
            </a:pPr>
            <a:r>
              <a:rPr lang="en-US" sz="2400" dirty="0">
                <a:solidFill>
                  <a:srgbClr val="FF0000"/>
                </a:solidFill>
              </a:rPr>
              <a:t>Structured sparse + low-rank</a:t>
            </a:r>
          </a:p>
          <a:p>
            <a:pPr>
              <a:lnSpc>
                <a:spcPct val="90000"/>
              </a:lnSpc>
              <a:spcAft>
                <a:spcPts val="600"/>
              </a:spcAft>
            </a:pPr>
            <a:endParaRPr lang="en-US" sz="1600" dirty="0">
              <a:gradFill>
                <a:gsLst>
                  <a:gs pos="2917">
                    <a:schemeClr val="tx1"/>
                  </a:gs>
                  <a:gs pos="30000">
                    <a:schemeClr val="tx1"/>
                  </a:gs>
                </a:gsLst>
                <a:lin ang="5400000" scaled="0"/>
              </a:gradFill>
              <a:latin typeface="+mj-lt"/>
            </a:endParaRPr>
          </a:p>
        </p:txBody>
      </p:sp>
      <p:sp>
        <p:nvSpPr>
          <p:cNvPr id="5" name="TextBox 4">
            <a:extLst>
              <a:ext uri="{FF2B5EF4-FFF2-40B4-BE49-F238E27FC236}">
                <a16:creationId xmlns:a16="http://schemas.microsoft.com/office/drawing/2014/main" id="{4175BDF3-33BF-40DB-80A7-1D9272663839}"/>
              </a:ext>
            </a:extLst>
          </p:cNvPr>
          <p:cNvSpPr txBox="1"/>
          <p:nvPr/>
        </p:nvSpPr>
        <p:spPr>
          <a:xfrm>
            <a:off x="1" y="296862"/>
            <a:ext cx="12436474" cy="794064"/>
          </a:xfrm>
          <a:prstGeom prst="rect">
            <a:avLst/>
          </a:prstGeom>
          <a:noFill/>
        </p:spPr>
        <p:txBody>
          <a:bodyPr wrap="square" lIns="182880" tIns="146304" rIns="182880" bIns="146304" rtlCol="0">
            <a:spAutoFit/>
          </a:bodyPr>
          <a:lstStyle/>
          <a:p>
            <a:pPr algn="ctr">
              <a:lnSpc>
                <a:spcPct val="90000"/>
              </a:lnSpc>
              <a:spcAft>
                <a:spcPts val="600"/>
              </a:spcAft>
            </a:pPr>
            <a:r>
              <a:rPr lang="en-US" sz="3600" dirty="0">
                <a:gradFill>
                  <a:gsLst>
                    <a:gs pos="2917">
                      <a:schemeClr val="tx1"/>
                    </a:gs>
                    <a:gs pos="30000">
                      <a:schemeClr val="tx1"/>
                    </a:gs>
                  </a:gsLst>
                  <a:lin ang="5400000" scaled="0"/>
                </a:gradFill>
              </a:rPr>
              <a:t>Interleaved group convolutions for </a:t>
            </a:r>
            <a:r>
              <a:rPr lang="en-US" altLang="zh-CN" sz="3600" dirty="0">
                <a:solidFill>
                  <a:srgbClr val="FF0000"/>
                </a:solidFill>
              </a:rPr>
              <a:t>small</a:t>
            </a:r>
            <a:r>
              <a:rPr lang="en-US" sz="3600" dirty="0">
                <a:solidFill>
                  <a:srgbClr val="FF0000"/>
                </a:solidFill>
              </a:rPr>
              <a:t> </a:t>
            </a:r>
            <a:r>
              <a:rPr lang="en-US" sz="3600" dirty="0">
                <a:gradFill>
                  <a:gsLst>
                    <a:gs pos="2917">
                      <a:schemeClr val="tx1"/>
                    </a:gs>
                    <a:gs pos="30000">
                      <a:schemeClr val="tx1"/>
                    </a:gs>
                  </a:gsLst>
                  <a:lin ang="5400000" scaled="0"/>
                </a:gradFill>
              </a:rPr>
              <a:t>models</a:t>
            </a:r>
          </a:p>
        </p:txBody>
      </p:sp>
      <p:sp>
        <p:nvSpPr>
          <p:cNvPr id="2" name="Slide Number Placeholder 1">
            <a:extLst>
              <a:ext uri="{FF2B5EF4-FFF2-40B4-BE49-F238E27FC236}">
                <a16:creationId xmlns:a16="http://schemas.microsoft.com/office/drawing/2014/main" id="{EAB2414E-E122-46AC-AC39-5397EEB61DE8}"/>
              </a:ext>
            </a:extLst>
          </p:cNvPr>
          <p:cNvSpPr>
            <a:spLocks noGrp="1"/>
          </p:cNvSpPr>
          <p:nvPr>
            <p:ph type="sldNum" sz="quarter" idx="4"/>
          </p:nvPr>
        </p:nvSpPr>
        <p:spPr/>
        <p:txBody>
          <a:bodyPr/>
          <a:lstStyle/>
          <a:p>
            <a:pPr algn="ctr"/>
            <a:fld id="{1BA29183-7CD2-4C0C-A7F1-D2FD10734D96}" type="slidenum">
              <a:rPr lang="en-US" smtClean="0"/>
              <a:pPr algn="ctr"/>
              <a:t>113</a:t>
            </a:fld>
            <a:endParaRPr lang="en-US" dirty="0"/>
          </a:p>
        </p:txBody>
      </p:sp>
    </p:spTree>
    <p:extLst>
      <p:ext uri="{BB962C8B-B14F-4D97-AF65-F5344CB8AC3E}">
        <p14:creationId xmlns:p14="http://schemas.microsoft.com/office/powerpoint/2010/main" val="1053535965"/>
      </p:ext>
    </p:extLst>
  </p:cSld>
  <p:clrMapOvr>
    <a:masterClrMapping/>
  </p:clrMapOvr>
  <p:transition>
    <p:fade/>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457199" y="296862"/>
            <a:ext cx="11522075" cy="794064"/>
          </a:xfrm>
          <a:prstGeom prst="rect">
            <a:avLst/>
          </a:prstGeom>
          <a:noFill/>
        </p:spPr>
        <p:txBody>
          <a:bodyPr wrap="square" lIns="182880" tIns="146304" rIns="182880" bIns="146304" rtlCol="0">
            <a:spAutoFit/>
          </a:bodyPr>
          <a:lstStyle/>
          <a:p>
            <a:pPr algn="ctr">
              <a:lnSpc>
                <a:spcPct val="90000"/>
              </a:lnSpc>
              <a:spcAft>
                <a:spcPts val="600"/>
              </a:spcAft>
            </a:pPr>
            <a:r>
              <a:rPr lang="en-US" sz="3600" dirty="0">
                <a:gradFill>
                  <a:gsLst>
                    <a:gs pos="2917">
                      <a:schemeClr val="tx1"/>
                    </a:gs>
                    <a:gs pos="30000">
                      <a:schemeClr val="tx1"/>
                    </a:gs>
                  </a:gsLst>
                  <a:lin ang="5400000" scaled="0"/>
                </a:gradFill>
              </a:rPr>
              <a:t>Structured sparse + low-rank</a:t>
            </a:r>
          </a:p>
        </p:txBody>
      </p:sp>
      <p:sp>
        <p:nvSpPr>
          <p:cNvPr id="25" name="Rectangle 24">
            <a:extLst>
              <a:ext uri="{FF2B5EF4-FFF2-40B4-BE49-F238E27FC236}">
                <a16:creationId xmlns:a16="http://schemas.microsoft.com/office/drawing/2014/main" id="{D35392EF-C532-4079-89FF-ED9EE81C89B5}"/>
              </a:ext>
            </a:extLst>
          </p:cNvPr>
          <p:cNvSpPr/>
          <p:nvPr/>
        </p:nvSpPr>
        <p:spPr bwMode="auto">
          <a:xfrm>
            <a:off x="1352549" y="3990078"/>
            <a:ext cx="9531351" cy="1435101"/>
          </a:xfrm>
          <a:prstGeom prst="rect">
            <a:avLst/>
          </a:prstGeom>
          <a:gradFill rotWithShape="1">
            <a:gsLst>
              <a:gs pos="0">
                <a:srgbClr val="E4CD9A"/>
              </a:gs>
              <a:gs pos="100000">
                <a:srgbClr val="EEEFD7"/>
              </a:gs>
            </a:gsLst>
            <a:lin ang="2700000" scaled="1"/>
          </a:gradFill>
          <a:ln w="9525" cap="flat" cmpd="sng" algn="ctr">
            <a:noFill/>
            <a:prstDash val="solid"/>
            <a:round/>
            <a:headEnd type="none" w="med" len="med"/>
            <a:tailEnd type="none" w="med" len="med"/>
          </a:ln>
          <a:effectLst>
            <a:outerShdw dist="35921" dir="2700000" algn="ctr" rotWithShape="0">
              <a:srgbClr val="AFAFAF"/>
            </a:outerShdw>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grpSp>
        <p:nvGrpSpPr>
          <p:cNvPr id="26" name="Group 25">
            <a:extLst>
              <a:ext uri="{FF2B5EF4-FFF2-40B4-BE49-F238E27FC236}">
                <a16:creationId xmlns:a16="http://schemas.microsoft.com/office/drawing/2014/main" id="{4ED23527-5691-44E9-B9D4-BF88370F5512}"/>
              </a:ext>
            </a:extLst>
          </p:cNvPr>
          <p:cNvGrpSpPr/>
          <p:nvPr/>
        </p:nvGrpSpPr>
        <p:grpSpPr>
          <a:xfrm>
            <a:off x="1525334" y="4211882"/>
            <a:ext cx="3879022" cy="914400"/>
            <a:chOff x="1525334" y="3663503"/>
            <a:chExt cx="3879022" cy="914400"/>
          </a:xfrm>
        </p:grpSpPr>
        <p:grpSp>
          <p:nvGrpSpPr>
            <p:cNvPr id="27" name="Group 26">
              <a:extLst>
                <a:ext uri="{FF2B5EF4-FFF2-40B4-BE49-F238E27FC236}">
                  <a16:creationId xmlns:a16="http://schemas.microsoft.com/office/drawing/2014/main" id="{164666E2-96DF-4412-B6D1-96CCB04816D6}"/>
                </a:ext>
              </a:extLst>
            </p:cNvPr>
            <p:cNvGrpSpPr/>
            <p:nvPr/>
          </p:nvGrpSpPr>
          <p:grpSpPr>
            <a:xfrm>
              <a:off x="1525334" y="3663503"/>
              <a:ext cx="1590744" cy="914400"/>
              <a:chOff x="601886" y="4474954"/>
              <a:chExt cx="1590744" cy="914400"/>
            </a:xfrm>
            <a:solidFill>
              <a:schemeClr val="accent6"/>
            </a:solidFill>
          </p:grpSpPr>
          <p:sp>
            <p:nvSpPr>
              <p:cNvPr id="31" name="Cube 30">
                <a:extLst>
                  <a:ext uri="{FF2B5EF4-FFF2-40B4-BE49-F238E27FC236}">
                    <a16:creationId xmlns:a16="http://schemas.microsoft.com/office/drawing/2014/main" id="{1F866CAC-B3A5-4CAA-8BFE-02C279814F23}"/>
                  </a:ext>
                </a:extLst>
              </p:cNvPr>
              <p:cNvSpPr/>
              <p:nvPr/>
            </p:nvSpPr>
            <p:spPr bwMode="auto">
              <a:xfrm>
                <a:off x="601886" y="4474954"/>
                <a:ext cx="914400" cy="914400"/>
              </a:xfrm>
              <a:prstGeom prst="cube">
                <a:avLst/>
              </a:prstGeom>
              <a:grpFill/>
              <a:ln w="9525" cap="flat" cmpd="sng" algn="ctr">
                <a:no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sp>
            <p:nvSpPr>
              <p:cNvPr id="32" name="Cube 31">
                <a:extLst>
                  <a:ext uri="{FF2B5EF4-FFF2-40B4-BE49-F238E27FC236}">
                    <a16:creationId xmlns:a16="http://schemas.microsoft.com/office/drawing/2014/main" id="{1DD0CE87-6141-406F-8335-FA968C9A99BC}"/>
                  </a:ext>
                </a:extLst>
              </p:cNvPr>
              <p:cNvSpPr/>
              <p:nvPr/>
            </p:nvSpPr>
            <p:spPr bwMode="auto">
              <a:xfrm>
                <a:off x="1278230" y="4474954"/>
                <a:ext cx="914400" cy="914400"/>
              </a:xfrm>
              <a:prstGeom prst="cube">
                <a:avLst/>
              </a:prstGeom>
              <a:grpFill/>
              <a:ln w="9525" cap="flat" cmpd="sng" algn="ctr">
                <a:no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grpSp>
        <p:sp>
          <p:nvSpPr>
            <p:cNvPr id="28" name="Cube 27">
              <a:extLst>
                <a:ext uri="{FF2B5EF4-FFF2-40B4-BE49-F238E27FC236}">
                  <a16:creationId xmlns:a16="http://schemas.microsoft.com/office/drawing/2014/main" id="{18545CDB-9BDF-436C-9441-45C430D00510}"/>
                </a:ext>
              </a:extLst>
            </p:cNvPr>
            <p:cNvSpPr/>
            <p:nvPr/>
          </p:nvSpPr>
          <p:spPr bwMode="auto">
            <a:xfrm>
              <a:off x="4489956" y="3663503"/>
              <a:ext cx="914400" cy="914400"/>
            </a:xfrm>
            <a:prstGeom prst="cube">
              <a:avLst/>
            </a:prstGeom>
            <a:solidFill>
              <a:schemeClr val="accent6"/>
            </a:solidFill>
            <a:ln w="9525" cap="flat" cmpd="sng" algn="ctr">
              <a:no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sp>
          <p:nvSpPr>
            <p:cNvPr id="29" name="Arrow: Right 28">
              <a:extLst>
                <a:ext uri="{FF2B5EF4-FFF2-40B4-BE49-F238E27FC236}">
                  <a16:creationId xmlns:a16="http://schemas.microsoft.com/office/drawing/2014/main" id="{37A10395-3619-4A2F-BDE9-3D4570C2AE08}"/>
                </a:ext>
              </a:extLst>
            </p:cNvPr>
            <p:cNvSpPr/>
            <p:nvPr/>
          </p:nvSpPr>
          <p:spPr bwMode="auto">
            <a:xfrm>
              <a:off x="3310128" y="4083637"/>
              <a:ext cx="1005840" cy="235745"/>
            </a:xfrm>
            <a:prstGeom prst="rightArrow">
              <a:avLst/>
            </a:prstGeom>
            <a:solidFill>
              <a:schemeClr val="tx1">
                <a:lumMod val="50000"/>
                <a:lumOff val="50000"/>
              </a:schemeClr>
            </a:solidFill>
            <a:ln w="9525" cap="flat" cmpd="sng" algn="ctr">
              <a:noFill/>
              <a:prstDash val="solid"/>
              <a:round/>
              <a:headEnd type="none" w="med" len="med"/>
              <a:tailEnd type="none" w="med" len="med"/>
            </a:ln>
            <a:effectLst>
              <a:outerShdw dist="35921" dir="2700000" algn="ctr" rotWithShape="0">
                <a:srgbClr val="AFAFAF"/>
              </a:outerShdw>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C6CED1E8-42E2-4864-963B-31E3B1922757}"/>
                    </a:ext>
                  </a:extLst>
                </p:cNvPr>
                <p:cNvSpPr txBox="1"/>
                <p:nvPr/>
              </p:nvSpPr>
              <p:spPr>
                <a:xfrm>
                  <a:off x="3246437" y="3775860"/>
                  <a:ext cx="1190511" cy="307777"/>
                </a:xfrm>
                <a:prstGeom prst="rect">
                  <a:avLst/>
                </a:prstGeom>
                <a:noFill/>
              </p:spPr>
              <p:txBody>
                <a:bodyPr wrap="square" rtlCol="0">
                  <a:spAutoFit/>
                </a:bodyPr>
                <a:lstStyle/>
                <a:p>
                  <a14:m>
                    <m:oMath xmlns:m="http://schemas.openxmlformats.org/officeDocument/2006/math">
                      <m:r>
                        <a:rPr lang="en-US" sz="1400" i="1">
                          <a:latin typeface="Cambria Math" panose="02040503050406030204" pitchFamily="18" charset="0"/>
                        </a:rPr>
                        <m:t>1</m:t>
                      </m:r>
                      <m:r>
                        <a:rPr lang="en-US" sz="1400" i="1">
                          <a:latin typeface="Cambria Math" panose="02040503050406030204" pitchFamily="18" charset="0"/>
                          <a:ea typeface="Cambria Math" panose="02040503050406030204" pitchFamily="18" charset="0"/>
                        </a:rPr>
                        <m:t>×1 </m:t>
                      </m:r>
                    </m:oMath>
                  </a14:m>
                  <a:r>
                    <a:rPr lang="en-US" sz="1400" dirty="0">
                      <a:solidFill>
                        <a:srgbClr val="FF0000"/>
                      </a:solidFill>
                      <a:latin typeface="Segoe UI Light" panose="020B0502040204020203" pitchFamily="34" charset="0"/>
                      <a:cs typeface="Segoe UI Light" panose="020B0502040204020203" pitchFamily="34" charset="0"/>
                    </a:rPr>
                    <a:t>Gconv.</a:t>
                  </a:r>
                </a:p>
              </p:txBody>
            </p:sp>
          </mc:Choice>
          <mc:Fallback xmlns="">
            <p:sp>
              <p:nvSpPr>
                <p:cNvPr id="30" name="TextBox 29">
                  <a:extLst>
                    <a:ext uri="{FF2B5EF4-FFF2-40B4-BE49-F238E27FC236}">
                      <a16:creationId xmlns:a16="http://schemas.microsoft.com/office/drawing/2014/main" id="{C6CED1E8-42E2-4864-963B-31E3B1922757}"/>
                    </a:ext>
                  </a:extLst>
                </p:cNvPr>
                <p:cNvSpPr txBox="1">
                  <a:spLocks noRot="1" noChangeAspect="1" noMove="1" noResize="1" noEditPoints="1" noAdjustHandles="1" noChangeArrowheads="1" noChangeShapeType="1" noTextEdit="1"/>
                </p:cNvSpPr>
                <p:nvPr/>
              </p:nvSpPr>
              <p:spPr>
                <a:xfrm>
                  <a:off x="3246437" y="3775860"/>
                  <a:ext cx="1190511" cy="307777"/>
                </a:xfrm>
                <a:prstGeom prst="rect">
                  <a:avLst/>
                </a:prstGeom>
                <a:blipFill>
                  <a:blip r:embed="rId3"/>
                  <a:stretch>
                    <a:fillRect t="-3922" b="-17647"/>
                  </a:stretch>
                </a:blipFill>
              </p:spPr>
              <p:txBody>
                <a:bodyPr/>
                <a:lstStyle/>
                <a:p>
                  <a:r>
                    <a:rPr lang="en-US">
                      <a:noFill/>
                    </a:rPr>
                    <a:t> </a:t>
                  </a:r>
                </a:p>
              </p:txBody>
            </p:sp>
          </mc:Fallback>
        </mc:AlternateContent>
      </p:grpSp>
      <p:grpSp>
        <p:nvGrpSpPr>
          <p:cNvPr id="33" name="Group 32">
            <a:extLst>
              <a:ext uri="{FF2B5EF4-FFF2-40B4-BE49-F238E27FC236}">
                <a16:creationId xmlns:a16="http://schemas.microsoft.com/office/drawing/2014/main" id="{41EFB885-C8AC-4608-9765-742718A94C29}"/>
              </a:ext>
            </a:extLst>
          </p:cNvPr>
          <p:cNvGrpSpPr/>
          <p:nvPr/>
        </p:nvGrpSpPr>
        <p:grpSpPr>
          <a:xfrm>
            <a:off x="5532437" y="4211882"/>
            <a:ext cx="2160197" cy="914400"/>
            <a:chOff x="5532437" y="3663503"/>
            <a:chExt cx="2160197" cy="914400"/>
          </a:xfrm>
        </p:grpSpPr>
        <p:sp>
          <p:nvSpPr>
            <p:cNvPr id="34" name="Cube 33">
              <a:extLst>
                <a:ext uri="{FF2B5EF4-FFF2-40B4-BE49-F238E27FC236}">
                  <a16:creationId xmlns:a16="http://schemas.microsoft.com/office/drawing/2014/main" id="{BB56A014-6AB0-4814-B44B-FFA88B49D909}"/>
                </a:ext>
              </a:extLst>
            </p:cNvPr>
            <p:cNvSpPr/>
            <p:nvPr/>
          </p:nvSpPr>
          <p:spPr bwMode="auto">
            <a:xfrm>
              <a:off x="6778234" y="3663503"/>
              <a:ext cx="914400" cy="914400"/>
            </a:xfrm>
            <a:prstGeom prst="cube">
              <a:avLst/>
            </a:prstGeom>
            <a:solidFill>
              <a:schemeClr val="accent6"/>
            </a:solidFill>
            <a:ln w="9525" cap="flat" cmpd="sng" algn="ctr">
              <a:no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sp>
          <p:nvSpPr>
            <p:cNvPr id="35" name="Arrow: Right 34">
              <a:extLst>
                <a:ext uri="{FF2B5EF4-FFF2-40B4-BE49-F238E27FC236}">
                  <a16:creationId xmlns:a16="http://schemas.microsoft.com/office/drawing/2014/main" id="{46B7958B-2DB1-4ADD-9A8A-C2CFB204CD68}"/>
                </a:ext>
              </a:extLst>
            </p:cNvPr>
            <p:cNvSpPr/>
            <p:nvPr/>
          </p:nvSpPr>
          <p:spPr bwMode="auto">
            <a:xfrm>
              <a:off x="5559552" y="4083637"/>
              <a:ext cx="1005840" cy="235745"/>
            </a:xfrm>
            <a:prstGeom prst="rightArrow">
              <a:avLst/>
            </a:prstGeom>
            <a:solidFill>
              <a:schemeClr val="tx1">
                <a:lumMod val="50000"/>
                <a:lumOff val="50000"/>
              </a:schemeClr>
            </a:solidFill>
            <a:ln w="9525" cap="flat" cmpd="sng" algn="ctr">
              <a:noFill/>
              <a:prstDash val="solid"/>
              <a:round/>
              <a:headEnd type="none" w="med" len="med"/>
              <a:tailEnd type="none" w="med" len="med"/>
            </a:ln>
            <a:effectLst>
              <a:outerShdw dist="35921" dir="2700000" algn="ctr" rotWithShape="0">
                <a:srgbClr val="AFAFAF"/>
              </a:outerShdw>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4223F549-ECAC-4D12-95B9-B1296F43967A}"/>
                    </a:ext>
                  </a:extLst>
                </p:cNvPr>
                <p:cNvSpPr txBox="1"/>
                <p:nvPr/>
              </p:nvSpPr>
              <p:spPr>
                <a:xfrm>
                  <a:off x="5532437" y="3775860"/>
                  <a:ext cx="1226810" cy="307777"/>
                </a:xfrm>
                <a:prstGeom prst="rect">
                  <a:avLst/>
                </a:prstGeom>
                <a:noFill/>
              </p:spPr>
              <p:txBody>
                <a:bodyPr wrap="square" rtlCol="0">
                  <a:spAutoFit/>
                </a:bodyPr>
                <a:lstStyle/>
                <a:p>
                  <a14:m>
                    <m:oMath xmlns:m="http://schemas.openxmlformats.org/officeDocument/2006/math">
                      <m:r>
                        <a:rPr lang="en-US" altLang="zh-CN" sz="1400" i="1" smtClean="0">
                          <a:latin typeface="Cambria Math" panose="02040503050406030204" pitchFamily="18" charset="0"/>
                        </a:rPr>
                        <m:t>3</m:t>
                      </m:r>
                      <m:r>
                        <a:rPr lang="en-US" sz="1400" i="1">
                          <a:latin typeface="Cambria Math" panose="02040503050406030204" pitchFamily="18" charset="0"/>
                          <a:ea typeface="Cambria Math" panose="02040503050406030204" pitchFamily="18" charset="0"/>
                        </a:rPr>
                        <m:t>×</m:t>
                      </m:r>
                      <m:r>
                        <a:rPr lang="en-US" altLang="zh-CN" sz="1400" i="1">
                          <a:latin typeface="Cambria Math" panose="02040503050406030204" pitchFamily="18" charset="0"/>
                          <a:ea typeface="Cambria Math" panose="02040503050406030204" pitchFamily="18" charset="0"/>
                        </a:rPr>
                        <m:t>3</m:t>
                      </m:r>
                      <m:r>
                        <a:rPr lang="en-US" sz="1400" i="1">
                          <a:latin typeface="Cambria Math" panose="02040503050406030204" pitchFamily="18" charset="0"/>
                          <a:ea typeface="Cambria Math" panose="02040503050406030204" pitchFamily="18" charset="0"/>
                        </a:rPr>
                        <m:t> </m:t>
                      </m:r>
                    </m:oMath>
                  </a14:m>
                  <a:r>
                    <a:rPr lang="en-US" sz="1400" dirty="0">
                      <a:solidFill>
                        <a:srgbClr val="FF0000"/>
                      </a:solidFill>
                      <a:latin typeface="Segoe UI Light" panose="020B0502040204020203" pitchFamily="34" charset="0"/>
                      <a:cs typeface="Segoe UI Light" panose="020B0502040204020203" pitchFamily="34" charset="0"/>
                    </a:rPr>
                    <a:t>Cconv.</a:t>
                  </a:r>
                </a:p>
              </p:txBody>
            </p:sp>
          </mc:Choice>
          <mc:Fallback xmlns="">
            <p:sp>
              <p:nvSpPr>
                <p:cNvPr id="36" name="TextBox 35">
                  <a:extLst>
                    <a:ext uri="{FF2B5EF4-FFF2-40B4-BE49-F238E27FC236}">
                      <a16:creationId xmlns:a16="http://schemas.microsoft.com/office/drawing/2014/main" id="{4223F549-ECAC-4D12-95B9-B1296F43967A}"/>
                    </a:ext>
                  </a:extLst>
                </p:cNvPr>
                <p:cNvSpPr txBox="1">
                  <a:spLocks noRot="1" noChangeAspect="1" noMove="1" noResize="1" noEditPoints="1" noAdjustHandles="1" noChangeArrowheads="1" noChangeShapeType="1" noTextEdit="1"/>
                </p:cNvSpPr>
                <p:nvPr/>
              </p:nvSpPr>
              <p:spPr>
                <a:xfrm>
                  <a:off x="5532437" y="3775860"/>
                  <a:ext cx="1226810" cy="307777"/>
                </a:xfrm>
                <a:prstGeom prst="rect">
                  <a:avLst/>
                </a:prstGeom>
                <a:blipFill>
                  <a:blip r:embed="rId4"/>
                  <a:stretch>
                    <a:fillRect t="-3922" b="-17647"/>
                  </a:stretch>
                </a:blipFill>
              </p:spPr>
              <p:txBody>
                <a:bodyPr/>
                <a:lstStyle/>
                <a:p>
                  <a:r>
                    <a:rPr lang="en-US">
                      <a:noFill/>
                    </a:rPr>
                    <a:t> </a:t>
                  </a:r>
                </a:p>
              </p:txBody>
            </p:sp>
          </mc:Fallback>
        </mc:AlternateContent>
      </p:grpSp>
      <p:grpSp>
        <p:nvGrpSpPr>
          <p:cNvPr id="37" name="Group 36">
            <a:extLst>
              <a:ext uri="{FF2B5EF4-FFF2-40B4-BE49-F238E27FC236}">
                <a16:creationId xmlns:a16="http://schemas.microsoft.com/office/drawing/2014/main" id="{35E8A848-5E70-4EE9-9FE1-53E43F0EE857}"/>
              </a:ext>
            </a:extLst>
          </p:cNvPr>
          <p:cNvGrpSpPr/>
          <p:nvPr/>
        </p:nvGrpSpPr>
        <p:grpSpPr>
          <a:xfrm>
            <a:off x="7818437" y="4211882"/>
            <a:ext cx="2838820" cy="914400"/>
            <a:chOff x="7818437" y="3663503"/>
            <a:chExt cx="2838820" cy="914400"/>
          </a:xfrm>
        </p:grpSpPr>
        <p:grpSp>
          <p:nvGrpSpPr>
            <p:cNvPr id="38" name="Group 37">
              <a:extLst>
                <a:ext uri="{FF2B5EF4-FFF2-40B4-BE49-F238E27FC236}">
                  <a16:creationId xmlns:a16="http://schemas.microsoft.com/office/drawing/2014/main" id="{56148A9C-5FE6-42AF-B941-3F58189672B4}"/>
                </a:ext>
              </a:extLst>
            </p:cNvPr>
            <p:cNvGrpSpPr/>
            <p:nvPr/>
          </p:nvGrpSpPr>
          <p:grpSpPr>
            <a:xfrm>
              <a:off x="9066513" y="3663503"/>
              <a:ext cx="1590744" cy="914400"/>
              <a:chOff x="601886" y="4474954"/>
              <a:chExt cx="1590744" cy="914400"/>
            </a:xfrm>
            <a:solidFill>
              <a:schemeClr val="accent6"/>
            </a:solidFill>
          </p:grpSpPr>
          <p:sp>
            <p:nvSpPr>
              <p:cNvPr id="41" name="Cube 40">
                <a:extLst>
                  <a:ext uri="{FF2B5EF4-FFF2-40B4-BE49-F238E27FC236}">
                    <a16:creationId xmlns:a16="http://schemas.microsoft.com/office/drawing/2014/main" id="{C4A23DAB-2558-4292-80F5-75078BEFB3F7}"/>
                  </a:ext>
                </a:extLst>
              </p:cNvPr>
              <p:cNvSpPr/>
              <p:nvPr/>
            </p:nvSpPr>
            <p:spPr bwMode="auto">
              <a:xfrm>
                <a:off x="601886" y="4474954"/>
                <a:ext cx="914400" cy="914400"/>
              </a:xfrm>
              <a:prstGeom prst="cube">
                <a:avLst/>
              </a:prstGeom>
              <a:grpFill/>
              <a:ln w="9525" cap="flat" cmpd="sng" algn="ctr">
                <a:no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sp>
            <p:nvSpPr>
              <p:cNvPr id="42" name="Cube 41">
                <a:extLst>
                  <a:ext uri="{FF2B5EF4-FFF2-40B4-BE49-F238E27FC236}">
                    <a16:creationId xmlns:a16="http://schemas.microsoft.com/office/drawing/2014/main" id="{8472411C-0E24-490C-BCAA-2BBDD4910ED1}"/>
                  </a:ext>
                </a:extLst>
              </p:cNvPr>
              <p:cNvSpPr/>
              <p:nvPr/>
            </p:nvSpPr>
            <p:spPr bwMode="auto">
              <a:xfrm>
                <a:off x="1278230" y="4474954"/>
                <a:ext cx="914400" cy="914400"/>
              </a:xfrm>
              <a:prstGeom prst="cube">
                <a:avLst/>
              </a:prstGeom>
              <a:grpFill/>
              <a:ln w="9525" cap="flat" cmpd="sng" algn="ctr">
                <a:no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grpSp>
        <p:sp>
          <p:nvSpPr>
            <p:cNvPr id="39" name="Arrow: Right 38">
              <a:extLst>
                <a:ext uri="{FF2B5EF4-FFF2-40B4-BE49-F238E27FC236}">
                  <a16:creationId xmlns:a16="http://schemas.microsoft.com/office/drawing/2014/main" id="{C9A886C0-6734-4328-A1A4-F419BC0FF8A0}"/>
                </a:ext>
              </a:extLst>
            </p:cNvPr>
            <p:cNvSpPr/>
            <p:nvPr/>
          </p:nvSpPr>
          <p:spPr bwMode="auto">
            <a:xfrm>
              <a:off x="7872984" y="4083637"/>
              <a:ext cx="1005840" cy="235745"/>
            </a:xfrm>
            <a:prstGeom prst="rightArrow">
              <a:avLst/>
            </a:prstGeom>
            <a:solidFill>
              <a:schemeClr val="tx1">
                <a:lumMod val="50000"/>
                <a:lumOff val="50000"/>
              </a:schemeClr>
            </a:solidFill>
            <a:ln w="9525" cap="flat" cmpd="sng" algn="ctr">
              <a:noFill/>
              <a:prstDash val="solid"/>
              <a:round/>
              <a:headEnd type="none" w="med" len="med"/>
              <a:tailEnd type="none" w="med" len="med"/>
            </a:ln>
            <a:effectLst>
              <a:outerShdw dist="35921" dir="2700000" algn="ctr" rotWithShape="0">
                <a:srgbClr val="AFAFAF"/>
              </a:outerShdw>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1F3B24FD-BCB2-469A-8071-4E7C463C1DE0}"/>
                    </a:ext>
                  </a:extLst>
                </p:cNvPr>
                <p:cNvSpPr txBox="1"/>
                <p:nvPr/>
              </p:nvSpPr>
              <p:spPr>
                <a:xfrm>
                  <a:off x="7818437" y="3775860"/>
                  <a:ext cx="1190511" cy="307777"/>
                </a:xfrm>
                <a:prstGeom prst="rect">
                  <a:avLst/>
                </a:prstGeom>
                <a:noFill/>
              </p:spPr>
              <p:txBody>
                <a:bodyPr wrap="square" rtlCol="0">
                  <a:spAutoFit/>
                </a:bodyPr>
                <a:lstStyle/>
                <a:p>
                  <a14:m>
                    <m:oMath xmlns:m="http://schemas.openxmlformats.org/officeDocument/2006/math">
                      <m:r>
                        <a:rPr lang="en-US" sz="1400" i="1">
                          <a:latin typeface="Cambria Math" panose="02040503050406030204" pitchFamily="18" charset="0"/>
                        </a:rPr>
                        <m:t>1</m:t>
                      </m:r>
                      <m:r>
                        <a:rPr lang="en-US" sz="1400" i="1">
                          <a:latin typeface="Cambria Math" panose="02040503050406030204" pitchFamily="18" charset="0"/>
                          <a:ea typeface="Cambria Math" panose="02040503050406030204" pitchFamily="18" charset="0"/>
                        </a:rPr>
                        <m:t>×1 </m:t>
                      </m:r>
                    </m:oMath>
                  </a14:m>
                  <a:r>
                    <a:rPr lang="en-US" sz="1400" dirty="0">
                      <a:solidFill>
                        <a:srgbClr val="FF0000"/>
                      </a:solidFill>
                      <a:latin typeface="Segoe UI Light" panose="020B0502040204020203" pitchFamily="34" charset="0"/>
                      <a:cs typeface="Segoe UI Light" panose="020B0502040204020203" pitchFamily="34" charset="0"/>
                    </a:rPr>
                    <a:t>Gconv.</a:t>
                  </a:r>
                </a:p>
              </p:txBody>
            </p:sp>
          </mc:Choice>
          <mc:Fallback xmlns="">
            <p:sp>
              <p:nvSpPr>
                <p:cNvPr id="40" name="TextBox 39">
                  <a:extLst>
                    <a:ext uri="{FF2B5EF4-FFF2-40B4-BE49-F238E27FC236}">
                      <a16:creationId xmlns:a16="http://schemas.microsoft.com/office/drawing/2014/main" id="{1F3B24FD-BCB2-469A-8071-4E7C463C1DE0}"/>
                    </a:ext>
                  </a:extLst>
                </p:cNvPr>
                <p:cNvSpPr txBox="1">
                  <a:spLocks noRot="1" noChangeAspect="1" noMove="1" noResize="1" noEditPoints="1" noAdjustHandles="1" noChangeArrowheads="1" noChangeShapeType="1" noTextEdit="1"/>
                </p:cNvSpPr>
                <p:nvPr/>
              </p:nvSpPr>
              <p:spPr>
                <a:xfrm>
                  <a:off x="7818437" y="3775860"/>
                  <a:ext cx="1190511" cy="307777"/>
                </a:xfrm>
                <a:prstGeom prst="rect">
                  <a:avLst/>
                </a:prstGeom>
                <a:blipFill>
                  <a:blip r:embed="rId3"/>
                  <a:stretch>
                    <a:fillRect t="-3922" b="-17647"/>
                  </a:stretch>
                </a:blipFill>
              </p:spPr>
              <p:txBody>
                <a:bodyPr/>
                <a:lstStyle/>
                <a:p>
                  <a:r>
                    <a:rPr lang="en-US">
                      <a:noFill/>
                    </a:rPr>
                    <a:t> </a:t>
                  </a:r>
                </a:p>
              </p:txBody>
            </p:sp>
          </mc:Fallback>
        </mc:AlternateContent>
      </p:grpSp>
      <p:cxnSp>
        <p:nvCxnSpPr>
          <p:cNvPr id="43" name="Straight Arrow Connector 42">
            <a:extLst>
              <a:ext uri="{FF2B5EF4-FFF2-40B4-BE49-F238E27FC236}">
                <a16:creationId xmlns:a16="http://schemas.microsoft.com/office/drawing/2014/main" id="{3BDD5FBF-9989-4891-9F05-ED7A1D3566D6}"/>
              </a:ext>
            </a:extLst>
          </p:cNvPr>
          <p:cNvCxnSpPr/>
          <p:nvPr/>
        </p:nvCxnSpPr>
        <p:spPr bwMode="auto">
          <a:xfrm>
            <a:off x="1570037" y="5188641"/>
            <a:ext cx="1314357" cy="0"/>
          </a:xfrm>
          <a:prstGeom prst="straightConnector1">
            <a:avLst/>
          </a:prstGeom>
          <a:gradFill rotWithShape="1">
            <a:gsLst>
              <a:gs pos="0">
                <a:srgbClr val="E4CD9A"/>
              </a:gs>
              <a:gs pos="100000">
                <a:srgbClr val="EEEFD7"/>
              </a:gs>
            </a:gsLst>
            <a:lin ang="2700000" scaled="1"/>
          </a:gradFill>
          <a:ln w="19050" cap="flat" cmpd="sng" algn="ctr">
            <a:solidFill>
              <a:srgbClr val="FF66FF"/>
            </a:solidFill>
            <a:prstDash val="solid"/>
            <a:round/>
            <a:headEnd type="none" w="med" len="med"/>
            <a:tailEnd type="triangle"/>
          </a:ln>
          <a:effectLst/>
        </p:spPr>
      </p:cxnSp>
      <p:sp>
        <p:nvSpPr>
          <p:cNvPr id="44" name="TextBox 43">
            <a:extLst>
              <a:ext uri="{FF2B5EF4-FFF2-40B4-BE49-F238E27FC236}">
                <a16:creationId xmlns:a16="http://schemas.microsoft.com/office/drawing/2014/main" id="{3BF0E9CE-CC0D-4230-B98E-8A60B6010EB1}"/>
              </a:ext>
            </a:extLst>
          </p:cNvPr>
          <p:cNvSpPr txBox="1"/>
          <p:nvPr/>
        </p:nvSpPr>
        <p:spPr>
          <a:xfrm>
            <a:off x="1632064" y="5261530"/>
            <a:ext cx="1252330" cy="369332"/>
          </a:xfrm>
          <a:prstGeom prst="rect">
            <a:avLst/>
          </a:prstGeom>
          <a:noFill/>
        </p:spPr>
        <p:txBody>
          <a:bodyPr wrap="square" rtlCol="0">
            <a:spAutoFit/>
          </a:bodyPr>
          <a:lstStyle/>
          <a:p>
            <a:r>
              <a:rPr lang="en-US" dirty="0">
                <a:solidFill>
                  <a:srgbClr val="FF66FF"/>
                </a:solidFill>
                <a:latin typeface="Segoe UI Light" panose="020B0502040204020203" pitchFamily="34" charset="0"/>
                <a:cs typeface="Segoe UI Light" panose="020B0502040204020203" pitchFamily="34" charset="0"/>
              </a:rPr>
              <a:t>Channel </a:t>
            </a:r>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346F2D38-E930-4DEC-A2AE-153BC8959481}"/>
                  </a:ext>
                </a:extLst>
              </p:cNvPr>
              <p:cNvSpPr txBox="1"/>
              <p:nvPr/>
            </p:nvSpPr>
            <p:spPr>
              <a:xfrm>
                <a:off x="457199" y="1668462"/>
                <a:ext cx="11476039" cy="1855893"/>
              </a:xfrm>
              <a:prstGeom prst="rect">
                <a:avLst/>
              </a:prstGeom>
              <a:solidFill>
                <a:srgbClr val="0070C0">
                  <a:alpha val="21000"/>
                </a:srgbClr>
              </a:solidFill>
              <a:ln>
                <a:solidFill>
                  <a:schemeClr val="accent6"/>
                </a:solidFill>
              </a:ln>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Structured sparse + low-rank:</a:t>
                </a:r>
              </a:p>
              <a:p>
                <a:pPr marL="457200" indent="-457200">
                  <a:lnSpc>
                    <a:spcPct val="90000"/>
                  </a:lnSpc>
                  <a:spcAft>
                    <a:spcPts val="600"/>
                  </a:spcAft>
                  <a:buFont typeface="+mj-lt"/>
                  <a:buAutoNum type="arabicPeriod"/>
                </a:pPr>
                <a:r>
                  <a:rPr lang="en-US" sz="2400" dirty="0">
                    <a:gradFill>
                      <a:gsLst>
                        <a:gs pos="2917">
                          <a:schemeClr val="tx1"/>
                        </a:gs>
                        <a:gs pos="30000">
                          <a:schemeClr val="tx1"/>
                        </a:gs>
                      </a:gsLst>
                      <a:lin ang="5400000" scaled="0"/>
                    </a:gradFill>
                    <a:latin typeface="+mj-lt"/>
                  </a:rPr>
                  <a:t>Group </a:t>
                </a:r>
                <a14:m>
                  <m:oMath xmlns:m="http://schemas.openxmlformats.org/officeDocument/2006/math">
                    <m:r>
                      <a:rPr lang="en-US" altLang="zh-CN" sz="2400" i="1" dirty="0">
                        <a:gradFill>
                          <a:gsLst>
                            <a:gs pos="2917">
                              <a:schemeClr val="tx1"/>
                            </a:gs>
                            <a:gs pos="30000">
                              <a:schemeClr val="tx1"/>
                            </a:gs>
                          </a:gsLst>
                          <a:lin ang="5400000" scaled="0"/>
                        </a:gradFill>
                        <a:latin typeface="Cambria Math" panose="02040503050406030204" pitchFamily="18" charset="0"/>
                      </a:rPr>
                      <m:t>1</m:t>
                    </m:r>
                    <m:r>
                      <a:rPr lang="en-US" altLang="zh-CN" sz="2400" i="1" dirty="0" smtClean="0">
                        <a:gradFill>
                          <a:gsLst>
                            <a:gs pos="2917">
                              <a:schemeClr val="tx1"/>
                            </a:gs>
                            <a:gs pos="30000">
                              <a:schemeClr val="tx1"/>
                            </a:gs>
                          </a:gsLst>
                          <a:lin ang="5400000" scaled="0"/>
                        </a:gradFill>
                        <a:latin typeface="Cambria Math" panose="02040503050406030204" pitchFamily="18" charset="0"/>
                        <a:ea typeface="Cambria Math" panose="02040503050406030204" pitchFamily="18" charset="0"/>
                      </a:rPr>
                      <m:t>×</m:t>
                    </m:r>
                    <m:r>
                      <a:rPr lang="en-US" altLang="zh-CN" sz="2400" i="1" dirty="0">
                        <a:gradFill>
                          <a:gsLst>
                            <a:gs pos="2917">
                              <a:schemeClr val="tx1"/>
                            </a:gs>
                            <a:gs pos="30000">
                              <a:schemeClr val="tx1"/>
                            </a:gs>
                          </a:gsLst>
                          <a:lin ang="5400000" scaled="0"/>
                        </a:gradFill>
                        <a:latin typeface="Cambria Math" panose="02040503050406030204" pitchFamily="18" charset="0"/>
                        <a:ea typeface="Cambria Math" panose="02040503050406030204" pitchFamily="18" charset="0"/>
                      </a:rPr>
                      <m:t>1</m:t>
                    </m:r>
                  </m:oMath>
                </a14:m>
                <a:r>
                  <a:rPr lang="en-US" sz="2400" dirty="0">
                    <a:gradFill>
                      <a:gsLst>
                        <a:gs pos="2917">
                          <a:schemeClr val="tx1"/>
                        </a:gs>
                        <a:gs pos="30000">
                          <a:schemeClr val="tx1"/>
                        </a:gs>
                      </a:gsLst>
                      <a:lin ang="5400000" scaled="0"/>
                    </a:gradFill>
                    <a:latin typeface="+mj-lt"/>
                  </a:rPr>
                  <a:t> convolution (</a:t>
                </a:r>
                <a:r>
                  <a:rPr lang="en-US" sz="2400" dirty="0" err="1">
                    <a:solidFill>
                      <a:srgbClr val="FF0000"/>
                    </a:solidFill>
                    <a:latin typeface="+mj-lt"/>
                  </a:rPr>
                  <a:t>Gconv</a:t>
                </a:r>
                <a:r>
                  <a:rPr lang="en-US" sz="2400" dirty="0">
                    <a:gradFill>
                      <a:gsLst>
                        <a:gs pos="2917">
                          <a:schemeClr val="tx1"/>
                        </a:gs>
                        <a:gs pos="30000">
                          <a:schemeClr val="tx1"/>
                        </a:gs>
                      </a:gsLst>
                      <a:lin ang="5400000" scaled="0"/>
                    </a:gradFill>
                    <a:latin typeface="+mj-lt"/>
                  </a:rPr>
                  <a:t>.): dimension reduction</a:t>
                </a:r>
              </a:p>
              <a:p>
                <a:pPr marL="457200" indent="-457200">
                  <a:lnSpc>
                    <a:spcPct val="90000"/>
                  </a:lnSpc>
                  <a:spcAft>
                    <a:spcPts val="600"/>
                  </a:spcAft>
                  <a:buFont typeface="+mj-lt"/>
                  <a:buAutoNum type="arabicPeriod"/>
                </a:pPr>
                <a:r>
                  <a:rPr lang="en-US" sz="2400" dirty="0">
                    <a:gradFill>
                      <a:gsLst>
                        <a:gs pos="2917">
                          <a:schemeClr val="tx1"/>
                        </a:gs>
                        <a:gs pos="30000">
                          <a:schemeClr val="tx1"/>
                        </a:gs>
                      </a:gsLst>
                      <a:lin ang="5400000" scaled="0"/>
                    </a:gradFill>
                    <a:latin typeface="+mj-lt"/>
                  </a:rPr>
                  <a:t>Channel-wise </a:t>
                </a:r>
                <a14:m>
                  <m:oMath xmlns:m="http://schemas.openxmlformats.org/officeDocument/2006/math">
                    <m:r>
                      <a:rPr lang="en-US" altLang="zh-CN" sz="2400" i="1">
                        <a:latin typeface="Cambria Math" panose="02040503050406030204" pitchFamily="18" charset="0"/>
                      </a:rPr>
                      <m:t>3</m:t>
                    </m:r>
                    <m:r>
                      <a:rPr lang="en-US"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3</m:t>
                    </m:r>
                  </m:oMath>
                </a14:m>
                <a:r>
                  <a:rPr lang="en-US" sz="2400" dirty="0">
                    <a:gradFill>
                      <a:gsLst>
                        <a:gs pos="2917">
                          <a:schemeClr val="tx1"/>
                        </a:gs>
                        <a:gs pos="30000">
                          <a:schemeClr val="tx1"/>
                        </a:gs>
                      </a:gsLst>
                      <a:lin ang="5400000" scaled="0"/>
                    </a:gradFill>
                    <a:latin typeface="+mj-lt"/>
                  </a:rPr>
                  <a:t> convolution (</a:t>
                </a:r>
                <a:r>
                  <a:rPr lang="en-US" sz="2400" dirty="0" err="1">
                    <a:solidFill>
                      <a:srgbClr val="FF0000"/>
                    </a:solidFill>
                    <a:latin typeface="+mj-lt"/>
                  </a:rPr>
                  <a:t>Cconv</a:t>
                </a:r>
                <a:r>
                  <a:rPr lang="en-US" sz="2400" dirty="0">
                    <a:gradFill>
                      <a:gsLst>
                        <a:gs pos="2917">
                          <a:schemeClr val="tx1"/>
                        </a:gs>
                        <a:gs pos="30000">
                          <a:schemeClr val="tx1"/>
                        </a:gs>
                      </a:gsLst>
                      <a:lin ang="5400000" scaled="0"/>
                    </a:gradFill>
                    <a:latin typeface="+mj-lt"/>
                  </a:rPr>
                  <a:t>.)</a:t>
                </a:r>
              </a:p>
              <a:p>
                <a:pPr marL="457200" indent="-457200">
                  <a:lnSpc>
                    <a:spcPct val="90000"/>
                  </a:lnSpc>
                  <a:spcAft>
                    <a:spcPts val="600"/>
                  </a:spcAft>
                  <a:buFont typeface="+mj-lt"/>
                  <a:buAutoNum type="arabicPeriod"/>
                </a:pPr>
                <a:r>
                  <a:rPr lang="en-US" sz="2400" dirty="0">
                    <a:gradFill>
                      <a:gsLst>
                        <a:gs pos="2917">
                          <a:schemeClr val="tx1"/>
                        </a:gs>
                        <a:gs pos="30000">
                          <a:schemeClr val="tx1"/>
                        </a:gs>
                      </a:gsLst>
                      <a:lin ang="5400000" scaled="0"/>
                    </a:gradFill>
                    <a:latin typeface="+mj-lt"/>
                  </a:rPr>
                  <a:t>Group </a:t>
                </a:r>
                <a14:m>
                  <m:oMath xmlns:m="http://schemas.openxmlformats.org/officeDocument/2006/math">
                    <m:r>
                      <a:rPr lang="en-US" altLang="zh-CN" sz="2400" i="1" dirty="0">
                        <a:gradFill>
                          <a:gsLst>
                            <a:gs pos="2917">
                              <a:schemeClr val="tx1"/>
                            </a:gs>
                            <a:gs pos="30000">
                              <a:schemeClr val="tx1"/>
                            </a:gs>
                          </a:gsLst>
                          <a:lin ang="5400000" scaled="0"/>
                        </a:gradFill>
                        <a:latin typeface="Cambria Math" panose="02040503050406030204" pitchFamily="18" charset="0"/>
                      </a:rPr>
                      <m:t>1</m:t>
                    </m:r>
                    <m:r>
                      <a:rPr lang="en-US" altLang="zh-CN" sz="2400" i="1" dirty="0">
                        <a:gradFill>
                          <a:gsLst>
                            <a:gs pos="2917">
                              <a:schemeClr val="tx1"/>
                            </a:gs>
                            <a:gs pos="30000">
                              <a:schemeClr val="tx1"/>
                            </a:gs>
                          </a:gsLst>
                          <a:lin ang="5400000" scaled="0"/>
                        </a:gradFill>
                        <a:latin typeface="Cambria Math" panose="02040503050406030204" pitchFamily="18" charset="0"/>
                        <a:ea typeface="Cambria Math" panose="02040503050406030204" pitchFamily="18" charset="0"/>
                      </a:rPr>
                      <m:t>×1</m:t>
                    </m:r>
                  </m:oMath>
                </a14:m>
                <a:r>
                  <a:rPr lang="en-US" sz="2400" dirty="0">
                    <a:gradFill>
                      <a:gsLst>
                        <a:gs pos="2917">
                          <a:schemeClr val="tx1"/>
                        </a:gs>
                        <a:gs pos="30000">
                          <a:schemeClr val="tx1"/>
                        </a:gs>
                      </a:gsLst>
                      <a:lin ang="5400000" scaled="0"/>
                    </a:gradFill>
                    <a:latin typeface="+mj-lt"/>
                  </a:rPr>
                  <a:t> convolution (</a:t>
                </a:r>
                <a:r>
                  <a:rPr lang="en-US" sz="2400" dirty="0" err="1">
                    <a:solidFill>
                      <a:srgbClr val="FF0000"/>
                    </a:solidFill>
                    <a:latin typeface="+mj-lt"/>
                  </a:rPr>
                  <a:t>Gcon</a:t>
                </a:r>
                <a:r>
                  <a:rPr lang="en-US" sz="2400" dirty="0">
                    <a:gradFill>
                      <a:gsLst>
                        <a:gs pos="2917">
                          <a:schemeClr val="tx1"/>
                        </a:gs>
                        <a:gs pos="30000">
                          <a:schemeClr val="tx1"/>
                        </a:gs>
                      </a:gsLst>
                      <a:lin ang="5400000" scaled="0"/>
                    </a:gradFill>
                    <a:latin typeface="+mj-lt"/>
                  </a:rPr>
                  <a:t>.): dimension increasing</a:t>
                </a:r>
              </a:p>
            </p:txBody>
          </p:sp>
        </mc:Choice>
        <mc:Fallback xmlns="">
          <p:sp>
            <p:nvSpPr>
              <p:cNvPr id="45" name="TextBox 44">
                <a:extLst>
                  <a:ext uri="{FF2B5EF4-FFF2-40B4-BE49-F238E27FC236}">
                    <a16:creationId xmlns:a16="http://schemas.microsoft.com/office/drawing/2014/main" id="{346F2D38-E930-4DEC-A2AE-153BC8959481}"/>
                  </a:ext>
                </a:extLst>
              </p:cNvPr>
              <p:cNvSpPr txBox="1">
                <a:spLocks noRot="1" noChangeAspect="1" noMove="1" noResize="1" noEditPoints="1" noAdjustHandles="1" noChangeArrowheads="1" noChangeShapeType="1" noTextEdit="1"/>
              </p:cNvSpPr>
              <p:nvPr/>
            </p:nvSpPr>
            <p:spPr>
              <a:xfrm>
                <a:off x="457199" y="1668462"/>
                <a:ext cx="11476039" cy="1855893"/>
              </a:xfrm>
              <a:prstGeom prst="rect">
                <a:avLst/>
              </a:prstGeom>
              <a:blipFill>
                <a:blip r:embed="rId5"/>
                <a:stretch>
                  <a:fillRect b="-980"/>
                </a:stretch>
              </a:blipFill>
              <a:ln>
                <a:solidFill>
                  <a:schemeClr val="accent6"/>
                </a:solidFill>
              </a:ln>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6CBA22C1-922A-416D-B827-53CF5237E214}"/>
              </a:ext>
            </a:extLst>
          </p:cNvPr>
          <p:cNvSpPr>
            <a:spLocks noGrp="1"/>
          </p:cNvSpPr>
          <p:nvPr>
            <p:ph type="sldNum" sz="quarter" idx="4"/>
          </p:nvPr>
        </p:nvSpPr>
        <p:spPr/>
        <p:txBody>
          <a:bodyPr/>
          <a:lstStyle/>
          <a:p>
            <a:pPr algn="ctr"/>
            <a:fld id="{1BA29183-7CD2-4C0C-A7F1-D2FD10734D96}" type="slidenum">
              <a:rPr lang="en-US" smtClean="0"/>
              <a:pPr algn="ctr"/>
              <a:t>114</a:t>
            </a:fld>
            <a:endParaRPr lang="en-US" dirty="0"/>
          </a:p>
        </p:txBody>
      </p:sp>
    </p:spTree>
    <p:extLst>
      <p:ext uri="{BB962C8B-B14F-4D97-AF65-F5344CB8AC3E}">
        <p14:creationId xmlns:p14="http://schemas.microsoft.com/office/powerpoint/2010/main" val="5047535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left)">
                                      <p:cBhvr>
                                        <p:cTn id="7" dur="500"/>
                                        <p:tgtEl>
                                          <p:spTgt spid="26"/>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3"/>
                                        </p:tgtEl>
                                        <p:attrNameLst>
                                          <p:attrName>style.visibility</p:attrName>
                                        </p:attrNameLst>
                                      </p:cBhvr>
                                      <p:to>
                                        <p:strVal val="visible"/>
                                      </p:to>
                                    </p:set>
                                    <p:animEffect transition="in" filter="wipe(left)">
                                      <p:cBhvr>
                                        <p:cTn id="11" dur="500"/>
                                        <p:tgtEl>
                                          <p:spTgt spid="33"/>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37"/>
                                        </p:tgtEl>
                                        <p:attrNameLst>
                                          <p:attrName>style.visibility</p:attrName>
                                        </p:attrNameLst>
                                      </p:cBhvr>
                                      <p:to>
                                        <p:strVal val="visible"/>
                                      </p:to>
                                    </p:set>
                                    <p:animEffect transition="in" filter="wipe(left)">
                                      <p:cBhvr>
                                        <p:cTn id="15"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F027D5F5-FC67-4367-BC3B-E39A47698A1A}"/>
              </a:ext>
            </a:extLst>
          </p:cNvPr>
          <p:cNvSpPr txBox="1"/>
          <p:nvPr/>
        </p:nvSpPr>
        <p:spPr>
          <a:xfrm>
            <a:off x="457199" y="6088062"/>
            <a:ext cx="11522075" cy="738664"/>
          </a:xfrm>
          <a:prstGeom prst="rect">
            <a:avLst/>
          </a:prstGeom>
          <a:noFill/>
        </p:spPr>
        <p:txBody>
          <a:bodyPr wrap="square" lIns="182880" tIns="146304" rIns="182880" bIns="146304" rtlCol="0">
            <a:spAutoFit/>
          </a:bodyPr>
          <a:lstStyle/>
          <a:p>
            <a:pPr>
              <a:lnSpc>
                <a:spcPct val="90000"/>
              </a:lnSpc>
              <a:spcAft>
                <a:spcPts val="600"/>
              </a:spcAft>
            </a:pPr>
            <a:r>
              <a:rPr lang="en-US" sz="1600" dirty="0">
                <a:latin typeface="+mj-lt"/>
              </a:rPr>
              <a:t>Ke Sun, Mingjie Li, Dong Liu, and Jingdong Wang. IGCV3: Interleaved Low-Rank Group Convolutions for Efficient Deep Neural Networks. BMVC 2018.</a:t>
            </a:r>
            <a:endParaRPr lang="en-US" sz="1600" dirty="0">
              <a:gradFill>
                <a:gsLst>
                  <a:gs pos="2917">
                    <a:schemeClr val="tx1"/>
                  </a:gs>
                  <a:gs pos="30000">
                    <a:schemeClr val="tx1"/>
                  </a:gs>
                </a:gsLst>
                <a:lin ang="5400000" scaled="0"/>
              </a:gradFill>
              <a:latin typeface="+mj-lt"/>
            </a:endParaRPr>
          </a:p>
        </p:txBody>
      </p:sp>
      <p:sp>
        <p:nvSpPr>
          <p:cNvPr id="9" name="TextBox 8">
            <a:extLst>
              <a:ext uri="{FF2B5EF4-FFF2-40B4-BE49-F238E27FC236}">
                <a16:creationId xmlns:a16="http://schemas.microsoft.com/office/drawing/2014/main" id="{E406A686-52AF-491C-B31B-E4D841F5DAA5}"/>
              </a:ext>
            </a:extLst>
          </p:cNvPr>
          <p:cNvSpPr txBox="1"/>
          <p:nvPr/>
        </p:nvSpPr>
        <p:spPr>
          <a:xfrm>
            <a:off x="731837" y="1199897"/>
            <a:ext cx="10972800" cy="4422749"/>
          </a:xfrm>
          <a:prstGeom prst="rect">
            <a:avLst/>
          </a:prstGeom>
          <a:solidFill>
            <a:schemeClr val="accent4">
              <a:lumMod val="20000"/>
              <a:lumOff val="80000"/>
            </a:schemeClr>
          </a:solid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latin typeface="+mj-lt"/>
              </a:rPr>
              <a:t>Structured sparse matrix composition</a:t>
            </a:r>
          </a:p>
          <a:p>
            <a:pPr marL="809271"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2 → Multiple structured sparse matri</a:t>
            </a:r>
            <a:r>
              <a:rPr lang="en-US" altLang="zh-CN" sz="2400" dirty="0">
                <a:gradFill>
                  <a:gsLst>
                    <a:gs pos="2917">
                      <a:schemeClr val="tx1"/>
                    </a:gs>
                    <a:gs pos="30000">
                      <a:schemeClr val="tx1"/>
                    </a:gs>
                  </a:gsLst>
                  <a:lin ang="5400000" scaled="0"/>
                </a:gradFill>
              </a:rPr>
              <a:t>ces</a:t>
            </a:r>
            <a:endParaRPr lang="en-US" sz="2400" dirty="0">
              <a:gradFill>
                <a:gsLst>
                  <a:gs pos="2917">
                    <a:schemeClr val="tx1"/>
                  </a:gs>
                  <a:gs pos="30000">
                    <a:schemeClr val="tx1"/>
                  </a:gs>
                </a:gsLst>
                <a:lin ang="5400000" scaled="0"/>
              </a:gradFill>
            </a:endParaRPr>
          </a:p>
          <a:p>
            <a:pPr marL="809271"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Benefit: further redundancy reduction (much sparser)</a:t>
            </a:r>
          </a:p>
          <a:p>
            <a:pPr marL="809271" lvl="1"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altLang="zh-CN" sz="2800" dirty="0">
                <a:gradFill>
                  <a:gsLst>
                    <a:gs pos="2917">
                      <a:schemeClr val="tx1"/>
                    </a:gs>
                    <a:gs pos="30000">
                      <a:schemeClr val="tx1"/>
                    </a:gs>
                  </a:gsLst>
                  <a:lin ang="5400000" scaled="0"/>
                </a:gradFill>
                <a:latin typeface="+mj-lt"/>
              </a:rPr>
              <a:t>Complementary condition</a:t>
            </a:r>
          </a:p>
          <a:p>
            <a:pPr marL="809271"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Strict → loose</a:t>
            </a:r>
          </a:p>
          <a:p>
            <a:pPr marL="809271" lvl="1"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latin typeface="+mj-lt"/>
              </a:rPr>
              <a:t>Low-rank structured sparse matrix composition</a:t>
            </a:r>
          </a:p>
          <a:p>
            <a:pPr marL="809271"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Structured sparse + low-rank</a:t>
            </a:r>
          </a:p>
          <a:p>
            <a:pPr>
              <a:lnSpc>
                <a:spcPct val="90000"/>
              </a:lnSpc>
              <a:spcAft>
                <a:spcPts val="600"/>
              </a:spcAft>
            </a:pPr>
            <a:endParaRPr lang="en-US" sz="1600" dirty="0">
              <a:gradFill>
                <a:gsLst>
                  <a:gs pos="2917">
                    <a:schemeClr val="tx1"/>
                  </a:gs>
                  <a:gs pos="30000">
                    <a:schemeClr val="tx1"/>
                  </a:gs>
                </a:gsLst>
                <a:lin ang="5400000" scaled="0"/>
              </a:gradFill>
              <a:latin typeface="+mj-lt"/>
            </a:endParaRPr>
          </a:p>
        </p:txBody>
      </p:sp>
      <p:sp>
        <p:nvSpPr>
          <p:cNvPr id="5" name="TextBox 4">
            <a:extLst>
              <a:ext uri="{FF2B5EF4-FFF2-40B4-BE49-F238E27FC236}">
                <a16:creationId xmlns:a16="http://schemas.microsoft.com/office/drawing/2014/main" id="{4175BDF3-33BF-40DB-80A7-1D9272663839}"/>
              </a:ext>
            </a:extLst>
          </p:cNvPr>
          <p:cNvSpPr txBox="1"/>
          <p:nvPr/>
        </p:nvSpPr>
        <p:spPr>
          <a:xfrm>
            <a:off x="1" y="296862"/>
            <a:ext cx="12436474" cy="794064"/>
          </a:xfrm>
          <a:prstGeom prst="rect">
            <a:avLst/>
          </a:prstGeom>
          <a:noFill/>
        </p:spPr>
        <p:txBody>
          <a:bodyPr wrap="square" lIns="182880" tIns="146304" rIns="182880" bIns="146304" rtlCol="0">
            <a:spAutoFit/>
          </a:bodyPr>
          <a:lstStyle/>
          <a:p>
            <a:pPr algn="ctr">
              <a:lnSpc>
                <a:spcPct val="90000"/>
              </a:lnSpc>
              <a:spcAft>
                <a:spcPts val="600"/>
              </a:spcAft>
            </a:pPr>
            <a:r>
              <a:rPr lang="en-US" sz="3600" dirty="0">
                <a:gradFill>
                  <a:gsLst>
                    <a:gs pos="2917">
                      <a:schemeClr val="tx1"/>
                    </a:gs>
                    <a:gs pos="30000">
                      <a:schemeClr val="tx1"/>
                    </a:gs>
                  </a:gsLst>
                  <a:lin ang="5400000" scaled="0"/>
                </a:gradFill>
              </a:rPr>
              <a:t>Interleaved group convolutions for </a:t>
            </a:r>
            <a:r>
              <a:rPr lang="en-US" altLang="zh-CN" sz="3600" dirty="0">
                <a:solidFill>
                  <a:srgbClr val="FF0000"/>
                </a:solidFill>
              </a:rPr>
              <a:t>small</a:t>
            </a:r>
            <a:r>
              <a:rPr lang="en-US" sz="3600" dirty="0">
                <a:solidFill>
                  <a:srgbClr val="FF0000"/>
                </a:solidFill>
              </a:rPr>
              <a:t> </a:t>
            </a:r>
            <a:r>
              <a:rPr lang="en-US" sz="3600" dirty="0">
                <a:gradFill>
                  <a:gsLst>
                    <a:gs pos="2917">
                      <a:schemeClr val="tx1"/>
                    </a:gs>
                    <a:gs pos="30000">
                      <a:schemeClr val="tx1"/>
                    </a:gs>
                  </a:gsLst>
                  <a:lin ang="5400000" scaled="0"/>
                </a:gradFill>
              </a:rPr>
              <a:t>models</a:t>
            </a:r>
          </a:p>
        </p:txBody>
      </p:sp>
      <p:sp>
        <p:nvSpPr>
          <p:cNvPr id="6" name="TextBox 5">
            <a:extLst>
              <a:ext uri="{FF2B5EF4-FFF2-40B4-BE49-F238E27FC236}">
                <a16:creationId xmlns:a16="http://schemas.microsoft.com/office/drawing/2014/main" id="{76CDFF32-2D79-4261-9B00-39C32FC09E18}"/>
              </a:ext>
            </a:extLst>
          </p:cNvPr>
          <p:cNvSpPr txBox="1"/>
          <p:nvPr/>
        </p:nvSpPr>
        <p:spPr>
          <a:xfrm>
            <a:off x="9266237" y="3326598"/>
            <a:ext cx="2286000" cy="627864"/>
          </a:xfrm>
          <a:prstGeom prst="rect">
            <a:avLst/>
          </a:prstGeom>
          <a:noFill/>
        </p:spPr>
        <p:txBody>
          <a:bodyPr wrap="square" lIns="182880" tIns="146304" rIns="182880" bIns="146304" rtlCol="0">
            <a:spAutoFit/>
          </a:bodyPr>
          <a:lstStyle/>
          <a:p>
            <a:pPr algn="ctr">
              <a:lnSpc>
                <a:spcPct val="90000"/>
              </a:lnSpc>
              <a:spcAft>
                <a:spcPts val="600"/>
              </a:spcAft>
            </a:pPr>
            <a:r>
              <a:rPr lang="en-US" sz="2400" dirty="0">
                <a:solidFill>
                  <a:srgbClr val="FF0000"/>
                </a:solidFill>
              </a:rPr>
              <a:t>IGCV3</a:t>
            </a:r>
          </a:p>
        </p:txBody>
      </p:sp>
      <p:sp>
        <p:nvSpPr>
          <p:cNvPr id="2" name="Slide Number Placeholder 1">
            <a:extLst>
              <a:ext uri="{FF2B5EF4-FFF2-40B4-BE49-F238E27FC236}">
                <a16:creationId xmlns:a16="http://schemas.microsoft.com/office/drawing/2014/main" id="{64123BE7-C291-4462-9A21-9E164D1803D1}"/>
              </a:ext>
            </a:extLst>
          </p:cNvPr>
          <p:cNvSpPr>
            <a:spLocks noGrp="1"/>
          </p:cNvSpPr>
          <p:nvPr>
            <p:ph type="sldNum" sz="quarter" idx="4"/>
          </p:nvPr>
        </p:nvSpPr>
        <p:spPr/>
        <p:txBody>
          <a:bodyPr/>
          <a:lstStyle/>
          <a:p>
            <a:pPr algn="ctr"/>
            <a:fld id="{1BA29183-7CD2-4C0C-A7F1-D2FD10734D96}" type="slidenum">
              <a:rPr lang="en-US" smtClean="0"/>
              <a:pPr algn="ctr"/>
              <a:t>115</a:t>
            </a:fld>
            <a:endParaRPr lang="en-US" dirty="0"/>
          </a:p>
        </p:txBody>
      </p:sp>
    </p:spTree>
    <p:extLst>
      <p:ext uri="{BB962C8B-B14F-4D97-AF65-F5344CB8AC3E}">
        <p14:creationId xmlns:p14="http://schemas.microsoft.com/office/powerpoint/2010/main" val="372158194"/>
      </p:ext>
    </p:extLst>
  </p:cSld>
  <p:clrMapOvr>
    <a:masterClrMapping/>
  </p:clrMapOvr>
  <p:transition>
    <p:fade/>
  </p:transition>
</p:sld>
</file>

<file path=ppt/slides/slide1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2FC394F-E843-459C-89BA-FA2A2BC9F9F8}"/>
              </a:ext>
            </a:extLst>
          </p:cNvPr>
          <p:cNvSpPr>
            <a:spLocks noGrp="1"/>
          </p:cNvSpPr>
          <p:nvPr>
            <p:ph type="body" sz="quarter" idx="10"/>
          </p:nvPr>
        </p:nvSpPr>
        <p:spPr/>
        <p:txBody>
          <a:bodyPr/>
          <a:lstStyle/>
          <a:p>
            <a:endParaRPr lang="en-US"/>
          </a:p>
        </p:txBody>
      </p:sp>
      <p:sp>
        <p:nvSpPr>
          <p:cNvPr id="3" name="Title 2">
            <a:extLst>
              <a:ext uri="{FF2B5EF4-FFF2-40B4-BE49-F238E27FC236}">
                <a16:creationId xmlns:a16="http://schemas.microsoft.com/office/drawing/2014/main" id="{D9549349-A2BE-4772-8E1C-B8C2D308E4A5}"/>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E7EF1209-A917-45A8-B7E1-684CB98A7FF8}"/>
              </a:ext>
            </a:extLst>
          </p:cNvPr>
          <p:cNvPicPr>
            <a:picLocks noChangeAspect="1"/>
          </p:cNvPicPr>
          <p:nvPr/>
        </p:nvPicPr>
        <p:blipFill>
          <a:blip r:embed="rId2"/>
          <a:stretch>
            <a:fillRect/>
          </a:stretch>
        </p:blipFill>
        <p:spPr>
          <a:xfrm>
            <a:off x="-1" y="837532"/>
            <a:ext cx="12436475" cy="5319460"/>
          </a:xfrm>
          <a:prstGeom prst="rect">
            <a:avLst/>
          </a:prstGeom>
        </p:spPr>
      </p:pic>
      <p:sp>
        <p:nvSpPr>
          <p:cNvPr id="5" name="Slide Number Placeholder 4">
            <a:extLst>
              <a:ext uri="{FF2B5EF4-FFF2-40B4-BE49-F238E27FC236}">
                <a16:creationId xmlns:a16="http://schemas.microsoft.com/office/drawing/2014/main" id="{D945E39B-D6CC-4D46-83EF-A25B3EE6E06E}"/>
              </a:ext>
            </a:extLst>
          </p:cNvPr>
          <p:cNvSpPr>
            <a:spLocks noGrp="1"/>
          </p:cNvSpPr>
          <p:nvPr>
            <p:ph type="sldNum" sz="quarter" idx="4"/>
          </p:nvPr>
        </p:nvSpPr>
        <p:spPr/>
        <p:txBody>
          <a:bodyPr/>
          <a:lstStyle/>
          <a:p>
            <a:pPr algn="ctr"/>
            <a:fld id="{1BA29183-7CD2-4C0C-A7F1-D2FD10734D96}" type="slidenum">
              <a:rPr lang="en-US" smtClean="0"/>
              <a:pPr algn="ctr"/>
              <a:t>116</a:t>
            </a:fld>
            <a:endParaRPr lang="en-US" dirty="0"/>
          </a:p>
        </p:txBody>
      </p:sp>
    </p:spTree>
    <p:extLst>
      <p:ext uri="{BB962C8B-B14F-4D97-AF65-F5344CB8AC3E}">
        <p14:creationId xmlns:p14="http://schemas.microsoft.com/office/powerpoint/2010/main" val="3306427306"/>
      </p:ext>
    </p:extLst>
  </p:cSld>
  <p:clrMapOvr>
    <a:masterClrMapping/>
  </p:clrMapOvr>
  <p:transition>
    <p:fade/>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457199" y="296862"/>
            <a:ext cx="11522075" cy="794064"/>
          </a:xfrm>
          <a:prstGeom prst="rect">
            <a:avLst/>
          </a:prstGeom>
          <a:noFill/>
        </p:spPr>
        <p:txBody>
          <a:bodyPr wrap="square" lIns="182880" tIns="146304" rIns="182880" bIns="146304" rtlCol="0">
            <a:spAutoFit/>
          </a:bodyPr>
          <a:lstStyle/>
          <a:p>
            <a:pPr algn="ctr">
              <a:lnSpc>
                <a:spcPct val="90000"/>
              </a:lnSpc>
              <a:spcAft>
                <a:spcPts val="600"/>
              </a:spcAft>
            </a:pPr>
            <a:r>
              <a:rPr lang="en-US" sz="3600" dirty="0">
                <a:gradFill>
                  <a:gsLst>
                    <a:gs pos="2917">
                      <a:schemeClr val="tx1"/>
                    </a:gs>
                    <a:gs pos="30000">
                      <a:schemeClr val="tx1"/>
                    </a:gs>
                  </a:gsLst>
                  <a:lin ang="5400000" scaled="0"/>
                </a:gradFill>
              </a:rPr>
              <a:t>Comparison to MobileNetV2 on ImageNet</a:t>
            </a:r>
          </a:p>
        </p:txBody>
      </p:sp>
      <p:graphicFrame>
        <p:nvGraphicFramePr>
          <p:cNvPr id="4" name="Table 3">
            <a:extLst>
              <a:ext uri="{FF2B5EF4-FFF2-40B4-BE49-F238E27FC236}">
                <a16:creationId xmlns:a16="http://schemas.microsoft.com/office/drawing/2014/main" id="{4FA3633A-B84D-4890-BD89-6B4561D21ACD}"/>
              </a:ext>
            </a:extLst>
          </p:cNvPr>
          <p:cNvGraphicFramePr>
            <a:graphicFrameLocks noGrp="1"/>
          </p:cNvGraphicFramePr>
          <p:nvPr>
            <p:extLst>
              <p:ext uri="{D42A27DB-BD31-4B8C-83A1-F6EECF244321}">
                <p14:modId xmlns:p14="http://schemas.microsoft.com/office/powerpoint/2010/main" val="1298045974"/>
              </p:ext>
            </p:extLst>
          </p:nvPr>
        </p:nvGraphicFramePr>
        <p:xfrm>
          <a:off x="2255837" y="2201862"/>
          <a:ext cx="7924800" cy="2954607"/>
        </p:xfrm>
        <a:graphic>
          <a:graphicData uri="http://schemas.openxmlformats.org/drawingml/2006/table">
            <a:tbl>
              <a:tblPr firstRow="1" firstCol="1">
                <a:tableStyleId>{5940675A-B579-460E-94D1-54222C63F5DA}</a:tableStyleId>
              </a:tblPr>
              <a:tblGrid>
                <a:gridCol w="2507131">
                  <a:extLst>
                    <a:ext uri="{9D8B030D-6E8A-4147-A177-3AD203B41FA5}">
                      <a16:colId xmlns:a16="http://schemas.microsoft.com/office/drawing/2014/main" val="1191589949"/>
                    </a:ext>
                  </a:extLst>
                </a:gridCol>
                <a:gridCol w="1519196">
                  <a:extLst>
                    <a:ext uri="{9D8B030D-6E8A-4147-A177-3AD203B41FA5}">
                      <a16:colId xmlns:a16="http://schemas.microsoft.com/office/drawing/2014/main" val="1845771442"/>
                    </a:ext>
                  </a:extLst>
                </a:gridCol>
                <a:gridCol w="1714043">
                  <a:extLst>
                    <a:ext uri="{9D8B030D-6E8A-4147-A177-3AD203B41FA5}">
                      <a16:colId xmlns:a16="http://schemas.microsoft.com/office/drawing/2014/main" val="1392135865"/>
                    </a:ext>
                  </a:extLst>
                </a:gridCol>
                <a:gridCol w="2184430">
                  <a:extLst>
                    <a:ext uri="{9D8B030D-6E8A-4147-A177-3AD203B41FA5}">
                      <a16:colId xmlns:a16="http://schemas.microsoft.com/office/drawing/2014/main" val="1125436585"/>
                    </a:ext>
                  </a:extLst>
                </a:gridCol>
              </a:tblGrid>
              <a:tr h="386469">
                <a:tc>
                  <a:txBody>
                    <a:bodyPr/>
                    <a:lstStyle/>
                    <a:p>
                      <a:pPr marL="0" algn="ctr" defTabSz="932742" rtl="0" eaLnBrk="1" fontAlgn="b" latinLnBrk="0" hangingPunct="1"/>
                      <a:r>
                        <a:rPr lang="en-US" sz="1600" b="0" kern="1200" dirty="0">
                          <a:gradFill>
                            <a:gsLst>
                              <a:gs pos="2917">
                                <a:schemeClr val="tx1"/>
                              </a:gs>
                              <a:gs pos="30000">
                                <a:schemeClr val="tx1"/>
                              </a:gs>
                            </a:gsLst>
                            <a:lin ang="5400000" scaled="0"/>
                          </a:gradFill>
                          <a:latin typeface="Times New Roman" panose="02020603050405020304" pitchFamily="18" charset="0"/>
                          <a:ea typeface="+mn-ea"/>
                          <a:cs typeface="Times New Roman" panose="02020603050405020304" pitchFamily="18" charset="0"/>
                        </a:rPr>
                        <a:t>Network</a:t>
                      </a:r>
                    </a:p>
                  </a:txBody>
                  <a:tcPr marL="5484" marR="5484" marT="5484" marB="0" anchor="ctr">
                    <a:lnL w="12700" cap="flat" cmpd="sng" algn="ctr">
                      <a:noFill/>
                      <a:prstDash val="solid"/>
                      <a:round/>
                      <a:headEnd type="none" w="med" len="med"/>
                      <a:tailEnd type="none" w="med" len="med"/>
                    </a:lnL>
                  </a:tcPr>
                </a:tc>
                <a:tc>
                  <a:txBody>
                    <a:bodyPr/>
                    <a:lstStyle/>
                    <a:p>
                      <a:pPr marL="0" algn="ctr" defTabSz="932742" rtl="0" eaLnBrk="1" fontAlgn="b" latinLnBrk="0" hangingPunct="1"/>
                      <a:r>
                        <a:rPr lang="en-US" altLang="zh-CN" sz="1600" b="0" kern="1200" dirty="0">
                          <a:gradFill>
                            <a:gsLst>
                              <a:gs pos="2917">
                                <a:schemeClr val="tx1"/>
                              </a:gs>
                              <a:gs pos="30000">
                                <a:schemeClr val="tx1"/>
                              </a:gs>
                            </a:gsLst>
                            <a:lin ang="5400000" scaled="0"/>
                          </a:gradFill>
                          <a:latin typeface="Times New Roman" panose="02020603050405020304" pitchFamily="18" charset="0"/>
                          <a:ea typeface="+mn-ea"/>
                          <a:cs typeface="Times New Roman" panose="02020603050405020304" pitchFamily="18" charset="0"/>
                        </a:rPr>
                        <a:t>#</a:t>
                      </a:r>
                      <a:r>
                        <a:rPr lang="en-US" sz="1600" b="0" kern="1200" dirty="0">
                          <a:gradFill>
                            <a:gsLst>
                              <a:gs pos="2917">
                                <a:schemeClr val="tx1"/>
                              </a:gs>
                              <a:gs pos="30000">
                                <a:schemeClr val="tx1"/>
                              </a:gs>
                            </a:gsLst>
                            <a:lin ang="5400000" scaled="0"/>
                          </a:gradFill>
                          <a:latin typeface="Times New Roman" panose="02020603050405020304" pitchFamily="18" charset="0"/>
                          <a:ea typeface="+mn-ea"/>
                          <a:cs typeface="Times New Roman" panose="02020603050405020304" pitchFamily="18" charset="0"/>
                        </a:rPr>
                        <a:t>Params. (M)</a:t>
                      </a:r>
                    </a:p>
                  </a:txBody>
                  <a:tcPr marL="5484" marR="5484" marT="5484" marB="0" anchor="ctr">
                    <a:lnR w="12700" cap="flat" cmpd="sng" algn="ctr">
                      <a:noFill/>
                      <a:prstDash val="solid"/>
                      <a:round/>
                      <a:headEnd type="none" w="med" len="med"/>
                      <a:tailEnd type="none" w="med" len="med"/>
                    </a:lnR>
                  </a:tcPr>
                </a:tc>
                <a:tc>
                  <a:txBody>
                    <a:bodyPr/>
                    <a:lstStyle/>
                    <a:p>
                      <a:pPr marL="0" algn="ctr" defTabSz="932742" rtl="0" eaLnBrk="1" fontAlgn="b" latinLnBrk="0" hangingPunct="1"/>
                      <a:r>
                        <a:rPr lang="en-US" sz="1600" b="0" kern="1200" dirty="0">
                          <a:gradFill>
                            <a:gsLst>
                              <a:gs pos="2917">
                                <a:schemeClr val="tx1"/>
                              </a:gs>
                              <a:gs pos="30000">
                                <a:schemeClr val="tx1"/>
                              </a:gs>
                            </a:gsLst>
                            <a:lin ang="5400000" scaled="0"/>
                          </a:gradFill>
                          <a:latin typeface="Times New Roman" panose="02020603050405020304" pitchFamily="18" charset="0"/>
                          <a:ea typeface="+mn-ea"/>
                          <a:cs typeface="Times New Roman" panose="02020603050405020304" pitchFamily="18" charset="0"/>
                        </a:rPr>
                        <a:t>FLOPS (M)</a:t>
                      </a:r>
                    </a:p>
                  </a:txBody>
                  <a:tcPr marL="5484" marR="5484" marT="5484" marB="0" anchor="ctr">
                    <a:lnL w="12700" cap="flat" cmpd="sng" algn="ctr">
                      <a:noFill/>
                      <a:prstDash val="solid"/>
                      <a:round/>
                      <a:headEnd type="none" w="med" len="med"/>
                      <a:tailEnd type="none" w="med" len="med"/>
                    </a:lnL>
                  </a:tcPr>
                </a:tc>
                <a:tc>
                  <a:txBody>
                    <a:bodyPr/>
                    <a:lstStyle/>
                    <a:p>
                      <a:pPr marL="0" algn="ctr" defTabSz="932742" rtl="0" eaLnBrk="1" fontAlgn="b" latinLnBrk="0" hangingPunct="1"/>
                      <a:r>
                        <a:rPr lang="en-US" sz="1600" b="0" kern="1200" dirty="0">
                          <a:gradFill>
                            <a:gsLst>
                              <a:gs pos="2917">
                                <a:schemeClr val="tx1"/>
                              </a:gs>
                              <a:gs pos="30000">
                                <a:schemeClr val="tx1"/>
                              </a:gs>
                            </a:gsLst>
                            <a:lin ang="5400000" scaled="0"/>
                          </a:gradFill>
                          <a:latin typeface="Times New Roman" panose="02020603050405020304" pitchFamily="18" charset="0"/>
                          <a:ea typeface="+mn-ea"/>
                          <a:cs typeface="Times New Roman" panose="02020603050405020304" pitchFamily="18" charset="0"/>
                        </a:rPr>
                        <a:t>Accuracy (%)</a:t>
                      </a:r>
                    </a:p>
                  </a:txBody>
                  <a:tcPr marL="5484" marR="5484" marT="5484" marB="0" anchor="ctr">
                    <a:lnR w="12700" cap="flat" cmpd="sng" algn="ctr">
                      <a:noFill/>
                      <a:prstDash val="solid"/>
                      <a:round/>
                      <a:headEnd type="none" w="med" len="med"/>
                      <a:tailEnd type="none" w="med" len="med"/>
                    </a:lnR>
                  </a:tcPr>
                </a:tc>
                <a:extLst>
                  <a:ext uri="{0D108BD9-81ED-4DB2-BD59-A6C34878D82A}">
                    <a16:rowId xmlns:a16="http://schemas.microsoft.com/office/drawing/2014/main" val="80760696"/>
                  </a:ext>
                </a:extLst>
              </a:tr>
              <a:tr h="386469">
                <a:tc>
                  <a:txBody>
                    <a:bodyPr/>
                    <a:lstStyle/>
                    <a:p>
                      <a:pPr algn="ctr" fontAlgn="b"/>
                      <a:r>
                        <a:rPr lang="en-US" sz="1600" b="0" kern="1200" dirty="0">
                          <a:gradFill>
                            <a:gsLst>
                              <a:gs pos="2917">
                                <a:schemeClr val="tx1"/>
                              </a:gs>
                              <a:gs pos="30000">
                                <a:schemeClr val="tx1"/>
                              </a:gs>
                            </a:gsLst>
                            <a:lin ang="5400000" scaled="0"/>
                          </a:gradFill>
                          <a:latin typeface="Times New Roman" panose="02020603050405020304" pitchFamily="18" charset="0"/>
                          <a:ea typeface="+mn-ea"/>
                          <a:cs typeface="Times New Roman" panose="02020603050405020304" pitchFamily="18" charset="0"/>
                        </a:rPr>
                        <a:t>MobileNetV1-1.0</a:t>
                      </a:r>
                    </a:p>
                  </a:txBody>
                  <a:tcPr marL="5484" marR="5484" marT="5484"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noFill/>
                      <a:prstDash val="solid"/>
                      <a:round/>
                      <a:headEnd type="none" w="med" len="med"/>
                      <a:tailEnd type="none" w="med" len="med"/>
                    </a:lnB>
                    <a:solidFill>
                      <a:schemeClr val="bg1"/>
                    </a:solidFill>
                  </a:tcPr>
                </a:tc>
                <a:tc>
                  <a:txBody>
                    <a:bodyPr/>
                    <a:lstStyle/>
                    <a:p>
                      <a:pPr algn="ctr" fontAlgn="b"/>
                      <a:r>
                        <a:rPr lang="en-US" sz="1600" b="0" kern="1200" dirty="0">
                          <a:gradFill>
                            <a:gsLst>
                              <a:gs pos="2917">
                                <a:schemeClr val="tx1"/>
                              </a:gs>
                              <a:gs pos="30000">
                                <a:schemeClr val="tx1"/>
                              </a:gs>
                            </a:gsLst>
                            <a:lin ang="5400000" scaled="0"/>
                          </a:gradFill>
                          <a:latin typeface="Cambria Math" panose="02040503050406030204" pitchFamily="18" charset="0"/>
                          <a:ea typeface="Cambria Math" panose="02040503050406030204" pitchFamily="18" charset="0"/>
                          <a:cs typeface="Times New Roman" panose="02020603050405020304" pitchFamily="18" charset="0"/>
                        </a:rPr>
                        <a:t> 4.2</a:t>
                      </a:r>
                    </a:p>
                  </a:txBody>
                  <a:tcPr marL="5484" marR="5484" marT="5484"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solidFill>
                      <a:schemeClr val="bg1"/>
                    </a:solidFill>
                  </a:tcPr>
                </a:tc>
                <a:tc>
                  <a:txBody>
                    <a:bodyPr/>
                    <a:lstStyle/>
                    <a:p>
                      <a:pPr algn="ctr" fontAlgn="b"/>
                      <a:r>
                        <a:rPr lang="en-US" sz="1600" b="0" kern="1200" dirty="0">
                          <a:gradFill>
                            <a:gsLst>
                              <a:gs pos="2917">
                                <a:schemeClr val="tx1"/>
                              </a:gs>
                              <a:gs pos="30000">
                                <a:schemeClr val="tx1"/>
                              </a:gs>
                            </a:gsLst>
                            <a:lin ang="5400000" scaled="0"/>
                          </a:gradFill>
                          <a:latin typeface="Cambria Math" panose="02040503050406030204" pitchFamily="18" charset="0"/>
                          <a:ea typeface="Cambria Math" panose="02040503050406030204" pitchFamily="18" charset="0"/>
                          <a:cs typeface="Times New Roman" panose="02020603050405020304" pitchFamily="18" charset="0"/>
                        </a:rPr>
                        <a:t>569</a:t>
                      </a:r>
                    </a:p>
                  </a:txBody>
                  <a:tcPr marL="5484" marR="5484" marT="5484"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noFill/>
                      <a:prstDash val="solid"/>
                      <a:round/>
                      <a:headEnd type="none" w="med" len="med"/>
                      <a:tailEnd type="none" w="med" len="med"/>
                    </a:lnB>
                    <a:solidFill>
                      <a:schemeClr val="bg1"/>
                    </a:solidFill>
                  </a:tcPr>
                </a:tc>
                <a:tc>
                  <a:txBody>
                    <a:bodyPr/>
                    <a:lstStyle/>
                    <a:p>
                      <a:pPr algn="ctr" fontAlgn="b"/>
                      <a:r>
                        <a:rPr lang="en-US" sz="1600" b="0" kern="1200" dirty="0">
                          <a:gradFill>
                            <a:gsLst>
                              <a:gs pos="2917">
                                <a:schemeClr val="tx1"/>
                              </a:gs>
                              <a:gs pos="30000">
                                <a:schemeClr val="tx1"/>
                              </a:gs>
                            </a:gsLst>
                            <a:lin ang="5400000" scaled="0"/>
                          </a:gradFill>
                          <a:latin typeface="Cambria Math" panose="02040503050406030204" pitchFamily="18" charset="0"/>
                          <a:ea typeface="Cambria Math" panose="02040503050406030204" pitchFamily="18" charset="0"/>
                          <a:cs typeface="Times New Roman" panose="02020603050405020304" pitchFamily="18" charset="0"/>
                        </a:rPr>
                        <a:t>70.6</a:t>
                      </a:r>
                    </a:p>
                  </a:txBody>
                  <a:tcPr marL="5484" marR="5484" marT="5484"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2663481757"/>
                  </a:ext>
                </a:extLst>
              </a:tr>
              <a:tr h="386469">
                <a:tc>
                  <a:txBody>
                    <a:bodyPr/>
                    <a:lstStyle/>
                    <a:p>
                      <a:pPr algn="ctr" fontAlgn="b"/>
                      <a:r>
                        <a:rPr lang="en-US" sz="1600" b="0" kern="1200" dirty="0">
                          <a:gradFill>
                            <a:gsLst>
                              <a:gs pos="2917">
                                <a:schemeClr val="tx1"/>
                              </a:gs>
                              <a:gs pos="30000">
                                <a:schemeClr val="tx1"/>
                              </a:gs>
                            </a:gsLst>
                            <a:lin ang="5400000" scaled="0"/>
                          </a:gradFill>
                          <a:latin typeface="Times New Roman" panose="02020603050405020304" pitchFamily="18" charset="0"/>
                          <a:ea typeface="+mn-ea"/>
                          <a:cs typeface="Times New Roman" panose="02020603050405020304" pitchFamily="18" charset="0"/>
                        </a:rPr>
                        <a:t>IGCV2-1.0</a:t>
                      </a:r>
                    </a:p>
                  </a:txBody>
                  <a:tcPr marL="5484" marR="5484" marT="5484"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solidFill>
                      <a:schemeClr val="accent2">
                        <a:lumMod val="20000"/>
                        <a:lumOff val="80000"/>
                      </a:schemeClr>
                    </a:solidFill>
                  </a:tcPr>
                </a:tc>
                <a:tc>
                  <a:txBody>
                    <a:bodyPr/>
                    <a:lstStyle/>
                    <a:p>
                      <a:pPr algn="ctr" fontAlgn="b"/>
                      <a:r>
                        <a:rPr lang="en-US" sz="1600" b="0" kern="1200" dirty="0">
                          <a:gradFill>
                            <a:gsLst>
                              <a:gs pos="2917">
                                <a:schemeClr val="tx1"/>
                              </a:gs>
                              <a:gs pos="30000">
                                <a:schemeClr val="tx1"/>
                              </a:gs>
                            </a:gsLst>
                            <a:lin ang="5400000" scaled="0"/>
                          </a:gradFill>
                          <a:latin typeface="Cambria Math" panose="02040503050406030204" pitchFamily="18" charset="0"/>
                          <a:ea typeface="Cambria Math" panose="02040503050406030204" pitchFamily="18" charset="0"/>
                          <a:cs typeface="Times New Roman" panose="02020603050405020304" pitchFamily="18" charset="0"/>
                        </a:rPr>
                        <a:t>4.1</a:t>
                      </a:r>
                    </a:p>
                  </a:txBody>
                  <a:tcPr marL="5484" marR="5484" marT="5484"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solidFill>
                      <a:schemeClr val="accent2">
                        <a:lumMod val="20000"/>
                        <a:lumOff val="80000"/>
                      </a:schemeClr>
                    </a:solidFill>
                  </a:tcPr>
                </a:tc>
                <a:tc>
                  <a:txBody>
                    <a:bodyPr/>
                    <a:lstStyle/>
                    <a:p>
                      <a:pPr algn="ctr" fontAlgn="b"/>
                      <a:r>
                        <a:rPr lang="en-US" sz="1600" b="0" kern="1200" dirty="0">
                          <a:gradFill>
                            <a:gsLst>
                              <a:gs pos="2917">
                                <a:schemeClr val="tx1"/>
                              </a:gs>
                              <a:gs pos="30000">
                                <a:schemeClr val="tx1"/>
                              </a:gs>
                            </a:gsLst>
                            <a:lin ang="5400000" scaled="0"/>
                          </a:gradFill>
                          <a:latin typeface="Cambria Math" panose="02040503050406030204" pitchFamily="18" charset="0"/>
                          <a:ea typeface="Cambria Math" panose="02040503050406030204" pitchFamily="18" charset="0"/>
                          <a:cs typeface="Times New Roman" panose="02020603050405020304" pitchFamily="18" charset="0"/>
                        </a:rPr>
                        <a:t>564</a:t>
                      </a:r>
                    </a:p>
                  </a:txBody>
                  <a:tcPr marL="5484" marR="5484" marT="5484"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solidFill>
                      <a:schemeClr val="accent2">
                        <a:lumMod val="20000"/>
                        <a:lumOff val="80000"/>
                      </a:schemeClr>
                    </a:solidFill>
                  </a:tcPr>
                </a:tc>
                <a:tc>
                  <a:txBody>
                    <a:bodyPr/>
                    <a:lstStyle/>
                    <a:p>
                      <a:pPr algn="ctr" fontAlgn="b"/>
                      <a:r>
                        <a:rPr lang="en-US" sz="1600" b="0" kern="1200" dirty="0">
                          <a:gradFill>
                            <a:gsLst>
                              <a:gs pos="2917">
                                <a:schemeClr val="tx1"/>
                              </a:gs>
                              <a:gs pos="30000">
                                <a:schemeClr val="tx1"/>
                              </a:gs>
                            </a:gsLst>
                            <a:lin ang="5400000" scaled="0"/>
                          </a:gradFill>
                          <a:latin typeface="Cambria Math" panose="02040503050406030204" pitchFamily="18" charset="0"/>
                          <a:ea typeface="Cambria Math" panose="02040503050406030204" pitchFamily="18" charset="0"/>
                          <a:cs typeface="Times New Roman" panose="02020603050405020304" pitchFamily="18" charset="0"/>
                        </a:rPr>
                        <a:t>70.7</a:t>
                      </a:r>
                    </a:p>
                  </a:txBody>
                  <a:tcPr marL="5484" marR="5484" marT="5484"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solidFill>
                      <a:schemeClr val="accent2">
                        <a:lumMod val="20000"/>
                        <a:lumOff val="80000"/>
                      </a:schemeClr>
                    </a:solidFill>
                  </a:tcPr>
                </a:tc>
                <a:extLst>
                  <a:ext uri="{0D108BD9-81ED-4DB2-BD59-A6C34878D82A}">
                    <a16:rowId xmlns:a16="http://schemas.microsoft.com/office/drawing/2014/main" val="3962208693"/>
                  </a:ext>
                </a:extLst>
              </a:tr>
              <a:tr h="386469">
                <a:tc>
                  <a:txBody>
                    <a:bodyPr/>
                    <a:lstStyle/>
                    <a:p>
                      <a:pPr algn="ctr" fontAlgn="b"/>
                      <a:r>
                        <a:rPr lang="en-US" sz="1600" b="0" kern="1200" dirty="0">
                          <a:gradFill>
                            <a:gsLst>
                              <a:gs pos="2917">
                                <a:schemeClr val="tx1"/>
                              </a:gs>
                              <a:gs pos="30000">
                                <a:schemeClr val="tx1"/>
                              </a:gs>
                            </a:gsLst>
                            <a:lin ang="5400000" scaled="0"/>
                          </a:gradFill>
                          <a:latin typeface="Times New Roman" panose="02020603050405020304" pitchFamily="18" charset="0"/>
                          <a:ea typeface="+mn-ea"/>
                          <a:cs typeface="Times New Roman" panose="02020603050405020304" pitchFamily="18" charset="0"/>
                        </a:rPr>
                        <a:t>MobileNetV2-1.0 (paper)</a:t>
                      </a:r>
                    </a:p>
                  </a:txBody>
                  <a:tcPr marL="5484" marR="5484" marT="5484" marB="0" anchor="ctr">
                    <a:lnL w="12700" cap="flat" cmpd="sng" algn="ctr">
                      <a:noFill/>
                      <a:prstDash val="solid"/>
                      <a:round/>
                      <a:headEnd type="none" w="med" len="med"/>
                      <a:tailEnd type="none" w="med" len="med"/>
                    </a:lnL>
                    <a:lnB w="12700" cap="flat" cmpd="sng" algn="ctr">
                      <a:noFill/>
                      <a:prstDash val="solid"/>
                      <a:round/>
                      <a:headEnd type="none" w="med" len="med"/>
                      <a:tailEnd type="none" w="med" len="med"/>
                    </a:lnB>
                  </a:tcPr>
                </a:tc>
                <a:tc>
                  <a:txBody>
                    <a:bodyPr/>
                    <a:lstStyle/>
                    <a:p>
                      <a:pPr algn="ctr" fontAlgn="b"/>
                      <a:r>
                        <a:rPr lang="en-US" sz="1600" b="0" kern="1200" dirty="0">
                          <a:gradFill>
                            <a:gsLst>
                              <a:gs pos="2917">
                                <a:schemeClr val="tx1"/>
                              </a:gs>
                              <a:gs pos="30000">
                                <a:schemeClr val="tx1"/>
                              </a:gs>
                            </a:gsLst>
                            <a:lin ang="5400000" scaled="0"/>
                          </a:gradFill>
                          <a:latin typeface="Cambria Math" panose="02040503050406030204" pitchFamily="18" charset="0"/>
                          <a:ea typeface="Cambria Math" panose="02040503050406030204" pitchFamily="18" charset="0"/>
                          <a:cs typeface="Times New Roman" panose="02020603050405020304" pitchFamily="18" charset="0"/>
                        </a:rPr>
                        <a:t>3.4</a:t>
                      </a:r>
                    </a:p>
                  </a:txBody>
                  <a:tcPr marL="5484" marR="5484" marT="5484" marB="0" anchor="ctr">
                    <a:lnR w="12700" cap="flat" cmpd="sng" algn="ctr">
                      <a:noFill/>
                      <a:prstDash val="solid"/>
                      <a:round/>
                      <a:headEnd type="none" w="med" len="med"/>
                      <a:tailEnd type="none" w="med" len="med"/>
                    </a:lnR>
                    <a:lnB w="12700" cap="flat" cmpd="sng" algn="ctr">
                      <a:noFill/>
                      <a:prstDash val="solid"/>
                      <a:round/>
                      <a:headEnd type="none" w="med" len="med"/>
                      <a:tailEnd type="none" w="med" len="med"/>
                    </a:lnB>
                  </a:tcPr>
                </a:tc>
                <a:tc>
                  <a:txBody>
                    <a:bodyPr/>
                    <a:lstStyle/>
                    <a:p>
                      <a:pPr algn="ctr" fontAlgn="b"/>
                      <a:r>
                        <a:rPr lang="en-US" sz="1600" b="0" kern="1200" dirty="0">
                          <a:gradFill>
                            <a:gsLst>
                              <a:gs pos="2917">
                                <a:schemeClr val="tx1"/>
                              </a:gs>
                              <a:gs pos="30000">
                                <a:schemeClr val="tx1"/>
                              </a:gs>
                            </a:gsLst>
                            <a:lin ang="5400000" scaled="0"/>
                          </a:gradFill>
                          <a:latin typeface="Cambria Math" panose="02040503050406030204" pitchFamily="18" charset="0"/>
                          <a:ea typeface="Cambria Math" panose="02040503050406030204" pitchFamily="18" charset="0"/>
                          <a:cs typeface="Times New Roman" panose="02020603050405020304" pitchFamily="18" charset="0"/>
                        </a:rPr>
                        <a:t>300</a:t>
                      </a:r>
                    </a:p>
                  </a:txBody>
                  <a:tcPr marL="5484" marR="5484" marT="5484" marB="0" anchor="ctr">
                    <a:lnL w="12700" cap="flat" cmpd="sng" algn="ctr">
                      <a:noFill/>
                      <a:prstDash val="solid"/>
                      <a:round/>
                      <a:headEnd type="none" w="med" len="med"/>
                      <a:tailEnd type="none" w="med" len="med"/>
                    </a:lnL>
                    <a:lnB w="12700" cap="flat" cmpd="sng" algn="ctr">
                      <a:noFill/>
                      <a:prstDash val="solid"/>
                      <a:round/>
                      <a:headEnd type="none" w="med" len="med"/>
                      <a:tailEnd type="none" w="med" len="med"/>
                    </a:lnB>
                  </a:tcPr>
                </a:tc>
                <a:tc>
                  <a:txBody>
                    <a:bodyPr/>
                    <a:lstStyle/>
                    <a:p>
                      <a:pPr algn="ctr" fontAlgn="b"/>
                      <a:r>
                        <a:rPr lang="en-US" sz="1600" b="0" kern="1200" dirty="0">
                          <a:gradFill>
                            <a:gsLst>
                              <a:gs pos="2917">
                                <a:schemeClr val="tx1"/>
                              </a:gs>
                              <a:gs pos="30000">
                                <a:schemeClr val="tx1"/>
                              </a:gs>
                            </a:gsLst>
                            <a:lin ang="5400000" scaled="0"/>
                          </a:gradFill>
                          <a:latin typeface="Cambria Math" panose="02040503050406030204" pitchFamily="18" charset="0"/>
                          <a:ea typeface="Cambria Math" panose="02040503050406030204" pitchFamily="18" charset="0"/>
                          <a:cs typeface="Times New Roman" panose="02020603050405020304" pitchFamily="18" charset="0"/>
                        </a:rPr>
                        <a:t>72.0</a:t>
                      </a:r>
                    </a:p>
                  </a:txBody>
                  <a:tcPr marL="5484" marR="5484" marT="5484" marB="0" anchor="ctr">
                    <a:lnR w="12700" cap="flat" cmpd="sng" algn="ctr">
                      <a:noFill/>
                      <a:prstDash val="solid"/>
                      <a:round/>
                      <a:headEnd type="none" w="med" len="med"/>
                      <a:tailEnd type="none" w="med" len="med"/>
                    </a:lnR>
                    <a:lnB w="12700" cap="flat" cmpd="sng" algn="ctr">
                      <a:noFill/>
                      <a:prstDash val="solid"/>
                      <a:round/>
                      <a:headEnd type="none" w="med" len="med"/>
                      <a:tailEnd type="none" w="med" len="med"/>
                    </a:lnB>
                  </a:tcPr>
                </a:tc>
                <a:extLst>
                  <a:ext uri="{0D108BD9-81ED-4DB2-BD59-A6C34878D82A}">
                    <a16:rowId xmlns:a16="http://schemas.microsoft.com/office/drawing/2014/main" val="2699955830"/>
                  </a:ext>
                </a:extLst>
              </a:tr>
              <a:tr h="0">
                <a:tc>
                  <a:txBody>
                    <a:bodyPr/>
                    <a:lstStyle/>
                    <a:p>
                      <a:pPr algn="ctr" fontAlgn="b"/>
                      <a:r>
                        <a:rPr lang="en-US" sz="1600" b="0" kern="1200" dirty="0">
                          <a:gradFill>
                            <a:gsLst>
                              <a:gs pos="2917">
                                <a:schemeClr val="tx1"/>
                              </a:gs>
                              <a:gs pos="30000">
                                <a:schemeClr val="tx1"/>
                              </a:gs>
                            </a:gsLst>
                            <a:lin ang="5400000" scaled="0"/>
                          </a:gradFill>
                          <a:latin typeface="Times New Roman" panose="02020603050405020304" pitchFamily="18" charset="0"/>
                          <a:ea typeface="+mn-ea"/>
                          <a:cs typeface="Times New Roman" panose="02020603050405020304" pitchFamily="18" charset="0"/>
                        </a:rPr>
                        <a:t>MobileNetV2-1.0 (our </a:t>
                      </a:r>
                      <a:r>
                        <a:rPr lang="en-US" sz="1600" b="0" kern="1200" dirty="0" err="1">
                          <a:gradFill>
                            <a:gsLst>
                              <a:gs pos="2917">
                                <a:schemeClr val="tx1"/>
                              </a:gs>
                              <a:gs pos="30000">
                                <a:schemeClr val="tx1"/>
                              </a:gs>
                            </a:gsLst>
                            <a:lin ang="5400000" scaled="0"/>
                          </a:gradFill>
                          <a:latin typeface="Times New Roman" panose="02020603050405020304" pitchFamily="18" charset="0"/>
                          <a:ea typeface="+mn-ea"/>
                          <a:cs typeface="Times New Roman" panose="02020603050405020304" pitchFamily="18" charset="0"/>
                        </a:rPr>
                        <a:t>impl</a:t>
                      </a:r>
                      <a:r>
                        <a:rPr lang="en-US" sz="1600" b="0" kern="1200" dirty="0">
                          <a:gradFill>
                            <a:gsLst>
                              <a:gs pos="2917">
                                <a:schemeClr val="tx1"/>
                              </a:gs>
                              <a:gs pos="30000">
                                <a:schemeClr val="tx1"/>
                              </a:gs>
                            </a:gsLst>
                            <a:lin ang="5400000" scaled="0"/>
                          </a:gradFill>
                          <a:latin typeface="Times New Roman" panose="02020603050405020304" pitchFamily="18" charset="0"/>
                          <a:ea typeface="+mn-ea"/>
                          <a:cs typeface="Times New Roman" panose="02020603050405020304" pitchFamily="18" charset="0"/>
                        </a:rPr>
                        <a:t>.)</a:t>
                      </a:r>
                    </a:p>
                  </a:txBody>
                  <a:tcPr marL="5484" marR="5484" marT="5484" marB="0"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fontAlgn="b"/>
                      <a:r>
                        <a:rPr lang="en-US" sz="1600" b="0" kern="1200" dirty="0">
                          <a:gradFill>
                            <a:gsLst>
                              <a:gs pos="2917">
                                <a:schemeClr val="tx1"/>
                              </a:gs>
                              <a:gs pos="30000">
                                <a:schemeClr val="tx1"/>
                              </a:gs>
                            </a:gsLst>
                            <a:lin ang="5400000" scaled="0"/>
                          </a:gradFill>
                          <a:latin typeface="Cambria Math" panose="02040503050406030204" pitchFamily="18" charset="0"/>
                          <a:ea typeface="Cambria Math" panose="02040503050406030204" pitchFamily="18" charset="0"/>
                          <a:cs typeface="Times New Roman" panose="02020603050405020304" pitchFamily="18" charset="0"/>
                        </a:rPr>
                        <a:t>3.4</a:t>
                      </a:r>
                    </a:p>
                  </a:txBody>
                  <a:tcPr marL="5484" marR="5484" marT="5484" marB="0" anchor="ctr">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fontAlgn="b"/>
                      <a:r>
                        <a:rPr lang="en-US" sz="1600" b="0" kern="1200" dirty="0">
                          <a:gradFill>
                            <a:gsLst>
                              <a:gs pos="2917">
                                <a:schemeClr val="tx1"/>
                              </a:gs>
                              <a:gs pos="30000">
                                <a:schemeClr val="tx1"/>
                              </a:gs>
                            </a:gsLst>
                            <a:lin ang="5400000" scaled="0"/>
                          </a:gradFill>
                          <a:latin typeface="Cambria Math" panose="02040503050406030204" pitchFamily="18" charset="0"/>
                          <a:ea typeface="Cambria Math" panose="02040503050406030204" pitchFamily="18" charset="0"/>
                          <a:cs typeface="Times New Roman" panose="02020603050405020304" pitchFamily="18" charset="0"/>
                        </a:rPr>
                        <a:t>300</a:t>
                      </a:r>
                    </a:p>
                  </a:txBody>
                  <a:tcPr marL="5484" marR="5484" marT="5484" marB="0"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fontAlgn="b"/>
                      <a:r>
                        <a:rPr lang="en-US" sz="1600" b="0" kern="1200" dirty="0">
                          <a:gradFill>
                            <a:gsLst>
                              <a:gs pos="2917">
                                <a:schemeClr val="tx1"/>
                              </a:gs>
                              <a:gs pos="30000">
                                <a:schemeClr val="tx1"/>
                              </a:gs>
                            </a:gsLst>
                            <a:lin ang="5400000" scaled="0"/>
                          </a:gradFill>
                          <a:latin typeface="Cambria Math" panose="02040503050406030204" pitchFamily="18" charset="0"/>
                          <a:ea typeface="Cambria Math" panose="02040503050406030204" pitchFamily="18" charset="0"/>
                          <a:cs typeface="Times New Roman" panose="02020603050405020304" pitchFamily="18" charset="0"/>
                        </a:rPr>
                        <a:t>71.01</a:t>
                      </a:r>
                    </a:p>
                  </a:txBody>
                  <a:tcPr marL="5484" marR="5484" marT="5484" marB="0" anchor="ctr">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3930372107"/>
                  </a:ext>
                </a:extLst>
              </a:tr>
              <a:tr h="386469">
                <a:tc>
                  <a:txBody>
                    <a:bodyPr/>
                    <a:lstStyle/>
                    <a:p>
                      <a:pPr algn="ctr" fontAlgn="b"/>
                      <a:r>
                        <a:rPr lang="en-US" sz="1600" b="0" kern="1200" dirty="0">
                          <a:gradFill>
                            <a:gsLst>
                              <a:gs pos="2917">
                                <a:schemeClr val="tx1"/>
                              </a:gs>
                              <a:gs pos="30000">
                                <a:schemeClr val="tx1"/>
                              </a:gs>
                            </a:gsLst>
                            <a:lin ang="5400000" scaled="0"/>
                          </a:gradFill>
                          <a:latin typeface="Times New Roman" panose="02020603050405020304" pitchFamily="18" charset="0"/>
                          <a:ea typeface="+mn-ea"/>
                          <a:cs typeface="Times New Roman" panose="02020603050405020304" pitchFamily="18" charset="0"/>
                        </a:rPr>
                        <a:t>IGCV3-1.0</a:t>
                      </a:r>
                    </a:p>
                  </a:txBody>
                  <a:tcPr marL="5484" marR="5484" marT="5484" marB="0"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fontAlgn="b"/>
                      <a:r>
                        <a:rPr lang="en-US" sz="1600" b="0" kern="1200" dirty="0">
                          <a:gradFill>
                            <a:gsLst>
                              <a:gs pos="2917">
                                <a:schemeClr val="tx1"/>
                              </a:gs>
                              <a:gs pos="30000">
                                <a:schemeClr val="tx1"/>
                              </a:gs>
                            </a:gsLst>
                            <a:lin ang="5400000" scaled="0"/>
                          </a:gradFill>
                          <a:latin typeface="Cambria Math" panose="02040503050406030204" pitchFamily="18" charset="0"/>
                          <a:ea typeface="Cambria Math" panose="02040503050406030204" pitchFamily="18" charset="0"/>
                          <a:cs typeface="Times New Roman" panose="02020603050405020304" pitchFamily="18" charset="0"/>
                        </a:rPr>
                        <a:t>3.5</a:t>
                      </a:r>
                    </a:p>
                  </a:txBody>
                  <a:tcPr marL="5484" marR="5484" marT="5484" marB="0" anchor="ctr">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fontAlgn="b"/>
                      <a:r>
                        <a:rPr lang="en-US" sz="1600" b="0" kern="1200" dirty="0">
                          <a:gradFill>
                            <a:gsLst>
                              <a:gs pos="2917">
                                <a:schemeClr val="tx1"/>
                              </a:gs>
                              <a:gs pos="30000">
                                <a:schemeClr val="tx1"/>
                              </a:gs>
                            </a:gsLst>
                            <a:lin ang="5400000" scaled="0"/>
                          </a:gradFill>
                          <a:latin typeface="Cambria Math" panose="02040503050406030204" pitchFamily="18" charset="0"/>
                          <a:ea typeface="Cambria Math" panose="02040503050406030204" pitchFamily="18" charset="0"/>
                          <a:cs typeface="Times New Roman" panose="02020603050405020304" pitchFamily="18" charset="0"/>
                        </a:rPr>
                        <a:t>320</a:t>
                      </a:r>
                    </a:p>
                  </a:txBody>
                  <a:tcPr marL="5484" marR="5484" marT="5484" marB="0"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fontAlgn="b"/>
                      <a:r>
                        <a:rPr lang="en-US" sz="1600" b="0" kern="1200" dirty="0">
                          <a:gradFill>
                            <a:gsLst>
                              <a:gs pos="2917">
                                <a:schemeClr val="tx1"/>
                              </a:gs>
                              <a:gs pos="30000">
                                <a:schemeClr val="tx1"/>
                              </a:gs>
                            </a:gsLst>
                            <a:lin ang="5400000" scaled="0"/>
                          </a:gradFill>
                          <a:latin typeface="Cambria Math" panose="02040503050406030204" pitchFamily="18" charset="0"/>
                          <a:ea typeface="Cambria Math" panose="02040503050406030204" pitchFamily="18" charset="0"/>
                          <a:cs typeface="Times New Roman" panose="02020603050405020304" pitchFamily="18" charset="0"/>
                        </a:rPr>
                        <a:t>72.2</a:t>
                      </a:r>
                    </a:p>
                  </a:txBody>
                  <a:tcPr marL="5484" marR="5484" marT="5484" marB="0" anchor="ctr">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393006035"/>
                  </a:ext>
                </a:extLst>
              </a:tr>
              <a:tr h="386469">
                <a:tc>
                  <a:txBody>
                    <a:bodyPr/>
                    <a:lstStyle/>
                    <a:p>
                      <a:pPr algn="ctr" fontAlgn="b"/>
                      <a:endParaRPr lang="en-US" sz="1600" b="0" kern="1200" dirty="0">
                        <a:gradFill>
                          <a:gsLst>
                            <a:gs pos="2917">
                              <a:schemeClr val="tx1"/>
                            </a:gs>
                            <a:gs pos="30000">
                              <a:schemeClr val="tx1"/>
                            </a:gs>
                          </a:gsLst>
                          <a:lin ang="5400000" scaled="0"/>
                        </a:gradFill>
                        <a:latin typeface="Times New Roman" panose="02020603050405020304" pitchFamily="18" charset="0"/>
                        <a:ea typeface="+mn-ea"/>
                        <a:cs typeface="Times New Roman" panose="02020603050405020304" pitchFamily="18" charset="0"/>
                      </a:endParaRPr>
                    </a:p>
                  </a:txBody>
                  <a:tcPr marL="5484" marR="5484" marT="5484" marB="0" anchor="ctr">
                    <a:lnL w="12700" cap="flat" cmpd="sng" algn="ctr">
                      <a:no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endParaRPr lang="en-US" sz="1600" b="0" kern="1200" dirty="0">
                        <a:gradFill>
                          <a:gsLst>
                            <a:gs pos="2917">
                              <a:schemeClr val="tx1"/>
                            </a:gs>
                            <a:gs pos="30000">
                              <a:schemeClr val="tx1"/>
                            </a:gs>
                          </a:gsLst>
                          <a:lin ang="5400000" scaled="0"/>
                        </a:gradFill>
                        <a:latin typeface="Cambria Math" panose="02040503050406030204" pitchFamily="18" charset="0"/>
                        <a:ea typeface="Cambria Math" panose="02040503050406030204" pitchFamily="18" charset="0"/>
                        <a:cs typeface="Times New Roman" panose="02020603050405020304" pitchFamily="18" charset="0"/>
                      </a:endParaRPr>
                    </a:p>
                  </a:txBody>
                  <a:tcPr marL="5484" marR="5484" marT="5484" marB="0" anchor="ctr">
                    <a:lnL w="12700" cmpd="sng">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endParaRPr lang="en-US" sz="1600" b="0" kern="1200" dirty="0">
                        <a:gradFill>
                          <a:gsLst>
                            <a:gs pos="2917">
                              <a:schemeClr val="tx1"/>
                            </a:gs>
                            <a:gs pos="30000">
                              <a:schemeClr val="tx1"/>
                            </a:gs>
                          </a:gsLst>
                          <a:lin ang="5400000" scaled="0"/>
                        </a:gradFill>
                        <a:latin typeface="Cambria Math" panose="02040503050406030204" pitchFamily="18" charset="0"/>
                        <a:ea typeface="Cambria Math" panose="02040503050406030204" pitchFamily="18" charset="0"/>
                        <a:cs typeface="Times New Roman" panose="02020603050405020304" pitchFamily="18" charset="0"/>
                      </a:endParaRPr>
                    </a:p>
                  </a:txBody>
                  <a:tcPr marL="5484" marR="5484" marT="5484" marB="0" anchor="ctr">
                    <a:lnL w="12700" cap="flat" cmpd="sng" algn="ctr">
                      <a:no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endParaRPr lang="en-US" sz="1600" b="0" kern="1200" dirty="0">
                        <a:gradFill>
                          <a:gsLst>
                            <a:gs pos="2917">
                              <a:schemeClr val="tx1"/>
                            </a:gs>
                            <a:gs pos="30000">
                              <a:schemeClr val="tx1"/>
                            </a:gs>
                          </a:gsLst>
                          <a:lin ang="5400000" scaled="0"/>
                        </a:gradFill>
                        <a:latin typeface="Cambria Math" panose="02040503050406030204" pitchFamily="18" charset="0"/>
                        <a:ea typeface="Cambria Math" panose="02040503050406030204" pitchFamily="18" charset="0"/>
                        <a:cs typeface="Times New Roman" panose="02020603050405020304" pitchFamily="18" charset="0"/>
                      </a:endParaRPr>
                    </a:p>
                  </a:txBody>
                  <a:tcPr marL="5484" marR="5484" marT="5484" marB="0" anchor="ctr">
                    <a:lnL w="12700" cmpd="sng">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99169354"/>
                  </a:ext>
                </a:extLst>
              </a:tr>
              <a:tr h="386469">
                <a:tc>
                  <a:txBody>
                    <a:bodyPr/>
                    <a:lstStyle/>
                    <a:p>
                      <a:pPr algn="ctr" fontAlgn="b"/>
                      <a:endParaRPr lang="en-US" sz="1600" b="0" kern="1200" dirty="0">
                        <a:gradFill>
                          <a:gsLst>
                            <a:gs pos="2917">
                              <a:schemeClr val="tx1"/>
                            </a:gs>
                            <a:gs pos="30000">
                              <a:schemeClr val="tx1"/>
                            </a:gs>
                          </a:gsLst>
                          <a:lin ang="5400000" scaled="0"/>
                        </a:gradFill>
                        <a:latin typeface="Times New Roman" panose="02020603050405020304" pitchFamily="18" charset="0"/>
                        <a:ea typeface="+mn-ea"/>
                        <a:cs typeface="Times New Roman" panose="02020603050405020304" pitchFamily="18" charset="0"/>
                      </a:endParaRPr>
                    </a:p>
                  </a:txBody>
                  <a:tcPr marL="5484" marR="5484" marT="5484" marB="0"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endParaRPr lang="en-US" sz="1600" b="0" kern="1200" dirty="0">
                        <a:gradFill>
                          <a:gsLst>
                            <a:gs pos="2917">
                              <a:schemeClr val="tx1"/>
                            </a:gs>
                            <a:gs pos="30000">
                              <a:schemeClr val="tx1"/>
                            </a:gs>
                          </a:gsLst>
                          <a:lin ang="5400000" scaled="0"/>
                        </a:gradFill>
                        <a:latin typeface="Cambria Math" panose="02040503050406030204" pitchFamily="18" charset="0"/>
                        <a:ea typeface="Cambria Math" panose="02040503050406030204" pitchFamily="18" charset="0"/>
                        <a:cs typeface="Times New Roman" panose="02020603050405020304" pitchFamily="18" charset="0"/>
                      </a:endParaRPr>
                    </a:p>
                  </a:txBody>
                  <a:tcPr marL="5484" marR="5484" marT="5484" marB="0"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endParaRPr lang="en-US" sz="1600" b="0" kern="1200" dirty="0">
                        <a:gradFill>
                          <a:gsLst>
                            <a:gs pos="2917">
                              <a:schemeClr val="tx1"/>
                            </a:gs>
                            <a:gs pos="30000">
                              <a:schemeClr val="tx1"/>
                            </a:gs>
                          </a:gsLst>
                          <a:lin ang="5400000" scaled="0"/>
                        </a:gradFill>
                        <a:latin typeface="Cambria Math" panose="02040503050406030204" pitchFamily="18" charset="0"/>
                        <a:ea typeface="Cambria Math" panose="02040503050406030204" pitchFamily="18" charset="0"/>
                        <a:cs typeface="Times New Roman" panose="02020603050405020304" pitchFamily="18" charset="0"/>
                      </a:endParaRPr>
                    </a:p>
                  </a:txBody>
                  <a:tcPr marL="5484" marR="5484" marT="5484" marB="0"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endParaRPr lang="en-US" sz="1600" b="0" kern="1200" dirty="0">
                        <a:gradFill>
                          <a:gsLst>
                            <a:gs pos="2917">
                              <a:schemeClr val="tx1"/>
                            </a:gs>
                            <a:gs pos="30000">
                              <a:schemeClr val="tx1"/>
                            </a:gs>
                          </a:gsLst>
                          <a:lin ang="5400000" scaled="0"/>
                        </a:gradFill>
                        <a:latin typeface="Cambria Math" panose="02040503050406030204" pitchFamily="18" charset="0"/>
                        <a:ea typeface="Cambria Math" panose="02040503050406030204" pitchFamily="18" charset="0"/>
                        <a:cs typeface="Times New Roman" panose="02020603050405020304" pitchFamily="18" charset="0"/>
                      </a:endParaRPr>
                    </a:p>
                  </a:txBody>
                  <a:tcPr marL="5484" marR="5484" marT="5484" marB="0"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943559717"/>
                  </a:ext>
                </a:extLst>
              </a:tr>
            </a:tbl>
          </a:graphicData>
        </a:graphic>
      </p:graphicFrame>
      <p:sp>
        <p:nvSpPr>
          <p:cNvPr id="2" name="Slide Number Placeholder 1">
            <a:extLst>
              <a:ext uri="{FF2B5EF4-FFF2-40B4-BE49-F238E27FC236}">
                <a16:creationId xmlns:a16="http://schemas.microsoft.com/office/drawing/2014/main" id="{228A01D2-0AB0-4592-B03B-8C5475BE3F4A}"/>
              </a:ext>
            </a:extLst>
          </p:cNvPr>
          <p:cNvSpPr>
            <a:spLocks noGrp="1"/>
          </p:cNvSpPr>
          <p:nvPr>
            <p:ph type="sldNum" sz="quarter" idx="4"/>
          </p:nvPr>
        </p:nvSpPr>
        <p:spPr/>
        <p:txBody>
          <a:bodyPr/>
          <a:lstStyle/>
          <a:p>
            <a:pPr algn="ctr"/>
            <a:fld id="{1BA29183-7CD2-4C0C-A7F1-D2FD10734D96}" type="slidenum">
              <a:rPr lang="en-US" smtClean="0"/>
              <a:pPr algn="ctr"/>
              <a:t>117</a:t>
            </a:fld>
            <a:endParaRPr lang="en-US" dirty="0"/>
          </a:p>
        </p:txBody>
      </p:sp>
    </p:spTree>
    <p:extLst>
      <p:ext uri="{BB962C8B-B14F-4D97-AF65-F5344CB8AC3E}">
        <p14:creationId xmlns:p14="http://schemas.microsoft.com/office/powerpoint/2010/main" val="918170531"/>
      </p:ext>
    </p:extLst>
  </p:cSld>
  <p:clrMapOvr>
    <a:masterClrMapping/>
  </p:clrMapOvr>
  <p:transition>
    <p:fade/>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457199" y="296862"/>
            <a:ext cx="11522075" cy="794064"/>
          </a:xfrm>
          <a:prstGeom prst="rect">
            <a:avLst/>
          </a:prstGeom>
          <a:noFill/>
        </p:spPr>
        <p:txBody>
          <a:bodyPr wrap="square" lIns="182880" tIns="146304" rIns="182880" bIns="146304" rtlCol="0">
            <a:spAutoFit/>
          </a:bodyPr>
          <a:lstStyle/>
          <a:p>
            <a:pPr algn="ctr">
              <a:lnSpc>
                <a:spcPct val="90000"/>
              </a:lnSpc>
              <a:spcAft>
                <a:spcPts val="600"/>
              </a:spcAft>
            </a:pPr>
            <a:r>
              <a:rPr lang="en-US" sz="3600" dirty="0">
                <a:gradFill>
                  <a:gsLst>
                    <a:gs pos="2917">
                      <a:schemeClr val="tx1"/>
                    </a:gs>
                    <a:gs pos="30000">
                      <a:schemeClr val="tx1"/>
                    </a:gs>
                  </a:gsLst>
                  <a:lin ang="5400000" scaled="0"/>
                </a:gradFill>
              </a:rPr>
              <a:t>Comparison to MobileNetV2 on ImageNet</a:t>
            </a:r>
          </a:p>
        </p:txBody>
      </p:sp>
      <p:graphicFrame>
        <p:nvGraphicFramePr>
          <p:cNvPr id="4" name="Table 3">
            <a:extLst>
              <a:ext uri="{FF2B5EF4-FFF2-40B4-BE49-F238E27FC236}">
                <a16:creationId xmlns:a16="http://schemas.microsoft.com/office/drawing/2014/main" id="{4FA3633A-B84D-4890-BD89-6B4561D21ACD}"/>
              </a:ext>
            </a:extLst>
          </p:cNvPr>
          <p:cNvGraphicFramePr>
            <a:graphicFrameLocks noGrp="1"/>
          </p:cNvGraphicFramePr>
          <p:nvPr>
            <p:extLst>
              <p:ext uri="{D42A27DB-BD31-4B8C-83A1-F6EECF244321}">
                <p14:modId xmlns:p14="http://schemas.microsoft.com/office/powerpoint/2010/main" val="1379511364"/>
              </p:ext>
            </p:extLst>
          </p:nvPr>
        </p:nvGraphicFramePr>
        <p:xfrm>
          <a:off x="2255837" y="2201862"/>
          <a:ext cx="7924800" cy="2954607"/>
        </p:xfrm>
        <a:graphic>
          <a:graphicData uri="http://schemas.openxmlformats.org/drawingml/2006/table">
            <a:tbl>
              <a:tblPr firstRow="1" firstCol="1">
                <a:tableStyleId>{5940675A-B579-460E-94D1-54222C63F5DA}</a:tableStyleId>
              </a:tblPr>
              <a:tblGrid>
                <a:gridCol w="2507131">
                  <a:extLst>
                    <a:ext uri="{9D8B030D-6E8A-4147-A177-3AD203B41FA5}">
                      <a16:colId xmlns:a16="http://schemas.microsoft.com/office/drawing/2014/main" val="1191589949"/>
                    </a:ext>
                  </a:extLst>
                </a:gridCol>
                <a:gridCol w="1519196">
                  <a:extLst>
                    <a:ext uri="{9D8B030D-6E8A-4147-A177-3AD203B41FA5}">
                      <a16:colId xmlns:a16="http://schemas.microsoft.com/office/drawing/2014/main" val="1845771442"/>
                    </a:ext>
                  </a:extLst>
                </a:gridCol>
                <a:gridCol w="1714043">
                  <a:extLst>
                    <a:ext uri="{9D8B030D-6E8A-4147-A177-3AD203B41FA5}">
                      <a16:colId xmlns:a16="http://schemas.microsoft.com/office/drawing/2014/main" val="1392135865"/>
                    </a:ext>
                  </a:extLst>
                </a:gridCol>
                <a:gridCol w="2184430">
                  <a:extLst>
                    <a:ext uri="{9D8B030D-6E8A-4147-A177-3AD203B41FA5}">
                      <a16:colId xmlns:a16="http://schemas.microsoft.com/office/drawing/2014/main" val="1125436585"/>
                    </a:ext>
                  </a:extLst>
                </a:gridCol>
              </a:tblGrid>
              <a:tr h="386469">
                <a:tc>
                  <a:txBody>
                    <a:bodyPr/>
                    <a:lstStyle/>
                    <a:p>
                      <a:pPr marL="0" algn="ctr" defTabSz="932742" rtl="0" eaLnBrk="1" fontAlgn="b" latinLnBrk="0" hangingPunct="1"/>
                      <a:r>
                        <a:rPr lang="en-US" sz="1600" b="0" kern="1200" dirty="0">
                          <a:gradFill>
                            <a:gsLst>
                              <a:gs pos="2917">
                                <a:schemeClr val="tx1"/>
                              </a:gs>
                              <a:gs pos="30000">
                                <a:schemeClr val="tx1"/>
                              </a:gs>
                            </a:gsLst>
                            <a:lin ang="5400000" scaled="0"/>
                          </a:gradFill>
                          <a:latin typeface="Times New Roman" panose="02020603050405020304" pitchFamily="18" charset="0"/>
                          <a:ea typeface="+mn-ea"/>
                          <a:cs typeface="Times New Roman" panose="02020603050405020304" pitchFamily="18" charset="0"/>
                        </a:rPr>
                        <a:t>Network</a:t>
                      </a:r>
                    </a:p>
                  </a:txBody>
                  <a:tcPr marL="5484" marR="5484" marT="5484" marB="0" anchor="ctr">
                    <a:lnL w="12700" cap="flat" cmpd="sng" algn="ctr">
                      <a:noFill/>
                      <a:prstDash val="solid"/>
                      <a:round/>
                      <a:headEnd type="none" w="med" len="med"/>
                      <a:tailEnd type="none" w="med" len="med"/>
                    </a:lnL>
                  </a:tcPr>
                </a:tc>
                <a:tc>
                  <a:txBody>
                    <a:bodyPr/>
                    <a:lstStyle/>
                    <a:p>
                      <a:pPr marL="0" algn="ctr" defTabSz="932742" rtl="0" eaLnBrk="1" fontAlgn="b" latinLnBrk="0" hangingPunct="1"/>
                      <a:r>
                        <a:rPr lang="en-US" altLang="zh-CN" sz="1600" b="0" kern="1200" dirty="0">
                          <a:gradFill>
                            <a:gsLst>
                              <a:gs pos="2917">
                                <a:schemeClr val="tx1"/>
                              </a:gs>
                              <a:gs pos="30000">
                                <a:schemeClr val="tx1"/>
                              </a:gs>
                            </a:gsLst>
                            <a:lin ang="5400000" scaled="0"/>
                          </a:gradFill>
                          <a:latin typeface="Times New Roman" panose="02020603050405020304" pitchFamily="18" charset="0"/>
                          <a:ea typeface="+mn-ea"/>
                          <a:cs typeface="Times New Roman" panose="02020603050405020304" pitchFamily="18" charset="0"/>
                        </a:rPr>
                        <a:t>#</a:t>
                      </a:r>
                      <a:r>
                        <a:rPr lang="en-US" sz="1600" b="0" kern="1200" dirty="0">
                          <a:gradFill>
                            <a:gsLst>
                              <a:gs pos="2917">
                                <a:schemeClr val="tx1"/>
                              </a:gs>
                              <a:gs pos="30000">
                                <a:schemeClr val="tx1"/>
                              </a:gs>
                            </a:gsLst>
                            <a:lin ang="5400000" scaled="0"/>
                          </a:gradFill>
                          <a:latin typeface="Times New Roman" panose="02020603050405020304" pitchFamily="18" charset="0"/>
                          <a:ea typeface="+mn-ea"/>
                          <a:cs typeface="Times New Roman" panose="02020603050405020304" pitchFamily="18" charset="0"/>
                        </a:rPr>
                        <a:t>Params. (M)</a:t>
                      </a:r>
                    </a:p>
                  </a:txBody>
                  <a:tcPr marL="5484" marR="5484" marT="5484" marB="0" anchor="ctr">
                    <a:lnR w="12700" cap="flat" cmpd="sng" algn="ctr">
                      <a:noFill/>
                      <a:prstDash val="solid"/>
                      <a:round/>
                      <a:headEnd type="none" w="med" len="med"/>
                      <a:tailEnd type="none" w="med" len="med"/>
                    </a:lnR>
                  </a:tcPr>
                </a:tc>
                <a:tc>
                  <a:txBody>
                    <a:bodyPr/>
                    <a:lstStyle/>
                    <a:p>
                      <a:pPr marL="0" algn="ctr" defTabSz="932742" rtl="0" eaLnBrk="1" fontAlgn="b" latinLnBrk="0" hangingPunct="1"/>
                      <a:r>
                        <a:rPr lang="en-US" sz="1600" b="0" kern="1200" dirty="0">
                          <a:gradFill>
                            <a:gsLst>
                              <a:gs pos="2917">
                                <a:schemeClr val="tx1"/>
                              </a:gs>
                              <a:gs pos="30000">
                                <a:schemeClr val="tx1"/>
                              </a:gs>
                            </a:gsLst>
                            <a:lin ang="5400000" scaled="0"/>
                          </a:gradFill>
                          <a:latin typeface="Times New Roman" panose="02020603050405020304" pitchFamily="18" charset="0"/>
                          <a:ea typeface="+mn-ea"/>
                          <a:cs typeface="Times New Roman" panose="02020603050405020304" pitchFamily="18" charset="0"/>
                        </a:rPr>
                        <a:t>FLOPS (M)</a:t>
                      </a:r>
                    </a:p>
                  </a:txBody>
                  <a:tcPr marL="5484" marR="5484" marT="5484" marB="0" anchor="ctr">
                    <a:lnL w="12700" cap="flat" cmpd="sng" algn="ctr">
                      <a:noFill/>
                      <a:prstDash val="solid"/>
                      <a:round/>
                      <a:headEnd type="none" w="med" len="med"/>
                      <a:tailEnd type="none" w="med" len="med"/>
                    </a:lnL>
                  </a:tcPr>
                </a:tc>
                <a:tc>
                  <a:txBody>
                    <a:bodyPr/>
                    <a:lstStyle/>
                    <a:p>
                      <a:pPr marL="0" algn="ctr" defTabSz="932742" rtl="0" eaLnBrk="1" fontAlgn="b" latinLnBrk="0" hangingPunct="1"/>
                      <a:r>
                        <a:rPr lang="en-US" sz="1600" b="0" kern="1200" dirty="0">
                          <a:gradFill>
                            <a:gsLst>
                              <a:gs pos="2917">
                                <a:schemeClr val="tx1"/>
                              </a:gs>
                              <a:gs pos="30000">
                                <a:schemeClr val="tx1"/>
                              </a:gs>
                            </a:gsLst>
                            <a:lin ang="5400000" scaled="0"/>
                          </a:gradFill>
                          <a:latin typeface="Times New Roman" panose="02020603050405020304" pitchFamily="18" charset="0"/>
                          <a:ea typeface="+mn-ea"/>
                          <a:cs typeface="Times New Roman" panose="02020603050405020304" pitchFamily="18" charset="0"/>
                        </a:rPr>
                        <a:t>Accuracy (%)</a:t>
                      </a:r>
                    </a:p>
                  </a:txBody>
                  <a:tcPr marL="5484" marR="5484" marT="5484" marB="0" anchor="ctr">
                    <a:lnR w="12700" cap="flat" cmpd="sng" algn="ctr">
                      <a:noFill/>
                      <a:prstDash val="solid"/>
                      <a:round/>
                      <a:headEnd type="none" w="med" len="med"/>
                      <a:tailEnd type="none" w="med" len="med"/>
                    </a:lnR>
                  </a:tcPr>
                </a:tc>
                <a:extLst>
                  <a:ext uri="{0D108BD9-81ED-4DB2-BD59-A6C34878D82A}">
                    <a16:rowId xmlns:a16="http://schemas.microsoft.com/office/drawing/2014/main" val="80760696"/>
                  </a:ext>
                </a:extLst>
              </a:tr>
              <a:tr h="386469">
                <a:tc>
                  <a:txBody>
                    <a:bodyPr/>
                    <a:lstStyle/>
                    <a:p>
                      <a:pPr algn="ctr" fontAlgn="b"/>
                      <a:r>
                        <a:rPr lang="en-US" sz="1600" b="0" kern="1200" dirty="0">
                          <a:gradFill>
                            <a:gsLst>
                              <a:gs pos="2917">
                                <a:schemeClr val="tx1"/>
                              </a:gs>
                              <a:gs pos="30000">
                                <a:schemeClr val="tx1"/>
                              </a:gs>
                            </a:gsLst>
                            <a:lin ang="5400000" scaled="0"/>
                          </a:gradFill>
                          <a:latin typeface="Times New Roman" panose="02020603050405020304" pitchFamily="18" charset="0"/>
                          <a:ea typeface="+mn-ea"/>
                          <a:cs typeface="Times New Roman" panose="02020603050405020304" pitchFamily="18" charset="0"/>
                        </a:rPr>
                        <a:t>MobileNetV1-1.0</a:t>
                      </a:r>
                    </a:p>
                  </a:txBody>
                  <a:tcPr marL="5484" marR="5484" marT="5484"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noFill/>
                      <a:prstDash val="solid"/>
                      <a:round/>
                      <a:headEnd type="none" w="med" len="med"/>
                      <a:tailEnd type="none" w="med" len="med"/>
                    </a:lnB>
                    <a:solidFill>
                      <a:schemeClr val="bg1"/>
                    </a:solidFill>
                  </a:tcPr>
                </a:tc>
                <a:tc>
                  <a:txBody>
                    <a:bodyPr/>
                    <a:lstStyle/>
                    <a:p>
                      <a:pPr algn="ctr" fontAlgn="b"/>
                      <a:r>
                        <a:rPr lang="en-US" sz="1600" b="0" kern="1200" dirty="0">
                          <a:gradFill>
                            <a:gsLst>
                              <a:gs pos="2917">
                                <a:schemeClr val="tx1"/>
                              </a:gs>
                              <a:gs pos="30000">
                                <a:schemeClr val="tx1"/>
                              </a:gs>
                            </a:gsLst>
                            <a:lin ang="5400000" scaled="0"/>
                          </a:gradFill>
                          <a:latin typeface="Cambria Math" panose="02040503050406030204" pitchFamily="18" charset="0"/>
                          <a:ea typeface="Cambria Math" panose="02040503050406030204" pitchFamily="18" charset="0"/>
                          <a:cs typeface="Times New Roman" panose="02020603050405020304" pitchFamily="18" charset="0"/>
                        </a:rPr>
                        <a:t> 4.2</a:t>
                      </a:r>
                    </a:p>
                  </a:txBody>
                  <a:tcPr marL="5484" marR="5484" marT="5484"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solidFill>
                      <a:schemeClr val="bg1"/>
                    </a:solidFill>
                  </a:tcPr>
                </a:tc>
                <a:tc>
                  <a:txBody>
                    <a:bodyPr/>
                    <a:lstStyle/>
                    <a:p>
                      <a:pPr algn="ctr" fontAlgn="b"/>
                      <a:r>
                        <a:rPr lang="en-US" sz="1600" b="0" kern="1200" dirty="0">
                          <a:gradFill>
                            <a:gsLst>
                              <a:gs pos="2917">
                                <a:schemeClr val="tx1"/>
                              </a:gs>
                              <a:gs pos="30000">
                                <a:schemeClr val="tx1"/>
                              </a:gs>
                            </a:gsLst>
                            <a:lin ang="5400000" scaled="0"/>
                          </a:gradFill>
                          <a:latin typeface="Cambria Math" panose="02040503050406030204" pitchFamily="18" charset="0"/>
                          <a:ea typeface="Cambria Math" panose="02040503050406030204" pitchFamily="18" charset="0"/>
                          <a:cs typeface="Times New Roman" panose="02020603050405020304" pitchFamily="18" charset="0"/>
                        </a:rPr>
                        <a:t>569</a:t>
                      </a:r>
                    </a:p>
                  </a:txBody>
                  <a:tcPr marL="5484" marR="5484" marT="5484"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noFill/>
                      <a:prstDash val="solid"/>
                      <a:round/>
                      <a:headEnd type="none" w="med" len="med"/>
                      <a:tailEnd type="none" w="med" len="med"/>
                    </a:lnB>
                    <a:solidFill>
                      <a:schemeClr val="bg1"/>
                    </a:solidFill>
                  </a:tcPr>
                </a:tc>
                <a:tc>
                  <a:txBody>
                    <a:bodyPr/>
                    <a:lstStyle/>
                    <a:p>
                      <a:pPr algn="ctr" fontAlgn="b"/>
                      <a:r>
                        <a:rPr lang="en-US" sz="1600" b="0" kern="1200" dirty="0">
                          <a:gradFill>
                            <a:gsLst>
                              <a:gs pos="2917">
                                <a:schemeClr val="tx1"/>
                              </a:gs>
                              <a:gs pos="30000">
                                <a:schemeClr val="tx1"/>
                              </a:gs>
                            </a:gsLst>
                            <a:lin ang="5400000" scaled="0"/>
                          </a:gradFill>
                          <a:latin typeface="Cambria Math" panose="02040503050406030204" pitchFamily="18" charset="0"/>
                          <a:ea typeface="Cambria Math" panose="02040503050406030204" pitchFamily="18" charset="0"/>
                          <a:cs typeface="Times New Roman" panose="02020603050405020304" pitchFamily="18" charset="0"/>
                        </a:rPr>
                        <a:t>70.6</a:t>
                      </a:r>
                    </a:p>
                  </a:txBody>
                  <a:tcPr marL="5484" marR="5484" marT="5484"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2663481757"/>
                  </a:ext>
                </a:extLst>
              </a:tr>
              <a:tr h="386469">
                <a:tc>
                  <a:txBody>
                    <a:bodyPr/>
                    <a:lstStyle/>
                    <a:p>
                      <a:pPr algn="ctr" fontAlgn="b"/>
                      <a:r>
                        <a:rPr lang="en-US" sz="1600" b="0" kern="1200" dirty="0">
                          <a:gradFill>
                            <a:gsLst>
                              <a:gs pos="2917">
                                <a:schemeClr val="tx1"/>
                              </a:gs>
                              <a:gs pos="30000">
                                <a:schemeClr val="tx1"/>
                              </a:gs>
                            </a:gsLst>
                            <a:lin ang="5400000" scaled="0"/>
                          </a:gradFill>
                          <a:latin typeface="Times New Roman" panose="02020603050405020304" pitchFamily="18" charset="0"/>
                          <a:ea typeface="+mn-ea"/>
                          <a:cs typeface="Times New Roman" panose="02020603050405020304" pitchFamily="18" charset="0"/>
                        </a:rPr>
                        <a:t>IGCV2-1.0</a:t>
                      </a:r>
                    </a:p>
                  </a:txBody>
                  <a:tcPr marL="5484" marR="5484" marT="5484"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solidFill>
                      <a:schemeClr val="accent2">
                        <a:lumMod val="20000"/>
                        <a:lumOff val="80000"/>
                      </a:schemeClr>
                    </a:solidFill>
                  </a:tcPr>
                </a:tc>
                <a:tc>
                  <a:txBody>
                    <a:bodyPr/>
                    <a:lstStyle/>
                    <a:p>
                      <a:pPr algn="ctr" fontAlgn="b"/>
                      <a:r>
                        <a:rPr lang="en-US" sz="1600" b="0" kern="1200" dirty="0">
                          <a:gradFill>
                            <a:gsLst>
                              <a:gs pos="2917">
                                <a:schemeClr val="tx1"/>
                              </a:gs>
                              <a:gs pos="30000">
                                <a:schemeClr val="tx1"/>
                              </a:gs>
                            </a:gsLst>
                            <a:lin ang="5400000" scaled="0"/>
                          </a:gradFill>
                          <a:latin typeface="Cambria Math" panose="02040503050406030204" pitchFamily="18" charset="0"/>
                          <a:ea typeface="Cambria Math" panose="02040503050406030204" pitchFamily="18" charset="0"/>
                          <a:cs typeface="Times New Roman" panose="02020603050405020304" pitchFamily="18" charset="0"/>
                        </a:rPr>
                        <a:t>4.1</a:t>
                      </a:r>
                    </a:p>
                  </a:txBody>
                  <a:tcPr marL="5484" marR="5484" marT="5484"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solidFill>
                      <a:schemeClr val="accent2">
                        <a:lumMod val="20000"/>
                        <a:lumOff val="80000"/>
                      </a:schemeClr>
                    </a:solidFill>
                  </a:tcPr>
                </a:tc>
                <a:tc>
                  <a:txBody>
                    <a:bodyPr/>
                    <a:lstStyle/>
                    <a:p>
                      <a:pPr algn="ctr" fontAlgn="b"/>
                      <a:r>
                        <a:rPr lang="en-US" sz="1600" b="0" kern="1200" dirty="0">
                          <a:gradFill>
                            <a:gsLst>
                              <a:gs pos="2917">
                                <a:schemeClr val="tx1"/>
                              </a:gs>
                              <a:gs pos="30000">
                                <a:schemeClr val="tx1"/>
                              </a:gs>
                            </a:gsLst>
                            <a:lin ang="5400000" scaled="0"/>
                          </a:gradFill>
                          <a:latin typeface="Cambria Math" panose="02040503050406030204" pitchFamily="18" charset="0"/>
                          <a:ea typeface="Cambria Math" panose="02040503050406030204" pitchFamily="18" charset="0"/>
                          <a:cs typeface="Times New Roman" panose="02020603050405020304" pitchFamily="18" charset="0"/>
                        </a:rPr>
                        <a:t>564</a:t>
                      </a:r>
                    </a:p>
                  </a:txBody>
                  <a:tcPr marL="5484" marR="5484" marT="5484"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solidFill>
                      <a:schemeClr val="accent2">
                        <a:lumMod val="20000"/>
                        <a:lumOff val="80000"/>
                      </a:schemeClr>
                    </a:solidFill>
                  </a:tcPr>
                </a:tc>
                <a:tc>
                  <a:txBody>
                    <a:bodyPr/>
                    <a:lstStyle/>
                    <a:p>
                      <a:pPr algn="ctr" fontAlgn="b"/>
                      <a:r>
                        <a:rPr lang="en-US" sz="1600" b="0" kern="1200" dirty="0">
                          <a:gradFill>
                            <a:gsLst>
                              <a:gs pos="2917">
                                <a:schemeClr val="tx1"/>
                              </a:gs>
                              <a:gs pos="30000">
                                <a:schemeClr val="tx1"/>
                              </a:gs>
                            </a:gsLst>
                            <a:lin ang="5400000" scaled="0"/>
                          </a:gradFill>
                          <a:latin typeface="Cambria Math" panose="02040503050406030204" pitchFamily="18" charset="0"/>
                          <a:ea typeface="Cambria Math" panose="02040503050406030204" pitchFamily="18" charset="0"/>
                          <a:cs typeface="Times New Roman" panose="02020603050405020304" pitchFamily="18" charset="0"/>
                        </a:rPr>
                        <a:t>70.7</a:t>
                      </a:r>
                    </a:p>
                  </a:txBody>
                  <a:tcPr marL="5484" marR="5484" marT="5484"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solidFill>
                      <a:schemeClr val="accent2">
                        <a:lumMod val="20000"/>
                        <a:lumOff val="80000"/>
                      </a:schemeClr>
                    </a:solidFill>
                  </a:tcPr>
                </a:tc>
                <a:extLst>
                  <a:ext uri="{0D108BD9-81ED-4DB2-BD59-A6C34878D82A}">
                    <a16:rowId xmlns:a16="http://schemas.microsoft.com/office/drawing/2014/main" val="3962208693"/>
                  </a:ext>
                </a:extLst>
              </a:tr>
              <a:tr h="386469">
                <a:tc>
                  <a:txBody>
                    <a:bodyPr/>
                    <a:lstStyle/>
                    <a:p>
                      <a:pPr algn="ctr" fontAlgn="b"/>
                      <a:r>
                        <a:rPr lang="en-US" sz="1600" b="0" kern="1200" dirty="0">
                          <a:gradFill>
                            <a:gsLst>
                              <a:gs pos="2917">
                                <a:schemeClr val="tx1"/>
                              </a:gs>
                              <a:gs pos="30000">
                                <a:schemeClr val="tx1"/>
                              </a:gs>
                            </a:gsLst>
                            <a:lin ang="5400000" scaled="0"/>
                          </a:gradFill>
                          <a:latin typeface="Times New Roman" panose="02020603050405020304" pitchFamily="18" charset="0"/>
                          <a:ea typeface="+mn-ea"/>
                          <a:cs typeface="Times New Roman" panose="02020603050405020304" pitchFamily="18" charset="0"/>
                        </a:rPr>
                        <a:t>MobileNetV2-1.0 (paper)</a:t>
                      </a:r>
                    </a:p>
                  </a:txBody>
                  <a:tcPr marL="5484" marR="5484" marT="5484" marB="0" anchor="ctr">
                    <a:lnL w="12700" cap="flat" cmpd="sng" algn="ctr">
                      <a:noFill/>
                      <a:prstDash val="solid"/>
                      <a:round/>
                      <a:headEnd type="none" w="med" len="med"/>
                      <a:tailEnd type="none" w="med" len="med"/>
                    </a:lnL>
                    <a:lnB w="12700" cap="flat" cmpd="sng" algn="ctr">
                      <a:noFill/>
                      <a:prstDash val="solid"/>
                      <a:round/>
                      <a:headEnd type="none" w="med" len="med"/>
                      <a:tailEnd type="none" w="med" len="med"/>
                    </a:lnB>
                  </a:tcPr>
                </a:tc>
                <a:tc>
                  <a:txBody>
                    <a:bodyPr/>
                    <a:lstStyle/>
                    <a:p>
                      <a:pPr algn="ctr" fontAlgn="b"/>
                      <a:r>
                        <a:rPr lang="en-US" sz="1600" b="0" kern="1200" dirty="0">
                          <a:gradFill>
                            <a:gsLst>
                              <a:gs pos="2917">
                                <a:schemeClr val="tx1"/>
                              </a:gs>
                              <a:gs pos="30000">
                                <a:schemeClr val="tx1"/>
                              </a:gs>
                            </a:gsLst>
                            <a:lin ang="5400000" scaled="0"/>
                          </a:gradFill>
                          <a:latin typeface="Cambria Math" panose="02040503050406030204" pitchFamily="18" charset="0"/>
                          <a:ea typeface="Cambria Math" panose="02040503050406030204" pitchFamily="18" charset="0"/>
                          <a:cs typeface="Times New Roman" panose="02020603050405020304" pitchFamily="18" charset="0"/>
                        </a:rPr>
                        <a:t>3.4</a:t>
                      </a:r>
                    </a:p>
                  </a:txBody>
                  <a:tcPr marL="5484" marR="5484" marT="5484" marB="0" anchor="ctr">
                    <a:lnR w="12700" cap="flat" cmpd="sng" algn="ctr">
                      <a:noFill/>
                      <a:prstDash val="solid"/>
                      <a:round/>
                      <a:headEnd type="none" w="med" len="med"/>
                      <a:tailEnd type="none" w="med" len="med"/>
                    </a:lnR>
                    <a:lnB w="12700" cap="flat" cmpd="sng" algn="ctr">
                      <a:noFill/>
                      <a:prstDash val="solid"/>
                      <a:round/>
                      <a:headEnd type="none" w="med" len="med"/>
                      <a:tailEnd type="none" w="med" len="med"/>
                    </a:lnB>
                  </a:tcPr>
                </a:tc>
                <a:tc>
                  <a:txBody>
                    <a:bodyPr/>
                    <a:lstStyle/>
                    <a:p>
                      <a:pPr algn="ctr" fontAlgn="b"/>
                      <a:r>
                        <a:rPr lang="en-US" sz="1600" b="0" kern="1200" dirty="0">
                          <a:gradFill>
                            <a:gsLst>
                              <a:gs pos="2917">
                                <a:schemeClr val="tx1"/>
                              </a:gs>
                              <a:gs pos="30000">
                                <a:schemeClr val="tx1"/>
                              </a:gs>
                            </a:gsLst>
                            <a:lin ang="5400000" scaled="0"/>
                          </a:gradFill>
                          <a:latin typeface="Cambria Math" panose="02040503050406030204" pitchFamily="18" charset="0"/>
                          <a:ea typeface="Cambria Math" panose="02040503050406030204" pitchFamily="18" charset="0"/>
                          <a:cs typeface="Times New Roman" panose="02020603050405020304" pitchFamily="18" charset="0"/>
                        </a:rPr>
                        <a:t>300</a:t>
                      </a:r>
                    </a:p>
                  </a:txBody>
                  <a:tcPr marL="5484" marR="5484" marT="5484" marB="0" anchor="ctr">
                    <a:lnL w="12700" cap="flat" cmpd="sng" algn="ctr">
                      <a:noFill/>
                      <a:prstDash val="solid"/>
                      <a:round/>
                      <a:headEnd type="none" w="med" len="med"/>
                      <a:tailEnd type="none" w="med" len="med"/>
                    </a:lnL>
                    <a:lnB w="12700" cap="flat" cmpd="sng" algn="ctr">
                      <a:noFill/>
                      <a:prstDash val="solid"/>
                      <a:round/>
                      <a:headEnd type="none" w="med" len="med"/>
                      <a:tailEnd type="none" w="med" len="med"/>
                    </a:lnB>
                  </a:tcPr>
                </a:tc>
                <a:tc>
                  <a:txBody>
                    <a:bodyPr/>
                    <a:lstStyle/>
                    <a:p>
                      <a:pPr algn="ctr" fontAlgn="b"/>
                      <a:r>
                        <a:rPr lang="en-US" sz="1600" b="0" kern="1200" dirty="0">
                          <a:gradFill>
                            <a:gsLst>
                              <a:gs pos="2917">
                                <a:schemeClr val="tx1"/>
                              </a:gs>
                              <a:gs pos="30000">
                                <a:schemeClr val="tx1"/>
                              </a:gs>
                            </a:gsLst>
                            <a:lin ang="5400000" scaled="0"/>
                          </a:gradFill>
                          <a:latin typeface="Cambria Math" panose="02040503050406030204" pitchFamily="18" charset="0"/>
                          <a:ea typeface="Cambria Math" panose="02040503050406030204" pitchFamily="18" charset="0"/>
                          <a:cs typeface="Times New Roman" panose="02020603050405020304" pitchFamily="18" charset="0"/>
                        </a:rPr>
                        <a:t>72.0</a:t>
                      </a:r>
                    </a:p>
                  </a:txBody>
                  <a:tcPr marL="5484" marR="5484" marT="5484" marB="0" anchor="ctr">
                    <a:lnR w="12700" cap="flat" cmpd="sng" algn="ctr">
                      <a:noFill/>
                      <a:prstDash val="solid"/>
                      <a:round/>
                      <a:headEnd type="none" w="med" len="med"/>
                      <a:tailEnd type="none" w="med" len="med"/>
                    </a:lnR>
                    <a:lnB w="12700" cap="flat" cmpd="sng" algn="ctr">
                      <a:noFill/>
                      <a:prstDash val="solid"/>
                      <a:round/>
                      <a:headEnd type="none" w="med" len="med"/>
                      <a:tailEnd type="none" w="med" len="med"/>
                    </a:lnB>
                  </a:tcPr>
                </a:tc>
                <a:extLst>
                  <a:ext uri="{0D108BD9-81ED-4DB2-BD59-A6C34878D82A}">
                    <a16:rowId xmlns:a16="http://schemas.microsoft.com/office/drawing/2014/main" val="2699955830"/>
                  </a:ext>
                </a:extLst>
              </a:tr>
              <a:tr h="0">
                <a:tc>
                  <a:txBody>
                    <a:bodyPr/>
                    <a:lstStyle/>
                    <a:p>
                      <a:pPr algn="ctr" fontAlgn="b"/>
                      <a:r>
                        <a:rPr lang="en-US" sz="1600" b="0" kern="1200" dirty="0">
                          <a:gradFill>
                            <a:gsLst>
                              <a:gs pos="2917">
                                <a:schemeClr val="tx1"/>
                              </a:gs>
                              <a:gs pos="30000">
                                <a:schemeClr val="tx1"/>
                              </a:gs>
                            </a:gsLst>
                            <a:lin ang="5400000" scaled="0"/>
                          </a:gradFill>
                          <a:latin typeface="Times New Roman" panose="02020603050405020304" pitchFamily="18" charset="0"/>
                          <a:ea typeface="+mn-ea"/>
                          <a:cs typeface="Times New Roman" panose="02020603050405020304" pitchFamily="18" charset="0"/>
                        </a:rPr>
                        <a:t>MobileNetV2-1.0 (our </a:t>
                      </a:r>
                      <a:r>
                        <a:rPr lang="en-US" sz="1600" b="0" kern="1200" dirty="0" err="1">
                          <a:gradFill>
                            <a:gsLst>
                              <a:gs pos="2917">
                                <a:schemeClr val="tx1"/>
                              </a:gs>
                              <a:gs pos="30000">
                                <a:schemeClr val="tx1"/>
                              </a:gs>
                            </a:gsLst>
                            <a:lin ang="5400000" scaled="0"/>
                          </a:gradFill>
                          <a:latin typeface="Times New Roman" panose="02020603050405020304" pitchFamily="18" charset="0"/>
                          <a:ea typeface="+mn-ea"/>
                          <a:cs typeface="Times New Roman" panose="02020603050405020304" pitchFamily="18" charset="0"/>
                        </a:rPr>
                        <a:t>impl</a:t>
                      </a:r>
                      <a:r>
                        <a:rPr lang="en-US" sz="1600" b="0" kern="1200" dirty="0">
                          <a:gradFill>
                            <a:gsLst>
                              <a:gs pos="2917">
                                <a:schemeClr val="tx1"/>
                              </a:gs>
                              <a:gs pos="30000">
                                <a:schemeClr val="tx1"/>
                              </a:gs>
                            </a:gsLst>
                            <a:lin ang="5400000" scaled="0"/>
                          </a:gradFill>
                          <a:latin typeface="Times New Roman" panose="02020603050405020304" pitchFamily="18" charset="0"/>
                          <a:ea typeface="+mn-ea"/>
                          <a:cs typeface="Times New Roman" panose="02020603050405020304" pitchFamily="18" charset="0"/>
                        </a:rPr>
                        <a:t>.)</a:t>
                      </a:r>
                    </a:p>
                  </a:txBody>
                  <a:tcPr marL="5484" marR="5484" marT="5484" marB="0"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fontAlgn="b"/>
                      <a:r>
                        <a:rPr lang="en-US" sz="1600" b="0" kern="1200" dirty="0">
                          <a:gradFill>
                            <a:gsLst>
                              <a:gs pos="2917">
                                <a:schemeClr val="tx1"/>
                              </a:gs>
                              <a:gs pos="30000">
                                <a:schemeClr val="tx1"/>
                              </a:gs>
                            </a:gsLst>
                            <a:lin ang="5400000" scaled="0"/>
                          </a:gradFill>
                          <a:latin typeface="Cambria Math" panose="02040503050406030204" pitchFamily="18" charset="0"/>
                          <a:ea typeface="Cambria Math" panose="02040503050406030204" pitchFamily="18" charset="0"/>
                          <a:cs typeface="Times New Roman" panose="02020603050405020304" pitchFamily="18" charset="0"/>
                        </a:rPr>
                        <a:t>3.4</a:t>
                      </a:r>
                    </a:p>
                  </a:txBody>
                  <a:tcPr marL="5484" marR="5484" marT="5484" marB="0" anchor="ctr">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fontAlgn="b"/>
                      <a:r>
                        <a:rPr lang="en-US" sz="1600" b="0" kern="1200" dirty="0">
                          <a:gradFill>
                            <a:gsLst>
                              <a:gs pos="2917">
                                <a:schemeClr val="tx1"/>
                              </a:gs>
                              <a:gs pos="30000">
                                <a:schemeClr val="tx1"/>
                              </a:gs>
                            </a:gsLst>
                            <a:lin ang="5400000" scaled="0"/>
                          </a:gradFill>
                          <a:latin typeface="Cambria Math" panose="02040503050406030204" pitchFamily="18" charset="0"/>
                          <a:ea typeface="Cambria Math" panose="02040503050406030204" pitchFamily="18" charset="0"/>
                          <a:cs typeface="Times New Roman" panose="02020603050405020304" pitchFamily="18" charset="0"/>
                        </a:rPr>
                        <a:t>300</a:t>
                      </a:r>
                    </a:p>
                  </a:txBody>
                  <a:tcPr marL="5484" marR="5484" marT="5484" marB="0"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fontAlgn="b"/>
                      <a:r>
                        <a:rPr lang="en-US" sz="1600" b="0" kern="1200" dirty="0">
                          <a:gradFill>
                            <a:gsLst>
                              <a:gs pos="2917">
                                <a:schemeClr val="tx1"/>
                              </a:gs>
                              <a:gs pos="30000">
                                <a:schemeClr val="tx1"/>
                              </a:gs>
                            </a:gsLst>
                            <a:lin ang="5400000" scaled="0"/>
                          </a:gradFill>
                          <a:latin typeface="Cambria Math" panose="02040503050406030204" pitchFamily="18" charset="0"/>
                          <a:ea typeface="Cambria Math" panose="02040503050406030204" pitchFamily="18" charset="0"/>
                          <a:cs typeface="Times New Roman" panose="02020603050405020304" pitchFamily="18" charset="0"/>
                        </a:rPr>
                        <a:t>71.01</a:t>
                      </a:r>
                    </a:p>
                  </a:txBody>
                  <a:tcPr marL="5484" marR="5484" marT="5484" marB="0" anchor="ctr">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3930372107"/>
                  </a:ext>
                </a:extLst>
              </a:tr>
              <a:tr h="386469">
                <a:tc>
                  <a:txBody>
                    <a:bodyPr/>
                    <a:lstStyle/>
                    <a:p>
                      <a:pPr algn="ctr" fontAlgn="b"/>
                      <a:r>
                        <a:rPr lang="en-US" sz="1600" b="0" kern="1200" dirty="0">
                          <a:gradFill>
                            <a:gsLst>
                              <a:gs pos="2917">
                                <a:schemeClr val="tx1"/>
                              </a:gs>
                              <a:gs pos="30000">
                                <a:schemeClr val="tx1"/>
                              </a:gs>
                            </a:gsLst>
                            <a:lin ang="5400000" scaled="0"/>
                          </a:gradFill>
                          <a:latin typeface="Times New Roman" panose="02020603050405020304" pitchFamily="18" charset="0"/>
                          <a:ea typeface="+mn-ea"/>
                          <a:cs typeface="Times New Roman" panose="02020603050405020304" pitchFamily="18" charset="0"/>
                        </a:rPr>
                        <a:t>IGCV3-1.0</a:t>
                      </a:r>
                    </a:p>
                  </a:txBody>
                  <a:tcPr marL="5484" marR="5484" marT="5484" marB="0"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fontAlgn="b"/>
                      <a:r>
                        <a:rPr lang="en-US" sz="1600" b="0" kern="1200" dirty="0">
                          <a:gradFill>
                            <a:gsLst>
                              <a:gs pos="2917">
                                <a:schemeClr val="tx1"/>
                              </a:gs>
                              <a:gs pos="30000">
                                <a:schemeClr val="tx1"/>
                              </a:gs>
                            </a:gsLst>
                            <a:lin ang="5400000" scaled="0"/>
                          </a:gradFill>
                          <a:latin typeface="Cambria Math" panose="02040503050406030204" pitchFamily="18" charset="0"/>
                          <a:ea typeface="Cambria Math" panose="02040503050406030204" pitchFamily="18" charset="0"/>
                          <a:cs typeface="Times New Roman" panose="02020603050405020304" pitchFamily="18" charset="0"/>
                        </a:rPr>
                        <a:t>3.5</a:t>
                      </a:r>
                    </a:p>
                  </a:txBody>
                  <a:tcPr marL="5484" marR="5484" marT="5484" marB="0" anchor="ctr">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fontAlgn="b"/>
                      <a:r>
                        <a:rPr lang="en-US" sz="1600" b="0" kern="1200" dirty="0">
                          <a:gradFill>
                            <a:gsLst>
                              <a:gs pos="2917">
                                <a:schemeClr val="tx1"/>
                              </a:gs>
                              <a:gs pos="30000">
                                <a:schemeClr val="tx1"/>
                              </a:gs>
                            </a:gsLst>
                            <a:lin ang="5400000" scaled="0"/>
                          </a:gradFill>
                          <a:latin typeface="Cambria Math" panose="02040503050406030204" pitchFamily="18" charset="0"/>
                          <a:ea typeface="Cambria Math" panose="02040503050406030204" pitchFamily="18" charset="0"/>
                          <a:cs typeface="Times New Roman" panose="02020603050405020304" pitchFamily="18" charset="0"/>
                        </a:rPr>
                        <a:t>320</a:t>
                      </a:r>
                    </a:p>
                  </a:txBody>
                  <a:tcPr marL="5484" marR="5484" marT="5484" marB="0"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fontAlgn="b"/>
                      <a:r>
                        <a:rPr lang="en-US" sz="1600" b="0" kern="1200" dirty="0">
                          <a:gradFill>
                            <a:gsLst>
                              <a:gs pos="2917">
                                <a:schemeClr val="tx1"/>
                              </a:gs>
                              <a:gs pos="30000">
                                <a:schemeClr val="tx1"/>
                              </a:gs>
                            </a:gsLst>
                            <a:lin ang="5400000" scaled="0"/>
                          </a:gradFill>
                          <a:latin typeface="Cambria Math" panose="02040503050406030204" pitchFamily="18" charset="0"/>
                          <a:ea typeface="Cambria Math" panose="02040503050406030204" pitchFamily="18" charset="0"/>
                          <a:cs typeface="Times New Roman" panose="02020603050405020304" pitchFamily="18" charset="0"/>
                        </a:rPr>
                        <a:t>72.2</a:t>
                      </a:r>
                    </a:p>
                  </a:txBody>
                  <a:tcPr marL="5484" marR="5484" marT="5484" marB="0" anchor="ctr">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393006035"/>
                  </a:ext>
                </a:extLst>
              </a:tr>
              <a:tr h="386469">
                <a:tc>
                  <a:txBody>
                    <a:bodyPr/>
                    <a:lstStyle/>
                    <a:p>
                      <a:pPr algn="ctr" fontAlgn="b"/>
                      <a:r>
                        <a:rPr lang="en-US" sz="1600" b="0" kern="1200" dirty="0">
                          <a:gradFill>
                            <a:gsLst>
                              <a:gs pos="2917">
                                <a:schemeClr val="tx1"/>
                              </a:gs>
                              <a:gs pos="30000">
                                <a:schemeClr val="tx1"/>
                              </a:gs>
                            </a:gsLst>
                            <a:lin ang="5400000" scaled="0"/>
                          </a:gradFill>
                          <a:latin typeface="Times New Roman" panose="02020603050405020304" pitchFamily="18" charset="0"/>
                          <a:ea typeface="+mn-ea"/>
                          <a:cs typeface="Times New Roman" panose="02020603050405020304" pitchFamily="18" charset="0"/>
                        </a:rPr>
                        <a:t>MobileNetV2-0.7 (our </a:t>
                      </a:r>
                      <a:r>
                        <a:rPr lang="en-US" sz="1600" b="0" kern="1200" dirty="0" err="1">
                          <a:gradFill>
                            <a:gsLst>
                              <a:gs pos="2917">
                                <a:schemeClr val="tx1"/>
                              </a:gs>
                              <a:gs pos="30000">
                                <a:schemeClr val="tx1"/>
                              </a:gs>
                            </a:gsLst>
                            <a:lin ang="5400000" scaled="0"/>
                          </a:gradFill>
                          <a:latin typeface="Times New Roman" panose="02020603050405020304" pitchFamily="18" charset="0"/>
                          <a:ea typeface="+mn-ea"/>
                          <a:cs typeface="Times New Roman" panose="02020603050405020304" pitchFamily="18" charset="0"/>
                        </a:rPr>
                        <a:t>impl</a:t>
                      </a:r>
                      <a:r>
                        <a:rPr lang="en-US" sz="1600" b="0" kern="1200" dirty="0">
                          <a:gradFill>
                            <a:gsLst>
                              <a:gs pos="2917">
                                <a:schemeClr val="tx1"/>
                              </a:gs>
                              <a:gs pos="30000">
                                <a:schemeClr val="tx1"/>
                              </a:gs>
                            </a:gsLst>
                            <a:lin ang="5400000" scaled="0"/>
                          </a:gradFill>
                          <a:latin typeface="Times New Roman" panose="02020603050405020304" pitchFamily="18" charset="0"/>
                          <a:ea typeface="+mn-ea"/>
                          <a:cs typeface="Times New Roman" panose="02020603050405020304" pitchFamily="18" charset="0"/>
                        </a:rPr>
                        <a:t>.)</a:t>
                      </a:r>
                    </a:p>
                  </a:txBody>
                  <a:tcPr marL="5484" marR="5484" marT="5484" marB="0" anchor="ctr">
                    <a:lnL w="12700" cap="flat" cmpd="sng" algn="ctr">
                      <a:no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fontAlgn="b"/>
                      <a:r>
                        <a:rPr lang="en-US" altLang="zh-CN" sz="1600" b="0" kern="1200" dirty="0">
                          <a:gradFill>
                            <a:gsLst>
                              <a:gs pos="2917">
                                <a:schemeClr val="tx1"/>
                              </a:gs>
                              <a:gs pos="30000">
                                <a:schemeClr val="tx1"/>
                              </a:gs>
                            </a:gsLst>
                            <a:lin ang="5400000" scaled="0"/>
                          </a:gradFill>
                          <a:latin typeface="Cambria Math" panose="02040503050406030204" pitchFamily="18" charset="0"/>
                          <a:ea typeface="Cambria Math" panose="02040503050406030204" pitchFamily="18" charset="0"/>
                          <a:cs typeface="Times New Roman" panose="02020603050405020304" pitchFamily="18" charset="0"/>
                        </a:rPr>
                        <a:t>1.9</a:t>
                      </a:r>
                      <a:endParaRPr lang="en-US" sz="1600" b="0" kern="1200" dirty="0">
                        <a:gradFill>
                          <a:gsLst>
                            <a:gs pos="2917">
                              <a:schemeClr val="tx1"/>
                            </a:gs>
                            <a:gs pos="30000">
                              <a:schemeClr val="tx1"/>
                            </a:gs>
                          </a:gsLst>
                          <a:lin ang="5400000" scaled="0"/>
                        </a:gradFill>
                        <a:latin typeface="Cambria Math" panose="02040503050406030204" pitchFamily="18" charset="0"/>
                        <a:ea typeface="Cambria Math" panose="02040503050406030204" pitchFamily="18" charset="0"/>
                        <a:cs typeface="Times New Roman" panose="02020603050405020304" pitchFamily="18" charset="0"/>
                      </a:endParaRPr>
                    </a:p>
                  </a:txBody>
                  <a:tcPr marL="5484" marR="5484" marT="5484" marB="0" anchor="ctr">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fontAlgn="b"/>
                      <a:r>
                        <a:rPr lang="en-US" sz="1600" b="0" kern="1200" dirty="0">
                          <a:gradFill>
                            <a:gsLst>
                              <a:gs pos="2917">
                                <a:schemeClr val="tx1"/>
                              </a:gs>
                              <a:gs pos="30000">
                                <a:schemeClr val="tx1"/>
                              </a:gs>
                            </a:gsLst>
                            <a:lin ang="5400000" scaled="0"/>
                          </a:gradFill>
                          <a:latin typeface="Cambria Math" panose="02040503050406030204" pitchFamily="18" charset="0"/>
                          <a:ea typeface="Cambria Math" panose="02040503050406030204" pitchFamily="18" charset="0"/>
                          <a:cs typeface="Times New Roman" panose="02020603050405020304" pitchFamily="18" charset="0"/>
                        </a:rPr>
                        <a:t>160</a:t>
                      </a:r>
                    </a:p>
                  </a:txBody>
                  <a:tcPr marL="5484" marR="5484" marT="5484" marB="0" anchor="ctr">
                    <a:lnL w="12700" cap="flat" cmpd="sng" algn="ctr">
                      <a:no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fontAlgn="b"/>
                      <a:r>
                        <a:rPr lang="en-US" sz="1600" b="0" kern="1200" dirty="0">
                          <a:gradFill>
                            <a:gsLst>
                              <a:gs pos="2917">
                                <a:schemeClr val="tx1"/>
                              </a:gs>
                              <a:gs pos="30000">
                                <a:schemeClr val="tx1"/>
                              </a:gs>
                            </a:gsLst>
                            <a:lin ang="5400000" scaled="0"/>
                          </a:gradFill>
                          <a:latin typeface="Cambria Math" panose="02040503050406030204" pitchFamily="18" charset="0"/>
                          <a:ea typeface="Cambria Math" panose="02040503050406030204" pitchFamily="18" charset="0"/>
                          <a:cs typeface="Times New Roman" panose="02020603050405020304" pitchFamily="18" charset="0"/>
                        </a:rPr>
                        <a:t>66.57</a:t>
                      </a:r>
                    </a:p>
                  </a:txBody>
                  <a:tcPr marL="5484" marR="5484" marT="5484" marB="0" anchor="ctr">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499169354"/>
                  </a:ext>
                </a:extLst>
              </a:tr>
              <a:tr h="386469">
                <a:tc>
                  <a:txBody>
                    <a:bodyPr/>
                    <a:lstStyle/>
                    <a:p>
                      <a:pPr algn="ctr" fontAlgn="b"/>
                      <a:r>
                        <a:rPr lang="en-US" sz="1600" b="0" kern="1200" dirty="0">
                          <a:gradFill>
                            <a:gsLst>
                              <a:gs pos="2917">
                                <a:schemeClr val="tx1"/>
                              </a:gs>
                              <a:gs pos="30000">
                                <a:schemeClr val="tx1"/>
                              </a:gs>
                            </a:gsLst>
                            <a:lin ang="5400000" scaled="0"/>
                          </a:gradFill>
                          <a:latin typeface="Times New Roman" panose="02020603050405020304" pitchFamily="18" charset="0"/>
                          <a:ea typeface="+mn-ea"/>
                          <a:cs typeface="Times New Roman" panose="02020603050405020304" pitchFamily="18" charset="0"/>
                        </a:rPr>
                        <a:t>IGCV3-0.7</a:t>
                      </a:r>
                    </a:p>
                  </a:txBody>
                  <a:tcPr marL="5484" marR="5484" marT="5484" marB="0"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fontAlgn="b"/>
                      <a:r>
                        <a:rPr lang="en-US" sz="1600" b="0" kern="1200" dirty="0">
                          <a:gradFill>
                            <a:gsLst>
                              <a:gs pos="2917">
                                <a:schemeClr val="tx1"/>
                              </a:gs>
                              <a:gs pos="30000">
                                <a:schemeClr val="tx1"/>
                              </a:gs>
                            </a:gsLst>
                            <a:lin ang="5400000" scaled="0"/>
                          </a:gradFill>
                          <a:latin typeface="Cambria Math" panose="02040503050406030204" pitchFamily="18" charset="0"/>
                          <a:ea typeface="Cambria Math" panose="02040503050406030204" pitchFamily="18" charset="0"/>
                          <a:cs typeface="Times New Roman" panose="02020603050405020304" pitchFamily="18" charset="0"/>
                        </a:rPr>
                        <a:t>2.0</a:t>
                      </a:r>
                    </a:p>
                  </a:txBody>
                  <a:tcPr marL="5484" marR="5484" marT="5484" marB="0" anchor="ctr">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fontAlgn="b"/>
                      <a:r>
                        <a:rPr lang="en-US" sz="1600" b="0" kern="1200" dirty="0">
                          <a:gradFill>
                            <a:gsLst>
                              <a:gs pos="2917">
                                <a:schemeClr val="tx1"/>
                              </a:gs>
                              <a:gs pos="30000">
                                <a:schemeClr val="tx1"/>
                              </a:gs>
                            </a:gsLst>
                            <a:lin ang="5400000" scaled="0"/>
                          </a:gradFill>
                          <a:latin typeface="Cambria Math" panose="02040503050406030204" pitchFamily="18" charset="0"/>
                          <a:ea typeface="Cambria Math" panose="02040503050406030204" pitchFamily="18" charset="0"/>
                          <a:cs typeface="Times New Roman" panose="02020603050405020304" pitchFamily="18" charset="0"/>
                        </a:rPr>
                        <a:t>170</a:t>
                      </a:r>
                    </a:p>
                  </a:txBody>
                  <a:tcPr marL="5484" marR="5484" marT="5484" marB="0"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fontAlgn="b"/>
                      <a:r>
                        <a:rPr lang="en-US" sz="1600" b="0" kern="1200" dirty="0">
                          <a:gradFill>
                            <a:gsLst>
                              <a:gs pos="2917">
                                <a:schemeClr val="tx1"/>
                              </a:gs>
                              <a:gs pos="30000">
                                <a:schemeClr val="tx1"/>
                              </a:gs>
                            </a:gsLst>
                            <a:lin ang="5400000" scaled="0"/>
                          </a:gradFill>
                          <a:latin typeface="Cambria Math" panose="02040503050406030204" pitchFamily="18" charset="0"/>
                          <a:ea typeface="Cambria Math" panose="02040503050406030204" pitchFamily="18" charset="0"/>
                          <a:cs typeface="Times New Roman" panose="02020603050405020304" pitchFamily="18" charset="0"/>
                        </a:rPr>
                        <a:t>68.46</a:t>
                      </a:r>
                    </a:p>
                  </a:txBody>
                  <a:tcPr marL="5484" marR="5484" marT="5484" marB="0" anchor="ctr">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1943559717"/>
                  </a:ext>
                </a:extLst>
              </a:tr>
            </a:tbl>
          </a:graphicData>
        </a:graphic>
      </p:graphicFrame>
      <p:sp>
        <p:nvSpPr>
          <p:cNvPr id="2" name="Slide Number Placeholder 1">
            <a:extLst>
              <a:ext uri="{FF2B5EF4-FFF2-40B4-BE49-F238E27FC236}">
                <a16:creationId xmlns:a16="http://schemas.microsoft.com/office/drawing/2014/main" id="{7CFA494F-CC2F-4835-A915-083414373E79}"/>
              </a:ext>
            </a:extLst>
          </p:cNvPr>
          <p:cNvSpPr>
            <a:spLocks noGrp="1"/>
          </p:cNvSpPr>
          <p:nvPr>
            <p:ph type="sldNum" sz="quarter" idx="4"/>
          </p:nvPr>
        </p:nvSpPr>
        <p:spPr/>
        <p:txBody>
          <a:bodyPr/>
          <a:lstStyle/>
          <a:p>
            <a:pPr algn="ctr"/>
            <a:fld id="{1BA29183-7CD2-4C0C-A7F1-D2FD10734D96}" type="slidenum">
              <a:rPr lang="en-US" smtClean="0"/>
              <a:pPr algn="ctr"/>
              <a:t>118</a:t>
            </a:fld>
            <a:endParaRPr lang="en-US" dirty="0"/>
          </a:p>
        </p:txBody>
      </p:sp>
    </p:spTree>
    <p:extLst>
      <p:ext uri="{BB962C8B-B14F-4D97-AF65-F5344CB8AC3E}">
        <p14:creationId xmlns:p14="http://schemas.microsoft.com/office/powerpoint/2010/main" val="544634582"/>
      </p:ext>
    </p:extLst>
  </p:cSld>
  <p:clrMapOvr>
    <a:masterClrMapping/>
  </p:clrMapOvr>
  <p:transition>
    <p:fade/>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457199" y="296862"/>
            <a:ext cx="11522075" cy="794064"/>
          </a:xfrm>
          <a:prstGeom prst="rect">
            <a:avLst/>
          </a:prstGeom>
          <a:noFill/>
        </p:spPr>
        <p:txBody>
          <a:bodyPr wrap="square" lIns="182880" tIns="146304" rIns="182880" bIns="146304" rtlCol="0">
            <a:spAutoFit/>
          </a:bodyPr>
          <a:lstStyle/>
          <a:p>
            <a:pPr algn="ctr">
              <a:lnSpc>
                <a:spcPct val="90000"/>
              </a:lnSpc>
              <a:spcAft>
                <a:spcPts val="600"/>
              </a:spcAft>
            </a:pPr>
            <a:r>
              <a:rPr lang="en-US" sz="3600" dirty="0">
                <a:gradFill>
                  <a:gsLst>
                    <a:gs pos="2917">
                      <a:schemeClr val="tx1"/>
                    </a:gs>
                    <a:gs pos="30000">
                      <a:schemeClr val="tx1"/>
                    </a:gs>
                  </a:gsLst>
                  <a:lin ang="5400000" scaled="0"/>
                </a:gradFill>
              </a:rPr>
              <a:t>COCO object detection</a:t>
            </a:r>
          </a:p>
        </p:txBody>
      </p:sp>
      <p:graphicFrame>
        <p:nvGraphicFramePr>
          <p:cNvPr id="4" name="Table 3">
            <a:extLst>
              <a:ext uri="{FF2B5EF4-FFF2-40B4-BE49-F238E27FC236}">
                <a16:creationId xmlns:a16="http://schemas.microsoft.com/office/drawing/2014/main" id="{4FA3633A-B84D-4890-BD89-6B4561D21ACD}"/>
              </a:ext>
            </a:extLst>
          </p:cNvPr>
          <p:cNvGraphicFramePr>
            <a:graphicFrameLocks noGrp="1"/>
          </p:cNvGraphicFramePr>
          <p:nvPr>
            <p:extLst/>
          </p:nvPr>
        </p:nvGraphicFramePr>
        <p:xfrm>
          <a:off x="3112859" y="2582862"/>
          <a:ext cx="6210757" cy="2318814"/>
        </p:xfrm>
        <a:graphic>
          <a:graphicData uri="http://schemas.openxmlformats.org/drawingml/2006/table">
            <a:tbl>
              <a:tblPr firstRow="1" firstCol="1">
                <a:tableStyleId>{5940675A-B579-460E-94D1-54222C63F5DA}</a:tableStyleId>
              </a:tblPr>
              <a:tblGrid>
                <a:gridCol w="2507131">
                  <a:extLst>
                    <a:ext uri="{9D8B030D-6E8A-4147-A177-3AD203B41FA5}">
                      <a16:colId xmlns:a16="http://schemas.microsoft.com/office/drawing/2014/main" val="1191589949"/>
                    </a:ext>
                  </a:extLst>
                </a:gridCol>
                <a:gridCol w="1519196">
                  <a:extLst>
                    <a:ext uri="{9D8B030D-6E8A-4147-A177-3AD203B41FA5}">
                      <a16:colId xmlns:a16="http://schemas.microsoft.com/office/drawing/2014/main" val="1845771442"/>
                    </a:ext>
                  </a:extLst>
                </a:gridCol>
                <a:gridCol w="2184430">
                  <a:extLst>
                    <a:ext uri="{9D8B030D-6E8A-4147-A177-3AD203B41FA5}">
                      <a16:colId xmlns:a16="http://schemas.microsoft.com/office/drawing/2014/main" val="1125436585"/>
                    </a:ext>
                  </a:extLst>
                </a:gridCol>
              </a:tblGrid>
              <a:tr h="386469">
                <a:tc>
                  <a:txBody>
                    <a:bodyPr/>
                    <a:lstStyle/>
                    <a:p>
                      <a:pPr marL="0" algn="ctr" defTabSz="932742" rtl="0" eaLnBrk="1" fontAlgn="b" latinLnBrk="0" hangingPunct="1"/>
                      <a:r>
                        <a:rPr lang="en-US" sz="1600" b="0" kern="1200" dirty="0">
                          <a:gradFill>
                            <a:gsLst>
                              <a:gs pos="2917">
                                <a:schemeClr val="tx1"/>
                              </a:gs>
                              <a:gs pos="30000">
                                <a:schemeClr val="tx1"/>
                              </a:gs>
                            </a:gsLst>
                            <a:lin ang="5400000" scaled="0"/>
                          </a:gradFill>
                          <a:latin typeface="Times New Roman" panose="02020603050405020304" pitchFamily="18" charset="0"/>
                          <a:ea typeface="+mn-ea"/>
                          <a:cs typeface="Times New Roman" panose="02020603050405020304" pitchFamily="18" charset="0"/>
                        </a:rPr>
                        <a:t>Network</a:t>
                      </a:r>
                    </a:p>
                  </a:txBody>
                  <a:tcPr marL="5484" marR="5484" marT="5484" marB="0" anchor="ctr">
                    <a:lnL w="12700" cap="flat" cmpd="sng" algn="ctr">
                      <a:noFill/>
                      <a:prstDash val="solid"/>
                      <a:round/>
                      <a:headEnd type="none" w="med" len="med"/>
                      <a:tailEnd type="none" w="med" len="med"/>
                    </a:lnL>
                  </a:tcPr>
                </a:tc>
                <a:tc>
                  <a:txBody>
                    <a:bodyPr/>
                    <a:lstStyle/>
                    <a:p>
                      <a:pPr marL="0" algn="ctr" defTabSz="932742" rtl="0" eaLnBrk="1" fontAlgn="b" latinLnBrk="0" hangingPunct="1"/>
                      <a:r>
                        <a:rPr lang="en-US" altLang="zh-CN" sz="1600" b="0" kern="1200" dirty="0">
                          <a:gradFill>
                            <a:gsLst>
                              <a:gs pos="2917">
                                <a:schemeClr val="tx1"/>
                              </a:gs>
                              <a:gs pos="30000">
                                <a:schemeClr val="tx1"/>
                              </a:gs>
                            </a:gsLst>
                            <a:lin ang="5400000" scaled="0"/>
                          </a:gradFill>
                          <a:latin typeface="Times New Roman" panose="02020603050405020304" pitchFamily="18" charset="0"/>
                          <a:ea typeface="+mn-ea"/>
                          <a:cs typeface="Times New Roman" panose="02020603050405020304" pitchFamily="18" charset="0"/>
                        </a:rPr>
                        <a:t>#</a:t>
                      </a:r>
                      <a:r>
                        <a:rPr lang="en-US" sz="1600" b="0" kern="1200" dirty="0">
                          <a:gradFill>
                            <a:gsLst>
                              <a:gs pos="2917">
                                <a:schemeClr val="tx1"/>
                              </a:gs>
                              <a:gs pos="30000">
                                <a:schemeClr val="tx1"/>
                              </a:gs>
                            </a:gsLst>
                            <a:lin ang="5400000" scaled="0"/>
                          </a:gradFill>
                          <a:latin typeface="Times New Roman" panose="02020603050405020304" pitchFamily="18" charset="0"/>
                          <a:ea typeface="+mn-ea"/>
                          <a:cs typeface="Times New Roman" panose="02020603050405020304" pitchFamily="18" charset="0"/>
                        </a:rPr>
                        <a:t>Params. (M)</a:t>
                      </a:r>
                    </a:p>
                  </a:txBody>
                  <a:tcPr marL="5484" marR="5484" marT="5484" marB="0" anchor="ctr">
                    <a:lnR w="12700" cap="flat" cmpd="sng" algn="ctr">
                      <a:noFill/>
                      <a:prstDash val="solid"/>
                      <a:round/>
                      <a:headEnd type="none" w="med" len="med"/>
                      <a:tailEnd type="none" w="med" len="med"/>
                    </a:lnR>
                  </a:tcPr>
                </a:tc>
                <a:tc>
                  <a:txBody>
                    <a:bodyPr/>
                    <a:lstStyle/>
                    <a:p>
                      <a:pPr marL="0" algn="ctr" defTabSz="932742" rtl="0" eaLnBrk="1" fontAlgn="b" latinLnBrk="0" hangingPunct="1"/>
                      <a:r>
                        <a:rPr lang="en-US" sz="1600" b="0" kern="1200" dirty="0" err="1">
                          <a:gradFill>
                            <a:gsLst>
                              <a:gs pos="2917">
                                <a:schemeClr val="tx1"/>
                              </a:gs>
                              <a:gs pos="30000">
                                <a:schemeClr val="tx1"/>
                              </a:gs>
                            </a:gsLst>
                            <a:lin ang="5400000" scaled="0"/>
                          </a:gradFill>
                          <a:latin typeface="Times New Roman" panose="02020603050405020304" pitchFamily="18" charset="0"/>
                          <a:ea typeface="+mn-ea"/>
                          <a:cs typeface="Times New Roman" panose="02020603050405020304" pitchFamily="18" charset="0"/>
                        </a:rPr>
                        <a:t>mAP</a:t>
                      </a:r>
                      <a:endParaRPr lang="en-US" sz="1600" b="0" kern="1200" dirty="0">
                        <a:gradFill>
                          <a:gsLst>
                            <a:gs pos="2917">
                              <a:schemeClr val="tx1"/>
                            </a:gs>
                            <a:gs pos="30000">
                              <a:schemeClr val="tx1"/>
                            </a:gs>
                          </a:gsLst>
                          <a:lin ang="5400000" scaled="0"/>
                        </a:gradFill>
                        <a:latin typeface="Times New Roman" panose="02020603050405020304" pitchFamily="18" charset="0"/>
                        <a:ea typeface="+mn-ea"/>
                        <a:cs typeface="Times New Roman" panose="02020603050405020304" pitchFamily="18" charset="0"/>
                      </a:endParaRPr>
                    </a:p>
                  </a:txBody>
                  <a:tcPr marL="5484" marR="5484" marT="5484" marB="0" anchor="ctr">
                    <a:lnL w="12700" cmpd="sng">
                      <a:noFill/>
                    </a:lnL>
                    <a:lnR w="12700" cap="flat" cmpd="sng" algn="ctr">
                      <a:noFill/>
                      <a:prstDash val="solid"/>
                      <a:round/>
                      <a:headEnd type="none" w="med" len="med"/>
                      <a:tailEnd type="none" w="med" len="med"/>
                    </a:lnR>
                  </a:tcPr>
                </a:tc>
                <a:extLst>
                  <a:ext uri="{0D108BD9-81ED-4DB2-BD59-A6C34878D82A}">
                    <a16:rowId xmlns:a16="http://schemas.microsoft.com/office/drawing/2014/main" val="80760696"/>
                  </a:ext>
                </a:extLst>
              </a:tr>
              <a:tr h="386469">
                <a:tc>
                  <a:txBody>
                    <a:bodyPr/>
                    <a:lstStyle/>
                    <a:p>
                      <a:pPr algn="ctr" fontAlgn="b"/>
                      <a:r>
                        <a:rPr lang="en-US" sz="1600" b="0" kern="1200" dirty="0">
                          <a:gradFill>
                            <a:gsLst>
                              <a:gs pos="2917">
                                <a:schemeClr val="tx1"/>
                              </a:gs>
                              <a:gs pos="30000">
                                <a:schemeClr val="tx1"/>
                              </a:gs>
                            </a:gsLst>
                            <a:lin ang="5400000" scaled="0"/>
                          </a:gradFill>
                          <a:latin typeface="Times New Roman" panose="02020603050405020304" pitchFamily="18" charset="0"/>
                          <a:ea typeface="+mn-ea"/>
                          <a:cs typeface="Times New Roman" panose="02020603050405020304" pitchFamily="18" charset="0"/>
                        </a:rPr>
                        <a:t>SSD</a:t>
                      </a:r>
                    </a:p>
                  </a:txBody>
                  <a:tcPr marL="5484" marR="5484" marT="5484"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noFill/>
                      <a:prstDash val="solid"/>
                      <a:round/>
                      <a:headEnd type="none" w="med" len="med"/>
                      <a:tailEnd type="none" w="med" len="med"/>
                    </a:lnB>
                    <a:solidFill>
                      <a:schemeClr val="bg1"/>
                    </a:solidFill>
                  </a:tcPr>
                </a:tc>
                <a:tc>
                  <a:txBody>
                    <a:bodyPr/>
                    <a:lstStyle/>
                    <a:p>
                      <a:pPr algn="ctr" fontAlgn="b"/>
                      <a:r>
                        <a:rPr lang="en-US" sz="1600" b="0" kern="1200" dirty="0">
                          <a:gradFill>
                            <a:gsLst>
                              <a:gs pos="2917">
                                <a:schemeClr val="tx1"/>
                              </a:gs>
                              <a:gs pos="30000">
                                <a:schemeClr val="tx1"/>
                              </a:gs>
                            </a:gsLst>
                            <a:lin ang="5400000" scaled="0"/>
                          </a:gradFill>
                          <a:latin typeface="Cambria Math" panose="02040503050406030204" pitchFamily="18" charset="0"/>
                          <a:ea typeface="Cambria Math" panose="02040503050406030204" pitchFamily="18" charset="0"/>
                          <a:cs typeface="Times New Roman" panose="02020603050405020304" pitchFamily="18" charset="0"/>
                        </a:rPr>
                        <a:t>36.1M</a:t>
                      </a:r>
                    </a:p>
                  </a:txBody>
                  <a:tcPr marL="5484" marR="5484" marT="5484"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solidFill>
                      <a:schemeClr val="bg1"/>
                    </a:solidFill>
                  </a:tcPr>
                </a:tc>
                <a:tc>
                  <a:txBody>
                    <a:bodyPr/>
                    <a:lstStyle/>
                    <a:p>
                      <a:pPr algn="ctr" fontAlgn="b"/>
                      <a:r>
                        <a:rPr lang="en-US" sz="1600" b="0" kern="1200" dirty="0">
                          <a:gradFill>
                            <a:gsLst>
                              <a:gs pos="2917">
                                <a:schemeClr val="tx1"/>
                              </a:gs>
                              <a:gs pos="30000">
                                <a:schemeClr val="tx1"/>
                              </a:gs>
                            </a:gsLst>
                            <a:lin ang="5400000" scaled="0"/>
                          </a:gradFill>
                          <a:latin typeface="Cambria Math" panose="02040503050406030204" pitchFamily="18" charset="0"/>
                          <a:ea typeface="Cambria Math" panose="02040503050406030204" pitchFamily="18" charset="0"/>
                          <a:cs typeface="Times New Roman" panose="02020603050405020304" pitchFamily="18" charset="0"/>
                        </a:rPr>
                        <a:t>23.2</a:t>
                      </a:r>
                    </a:p>
                  </a:txBody>
                  <a:tcPr marL="5484" marR="5484" marT="5484"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572951639"/>
                  </a:ext>
                </a:extLst>
              </a:tr>
              <a:tr h="386469">
                <a:tc>
                  <a:txBody>
                    <a:bodyPr/>
                    <a:lstStyle/>
                    <a:p>
                      <a:pPr algn="ctr" fontAlgn="b"/>
                      <a:r>
                        <a:rPr lang="en-US" sz="1600" b="0" kern="1200" dirty="0">
                          <a:gradFill>
                            <a:gsLst>
                              <a:gs pos="2917">
                                <a:schemeClr val="tx1"/>
                              </a:gs>
                              <a:gs pos="30000">
                                <a:schemeClr val="tx1"/>
                              </a:gs>
                            </a:gsLst>
                            <a:lin ang="5400000" scaled="0"/>
                          </a:gradFill>
                          <a:latin typeface="Times New Roman" panose="02020603050405020304" pitchFamily="18" charset="0"/>
                          <a:ea typeface="+mn-ea"/>
                          <a:cs typeface="Times New Roman" panose="02020603050405020304" pitchFamily="18" charset="0"/>
                        </a:rPr>
                        <a:t>YOLOV2</a:t>
                      </a:r>
                    </a:p>
                  </a:txBody>
                  <a:tcPr marL="5484" marR="5484" marT="5484"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solidFill>
                      <a:schemeClr val="bg1"/>
                    </a:solidFill>
                  </a:tcPr>
                </a:tc>
                <a:tc>
                  <a:txBody>
                    <a:bodyPr/>
                    <a:lstStyle/>
                    <a:p>
                      <a:pPr algn="ctr" fontAlgn="b"/>
                      <a:r>
                        <a:rPr lang="en-US" sz="1600" b="0" kern="1200" dirty="0">
                          <a:gradFill>
                            <a:gsLst>
                              <a:gs pos="2917">
                                <a:schemeClr val="tx1"/>
                              </a:gs>
                              <a:gs pos="30000">
                                <a:schemeClr val="tx1"/>
                              </a:gs>
                            </a:gsLst>
                            <a:lin ang="5400000" scaled="0"/>
                          </a:gradFill>
                          <a:latin typeface="Cambria Math" panose="02040503050406030204" pitchFamily="18" charset="0"/>
                          <a:ea typeface="Cambria Math" panose="02040503050406030204" pitchFamily="18" charset="0"/>
                          <a:cs typeface="Times New Roman" panose="02020603050405020304" pitchFamily="18" charset="0"/>
                        </a:rPr>
                        <a:t>50.7M</a:t>
                      </a:r>
                    </a:p>
                  </a:txBody>
                  <a:tcPr marL="5484" marR="5484" marT="5484"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solidFill>
                      <a:schemeClr val="bg1"/>
                    </a:solidFill>
                  </a:tcPr>
                </a:tc>
                <a:tc>
                  <a:txBody>
                    <a:bodyPr/>
                    <a:lstStyle/>
                    <a:p>
                      <a:pPr algn="ctr" fontAlgn="b"/>
                      <a:r>
                        <a:rPr lang="en-US" sz="1600" b="0" kern="1200" dirty="0">
                          <a:gradFill>
                            <a:gsLst>
                              <a:gs pos="2917">
                                <a:schemeClr val="tx1"/>
                              </a:gs>
                              <a:gs pos="30000">
                                <a:schemeClr val="tx1"/>
                              </a:gs>
                            </a:gsLst>
                            <a:lin ang="5400000" scaled="0"/>
                          </a:gradFill>
                          <a:latin typeface="Cambria Math" panose="02040503050406030204" pitchFamily="18" charset="0"/>
                          <a:ea typeface="Cambria Math" panose="02040503050406030204" pitchFamily="18" charset="0"/>
                          <a:cs typeface="Times New Roman" panose="02020603050405020304" pitchFamily="18" charset="0"/>
                        </a:rPr>
                        <a:t>21.6</a:t>
                      </a:r>
                    </a:p>
                  </a:txBody>
                  <a:tcPr marL="5484" marR="5484" marT="5484"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solidFill>
                      <a:schemeClr val="bg1"/>
                    </a:solidFill>
                  </a:tcPr>
                </a:tc>
                <a:extLst>
                  <a:ext uri="{0D108BD9-81ED-4DB2-BD59-A6C34878D82A}">
                    <a16:rowId xmlns:a16="http://schemas.microsoft.com/office/drawing/2014/main" val="1339199666"/>
                  </a:ext>
                </a:extLst>
              </a:tr>
              <a:tr h="386469">
                <a:tc>
                  <a:txBody>
                    <a:bodyPr/>
                    <a:lstStyle/>
                    <a:p>
                      <a:pPr algn="ctr" fontAlgn="b"/>
                      <a:r>
                        <a:rPr lang="en-US" sz="1600" b="0" kern="1200" dirty="0">
                          <a:gradFill>
                            <a:gsLst>
                              <a:gs pos="2917">
                                <a:schemeClr val="tx1"/>
                              </a:gs>
                              <a:gs pos="30000">
                                <a:schemeClr val="tx1"/>
                              </a:gs>
                            </a:gsLst>
                            <a:lin ang="5400000" scaled="0"/>
                          </a:gradFill>
                          <a:latin typeface="Times New Roman" panose="02020603050405020304" pitchFamily="18" charset="0"/>
                          <a:ea typeface="+mn-ea"/>
                          <a:cs typeface="Times New Roman" panose="02020603050405020304" pitchFamily="18" charset="0"/>
                        </a:rPr>
                        <a:t>MobileNetV1 </a:t>
                      </a:r>
                      <a:r>
                        <a:rPr lang="en-US" altLang="zh-CN" sz="1600" b="0" kern="1200" dirty="0" err="1">
                          <a:gradFill>
                            <a:gsLst>
                              <a:gs pos="2917">
                                <a:schemeClr val="tx1"/>
                              </a:gs>
                              <a:gs pos="30000">
                                <a:schemeClr val="tx1"/>
                              </a:gs>
                            </a:gsLst>
                            <a:lin ang="5400000" scaled="0"/>
                          </a:gradFill>
                          <a:latin typeface="Times New Roman" panose="02020603050405020304" pitchFamily="18" charset="0"/>
                          <a:ea typeface="+mn-ea"/>
                          <a:cs typeface="Times New Roman" panose="02020603050405020304" pitchFamily="18" charset="0"/>
                        </a:rPr>
                        <a:t>SSDLite</a:t>
                      </a:r>
                      <a:endParaRPr lang="en-US" sz="1600" b="0" kern="1200" dirty="0">
                        <a:gradFill>
                          <a:gsLst>
                            <a:gs pos="2917">
                              <a:schemeClr val="tx1"/>
                            </a:gs>
                            <a:gs pos="30000">
                              <a:schemeClr val="tx1"/>
                            </a:gs>
                          </a:gsLst>
                          <a:lin ang="5400000" scaled="0"/>
                        </a:gradFill>
                        <a:latin typeface="Times New Roman" panose="02020603050405020304" pitchFamily="18" charset="0"/>
                        <a:ea typeface="+mn-ea"/>
                        <a:cs typeface="Times New Roman" panose="02020603050405020304" pitchFamily="18" charset="0"/>
                      </a:endParaRPr>
                    </a:p>
                  </a:txBody>
                  <a:tcPr marL="5484" marR="5484" marT="5484"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noFill/>
                      <a:prstDash val="solid"/>
                      <a:round/>
                      <a:headEnd type="none" w="med" len="med"/>
                      <a:tailEnd type="none" w="med" len="med"/>
                    </a:lnB>
                    <a:solidFill>
                      <a:schemeClr val="bg1"/>
                    </a:solidFill>
                  </a:tcPr>
                </a:tc>
                <a:tc>
                  <a:txBody>
                    <a:bodyPr/>
                    <a:lstStyle/>
                    <a:p>
                      <a:pPr algn="ctr" fontAlgn="b"/>
                      <a:r>
                        <a:rPr lang="en-US" sz="1600" b="0" kern="1200" dirty="0">
                          <a:gradFill>
                            <a:gsLst>
                              <a:gs pos="2917">
                                <a:schemeClr val="tx1"/>
                              </a:gs>
                              <a:gs pos="30000">
                                <a:schemeClr val="tx1"/>
                              </a:gs>
                            </a:gsLst>
                            <a:lin ang="5400000" scaled="0"/>
                          </a:gradFill>
                          <a:latin typeface="Cambria Math" panose="02040503050406030204" pitchFamily="18" charset="0"/>
                          <a:ea typeface="Cambria Math" panose="02040503050406030204" pitchFamily="18" charset="0"/>
                          <a:cs typeface="Times New Roman" panose="02020603050405020304" pitchFamily="18" charset="0"/>
                        </a:rPr>
                        <a:t>5.1M</a:t>
                      </a:r>
                    </a:p>
                  </a:txBody>
                  <a:tcPr marL="5484" marR="5484" marT="5484"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solidFill>
                      <a:schemeClr val="bg1"/>
                    </a:solidFill>
                  </a:tcPr>
                </a:tc>
                <a:tc>
                  <a:txBody>
                    <a:bodyPr/>
                    <a:lstStyle/>
                    <a:p>
                      <a:pPr algn="ctr" fontAlgn="b"/>
                      <a:r>
                        <a:rPr lang="en-US" sz="1600" b="0" kern="1200" dirty="0">
                          <a:gradFill>
                            <a:gsLst>
                              <a:gs pos="2917">
                                <a:schemeClr val="tx1"/>
                              </a:gs>
                              <a:gs pos="30000">
                                <a:schemeClr val="tx1"/>
                              </a:gs>
                            </a:gsLst>
                            <a:lin ang="5400000" scaled="0"/>
                          </a:gradFill>
                          <a:latin typeface="Cambria Math" panose="02040503050406030204" pitchFamily="18" charset="0"/>
                          <a:ea typeface="Cambria Math" panose="02040503050406030204" pitchFamily="18" charset="0"/>
                          <a:cs typeface="Times New Roman" panose="02020603050405020304" pitchFamily="18" charset="0"/>
                        </a:rPr>
                        <a:t>22.2</a:t>
                      </a:r>
                    </a:p>
                  </a:txBody>
                  <a:tcPr marL="5484" marR="5484" marT="5484"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2663481757"/>
                  </a:ext>
                </a:extLst>
              </a:tr>
              <a:tr h="386469">
                <a:tc>
                  <a:txBody>
                    <a:bodyPr/>
                    <a:lstStyle/>
                    <a:p>
                      <a:pPr marL="0" marR="0" lvl="0" indent="0" algn="ctr" defTabSz="932742" rtl="0" eaLnBrk="1" fontAlgn="b" latinLnBrk="0" hangingPunct="1">
                        <a:lnSpc>
                          <a:spcPct val="100000"/>
                        </a:lnSpc>
                        <a:spcBef>
                          <a:spcPts val="0"/>
                        </a:spcBef>
                        <a:spcAft>
                          <a:spcPts val="0"/>
                        </a:spcAft>
                        <a:buClrTx/>
                        <a:buSzTx/>
                        <a:buFontTx/>
                        <a:buNone/>
                        <a:tabLst/>
                        <a:defRPr/>
                      </a:pPr>
                      <a:r>
                        <a:rPr lang="en-US" sz="1600" b="0" kern="1200" dirty="0">
                          <a:gradFill>
                            <a:gsLst>
                              <a:gs pos="2917">
                                <a:schemeClr val="tx1"/>
                              </a:gs>
                              <a:gs pos="30000">
                                <a:schemeClr val="tx1"/>
                              </a:gs>
                            </a:gsLst>
                            <a:lin ang="5400000" scaled="0"/>
                          </a:gradFill>
                          <a:latin typeface="Times New Roman" panose="02020603050405020304" pitchFamily="18" charset="0"/>
                          <a:ea typeface="+mn-ea"/>
                          <a:cs typeface="Times New Roman" panose="02020603050405020304" pitchFamily="18" charset="0"/>
                        </a:rPr>
                        <a:t>MobileNetV2 </a:t>
                      </a:r>
                      <a:r>
                        <a:rPr lang="en-US" altLang="zh-CN" sz="1600" b="0" kern="1200" dirty="0" err="1">
                          <a:gradFill>
                            <a:gsLst>
                              <a:gs pos="2917">
                                <a:schemeClr val="tx1"/>
                              </a:gs>
                              <a:gs pos="30000">
                                <a:schemeClr val="tx1"/>
                              </a:gs>
                            </a:gsLst>
                            <a:lin ang="5400000" scaled="0"/>
                          </a:gradFill>
                          <a:latin typeface="Times New Roman" panose="02020603050405020304" pitchFamily="18" charset="0"/>
                          <a:ea typeface="+mn-ea"/>
                          <a:cs typeface="Times New Roman" panose="02020603050405020304" pitchFamily="18" charset="0"/>
                        </a:rPr>
                        <a:t>SSDLite</a:t>
                      </a:r>
                      <a:endParaRPr lang="en-US" sz="1600" b="0" kern="1200" dirty="0">
                        <a:gradFill>
                          <a:gsLst>
                            <a:gs pos="2917">
                              <a:schemeClr val="tx1"/>
                            </a:gs>
                            <a:gs pos="30000">
                              <a:schemeClr val="tx1"/>
                            </a:gs>
                          </a:gsLst>
                          <a:lin ang="5400000" scaled="0"/>
                        </a:gradFill>
                        <a:latin typeface="Times New Roman" panose="02020603050405020304" pitchFamily="18" charset="0"/>
                        <a:ea typeface="+mn-ea"/>
                        <a:cs typeface="Times New Roman" panose="02020603050405020304" pitchFamily="18" charset="0"/>
                      </a:endParaRPr>
                    </a:p>
                  </a:txBody>
                  <a:tcPr marL="5484" marR="5484" marT="5484"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noFill/>
                  </a:tcPr>
                </a:tc>
                <a:tc>
                  <a:txBody>
                    <a:bodyPr/>
                    <a:lstStyle/>
                    <a:p>
                      <a:pPr algn="ctr" fontAlgn="b"/>
                      <a:r>
                        <a:rPr lang="en-US" sz="1600" b="0" kern="1200" dirty="0">
                          <a:gradFill>
                            <a:gsLst>
                              <a:gs pos="2917">
                                <a:schemeClr val="tx1"/>
                              </a:gs>
                              <a:gs pos="30000">
                                <a:schemeClr val="tx1"/>
                              </a:gs>
                            </a:gsLst>
                            <a:lin ang="5400000" scaled="0"/>
                          </a:gradFill>
                          <a:latin typeface="Cambria Math" panose="02040503050406030204" pitchFamily="18" charset="0"/>
                          <a:ea typeface="Cambria Math" panose="02040503050406030204" pitchFamily="18" charset="0"/>
                          <a:cs typeface="Times New Roman" panose="02020603050405020304" pitchFamily="18" charset="0"/>
                        </a:rPr>
                        <a:t>4.3M</a:t>
                      </a:r>
                    </a:p>
                  </a:txBody>
                  <a:tcPr marL="5484" marR="5484" marT="5484"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noFill/>
                  </a:tcPr>
                </a:tc>
                <a:tc>
                  <a:txBody>
                    <a:bodyPr/>
                    <a:lstStyle/>
                    <a:p>
                      <a:pPr algn="ctr" fontAlgn="b"/>
                      <a:r>
                        <a:rPr lang="en-US" sz="1600" b="0" kern="1200" dirty="0">
                          <a:gradFill>
                            <a:gsLst>
                              <a:gs pos="2917">
                                <a:schemeClr val="tx1"/>
                              </a:gs>
                              <a:gs pos="30000">
                                <a:schemeClr val="tx1"/>
                              </a:gs>
                            </a:gsLst>
                            <a:lin ang="5400000" scaled="0"/>
                          </a:gradFill>
                          <a:latin typeface="Cambria Math" panose="02040503050406030204" pitchFamily="18" charset="0"/>
                          <a:ea typeface="Cambria Math" panose="02040503050406030204" pitchFamily="18" charset="0"/>
                          <a:cs typeface="Times New Roman" panose="02020603050405020304" pitchFamily="18" charset="0"/>
                        </a:rPr>
                        <a:t>22.1</a:t>
                      </a:r>
                    </a:p>
                  </a:txBody>
                  <a:tcPr marL="5484" marR="5484" marT="5484"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noFill/>
                  </a:tcPr>
                </a:tc>
                <a:extLst>
                  <a:ext uri="{0D108BD9-81ED-4DB2-BD59-A6C34878D82A}">
                    <a16:rowId xmlns:a16="http://schemas.microsoft.com/office/drawing/2014/main" val="3962208693"/>
                  </a:ext>
                </a:extLst>
              </a:tr>
              <a:tr h="386469">
                <a:tc>
                  <a:txBody>
                    <a:bodyPr/>
                    <a:lstStyle/>
                    <a:p>
                      <a:pPr algn="ctr" fontAlgn="b"/>
                      <a:r>
                        <a:rPr lang="en-US" sz="1600" b="0" kern="1200" dirty="0">
                          <a:gradFill>
                            <a:gsLst>
                              <a:gs pos="2917">
                                <a:schemeClr val="tx1"/>
                              </a:gs>
                              <a:gs pos="30000">
                                <a:schemeClr val="tx1"/>
                              </a:gs>
                            </a:gsLst>
                            <a:lin ang="5400000" scaled="0"/>
                          </a:gradFill>
                          <a:latin typeface="Times New Roman" panose="02020603050405020304" pitchFamily="18" charset="0"/>
                          <a:ea typeface="+mn-ea"/>
                          <a:cs typeface="Times New Roman" panose="02020603050405020304" pitchFamily="18" charset="0"/>
                        </a:rPr>
                        <a:t>IGCV</a:t>
                      </a:r>
                      <a:r>
                        <a:rPr lang="en-US" altLang="zh-CN" sz="1600" b="0" kern="1200" dirty="0">
                          <a:gradFill>
                            <a:gsLst>
                              <a:gs pos="2917">
                                <a:schemeClr val="tx1"/>
                              </a:gs>
                              <a:gs pos="30000">
                                <a:schemeClr val="tx1"/>
                              </a:gs>
                            </a:gsLst>
                            <a:lin ang="5400000" scaled="0"/>
                          </a:gradFill>
                          <a:latin typeface="Times New Roman" panose="02020603050405020304" pitchFamily="18" charset="0"/>
                          <a:ea typeface="+mn-ea"/>
                          <a:cs typeface="Times New Roman" panose="02020603050405020304" pitchFamily="18" charset="0"/>
                        </a:rPr>
                        <a:t>3+ </a:t>
                      </a:r>
                      <a:r>
                        <a:rPr lang="en-US" altLang="zh-CN" sz="1600" b="0" kern="1200" dirty="0" err="1">
                          <a:gradFill>
                            <a:gsLst>
                              <a:gs pos="2917">
                                <a:schemeClr val="tx1"/>
                              </a:gs>
                              <a:gs pos="30000">
                                <a:schemeClr val="tx1"/>
                              </a:gs>
                            </a:gsLst>
                            <a:lin ang="5400000" scaled="0"/>
                          </a:gradFill>
                          <a:latin typeface="Times New Roman" panose="02020603050405020304" pitchFamily="18" charset="0"/>
                          <a:ea typeface="+mn-ea"/>
                          <a:cs typeface="Times New Roman" panose="02020603050405020304" pitchFamily="18" charset="0"/>
                        </a:rPr>
                        <a:t>SSDLite</a:t>
                      </a:r>
                      <a:endParaRPr lang="en-US" sz="1600" b="0" kern="1200" dirty="0">
                        <a:gradFill>
                          <a:gsLst>
                            <a:gs pos="2917">
                              <a:schemeClr val="tx1"/>
                            </a:gs>
                            <a:gs pos="30000">
                              <a:schemeClr val="tx1"/>
                            </a:gs>
                          </a:gsLst>
                          <a:lin ang="5400000" scaled="0"/>
                        </a:gradFill>
                        <a:latin typeface="Times New Roman" panose="02020603050405020304" pitchFamily="18" charset="0"/>
                        <a:ea typeface="+mn-ea"/>
                        <a:cs typeface="Times New Roman" panose="02020603050405020304" pitchFamily="18" charset="0"/>
                      </a:endParaRPr>
                    </a:p>
                  </a:txBody>
                  <a:tcPr marL="5484" marR="5484" marT="5484" marB="0" anchor="ctr">
                    <a:lnL w="12700" cap="flat" cmpd="sng" algn="ctr">
                      <a:no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fontAlgn="b"/>
                      <a:r>
                        <a:rPr lang="en-US" sz="1600" b="0" kern="1200" dirty="0">
                          <a:gradFill>
                            <a:gsLst>
                              <a:gs pos="2917">
                                <a:schemeClr val="tx1"/>
                              </a:gs>
                              <a:gs pos="30000">
                                <a:schemeClr val="tx1"/>
                              </a:gs>
                            </a:gsLst>
                            <a:lin ang="5400000" scaled="0"/>
                          </a:gradFill>
                          <a:latin typeface="Cambria Math" panose="02040503050406030204" pitchFamily="18" charset="0"/>
                          <a:ea typeface="Cambria Math" panose="02040503050406030204" pitchFamily="18" charset="0"/>
                          <a:cs typeface="Times New Roman" panose="02020603050405020304" pitchFamily="18" charset="0"/>
                        </a:rPr>
                        <a:t>4.0M</a:t>
                      </a:r>
                    </a:p>
                  </a:txBody>
                  <a:tcPr marL="5484" marR="5484" marT="5484" marB="0" anchor="ctr">
                    <a:lnR w="12700" cap="flat" cmpd="sng" algn="ctr">
                      <a:no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fontAlgn="b"/>
                      <a:r>
                        <a:rPr lang="en-US" sz="1600" b="0" kern="1200" dirty="0">
                          <a:gradFill>
                            <a:gsLst>
                              <a:gs pos="2917">
                                <a:schemeClr val="tx1"/>
                              </a:gs>
                              <a:gs pos="30000">
                                <a:schemeClr val="tx1"/>
                              </a:gs>
                            </a:gsLst>
                            <a:lin ang="5400000" scaled="0"/>
                          </a:gradFill>
                          <a:latin typeface="Cambria Math" panose="02040503050406030204" pitchFamily="18" charset="0"/>
                          <a:ea typeface="Cambria Math" panose="02040503050406030204" pitchFamily="18" charset="0"/>
                          <a:cs typeface="Times New Roman" panose="02020603050405020304" pitchFamily="18" charset="0"/>
                        </a:rPr>
                        <a:t>22.2</a:t>
                      </a:r>
                    </a:p>
                  </a:txBody>
                  <a:tcPr marL="5484" marR="5484" marT="5484" marB="0" anchor="ctr">
                    <a:lnL w="12700" cmpd="sng">
                      <a:noFill/>
                    </a:lnL>
                    <a:lnR w="12700" cap="flat" cmpd="sng" algn="ctr">
                      <a:no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393006035"/>
                  </a:ext>
                </a:extLst>
              </a:tr>
            </a:tbl>
          </a:graphicData>
        </a:graphic>
      </p:graphicFrame>
      <p:sp>
        <p:nvSpPr>
          <p:cNvPr id="2" name="Slide Number Placeholder 1">
            <a:extLst>
              <a:ext uri="{FF2B5EF4-FFF2-40B4-BE49-F238E27FC236}">
                <a16:creationId xmlns:a16="http://schemas.microsoft.com/office/drawing/2014/main" id="{F7A895D8-A6F4-4085-BBB0-E880EAED0AF4}"/>
              </a:ext>
            </a:extLst>
          </p:cNvPr>
          <p:cNvSpPr>
            <a:spLocks noGrp="1"/>
          </p:cNvSpPr>
          <p:nvPr>
            <p:ph type="sldNum" sz="quarter" idx="4"/>
          </p:nvPr>
        </p:nvSpPr>
        <p:spPr/>
        <p:txBody>
          <a:bodyPr/>
          <a:lstStyle/>
          <a:p>
            <a:pPr algn="ctr"/>
            <a:fld id="{1BA29183-7CD2-4C0C-A7F1-D2FD10734D96}" type="slidenum">
              <a:rPr lang="en-US" smtClean="0"/>
              <a:pPr algn="ctr"/>
              <a:t>119</a:t>
            </a:fld>
            <a:endParaRPr lang="en-US" dirty="0"/>
          </a:p>
        </p:txBody>
      </p:sp>
    </p:spTree>
    <p:extLst>
      <p:ext uri="{BB962C8B-B14F-4D97-AF65-F5344CB8AC3E}">
        <p14:creationId xmlns:p14="http://schemas.microsoft.com/office/powerpoint/2010/main" val="3433208094"/>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AutoShape 3"/>
          <p:cNvSpPr>
            <a:spLocks noChangeAspect="1" noChangeArrowheads="1" noTextEdit="1"/>
          </p:cNvSpPr>
          <p:nvPr/>
        </p:nvSpPr>
        <p:spPr bwMode="auto">
          <a:xfrm>
            <a:off x="1574800" y="1318339"/>
            <a:ext cx="1412874" cy="56158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5" name="Line 5"/>
          <p:cNvSpPr>
            <a:spLocks noChangeShapeType="1"/>
          </p:cNvSpPr>
          <p:nvPr/>
        </p:nvSpPr>
        <p:spPr bwMode="auto">
          <a:xfrm flipH="1">
            <a:off x="2381857" y="5733047"/>
            <a:ext cx="134160" cy="145690"/>
          </a:xfrm>
          <a:prstGeom prst="line">
            <a:avLst/>
          </a:prstGeom>
          <a:noFill/>
          <a:ln w="1270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200"/>
          </a:p>
        </p:txBody>
      </p:sp>
      <p:sp>
        <p:nvSpPr>
          <p:cNvPr id="6" name="Freeform 6"/>
          <p:cNvSpPr>
            <a:spLocks/>
          </p:cNvSpPr>
          <p:nvPr/>
        </p:nvSpPr>
        <p:spPr bwMode="auto">
          <a:xfrm>
            <a:off x="2354606" y="5859870"/>
            <a:ext cx="48214" cy="48214"/>
          </a:xfrm>
          <a:custGeom>
            <a:avLst/>
            <a:gdLst>
              <a:gd name="T0" fmla="*/ 46 w 46"/>
              <a:gd name="T1" fmla="*/ 29 h 46"/>
              <a:gd name="T2" fmla="*/ 0 w 46"/>
              <a:gd name="T3" fmla="*/ 46 h 46"/>
              <a:gd name="T4" fmla="*/ 14 w 46"/>
              <a:gd name="T5" fmla="*/ 0 h 46"/>
              <a:gd name="T6" fmla="*/ 46 w 46"/>
              <a:gd name="T7" fmla="*/ 29 h 46"/>
            </a:gdLst>
            <a:ahLst/>
            <a:cxnLst>
              <a:cxn ang="0">
                <a:pos x="T0" y="T1"/>
              </a:cxn>
              <a:cxn ang="0">
                <a:pos x="T2" y="T3"/>
              </a:cxn>
              <a:cxn ang="0">
                <a:pos x="T4" y="T5"/>
              </a:cxn>
              <a:cxn ang="0">
                <a:pos x="T6" y="T7"/>
              </a:cxn>
            </a:cxnLst>
            <a:rect l="0" t="0" r="r" b="b"/>
            <a:pathLst>
              <a:path w="46" h="46">
                <a:moveTo>
                  <a:pt x="46" y="29"/>
                </a:moveTo>
                <a:lnTo>
                  <a:pt x="0" y="46"/>
                </a:lnTo>
                <a:lnTo>
                  <a:pt x="14" y="0"/>
                </a:lnTo>
                <a:lnTo>
                  <a:pt x="46" y="2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7" name="Rectangle 7"/>
          <p:cNvSpPr>
            <a:spLocks noChangeArrowheads="1"/>
          </p:cNvSpPr>
          <p:nvPr/>
        </p:nvSpPr>
        <p:spPr bwMode="auto">
          <a:xfrm>
            <a:off x="1983569" y="1985995"/>
            <a:ext cx="592191" cy="294524"/>
          </a:xfrm>
          <a:prstGeom prst="rect">
            <a:avLst/>
          </a:prstGeom>
          <a:solidFill>
            <a:srgbClr val="FFA5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8" name="Rectangle 8"/>
          <p:cNvSpPr>
            <a:spLocks noChangeArrowheads="1"/>
          </p:cNvSpPr>
          <p:nvPr/>
        </p:nvSpPr>
        <p:spPr bwMode="auto">
          <a:xfrm>
            <a:off x="2197387" y="1985995"/>
            <a:ext cx="154075" cy="276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rgbClr val="000000"/>
                </a:solidFill>
                <a:effectLst/>
                <a:latin typeface="Times New Roman" panose="02020603050405020304" pitchFamily="18" charset="0"/>
              </a:rPr>
              <a:t>C</a:t>
            </a:r>
            <a:endParaRPr kumimoji="0" lang="en-US" altLang="en-US" sz="1200" b="0" i="0" u="none" strike="noStrike" cap="none" normalizeH="0" baseline="0">
              <a:ln>
                <a:noFill/>
              </a:ln>
              <a:solidFill>
                <a:schemeClr val="tx1"/>
              </a:solidFill>
              <a:effectLst/>
              <a:latin typeface="Arial" panose="020B0604020202020204" pitchFamily="34" charset="0"/>
            </a:endParaRPr>
          </a:p>
        </p:txBody>
      </p:sp>
      <p:sp>
        <p:nvSpPr>
          <p:cNvPr id="9" name="Rectangle 11"/>
          <p:cNvSpPr>
            <a:spLocks noChangeArrowheads="1"/>
          </p:cNvSpPr>
          <p:nvPr/>
        </p:nvSpPr>
        <p:spPr bwMode="auto">
          <a:xfrm>
            <a:off x="2350413" y="2500626"/>
            <a:ext cx="592191" cy="293475"/>
          </a:xfrm>
          <a:prstGeom prst="rect">
            <a:avLst/>
          </a:prstGeom>
          <a:solidFill>
            <a:srgbClr val="66C2A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0" name="Rectangle 12"/>
          <p:cNvSpPr>
            <a:spLocks noChangeArrowheads="1"/>
          </p:cNvSpPr>
          <p:nvPr/>
        </p:nvSpPr>
        <p:spPr bwMode="auto">
          <a:xfrm>
            <a:off x="2438456" y="2499577"/>
            <a:ext cx="384662" cy="276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Times New Roman" panose="02020603050405020304" pitchFamily="18" charset="0"/>
              </a:rPr>
              <a:t>R01</a:t>
            </a:r>
            <a:endParaRPr kumimoji="0" lang="en-US" altLang="en-US" sz="1200" b="0" i="0" u="none" strike="noStrike" cap="none" normalizeH="0" baseline="0" dirty="0">
              <a:ln>
                <a:noFill/>
              </a:ln>
              <a:solidFill>
                <a:schemeClr val="tx1"/>
              </a:solidFill>
              <a:effectLst/>
              <a:latin typeface="Arial" panose="020B0604020202020204" pitchFamily="34" charset="0"/>
            </a:endParaRPr>
          </a:p>
        </p:txBody>
      </p:sp>
      <p:sp>
        <p:nvSpPr>
          <p:cNvPr id="11" name="Rectangle 13"/>
          <p:cNvSpPr>
            <a:spLocks noChangeArrowheads="1"/>
          </p:cNvSpPr>
          <p:nvPr/>
        </p:nvSpPr>
        <p:spPr bwMode="auto">
          <a:xfrm>
            <a:off x="2350413" y="2940839"/>
            <a:ext cx="592191" cy="293475"/>
          </a:xfrm>
          <a:prstGeom prst="rect">
            <a:avLst/>
          </a:prstGeom>
          <a:solidFill>
            <a:srgbClr val="66C2A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2" name="Rectangle 14"/>
          <p:cNvSpPr>
            <a:spLocks noChangeArrowheads="1"/>
          </p:cNvSpPr>
          <p:nvPr/>
        </p:nvSpPr>
        <p:spPr bwMode="auto">
          <a:xfrm>
            <a:off x="2438456" y="2939790"/>
            <a:ext cx="384662" cy="276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rgbClr val="000000"/>
                </a:solidFill>
                <a:effectLst/>
                <a:latin typeface="Times New Roman" panose="02020603050405020304" pitchFamily="18" charset="0"/>
              </a:rPr>
              <a:t>R02</a:t>
            </a:r>
            <a:endParaRPr kumimoji="0" lang="en-US" altLang="en-US" sz="1200" b="0" i="0" u="none" strike="noStrike" cap="none" normalizeH="0" baseline="0">
              <a:ln>
                <a:noFill/>
              </a:ln>
              <a:solidFill>
                <a:schemeClr val="tx1"/>
              </a:solidFill>
              <a:effectLst/>
              <a:latin typeface="Arial" panose="020B0604020202020204" pitchFamily="34" charset="0"/>
            </a:endParaRPr>
          </a:p>
        </p:txBody>
      </p:sp>
      <p:sp>
        <p:nvSpPr>
          <p:cNvPr id="13" name="Rectangle 17"/>
          <p:cNvSpPr>
            <a:spLocks noChangeArrowheads="1"/>
          </p:cNvSpPr>
          <p:nvPr/>
        </p:nvSpPr>
        <p:spPr bwMode="auto">
          <a:xfrm>
            <a:off x="2350413" y="3752088"/>
            <a:ext cx="592191" cy="293475"/>
          </a:xfrm>
          <a:prstGeom prst="rect">
            <a:avLst/>
          </a:prstGeom>
          <a:solidFill>
            <a:srgbClr val="FC8D6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4" name="Rectangle 18"/>
          <p:cNvSpPr>
            <a:spLocks noChangeArrowheads="1"/>
          </p:cNvSpPr>
          <p:nvPr/>
        </p:nvSpPr>
        <p:spPr bwMode="auto">
          <a:xfrm>
            <a:off x="2438456" y="3754185"/>
            <a:ext cx="384662" cy="276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rgbClr val="000000"/>
                </a:solidFill>
                <a:effectLst/>
                <a:latin typeface="Times New Roman" panose="02020603050405020304" pitchFamily="18" charset="0"/>
              </a:rPr>
              <a:t>R03</a:t>
            </a:r>
            <a:endParaRPr kumimoji="0" lang="en-US" altLang="en-US" sz="1200" b="0" i="0" u="none" strike="noStrike" cap="none" normalizeH="0" baseline="0">
              <a:ln>
                <a:noFill/>
              </a:ln>
              <a:solidFill>
                <a:schemeClr val="tx1"/>
              </a:solidFill>
              <a:effectLst/>
              <a:latin typeface="Arial" panose="020B0604020202020204" pitchFamily="34" charset="0"/>
            </a:endParaRPr>
          </a:p>
        </p:txBody>
      </p:sp>
      <p:sp>
        <p:nvSpPr>
          <p:cNvPr id="15" name="Rectangle 19"/>
          <p:cNvSpPr>
            <a:spLocks noChangeArrowheads="1"/>
          </p:cNvSpPr>
          <p:nvPr/>
        </p:nvSpPr>
        <p:spPr bwMode="auto">
          <a:xfrm>
            <a:off x="2350413" y="4192301"/>
            <a:ext cx="592191" cy="293475"/>
          </a:xfrm>
          <a:prstGeom prst="rect">
            <a:avLst/>
          </a:prstGeom>
          <a:solidFill>
            <a:srgbClr val="FC8D6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6" name="Rectangle 20"/>
          <p:cNvSpPr>
            <a:spLocks noChangeArrowheads="1"/>
          </p:cNvSpPr>
          <p:nvPr/>
        </p:nvSpPr>
        <p:spPr bwMode="auto">
          <a:xfrm>
            <a:off x="2438456" y="4194398"/>
            <a:ext cx="384662" cy="276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rgbClr val="000000"/>
                </a:solidFill>
                <a:effectLst/>
                <a:latin typeface="Times New Roman" panose="02020603050405020304" pitchFamily="18" charset="0"/>
              </a:rPr>
              <a:t>R04</a:t>
            </a:r>
            <a:endParaRPr kumimoji="0" lang="en-US" altLang="en-US" sz="1200" b="0" i="0" u="none" strike="noStrike" cap="none" normalizeH="0" baseline="0">
              <a:ln>
                <a:noFill/>
              </a:ln>
              <a:solidFill>
                <a:schemeClr val="tx1"/>
              </a:solidFill>
              <a:effectLst/>
              <a:latin typeface="Arial" panose="020B0604020202020204" pitchFamily="34" charset="0"/>
            </a:endParaRPr>
          </a:p>
        </p:txBody>
      </p:sp>
      <p:sp>
        <p:nvSpPr>
          <p:cNvPr id="17" name="Line 21"/>
          <p:cNvSpPr>
            <a:spLocks noChangeShapeType="1"/>
          </p:cNvSpPr>
          <p:nvPr/>
        </p:nvSpPr>
        <p:spPr bwMode="auto">
          <a:xfrm>
            <a:off x="2647033" y="2794101"/>
            <a:ext cx="0" cy="106909"/>
          </a:xfrm>
          <a:prstGeom prst="line">
            <a:avLst/>
          </a:prstGeom>
          <a:noFill/>
          <a:ln w="1270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200"/>
          </a:p>
        </p:txBody>
      </p:sp>
      <p:sp>
        <p:nvSpPr>
          <p:cNvPr id="18" name="Freeform 22"/>
          <p:cNvSpPr>
            <a:spLocks/>
          </p:cNvSpPr>
          <p:nvPr/>
        </p:nvSpPr>
        <p:spPr bwMode="auto">
          <a:xfrm>
            <a:off x="2623974" y="2894721"/>
            <a:ext cx="46118" cy="46118"/>
          </a:xfrm>
          <a:custGeom>
            <a:avLst/>
            <a:gdLst>
              <a:gd name="T0" fmla="*/ 44 w 44"/>
              <a:gd name="T1" fmla="*/ 0 h 44"/>
              <a:gd name="T2" fmla="*/ 22 w 44"/>
              <a:gd name="T3" fmla="*/ 44 h 44"/>
              <a:gd name="T4" fmla="*/ 0 w 44"/>
              <a:gd name="T5" fmla="*/ 0 h 44"/>
              <a:gd name="T6" fmla="*/ 44 w 44"/>
              <a:gd name="T7" fmla="*/ 0 h 44"/>
            </a:gdLst>
            <a:ahLst/>
            <a:cxnLst>
              <a:cxn ang="0">
                <a:pos x="T0" y="T1"/>
              </a:cxn>
              <a:cxn ang="0">
                <a:pos x="T2" y="T3"/>
              </a:cxn>
              <a:cxn ang="0">
                <a:pos x="T4" y="T5"/>
              </a:cxn>
              <a:cxn ang="0">
                <a:pos x="T6" y="T7"/>
              </a:cxn>
            </a:cxnLst>
            <a:rect l="0" t="0" r="r" b="b"/>
            <a:pathLst>
              <a:path w="44" h="44">
                <a:moveTo>
                  <a:pt x="44" y="0"/>
                </a:moveTo>
                <a:lnTo>
                  <a:pt x="22" y="44"/>
                </a:lnTo>
                <a:lnTo>
                  <a:pt x="0" y="0"/>
                </a:lnTo>
                <a:lnTo>
                  <a:pt x="4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9" name="Line 23"/>
          <p:cNvSpPr>
            <a:spLocks noChangeShapeType="1"/>
          </p:cNvSpPr>
          <p:nvPr/>
        </p:nvSpPr>
        <p:spPr bwMode="auto">
          <a:xfrm>
            <a:off x="2647033" y="4045564"/>
            <a:ext cx="0" cy="106909"/>
          </a:xfrm>
          <a:prstGeom prst="line">
            <a:avLst/>
          </a:prstGeom>
          <a:noFill/>
          <a:ln w="1270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200"/>
          </a:p>
        </p:txBody>
      </p:sp>
      <p:sp>
        <p:nvSpPr>
          <p:cNvPr id="20" name="Freeform 24"/>
          <p:cNvSpPr>
            <a:spLocks/>
          </p:cNvSpPr>
          <p:nvPr/>
        </p:nvSpPr>
        <p:spPr bwMode="auto">
          <a:xfrm>
            <a:off x="2623974" y="4146184"/>
            <a:ext cx="46118" cy="46118"/>
          </a:xfrm>
          <a:custGeom>
            <a:avLst/>
            <a:gdLst>
              <a:gd name="T0" fmla="*/ 44 w 44"/>
              <a:gd name="T1" fmla="*/ 0 h 44"/>
              <a:gd name="T2" fmla="*/ 22 w 44"/>
              <a:gd name="T3" fmla="*/ 44 h 44"/>
              <a:gd name="T4" fmla="*/ 0 w 44"/>
              <a:gd name="T5" fmla="*/ 0 h 44"/>
              <a:gd name="T6" fmla="*/ 44 w 44"/>
              <a:gd name="T7" fmla="*/ 0 h 44"/>
            </a:gdLst>
            <a:ahLst/>
            <a:cxnLst>
              <a:cxn ang="0">
                <a:pos x="T0" y="T1"/>
              </a:cxn>
              <a:cxn ang="0">
                <a:pos x="T2" y="T3"/>
              </a:cxn>
              <a:cxn ang="0">
                <a:pos x="T4" y="T5"/>
              </a:cxn>
              <a:cxn ang="0">
                <a:pos x="T6" y="T7"/>
              </a:cxn>
            </a:cxnLst>
            <a:rect l="0" t="0" r="r" b="b"/>
            <a:pathLst>
              <a:path w="44" h="44">
                <a:moveTo>
                  <a:pt x="44" y="0"/>
                </a:moveTo>
                <a:lnTo>
                  <a:pt x="22" y="44"/>
                </a:lnTo>
                <a:lnTo>
                  <a:pt x="0" y="0"/>
                </a:lnTo>
                <a:lnTo>
                  <a:pt x="4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21" name="Line 25"/>
          <p:cNvSpPr>
            <a:spLocks noChangeShapeType="1"/>
          </p:cNvSpPr>
          <p:nvPr/>
        </p:nvSpPr>
        <p:spPr bwMode="auto">
          <a:xfrm>
            <a:off x="2279141" y="2280519"/>
            <a:ext cx="333304" cy="199144"/>
          </a:xfrm>
          <a:prstGeom prst="line">
            <a:avLst/>
          </a:prstGeom>
          <a:noFill/>
          <a:ln w="1270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200"/>
          </a:p>
        </p:txBody>
      </p:sp>
      <p:sp>
        <p:nvSpPr>
          <p:cNvPr id="22" name="Freeform 26"/>
          <p:cNvSpPr>
            <a:spLocks/>
          </p:cNvSpPr>
          <p:nvPr/>
        </p:nvSpPr>
        <p:spPr bwMode="auto">
          <a:xfrm>
            <a:off x="2595675" y="2457652"/>
            <a:ext cx="51358" cy="42973"/>
          </a:xfrm>
          <a:custGeom>
            <a:avLst/>
            <a:gdLst>
              <a:gd name="T0" fmla="*/ 22 w 49"/>
              <a:gd name="T1" fmla="*/ 0 h 41"/>
              <a:gd name="T2" fmla="*/ 49 w 49"/>
              <a:gd name="T3" fmla="*/ 41 h 41"/>
              <a:gd name="T4" fmla="*/ 0 w 49"/>
              <a:gd name="T5" fmla="*/ 37 h 41"/>
              <a:gd name="T6" fmla="*/ 22 w 49"/>
              <a:gd name="T7" fmla="*/ 0 h 41"/>
            </a:gdLst>
            <a:ahLst/>
            <a:cxnLst>
              <a:cxn ang="0">
                <a:pos x="T0" y="T1"/>
              </a:cxn>
              <a:cxn ang="0">
                <a:pos x="T2" y="T3"/>
              </a:cxn>
              <a:cxn ang="0">
                <a:pos x="T4" y="T5"/>
              </a:cxn>
              <a:cxn ang="0">
                <a:pos x="T6" y="T7"/>
              </a:cxn>
            </a:cxnLst>
            <a:rect l="0" t="0" r="r" b="b"/>
            <a:pathLst>
              <a:path w="49" h="41">
                <a:moveTo>
                  <a:pt x="22" y="0"/>
                </a:moveTo>
                <a:lnTo>
                  <a:pt x="49" y="41"/>
                </a:lnTo>
                <a:lnTo>
                  <a:pt x="0" y="37"/>
                </a:lnTo>
                <a:lnTo>
                  <a:pt x="2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23" name="Line 27"/>
          <p:cNvSpPr>
            <a:spLocks noChangeShapeType="1"/>
          </p:cNvSpPr>
          <p:nvPr/>
        </p:nvSpPr>
        <p:spPr bwMode="auto">
          <a:xfrm flipH="1">
            <a:off x="2378713" y="3234314"/>
            <a:ext cx="134160" cy="146738"/>
          </a:xfrm>
          <a:prstGeom prst="line">
            <a:avLst/>
          </a:prstGeom>
          <a:noFill/>
          <a:ln w="1270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200"/>
          </a:p>
        </p:txBody>
      </p:sp>
      <p:sp>
        <p:nvSpPr>
          <p:cNvPr id="24" name="Freeform 28"/>
          <p:cNvSpPr>
            <a:spLocks/>
          </p:cNvSpPr>
          <p:nvPr/>
        </p:nvSpPr>
        <p:spPr bwMode="auto">
          <a:xfrm>
            <a:off x="2352510" y="3361137"/>
            <a:ext cx="47166" cy="49262"/>
          </a:xfrm>
          <a:custGeom>
            <a:avLst/>
            <a:gdLst>
              <a:gd name="T0" fmla="*/ 45 w 45"/>
              <a:gd name="T1" fmla="*/ 29 h 47"/>
              <a:gd name="T2" fmla="*/ 0 w 45"/>
              <a:gd name="T3" fmla="*/ 47 h 47"/>
              <a:gd name="T4" fmla="*/ 13 w 45"/>
              <a:gd name="T5" fmla="*/ 0 h 47"/>
              <a:gd name="T6" fmla="*/ 45 w 45"/>
              <a:gd name="T7" fmla="*/ 29 h 47"/>
            </a:gdLst>
            <a:ahLst/>
            <a:cxnLst>
              <a:cxn ang="0">
                <a:pos x="T0" y="T1"/>
              </a:cxn>
              <a:cxn ang="0">
                <a:pos x="T2" y="T3"/>
              </a:cxn>
              <a:cxn ang="0">
                <a:pos x="T4" y="T5"/>
              </a:cxn>
              <a:cxn ang="0">
                <a:pos x="T6" y="T7"/>
              </a:cxn>
            </a:cxnLst>
            <a:rect l="0" t="0" r="r" b="b"/>
            <a:pathLst>
              <a:path w="45" h="47">
                <a:moveTo>
                  <a:pt x="45" y="29"/>
                </a:moveTo>
                <a:lnTo>
                  <a:pt x="0" y="47"/>
                </a:lnTo>
                <a:lnTo>
                  <a:pt x="13" y="0"/>
                </a:lnTo>
                <a:lnTo>
                  <a:pt x="45" y="2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25" name="Line 29"/>
          <p:cNvSpPr>
            <a:spLocks noChangeShapeType="1"/>
          </p:cNvSpPr>
          <p:nvPr/>
        </p:nvSpPr>
        <p:spPr bwMode="auto">
          <a:xfrm>
            <a:off x="1906008" y="2794101"/>
            <a:ext cx="299764" cy="564940"/>
          </a:xfrm>
          <a:prstGeom prst="line">
            <a:avLst/>
          </a:prstGeom>
          <a:noFill/>
          <a:ln w="1270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200"/>
          </a:p>
        </p:txBody>
      </p:sp>
      <p:sp>
        <p:nvSpPr>
          <p:cNvPr id="26" name="Freeform 30"/>
          <p:cNvSpPr>
            <a:spLocks/>
          </p:cNvSpPr>
          <p:nvPr/>
        </p:nvSpPr>
        <p:spPr bwMode="auto">
          <a:xfrm>
            <a:off x="2182713" y="3343319"/>
            <a:ext cx="40877" cy="51358"/>
          </a:xfrm>
          <a:custGeom>
            <a:avLst/>
            <a:gdLst>
              <a:gd name="T0" fmla="*/ 39 w 39"/>
              <a:gd name="T1" fmla="*/ 0 h 49"/>
              <a:gd name="T2" fmla="*/ 39 w 39"/>
              <a:gd name="T3" fmla="*/ 49 h 49"/>
              <a:gd name="T4" fmla="*/ 0 w 39"/>
              <a:gd name="T5" fmla="*/ 20 h 49"/>
              <a:gd name="T6" fmla="*/ 39 w 39"/>
              <a:gd name="T7" fmla="*/ 0 h 49"/>
            </a:gdLst>
            <a:ahLst/>
            <a:cxnLst>
              <a:cxn ang="0">
                <a:pos x="T0" y="T1"/>
              </a:cxn>
              <a:cxn ang="0">
                <a:pos x="T2" y="T3"/>
              </a:cxn>
              <a:cxn ang="0">
                <a:pos x="T4" y="T5"/>
              </a:cxn>
              <a:cxn ang="0">
                <a:pos x="T6" y="T7"/>
              </a:cxn>
            </a:cxnLst>
            <a:rect l="0" t="0" r="r" b="b"/>
            <a:pathLst>
              <a:path w="39" h="49">
                <a:moveTo>
                  <a:pt x="39" y="0"/>
                </a:moveTo>
                <a:lnTo>
                  <a:pt x="39" y="49"/>
                </a:lnTo>
                <a:lnTo>
                  <a:pt x="0" y="20"/>
                </a:lnTo>
                <a:lnTo>
                  <a:pt x="3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27" name="Rectangle 31"/>
          <p:cNvSpPr>
            <a:spLocks noChangeArrowheads="1"/>
          </p:cNvSpPr>
          <p:nvPr/>
        </p:nvSpPr>
        <p:spPr bwMode="auto">
          <a:xfrm>
            <a:off x="2353558" y="4998311"/>
            <a:ext cx="592191" cy="293475"/>
          </a:xfrm>
          <a:prstGeom prst="rect">
            <a:avLst/>
          </a:prstGeom>
          <a:solidFill>
            <a:srgbClr val="8DA0C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28" name="Rectangle 32"/>
          <p:cNvSpPr>
            <a:spLocks noChangeArrowheads="1"/>
          </p:cNvSpPr>
          <p:nvPr/>
        </p:nvSpPr>
        <p:spPr bwMode="auto">
          <a:xfrm>
            <a:off x="2444745" y="4996214"/>
            <a:ext cx="384662" cy="276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Times New Roman" panose="02020603050405020304" pitchFamily="18" charset="0"/>
              </a:rPr>
              <a:t>R05</a:t>
            </a:r>
            <a:endParaRPr kumimoji="0" lang="en-US" altLang="en-US" sz="1200" b="0" i="0" u="none" strike="noStrike" cap="none" normalizeH="0" baseline="0" dirty="0">
              <a:ln>
                <a:noFill/>
              </a:ln>
              <a:solidFill>
                <a:schemeClr val="tx1"/>
              </a:solidFill>
              <a:effectLst/>
              <a:latin typeface="Arial" panose="020B0604020202020204" pitchFamily="34" charset="0"/>
            </a:endParaRPr>
          </a:p>
        </p:txBody>
      </p:sp>
      <p:grpSp>
        <p:nvGrpSpPr>
          <p:cNvPr id="29" name="组合 474"/>
          <p:cNvGrpSpPr/>
          <p:nvPr/>
        </p:nvGrpSpPr>
        <p:grpSpPr>
          <a:xfrm>
            <a:off x="1610436" y="2499577"/>
            <a:ext cx="595336" cy="2792209"/>
            <a:chOff x="1610436" y="2499577"/>
            <a:chExt cx="595336" cy="2792209"/>
          </a:xfrm>
        </p:grpSpPr>
        <p:sp>
          <p:nvSpPr>
            <p:cNvPr id="30" name="Rectangle 9"/>
            <p:cNvSpPr>
              <a:spLocks noChangeArrowheads="1"/>
            </p:cNvSpPr>
            <p:nvPr/>
          </p:nvSpPr>
          <p:spPr bwMode="auto">
            <a:xfrm>
              <a:off x="1610436" y="2500626"/>
              <a:ext cx="592191" cy="293475"/>
            </a:xfrm>
            <a:prstGeom prst="rect">
              <a:avLst/>
            </a:prstGeom>
            <a:solidFill>
              <a:srgbClr val="66C2A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31" name="Rectangle 10"/>
            <p:cNvSpPr>
              <a:spLocks noChangeArrowheads="1"/>
            </p:cNvSpPr>
            <p:nvPr/>
          </p:nvSpPr>
          <p:spPr bwMode="auto">
            <a:xfrm>
              <a:off x="1710008" y="2499577"/>
              <a:ext cx="372085" cy="276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Times New Roman" panose="02020603050405020304" pitchFamily="18" charset="0"/>
                </a:rPr>
                <a:t>L01</a:t>
              </a:r>
              <a:endParaRPr kumimoji="0" lang="en-US" altLang="en-US" sz="1200" b="0" i="0" u="none" strike="noStrike" cap="none" normalizeH="0" baseline="0" dirty="0">
                <a:ln>
                  <a:noFill/>
                </a:ln>
                <a:solidFill>
                  <a:schemeClr val="tx1"/>
                </a:solidFill>
                <a:effectLst/>
                <a:latin typeface="Arial" panose="020B0604020202020204" pitchFamily="34" charset="0"/>
              </a:endParaRPr>
            </a:p>
          </p:txBody>
        </p:sp>
        <p:sp>
          <p:nvSpPr>
            <p:cNvPr id="32" name="Rectangle 15"/>
            <p:cNvSpPr>
              <a:spLocks noChangeArrowheads="1"/>
            </p:cNvSpPr>
            <p:nvPr/>
          </p:nvSpPr>
          <p:spPr bwMode="auto">
            <a:xfrm>
              <a:off x="1610436" y="3752088"/>
              <a:ext cx="592191" cy="293475"/>
            </a:xfrm>
            <a:prstGeom prst="rect">
              <a:avLst/>
            </a:prstGeom>
            <a:solidFill>
              <a:srgbClr val="FC8D6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33" name="Rectangle 16"/>
            <p:cNvSpPr>
              <a:spLocks noChangeArrowheads="1"/>
            </p:cNvSpPr>
            <p:nvPr/>
          </p:nvSpPr>
          <p:spPr bwMode="auto">
            <a:xfrm>
              <a:off x="1710008" y="3754185"/>
              <a:ext cx="372085" cy="276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Times New Roman" panose="02020603050405020304" pitchFamily="18" charset="0"/>
                </a:rPr>
                <a:t>L02</a:t>
              </a:r>
              <a:endParaRPr kumimoji="0" lang="en-US" altLang="en-US" sz="1200" b="0" i="0" u="none" strike="noStrike" cap="none" normalizeH="0" baseline="0" dirty="0">
                <a:ln>
                  <a:noFill/>
                </a:ln>
                <a:solidFill>
                  <a:schemeClr val="tx1"/>
                </a:solidFill>
                <a:effectLst/>
                <a:latin typeface="Arial" panose="020B0604020202020204" pitchFamily="34" charset="0"/>
              </a:endParaRPr>
            </a:p>
          </p:txBody>
        </p:sp>
        <p:sp>
          <p:nvSpPr>
            <p:cNvPr id="34" name="Rectangle 33"/>
            <p:cNvSpPr>
              <a:spLocks noChangeArrowheads="1"/>
            </p:cNvSpPr>
            <p:nvPr/>
          </p:nvSpPr>
          <p:spPr bwMode="auto">
            <a:xfrm>
              <a:off x="1613581" y="4998311"/>
              <a:ext cx="592191" cy="293475"/>
            </a:xfrm>
            <a:prstGeom prst="rect">
              <a:avLst/>
            </a:prstGeom>
            <a:solidFill>
              <a:srgbClr val="8DA0C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35" name="Rectangle 34"/>
            <p:cNvSpPr>
              <a:spLocks noChangeArrowheads="1"/>
            </p:cNvSpPr>
            <p:nvPr/>
          </p:nvSpPr>
          <p:spPr bwMode="auto">
            <a:xfrm>
              <a:off x="1710008" y="4996214"/>
              <a:ext cx="372085" cy="276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rgbClr val="000000"/>
                  </a:solidFill>
                  <a:effectLst/>
                  <a:latin typeface="Times New Roman" panose="02020603050405020304" pitchFamily="18" charset="0"/>
                </a:rPr>
                <a:t>L03</a:t>
              </a:r>
              <a:endParaRPr kumimoji="0" lang="en-US" altLang="en-US" sz="1200" b="0" i="0" u="none" strike="noStrike" cap="none" normalizeH="0" baseline="0">
                <a:ln>
                  <a:noFill/>
                </a:ln>
                <a:solidFill>
                  <a:schemeClr val="tx1"/>
                </a:solidFill>
                <a:effectLst/>
                <a:latin typeface="Arial" panose="020B0604020202020204" pitchFamily="34" charset="0"/>
              </a:endParaRPr>
            </a:p>
          </p:txBody>
        </p:sp>
      </p:grpSp>
      <p:sp>
        <p:nvSpPr>
          <p:cNvPr id="36" name="Rectangle 35"/>
          <p:cNvSpPr>
            <a:spLocks noChangeArrowheads="1"/>
          </p:cNvSpPr>
          <p:nvPr/>
        </p:nvSpPr>
        <p:spPr bwMode="auto">
          <a:xfrm>
            <a:off x="2353558" y="5439572"/>
            <a:ext cx="592191" cy="293475"/>
          </a:xfrm>
          <a:prstGeom prst="rect">
            <a:avLst/>
          </a:prstGeom>
          <a:solidFill>
            <a:srgbClr val="8DA0C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37" name="Rectangle 36"/>
          <p:cNvSpPr>
            <a:spLocks noChangeArrowheads="1"/>
          </p:cNvSpPr>
          <p:nvPr/>
        </p:nvSpPr>
        <p:spPr bwMode="auto">
          <a:xfrm>
            <a:off x="2444745" y="5436427"/>
            <a:ext cx="384662" cy="276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rgbClr val="000000"/>
                </a:solidFill>
                <a:effectLst/>
                <a:latin typeface="Times New Roman" panose="02020603050405020304" pitchFamily="18" charset="0"/>
              </a:rPr>
              <a:t>R06</a:t>
            </a:r>
            <a:endParaRPr kumimoji="0" lang="en-US" altLang="en-US" sz="1200" b="0" i="0" u="none" strike="noStrike" cap="none" normalizeH="0" baseline="0">
              <a:ln>
                <a:noFill/>
              </a:ln>
              <a:solidFill>
                <a:schemeClr val="tx1"/>
              </a:solidFill>
              <a:effectLst/>
              <a:latin typeface="Arial" panose="020B0604020202020204" pitchFamily="34" charset="0"/>
            </a:endParaRPr>
          </a:p>
        </p:txBody>
      </p:sp>
      <p:sp>
        <p:nvSpPr>
          <p:cNvPr id="38" name="Line 37"/>
          <p:cNvSpPr>
            <a:spLocks noChangeShapeType="1"/>
          </p:cNvSpPr>
          <p:nvPr/>
        </p:nvSpPr>
        <p:spPr bwMode="auto">
          <a:xfrm>
            <a:off x="2650177" y="5291786"/>
            <a:ext cx="0" cy="106909"/>
          </a:xfrm>
          <a:prstGeom prst="line">
            <a:avLst/>
          </a:prstGeom>
          <a:noFill/>
          <a:ln w="1270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200"/>
          </a:p>
        </p:txBody>
      </p:sp>
      <p:sp>
        <p:nvSpPr>
          <p:cNvPr id="39" name="Freeform 38"/>
          <p:cNvSpPr>
            <a:spLocks/>
          </p:cNvSpPr>
          <p:nvPr/>
        </p:nvSpPr>
        <p:spPr bwMode="auto">
          <a:xfrm>
            <a:off x="2626070" y="5393454"/>
            <a:ext cx="47166" cy="46118"/>
          </a:xfrm>
          <a:custGeom>
            <a:avLst/>
            <a:gdLst>
              <a:gd name="T0" fmla="*/ 45 w 45"/>
              <a:gd name="T1" fmla="*/ 0 h 44"/>
              <a:gd name="T2" fmla="*/ 23 w 45"/>
              <a:gd name="T3" fmla="*/ 44 h 44"/>
              <a:gd name="T4" fmla="*/ 0 w 45"/>
              <a:gd name="T5" fmla="*/ 0 h 44"/>
              <a:gd name="T6" fmla="*/ 45 w 45"/>
              <a:gd name="T7" fmla="*/ 0 h 44"/>
            </a:gdLst>
            <a:ahLst/>
            <a:cxnLst>
              <a:cxn ang="0">
                <a:pos x="T0" y="T1"/>
              </a:cxn>
              <a:cxn ang="0">
                <a:pos x="T2" y="T3"/>
              </a:cxn>
              <a:cxn ang="0">
                <a:pos x="T4" y="T5"/>
              </a:cxn>
              <a:cxn ang="0">
                <a:pos x="T6" y="T7"/>
              </a:cxn>
            </a:cxnLst>
            <a:rect l="0" t="0" r="r" b="b"/>
            <a:pathLst>
              <a:path w="45" h="44">
                <a:moveTo>
                  <a:pt x="45" y="0"/>
                </a:moveTo>
                <a:lnTo>
                  <a:pt x="23" y="44"/>
                </a:lnTo>
                <a:lnTo>
                  <a:pt x="0" y="0"/>
                </a:lnTo>
                <a:lnTo>
                  <a:pt x="4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40" name="Rectangle 39"/>
          <p:cNvSpPr>
            <a:spLocks noChangeArrowheads="1"/>
          </p:cNvSpPr>
          <p:nvPr/>
        </p:nvSpPr>
        <p:spPr bwMode="auto">
          <a:xfrm>
            <a:off x="1983569" y="6245581"/>
            <a:ext cx="592191" cy="293475"/>
          </a:xfrm>
          <a:prstGeom prst="rect">
            <a:avLst/>
          </a:prstGeom>
          <a:solidFill>
            <a:srgbClr val="A6D85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41" name="Rectangle 40"/>
          <p:cNvSpPr>
            <a:spLocks noChangeArrowheads="1"/>
          </p:cNvSpPr>
          <p:nvPr/>
        </p:nvSpPr>
        <p:spPr bwMode="auto">
          <a:xfrm>
            <a:off x="2130307" y="6244533"/>
            <a:ext cx="281946" cy="276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rgbClr val="000000"/>
                </a:solidFill>
                <a:effectLst/>
                <a:latin typeface="Times New Roman" panose="02020603050405020304" pitchFamily="18" charset="0"/>
              </a:rPr>
              <a:t>FC</a:t>
            </a:r>
            <a:endParaRPr kumimoji="0" lang="en-US" altLang="en-US" sz="1200" b="0" i="0" u="none" strike="noStrike" cap="none" normalizeH="0" baseline="0">
              <a:ln>
                <a:noFill/>
              </a:ln>
              <a:solidFill>
                <a:schemeClr val="tx1"/>
              </a:solidFill>
              <a:effectLst/>
              <a:latin typeface="Arial" panose="020B0604020202020204" pitchFamily="34" charset="0"/>
            </a:endParaRPr>
          </a:p>
        </p:txBody>
      </p:sp>
      <p:sp>
        <p:nvSpPr>
          <p:cNvPr id="42" name="Rectangle 41"/>
          <p:cNvSpPr>
            <a:spLocks noChangeArrowheads="1"/>
          </p:cNvSpPr>
          <p:nvPr/>
        </p:nvSpPr>
        <p:spPr bwMode="auto">
          <a:xfrm>
            <a:off x="1983569" y="1386467"/>
            <a:ext cx="592191" cy="29452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43" name="Rectangle 42"/>
          <p:cNvSpPr>
            <a:spLocks noChangeArrowheads="1"/>
          </p:cNvSpPr>
          <p:nvPr/>
        </p:nvSpPr>
        <p:spPr bwMode="auto">
          <a:xfrm>
            <a:off x="2019205" y="1385419"/>
            <a:ext cx="485282" cy="276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rgbClr val="000000"/>
                </a:solidFill>
                <a:effectLst/>
                <a:latin typeface="Times New Roman" panose="02020603050405020304" pitchFamily="18" charset="0"/>
              </a:rPr>
              <a:t>Input</a:t>
            </a:r>
            <a:endParaRPr kumimoji="0" lang="en-US" altLang="en-US" sz="1200" b="0" i="0" u="none" strike="noStrike" cap="none" normalizeH="0" baseline="0">
              <a:ln>
                <a:noFill/>
              </a:ln>
              <a:solidFill>
                <a:schemeClr val="tx1"/>
              </a:solidFill>
              <a:effectLst/>
              <a:latin typeface="Arial" panose="020B0604020202020204" pitchFamily="34" charset="0"/>
            </a:endParaRPr>
          </a:p>
        </p:txBody>
      </p:sp>
      <p:sp>
        <p:nvSpPr>
          <p:cNvPr id="44" name="Line 43"/>
          <p:cNvSpPr>
            <a:spLocks noChangeShapeType="1"/>
          </p:cNvSpPr>
          <p:nvPr/>
        </p:nvSpPr>
        <p:spPr bwMode="auto">
          <a:xfrm>
            <a:off x="2279141" y="1680991"/>
            <a:ext cx="0" cy="254695"/>
          </a:xfrm>
          <a:prstGeom prst="line">
            <a:avLst/>
          </a:prstGeom>
          <a:noFill/>
          <a:ln w="1270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200"/>
          </a:p>
        </p:txBody>
      </p:sp>
      <p:sp>
        <p:nvSpPr>
          <p:cNvPr id="45" name="Freeform 44"/>
          <p:cNvSpPr>
            <a:spLocks/>
          </p:cNvSpPr>
          <p:nvPr/>
        </p:nvSpPr>
        <p:spPr bwMode="auto">
          <a:xfrm>
            <a:off x="2250841" y="1929397"/>
            <a:ext cx="57647" cy="56599"/>
          </a:xfrm>
          <a:custGeom>
            <a:avLst/>
            <a:gdLst>
              <a:gd name="T0" fmla="*/ 55 w 55"/>
              <a:gd name="T1" fmla="*/ 0 h 54"/>
              <a:gd name="T2" fmla="*/ 27 w 55"/>
              <a:gd name="T3" fmla="*/ 54 h 54"/>
              <a:gd name="T4" fmla="*/ 0 w 55"/>
              <a:gd name="T5" fmla="*/ 0 h 54"/>
              <a:gd name="T6" fmla="*/ 55 w 55"/>
              <a:gd name="T7" fmla="*/ 0 h 54"/>
            </a:gdLst>
            <a:ahLst/>
            <a:cxnLst>
              <a:cxn ang="0">
                <a:pos x="T0" y="T1"/>
              </a:cxn>
              <a:cxn ang="0">
                <a:pos x="T2" y="T3"/>
              </a:cxn>
              <a:cxn ang="0">
                <a:pos x="T4" y="T5"/>
              </a:cxn>
              <a:cxn ang="0">
                <a:pos x="T6" y="T7"/>
              </a:cxn>
            </a:cxnLst>
            <a:rect l="0" t="0" r="r" b="b"/>
            <a:pathLst>
              <a:path w="55" h="54">
                <a:moveTo>
                  <a:pt x="55" y="0"/>
                </a:moveTo>
                <a:lnTo>
                  <a:pt x="27" y="54"/>
                </a:lnTo>
                <a:lnTo>
                  <a:pt x="0" y="0"/>
                </a:lnTo>
                <a:lnTo>
                  <a:pt x="5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46" name="Freeform 45"/>
          <p:cNvSpPr>
            <a:spLocks/>
          </p:cNvSpPr>
          <p:nvPr/>
        </p:nvSpPr>
        <p:spPr bwMode="auto">
          <a:xfrm>
            <a:off x="2163847" y="3382100"/>
            <a:ext cx="225347" cy="223251"/>
          </a:xfrm>
          <a:custGeom>
            <a:avLst/>
            <a:gdLst>
              <a:gd name="T0" fmla="*/ 0 w 584"/>
              <a:gd name="T1" fmla="*/ 292 h 584"/>
              <a:gd name="T2" fmla="*/ 292 w 584"/>
              <a:gd name="T3" fmla="*/ 0 h 584"/>
              <a:gd name="T4" fmla="*/ 584 w 584"/>
              <a:gd name="T5" fmla="*/ 292 h 584"/>
              <a:gd name="T6" fmla="*/ 584 w 584"/>
              <a:gd name="T7" fmla="*/ 292 h 584"/>
              <a:gd name="T8" fmla="*/ 292 w 584"/>
              <a:gd name="T9" fmla="*/ 584 h 584"/>
              <a:gd name="T10" fmla="*/ 0 w 584"/>
              <a:gd name="T11" fmla="*/ 292 h 584"/>
            </a:gdLst>
            <a:ahLst/>
            <a:cxnLst>
              <a:cxn ang="0">
                <a:pos x="T0" y="T1"/>
              </a:cxn>
              <a:cxn ang="0">
                <a:pos x="T2" y="T3"/>
              </a:cxn>
              <a:cxn ang="0">
                <a:pos x="T4" y="T5"/>
              </a:cxn>
              <a:cxn ang="0">
                <a:pos x="T6" y="T7"/>
              </a:cxn>
              <a:cxn ang="0">
                <a:pos x="T8" y="T9"/>
              </a:cxn>
              <a:cxn ang="0">
                <a:pos x="T10" y="T11"/>
              </a:cxn>
            </a:cxnLst>
            <a:rect l="0" t="0" r="r" b="b"/>
            <a:pathLst>
              <a:path w="584" h="584">
                <a:moveTo>
                  <a:pt x="0" y="292"/>
                </a:moveTo>
                <a:cubicBezTo>
                  <a:pt x="0" y="131"/>
                  <a:pt x="131" y="0"/>
                  <a:pt x="292" y="0"/>
                </a:cubicBezTo>
                <a:cubicBezTo>
                  <a:pt x="453" y="0"/>
                  <a:pt x="584" y="131"/>
                  <a:pt x="584" y="292"/>
                </a:cubicBezTo>
                <a:cubicBezTo>
                  <a:pt x="584" y="292"/>
                  <a:pt x="584" y="292"/>
                  <a:pt x="584" y="292"/>
                </a:cubicBezTo>
                <a:cubicBezTo>
                  <a:pt x="584" y="453"/>
                  <a:pt x="453" y="584"/>
                  <a:pt x="292" y="584"/>
                </a:cubicBezTo>
                <a:cubicBezTo>
                  <a:pt x="131" y="584"/>
                  <a:pt x="0" y="453"/>
                  <a:pt x="0" y="292"/>
                </a:cubicBezTo>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sz="1200"/>
          </a:p>
        </p:txBody>
      </p:sp>
      <p:sp>
        <p:nvSpPr>
          <p:cNvPr id="47" name="Freeform 46"/>
          <p:cNvSpPr>
            <a:spLocks/>
          </p:cNvSpPr>
          <p:nvPr/>
        </p:nvSpPr>
        <p:spPr bwMode="auto">
          <a:xfrm>
            <a:off x="2163847" y="3382100"/>
            <a:ext cx="225347" cy="223251"/>
          </a:xfrm>
          <a:custGeom>
            <a:avLst/>
            <a:gdLst>
              <a:gd name="T0" fmla="*/ 0 w 215"/>
              <a:gd name="T1" fmla="*/ 106 h 213"/>
              <a:gd name="T2" fmla="*/ 107 w 215"/>
              <a:gd name="T3" fmla="*/ 0 h 213"/>
              <a:gd name="T4" fmla="*/ 215 w 215"/>
              <a:gd name="T5" fmla="*/ 106 h 213"/>
              <a:gd name="T6" fmla="*/ 215 w 215"/>
              <a:gd name="T7" fmla="*/ 106 h 213"/>
              <a:gd name="T8" fmla="*/ 107 w 215"/>
              <a:gd name="T9" fmla="*/ 213 h 213"/>
              <a:gd name="T10" fmla="*/ 0 w 215"/>
              <a:gd name="T11" fmla="*/ 106 h 213"/>
            </a:gdLst>
            <a:ahLst/>
            <a:cxnLst>
              <a:cxn ang="0">
                <a:pos x="T0" y="T1"/>
              </a:cxn>
              <a:cxn ang="0">
                <a:pos x="T2" y="T3"/>
              </a:cxn>
              <a:cxn ang="0">
                <a:pos x="T4" y="T5"/>
              </a:cxn>
              <a:cxn ang="0">
                <a:pos x="T6" y="T7"/>
              </a:cxn>
              <a:cxn ang="0">
                <a:pos x="T8" y="T9"/>
              </a:cxn>
              <a:cxn ang="0">
                <a:pos x="T10" y="T11"/>
              </a:cxn>
            </a:cxnLst>
            <a:rect l="0" t="0" r="r" b="b"/>
            <a:pathLst>
              <a:path w="215" h="213">
                <a:moveTo>
                  <a:pt x="0" y="106"/>
                </a:moveTo>
                <a:cubicBezTo>
                  <a:pt x="0" y="47"/>
                  <a:pt x="48" y="0"/>
                  <a:pt x="107" y="0"/>
                </a:cubicBezTo>
                <a:cubicBezTo>
                  <a:pt x="167" y="0"/>
                  <a:pt x="215" y="47"/>
                  <a:pt x="215" y="106"/>
                </a:cubicBezTo>
                <a:cubicBezTo>
                  <a:pt x="215" y="106"/>
                  <a:pt x="215" y="106"/>
                  <a:pt x="215" y="106"/>
                </a:cubicBezTo>
                <a:cubicBezTo>
                  <a:pt x="215" y="165"/>
                  <a:pt x="167" y="213"/>
                  <a:pt x="107" y="213"/>
                </a:cubicBezTo>
                <a:cubicBezTo>
                  <a:pt x="48" y="213"/>
                  <a:pt x="0" y="165"/>
                  <a:pt x="0" y="106"/>
                </a:cubicBezTo>
              </a:path>
            </a:pathLst>
          </a:custGeom>
          <a:noFill/>
          <a:ln w="1270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200"/>
          </a:p>
        </p:txBody>
      </p:sp>
      <p:sp>
        <p:nvSpPr>
          <p:cNvPr id="48" name="Rectangle 47"/>
          <p:cNvSpPr>
            <a:spLocks noChangeArrowheads="1"/>
          </p:cNvSpPr>
          <p:nvPr/>
        </p:nvSpPr>
        <p:spPr bwMode="auto">
          <a:xfrm>
            <a:off x="2216253" y="3331790"/>
            <a:ext cx="115294" cy="276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rgbClr val="000000"/>
                </a:solidFill>
                <a:effectLst/>
                <a:latin typeface="Calibri" panose="020F0502020204030204" pitchFamily="34" charset="0"/>
              </a:rPr>
              <a:t>+</a:t>
            </a:r>
            <a:endParaRPr kumimoji="0" lang="en-US" altLang="en-US" sz="1200" b="0" i="0" u="none" strike="noStrike" cap="none" normalizeH="0" baseline="0">
              <a:ln>
                <a:noFill/>
              </a:ln>
              <a:solidFill>
                <a:schemeClr val="tx1"/>
              </a:solidFill>
              <a:effectLst/>
              <a:latin typeface="Arial" panose="020B0604020202020204" pitchFamily="34" charset="0"/>
            </a:endParaRPr>
          </a:p>
        </p:txBody>
      </p:sp>
      <p:sp>
        <p:nvSpPr>
          <p:cNvPr id="49" name="Line 48"/>
          <p:cNvSpPr>
            <a:spLocks noChangeShapeType="1"/>
          </p:cNvSpPr>
          <p:nvPr/>
        </p:nvSpPr>
        <p:spPr bwMode="auto">
          <a:xfrm flipH="1">
            <a:off x="1940596" y="2280519"/>
            <a:ext cx="338545" cy="199144"/>
          </a:xfrm>
          <a:prstGeom prst="line">
            <a:avLst/>
          </a:prstGeom>
          <a:noFill/>
          <a:ln w="1270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200"/>
          </a:p>
        </p:txBody>
      </p:sp>
      <p:sp>
        <p:nvSpPr>
          <p:cNvPr id="50" name="Freeform 49"/>
          <p:cNvSpPr>
            <a:spLocks/>
          </p:cNvSpPr>
          <p:nvPr/>
        </p:nvSpPr>
        <p:spPr bwMode="auto">
          <a:xfrm>
            <a:off x="1906008" y="2457652"/>
            <a:ext cx="51358" cy="42973"/>
          </a:xfrm>
          <a:custGeom>
            <a:avLst/>
            <a:gdLst>
              <a:gd name="T0" fmla="*/ 49 w 49"/>
              <a:gd name="T1" fmla="*/ 37 h 41"/>
              <a:gd name="T2" fmla="*/ 0 w 49"/>
              <a:gd name="T3" fmla="*/ 41 h 41"/>
              <a:gd name="T4" fmla="*/ 27 w 49"/>
              <a:gd name="T5" fmla="*/ 0 h 41"/>
              <a:gd name="T6" fmla="*/ 49 w 49"/>
              <a:gd name="T7" fmla="*/ 37 h 41"/>
            </a:gdLst>
            <a:ahLst/>
            <a:cxnLst>
              <a:cxn ang="0">
                <a:pos x="T0" y="T1"/>
              </a:cxn>
              <a:cxn ang="0">
                <a:pos x="T2" y="T3"/>
              </a:cxn>
              <a:cxn ang="0">
                <a:pos x="T4" y="T5"/>
              </a:cxn>
              <a:cxn ang="0">
                <a:pos x="T6" y="T7"/>
              </a:cxn>
            </a:cxnLst>
            <a:rect l="0" t="0" r="r" b="b"/>
            <a:pathLst>
              <a:path w="49" h="41">
                <a:moveTo>
                  <a:pt x="49" y="37"/>
                </a:moveTo>
                <a:lnTo>
                  <a:pt x="0" y="41"/>
                </a:lnTo>
                <a:lnTo>
                  <a:pt x="27" y="0"/>
                </a:lnTo>
                <a:lnTo>
                  <a:pt x="49" y="3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51" name="Line 50"/>
          <p:cNvSpPr>
            <a:spLocks noChangeShapeType="1"/>
          </p:cNvSpPr>
          <p:nvPr/>
        </p:nvSpPr>
        <p:spPr bwMode="auto">
          <a:xfrm flipH="1">
            <a:off x="1943740" y="3605351"/>
            <a:ext cx="332256" cy="131016"/>
          </a:xfrm>
          <a:prstGeom prst="line">
            <a:avLst/>
          </a:prstGeom>
          <a:noFill/>
          <a:ln w="1270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200"/>
          </a:p>
        </p:txBody>
      </p:sp>
      <p:sp>
        <p:nvSpPr>
          <p:cNvPr id="52" name="Freeform 51"/>
          <p:cNvSpPr>
            <a:spLocks/>
          </p:cNvSpPr>
          <p:nvPr/>
        </p:nvSpPr>
        <p:spPr bwMode="auto">
          <a:xfrm>
            <a:off x="1906008" y="3713308"/>
            <a:ext cx="51358" cy="42973"/>
          </a:xfrm>
          <a:custGeom>
            <a:avLst/>
            <a:gdLst>
              <a:gd name="T0" fmla="*/ 49 w 49"/>
              <a:gd name="T1" fmla="*/ 41 h 41"/>
              <a:gd name="T2" fmla="*/ 0 w 49"/>
              <a:gd name="T3" fmla="*/ 37 h 41"/>
              <a:gd name="T4" fmla="*/ 33 w 49"/>
              <a:gd name="T5" fmla="*/ 0 h 41"/>
              <a:gd name="T6" fmla="*/ 49 w 49"/>
              <a:gd name="T7" fmla="*/ 41 h 41"/>
            </a:gdLst>
            <a:ahLst/>
            <a:cxnLst>
              <a:cxn ang="0">
                <a:pos x="T0" y="T1"/>
              </a:cxn>
              <a:cxn ang="0">
                <a:pos x="T2" y="T3"/>
              </a:cxn>
              <a:cxn ang="0">
                <a:pos x="T4" y="T5"/>
              </a:cxn>
              <a:cxn ang="0">
                <a:pos x="T6" y="T7"/>
              </a:cxn>
            </a:cxnLst>
            <a:rect l="0" t="0" r="r" b="b"/>
            <a:pathLst>
              <a:path w="49" h="41">
                <a:moveTo>
                  <a:pt x="49" y="41"/>
                </a:moveTo>
                <a:lnTo>
                  <a:pt x="0" y="37"/>
                </a:lnTo>
                <a:lnTo>
                  <a:pt x="33" y="0"/>
                </a:lnTo>
                <a:lnTo>
                  <a:pt x="49" y="4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53" name="Line 52"/>
          <p:cNvSpPr>
            <a:spLocks noChangeShapeType="1"/>
          </p:cNvSpPr>
          <p:nvPr/>
        </p:nvSpPr>
        <p:spPr bwMode="auto">
          <a:xfrm>
            <a:off x="2275996" y="3605351"/>
            <a:ext cx="333304" cy="131016"/>
          </a:xfrm>
          <a:prstGeom prst="line">
            <a:avLst/>
          </a:prstGeom>
          <a:noFill/>
          <a:ln w="1270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200"/>
          </a:p>
        </p:txBody>
      </p:sp>
      <p:sp>
        <p:nvSpPr>
          <p:cNvPr id="54" name="Freeform 53"/>
          <p:cNvSpPr>
            <a:spLocks/>
          </p:cNvSpPr>
          <p:nvPr/>
        </p:nvSpPr>
        <p:spPr bwMode="auto">
          <a:xfrm>
            <a:off x="2595675" y="3713308"/>
            <a:ext cx="51358" cy="42973"/>
          </a:xfrm>
          <a:custGeom>
            <a:avLst/>
            <a:gdLst>
              <a:gd name="T0" fmla="*/ 16 w 49"/>
              <a:gd name="T1" fmla="*/ 0 h 41"/>
              <a:gd name="T2" fmla="*/ 49 w 49"/>
              <a:gd name="T3" fmla="*/ 37 h 41"/>
              <a:gd name="T4" fmla="*/ 0 w 49"/>
              <a:gd name="T5" fmla="*/ 41 h 41"/>
              <a:gd name="T6" fmla="*/ 16 w 49"/>
              <a:gd name="T7" fmla="*/ 0 h 41"/>
            </a:gdLst>
            <a:ahLst/>
            <a:cxnLst>
              <a:cxn ang="0">
                <a:pos x="T0" y="T1"/>
              </a:cxn>
              <a:cxn ang="0">
                <a:pos x="T2" y="T3"/>
              </a:cxn>
              <a:cxn ang="0">
                <a:pos x="T4" y="T5"/>
              </a:cxn>
              <a:cxn ang="0">
                <a:pos x="T6" y="T7"/>
              </a:cxn>
            </a:cxnLst>
            <a:rect l="0" t="0" r="r" b="b"/>
            <a:pathLst>
              <a:path w="49" h="41">
                <a:moveTo>
                  <a:pt x="16" y="0"/>
                </a:moveTo>
                <a:lnTo>
                  <a:pt x="49" y="37"/>
                </a:lnTo>
                <a:lnTo>
                  <a:pt x="0" y="41"/>
                </a:lnTo>
                <a:lnTo>
                  <a:pt x="1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55" name="Line 54"/>
          <p:cNvSpPr>
            <a:spLocks noChangeShapeType="1"/>
          </p:cNvSpPr>
          <p:nvPr/>
        </p:nvSpPr>
        <p:spPr bwMode="auto">
          <a:xfrm flipH="1">
            <a:off x="2378713" y="4485777"/>
            <a:ext cx="134160" cy="146738"/>
          </a:xfrm>
          <a:prstGeom prst="line">
            <a:avLst/>
          </a:prstGeom>
          <a:noFill/>
          <a:ln w="1270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200"/>
          </a:p>
        </p:txBody>
      </p:sp>
      <p:sp>
        <p:nvSpPr>
          <p:cNvPr id="56" name="Freeform 55"/>
          <p:cNvSpPr>
            <a:spLocks/>
          </p:cNvSpPr>
          <p:nvPr/>
        </p:nvSpPr>
        <p:spPr bwMode="auto">
          <a:xfrm>
            <a:off x="2352510" y="4612600"/>
            <a:ext cx="47166" cy="49262"/>
          </a:xfrm>
          <a:custGeom>
            <a:avLst/>
            <a:gdLst>
              <a:gd name="T0" fmla="*/ 45 w 45"/>
              <a:gd name="T1" fmla="*/ 29 h 47"/>
              <a:gd name="T2" fmla="*/ 0 w 45"/>
              <a:gd name="T3" fmla="*/ 47 h 47"/>
              <a:gd name="T4" fmla="*/ 13 w 45"/>
              <a:gd name="T5" fmla="*/ 0 h 47"/>
              <a:gd name="T6" fmla="*/ 45 w 45"/>
              <a:gd name="T7" fmla="*/ 29 h 47"/>
            </a:gdLst>
            <a:ahLst/>
            <a:cxnLst>
              <a:cxn ang="0">
                <a:pos x="T0" y="T1"/>
              </a:cxn>
              <a:cxn ang="0">
                <a:pos x="T2" y="T3"/>
              </a:cxn>
              <a:cxn ang="0">
                <a:pos x="T4" y="T5"/>
              </a:cxn>
              <a:cxn ang="0">
                <a:pos x="T6" y="T7"/>
              </a:cxn>
            </a:cxnLst>
            <a:rect l="0" t="0" r="r" b="b"/>
            <a:pathLst>
              <a:path w="45" h="47">
                <a:moveTo>
                  <a:pt x="45" y="29"/>
                </a:moveTo>
                <a:lnTo>
                  <a:pt x="0" y="47"/>
                </a:lnTo>
                <a:lnTo>
                  <a:pt x="13" y="0"/>
                </a:lnTo>
                <a:lnTo>
                  <a:pt x="45" y="2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57" name="Freeform 56"/>
          <p:cNvSpPr>
            <a:spLocks/>
          </p:cNvSpPr>
          <p:nvPr/>
        </p:nvSpPr>
        <p:spPr bwMode="auto">
          <a:xfrm>
            <a:off x="2163847" y="4632515"/>
            <a:ext cx="225347" cy="223251"/>
          </a:xfrm>
          <a:custGeom>
            <a:avLst/>
            <a:gdLst>
              <a:gd name="T0" fmla="*/ 0 w 584"/>
              <a:gd name="T1" fmla="*/ 292 h 584"/>
              <a:gd name="T2" fmla="*/ 292 w 584"/>
              <a:gd name="T3" fmla="*/ 0 h 584"/>
              <a:gd name="T4" fmla="*/ 584 w 584"/>
              <a:gd name="T5" fmla="*/ 292 h 584"/>
              <a:gd name="T6" fmla="*/ 584 w 584"/>
              <a:gd name="T7" fmla="*/ 292 h 584"/>
              <a:gd name="T8" fmla="*/ 292 w 584"/>
              <a:gd name="T9" fmla="*/ 584 h 584"/>
              <a:gd name="T10" fmla="*/ 0 w 584"/>
              <a:gd name="T11" fmla="*/ 292 h 584"/>
            </a:gdLst>
            <a:ahLst/>
            <a:cxnLst>
              <a:cxn ang="0">
                <a:pos x="T0" y="T1"/>
              </a:cxn>
              <a:cxn ang="0">
                <a:pos x="T2" y="T3"/>
              </a:cxn>
              <a:cxn ang="0">
                <a:pos x="T4" y="T5"/>
              </a:cxn>
              <a:cxn ang="0">
                <a:pos x="T6" y="T7"/>
              </a:cxn>
              <a:cxn ang="0">
                <a:pos x="T8" y="T9"/>
              </a:cxn>
              <a:cxn ang="0">
                <a:pos x="T10" y="T11"/>
              </a:cxn>
            </a:cxnLst>
            <a:rect l="0" t="0" r="r" b="b"/>
            <a:pathLst>
              <a:path w="584" h="584">
                <a:moveTo>
                  <a:pt x="0" y="292"/>
                </a:moveTo>
                <a:cubicBezTo>
                  <a:pt x="0" y="131"/>
                  <a:pt x="131" y="0"/>
                  <a:pt x="292" y="0"/>
                </a:cubicBezTo>
                <a:cubicBezTo>
                  <a:pt x="453" y="0"/>
                  <a:pt x="584" y="131"/>
                  <a:pt x="584" y="292"/>
                </a:cubicBezTo>
                <a:cubicBezTo>
                  <a:pt x="584" y="292"/>
                  <a:pt x="584" y="292"/>
                  <a:pt x="584" y="292"/>
                </a:cubicBezTo>
                <a:cubicBezTo>
                  <a:pt x="584" y="453"/>
                  <a:pt x="453" y="584"/>
                  <a:pt x="292" y="584"/>
                </a:cubicBezTo>
                <a:cubicBezTo>
                  <a:pt x="131" y="584"/>
                  <a:pt x="0" y="453"/>
                  <a:pt x="0" y="292"/>
                </a:cubicBezTo>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sz="1200"/>
          </a:p>
        </p:txBody>
      </p:sp>
      <p:sp>
        <p:nvSpPr>
          <p:cNvPr id="58" name="Freeform 57"/>
          <p:cNvSpPr>
            <a:spLocks/>
          </p:cNvSpPr>
          <p:nvPr/>
        </p:nvSpPr>
        <p:spPr bwMode="auto">
          <a:xfrm>
            <a:off x="2163847" y="4632515"/>
            <a:ext cx="225347" cy="223251"/>
          </a:xfrm>
          <a:custGeom>
            <a:avLst/>
            <a:gdLst>
              <a:gd name="T0" fmla="*/ 0 w 215"/>
              <a:gd name="T1" fmla="*/ 107 h 213"/>
              <a:gd name="T2" fmla="*/ 107 w 215"/>
              <a:gd name="T3" fmla="*/ 0 h 213"/>
              <a:gd name="T4" fmla="*/ 215 w 215"/>
              <a:gd name="T5" fmla="*/ 107 h 213"/>
              <a:gd name="T6" fmla="*/ 215 w 215"/>
              <a:gd name="T7" fmla="*/ 107 h 213"/>
              <a:gd name="T8" fmla="*/ 107 w 215"/>
              <a:gd name="T9" fmla="*/ 213 h 213"/>
              <a:gd name="T10" fmla="*/ 0 w 215"/>
              <a:gd name="T11" fmla="*/ 107 h 213"/>
            </a:gdLst>
            <a:ahLst/>
            <a:cxnLst>
              <a:cxn ang="0">
                <a:pos x="T0" y="T1"/>
              </a:cxn>
              <a:cxn ang="0">
                <a:pos x="T2" y="T3"/>
              </a:cxn>
              <a:cxn ang="0">
                <a:pos x="T4" y="T5"/>
              </a:cxn>
              <a:cxn ang="0">
                <a:pos x="T6" y="T7"/>
              </a:cxn>
              <a:cxn ang="0">
                <a:pos x="T8" y="T9"/>
              </a:cxn>
              <a:cxn ang="0">
                <a:pos x="T10" y="T11"/>
              </a:cxn>
            </a:cxnLst>
            <a:rect l="0" t="0" r="r" b="b"/>
            <a:pathLst>
              <a:path w="215" h="213">
                <a:moveTo>
                  <a:pt x="0" y="107"/>
                </a:moveTo>
                <a:cubicBezTo>
                  <a:pt x="0" y="48"/>
                  <a:pt x="48" y="0"/>
                  <a:pt x="107" y="0"/>
                </a:cubicBezTo>
                <a:cubicBezTo>
                  <a:pt x="167" y="0"/>
                  <a:pt x="215" y="48"/>
                  <a:pt x="215" y="107"/>
                </a:cubicBezTo>
                <a:cubicBezTo>
                  <a:pt x="215" y="107"/>
                  <a:pt x="215" y="107"/>
                  <a:pt x="215" y="107"/>
                </a:cubicBezTo>
                <a:cubicBezTo>
                  <a:pt x="215" y="166"/>
                  <a:pt x="167" y="213"/>
                  <a:pt x="107" y="213"/>
                </a:cubicBezTo>
                <a:cubicBezTo>
                  <a:pt x="48" y="213"/>
                  <a:pt x="0" y="166"/>
                  <a:pt x="0" y="107"/>
                </a:cubicBezTo>
              </a:path>
            </a:pathLst>
          </a:custGeom>
          <a:noFill/>
          <a:ln w="1270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200"/>
          </a:p>
        </p:txBody>
      </p:sp>
      <p:sp>
        <p:nvSpPr>
          <p:cNvPr id="59" name="Rectangle 58"/>
          <p:cNvSpPr>
            <a:spLocks noChangeArrowheads="1"/>
          </p:cNvSpPr>
          <p:nvPr/>
        </p:nvSpPr>
        <p:spPr bwMode="auto">
          <a:xfrm>
            <a:off x="2216253" y="4585349"/>
            <a:ext cx="115294" cy="276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rgbClr val="000000"/>
                </a:solidFill>
                <a:effectLst/>
                <a:latin typeface="Calibri" panose="020F0502020204030204" pitchFamily="34" charset="0"/>
              </a:rPr>
              <a:t>+</a:t>
            </a:r>
            <a:endParaRPr kumimoji="0" lang="en-US" altLang="en-US" sz="1200" b="0" i="0" u="none" strike="noStrike" cap="none" normalizeH="0" baseline="0">
              <a:ln>
                <a:noFill/>
              </a:ln>
              <a:solidFill>
                <a:schemeClr val="tx1"/>
              </a:solidFill>
              <a:effectLst/>
              <a:latin typeface="Arial" panose="020B0604020202020204" pitchFamily="34" charset="0"/>
            </a:endParaRPr>
          </a:p>
        </p:txBody>
      </p:sp>
      <p:sp>
        <p:nvSpPr>
          <p:cNvPr id="60" name="Line 59"/>
          <p:cNvSpPr>
            <a:spLocks noChangeShapeType="1"/>
          </p:cNvSpPr>
          <p:nvPr/>
        </p:nvSpPr>
        <p:spPr bwMode="auto">
          <a:xfrm>
            <a:off x="2275996" y="4855765"/>
            <a:ext cx="335400" cy="127871"/>
          </a:xfrm>
          <a:prstGeom prst="line">
            <a:avLst/>
          </a:prstGeom>
          <a:noFill/>
          <a:ln w="1270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200"/>
          </a:p>
        </p:txBody>
      </p:sp>
      <p:sp>
        <p:nvSpPr>
          <p:cNvPr id="61" name="Freeform 60"/>
          <p:cNvSpPr>
            <a:spLocks/>
          </p:cNvSpPr>
          <p:nvPr/>
        </p:nvSpPr>
        <p:spPr bwMode="auto">
          <a:xfrm>
            <a:off x="2598819" y="4960578"/>
            <a:ext cx="51358" cy="42973"/>
          </a:xfrm>
          <a:custGeom>
            <a:avLst/>
            <a:gdLst>
              <a:gd name="T0" fmla="*/ 15 w 49"/>
              <a:gd name="T1" fmla="*/ 0 h 41"/>
              <a:gd name="T2" fmla="*/ 49 w 49"/>
              <a:gd name="T3" fmla="*/ 36 h 41"/>
              <a:gd name="T4" fmla="*/ 0 w 49"/>
              <a:gd name="T5" fmla="*/ 41 h 41"/>
              <a:gd name="T6" fmla="*/ 15 w 49"/>
              <a:gd name="T7" fmla="*/ 0 h 41"/>
            </a:gdLst>
            <a:ahLst/>
            <a:cxnLst>
              <a:cxn ang="0">
                <a:pos x="T0" y="T1"/>
              </a:cxn>
              <a:cxn ang="0">
                <a:pos x="T2" y="T3"/>
              </a:cxn>
              <a:cxn ang="0">
                <a:pos x="T4" y="T5"/>
              </a:cxn>
              <a:cxn ang="0">
                <a:pos x="T6" y="T7"/>
              </a:cxn>
            </a:cxnLst>
            <a:rect l="0" t="0" r="r" b="b"/>
            <a:pathLst>
              <a:path w="49" h="41">
                <a:moveTo>
                  <a:pt x="15" y="0"/>
                </a:moveTo>
                <a:lnTo>
                  <a:pt x="49" y="36"/>
                </a:lnTo>
                <a:lnTo>
                  <a:pt x="0" y="41"/>
                </a:lnTo>
                <a:lnTo>
                  <a:pt x="1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62" name="Line 61"/>
          <p:cNvSpPr>
            <a:spLocks noChangeShapeType="1"/>
          </p:cNvSpPr>
          <p:nvPr/>
        </p:nvSpPr>
        <p:spPr bwMode="auto">
          <a:xfrm flipH="1">
            <a:off x="1946885" y="4855765"/>
            <a:ext cx="329112" cy="127871"/>
          </a:xfrm>
          <a:prstGeom prst="line">
            <a:avLst/>
          </a:prstGeom>
          <a:noFill/>
          <a:ln w="1270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200"/>
          </a:p>
        </p:txBody>
      </p:sp>
      <p:sp>
        <p:nvSpPr>
          <p:cNvPr id="63" name="Freeform 62"/>
          <p:cNvSpPr>
            <a:spLocks/>
          </p:cNvSpPr>
          <p:nvPr/>
        </p:nvSpPr>
        <p:spPr bwMode="auto">
          <a:xfrm>
            <a:off x="1909152" y="4960578"/>
            <a:ext cx="51358" cy="42973"/>
          </a:xfrm>
          <a:custGeom>
            <a:avLst/>
            <a:gdLst>
              <a:gd name="T0" fmla="*/ 49 w 49"/>
              <a:gd name="T1" fmla="*/ 41 h 41"/>
              <a:gd name="T2" fmla="*/ 0 w 49"/>
              <a:gd name="T3" fmla="*/ 36 h 41"/>
              <a:gd name="T4" fmla="*/ 33 w 49"/>
              <a:gd name="T5" fmla="*/ 0 h 41"/>
              <a:gd name="T6" fmla="*/ 49 w 49"/>
              <a:gd name="T7" fmla="*/ 41 h 41"/>
            </a:gdLst>
            <a:ahLst/>
            <a:cxnLst>
              <a:cxn ang="0">
                <a:pos x="T0" y="T1"/>
              </a:cxn>
              <a:cxn ang="0">
                <a:pos x="T2" y="T3"/>
              </a:cxn>
              <a:cxn ang="0">
                <a:pos x="T4" y="T5"/>
              </a:cxn>
              <a:cxn ang="0">
                <a:pos x="T6" y="T7"/>
              </a:cxn>
            </a:cxnLst>
            <a:rect l="0" t="0" r="r" b="b"/>
            <a:pathLst>
              <a:path w="49" h="41">
                <a:moveTo>
                  <a:pt x="49" y="41"/>
                </a:moveTo>
                <a:lnTo>
                  <a:pt x="0" y="36"/>
                </a:lnTo>
                <a:lnTo>
                  <a:pt x="33" y="0"/>
                </a:lnTo>
                <a:lnTo>
                  <a:pt x="49" y="4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64" name="Line 63"/>
          <p:cNvSpPr>
            <a:spLocks noChangeShapeType="1"/>
          </p:cNvSpPr>
          <p:nvPr/>
        </p:nvSpPr>
        <p:spPr bwMode="auto">
          <a:xfrm>
            <a:off x="1906008" y="4045564"/>
            <a:ext cx="299764" cy="564940"/>
          </a:xfrm>
          <a:prstGeom prst="line">
            <a:avLst/>
          </a:prstGeom>
          <a:noFill/>
          <a:ln w="1270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200"/>
          </a:p>
        </p:txBody>
      </p:sp>
      <p:sp>
        <p:nvSpPr>
          <p:cNvPr id="65" name="Freeform 64"/>
          <p:cNvSpPr>
            <a:spLocks/>
          </p:cNvSpPr>
          <p:nvPr/>
        </p:nvSpPr>
        <p:spPr bwMode="auto">
          <a:xfrm>
            <a:off x="2182713" y="4594782"/>
            <a:ext cx="40877" cy="50310"/>
          </a:xfrm>
          <a:custGeom>
            <a:avLst/>
            <a:gdLst>
              <a:gd name="T0" fmla="*/ 39 w 39"/>
              <a:gd name="T1" fmla="*/ 0 h 48"/>
              <a:gd name="T2" fmla="*/ 39 w 39"/>
              <a:gd name="T3" fmla="*/ 48 h 48"/>
              <a:gd name="T4" fmla="*/ 0 w 39"/>
              <a:gd name="T5" fmla="*/ 20 h 48"/>
              <a:gd name="T6" fmla="*/ 39 w 39"/>
              <a:gd name="T7" fmla="*/ 0 h 48"/>
            </a:gdLst>
            <a:ahLst/>
            <a:cxnLst>
              <a:cxn ang="0">
                <a:pos x="T0" y="T1"/>
              </a:cxn>
              <a:cxn ang="0">
                <a:pos x="T2" y="T3"/>
              </a:cxn>
              <a:cxn ang="0">
                <a:pos x="T4" y="T5"/>
              </a:cxn>
              <a:cxn ang="0">
                <a:pos x="T6" y="T7"/>
              </a:cxn>
            </a:cxnLst>
            <a:rect l="0" t="0" r="r" b="b"/>
            <a:pathLst>
              <a:path w="39" h="48">
                <a:moveTo>
                  <a:pt x="39" y="0"/>
                </a:moveTo>
                <a:lnTo>
                  <a:pt x="39" y="48"/>
                </a:lnTo>
                <a:lnTo>
                  <a:pt x="0" y="20"/>
                </a:lnTo>
                <a:lnTo>
                  <a:pt x="3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66" name="Freeform 65"/>
          <p:cNvSpPr>
            <a:spLocks/>
          </p:cNvSpPr>
          <p:nvPr/>
        </p:nvSpPr>
        <p:spPr bwMode="auto">
          <a:xfrm>
            <a:off x="2166991" y="5879785"/>
            <a:ext cx="225347" cy="223251"/>
          </a:xfrm>
          <a:custGeom>
            <a:avLst/>
            <a:gdLst>
              <a:gd name="T0" fmla="*/ 0 w 584"/>
              <a:gd name="T1" fmla="*/ 292 h 584"/>
              <a:gd name="T2" fmla="*/ 292 w 584"/>
              <a:gd name="T3" fmla="*/ 0 h 584"/>
              <a:gd name="T4" fmla="*/ 584 w 584"/>
              <a:gd name="T5" fmla="*/ 292 h 584"/>
              <a:gd name="T6" fmla="*/ 584 w 584"/>
              <a:gd name="T7" fmla="*/ 292 h 584"/>
              <a:gd name="T8" fmla="*/ 292 w 584"/>
              <a:gd name="T9" fmla="*/ 584 h 584"/>
              <a:gd name="T10" fmla="*/ 0 w 584"/>
              <a:gd name="T11" fmla="*/ 292 h 584"/>
            </a:gdLst>
            <a:ahLst/>
            <a:cxnLst>
              <a:cxn ang="0">
                <a:pos x="T0" y="T1"/>
              </a:cxn>
              <a:cxn ang="0">
                <a:pos x="T2" y="T3"/>
              </a:cxn>
              <a:cxn ang="0">
                <a:pos x="T4" y="T5"/>
              </a:cxn>
              <a:cxn ang="0">
                <a:pos x="T6" y="T7"/>
              </a:cxn>
              <a:cxn ang="0">
                <a:pos x="T8" y="T9"/>
              </a:cxn>
              <a:cxn ang="0">
                <a:pos x="T10" y="T11"/>
              </a:cxn>
            </a:cxnLst>
            <a:rect l="0" t="0" r="r" b="b"/>
            <a:pathLst>
              <a:path w="584" h="584">
                <a:moveTo>
                  <a:pt x="0" y="292"/>
                </a:moveTo>
                <a:cubicBezTo>
                  <a:pt x="0" y="131"/>
                  <a:pt x="131" y="0"/>
                  <a:pt x="292" y="0"/>
                </a:cubicBezTo>
                <a:cubicBezTo>
                  <a:pt x="453" y="0"/>
                  <a:pt x="584" y="131"/>
                  <a:pt x="584" y="292"/>
                </a:cubicBezTo>
                <a:cubicBezTo>
                  <a:pt x="584" y="292"/>
                  <a:pt x="584" y="292"/>
                  <a:pt x="584" y="292"/>
                </a:cubicBezTo>
                <a:cubicBezTo>
                  <a:pt x="584" y="453"/>
                  <a:pt x="453" y="584"/>
                  <a:pt x="292" y="584"/>
                </a:cubicBezTo>
                <a:cubicBezTo>
                  <a:pt x="131" y="584"/>
                  <a:pt x="0" y="453"/>
                  <a:pt x="0" y="292"/>
                </a:cubicBezTo>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sz="1200"/>
          </a:p>
        </p:txBody>
      </p:sp>
      <p:sp>
        <p:nvSpPr>
          <p:cNvPr id="67" name="Freeform 66"/>
          <p:cNvSpPr>
            <a:spLocks/>
          </p:cNvSpPr>
          <p:nvPr/>
        </p:nvSpPr>
        <p:spPr bwMode="auto">
          <a:xfrm>
            <a:off x="2166991" y="5879785"/>
            <a:ext cx="225347" cy="223251"/>
          </a:xfrm>
          <a:custGeom>
            <a:avLst/>
            <a:gdLst>
              <a:gd name="T0" fmla="*/ 0 w 215"/>
              <a:gd name="T1" fmla="*/ 106 h 213"/>
              <a:gd name="T2" fmla="*/ 107 w 215"/>
              <a:gd name="T3" fmla="*/ 0 h 213"/>
              <a:gd name="T4" fmla="*/ 215 w 215"/>
              <a:gd name="T5" fmla="*/ 106 h 213"/>
              <a:gd name="T6" fmla="*/ 215 w 215"/>
              <a:gd name="T7" fmla="*/ 106 h 213"/>
              <a:gd name="T8" fmla="*/ 107 w 215"/>
              <a:gd name="T9" fmla="*/ 213 h 213"/>
              <a:gd name="T10" fmla="*/ 0 w 215"/>
              <a:gd name="T11" fmla="*/ 106 h 213"/>
            </a:gdLst>
            <a:ahLst/>
            <a:cxnLst>
              <a:cxn ang="0">
                <a:pos x="T0" y="T1"/>
              </a:cxn>
              <a:cxn ang="0">
                <a:pos x="T2" y="T3"/>
              </a:cxn>
              <a:cxn ang="0">
                <a:pos x="T4" y="T5"/>
              </a:cxn>
              <a:cxn ang="0">
                <a:pos x="T6" y="T7"/>
              </a:cxn>
              <a:cxn ang="0">
                <a:pos x="T8" y="T9"/>
              </a:cxn>
              <a:cxn ang="0">
                <a:pos x="T10" y="T11"/>
              </a:cxn>
            </a:cxnLst>
            <a:rect l="0" t="0" r="r" b="b"/>
            <a:pathLst>
              <a:path w="215" h="213">
                <a:moveTo>
                  <a:pt x="0" y="106"/>
                </a:moveTo>
                <a:cubicBezTo>
                  <a:pt x="0" y="48"/>
                  <a:pt x="48" y="0"/>
                  <a:pt x="107" y="0"/>
                </a:cubicBezTo>
                <a:cubicBezTo>
                  <a:pt x="167" y="0"/>
                  <a:pt x="215" y="48"/>
                  <a:pt x="215" y="106"/>
                </a:cubicBezTo>
                <a:cubicBezTo>
                  <a:pt x="215" y="106"/>
                  <a:pt x="215" y="106"/>
                  <a:pt x="215" y="106"/>
                </a:cubicBezTo>
                <a:cubicBezTo>
                  <a:pt x="215" y="165"/>
                  <a:pt x="167" y="213"/>
                  <a:pt x="107" y="213"/>
                </a:cubicBezTo>
                <a:cubicBezTo>
                  <a:pt x="48" y="213"/>
                  <a:pt x="0" y="165"/>
                  <a:pt x="0" y="106"/>
                </a:cubicBezTo>
              </a:path>
            </a:pathLst>
          </a:custGeom>
          <a:noFill/>
          <a:ln w="1270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200"/>
          </a:p>
        </p:txBody>
      </p:sp>
      <p:sp>
        <p:nvSpPr>
          <p:cNvPr id="68" name="Rectangle 67"/>
          <p:cNvSpPr>
            <a:spLocks noChangeArrowheads="1"/>
          </p:cNvSpPr>
          <p:nvPr/>
        </p:nvSpPr>
        <p:spPr bwMode="auto">
          <a:xfrm>
            <a:off x="2216253" y="5833667"/>
            <a:ext cx="115294" cy="276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rgbClr val="000000"/>
                </a:solidFill>
                <a:effectLst/>
                <a:latin typeface="Calibri" panose="020F0502020204030204" pitchFamily="34" charset="0"/>
              </a:rPr>
              <a:t>+</a:t>
            </a:r>
            <a:endParaRPr kumimoji="0" lang="en-US" altLang="en-US" sz="1200" b="0" i="0" u="none" strike="noStrike" cap="none" normalizeH="0" baseline="0">
              <a:ln>
                <a:noFill/>
              </a:ln>
              <a:solidFill>
                <a:schemeClr val="tx1"/>
              </a:solidFill>
              <a:effectLst/>
              <a:latin typeface="Arial" panose="020B0604020202020204" pitchFamily="34" charset="0"/>
            </a:endParaRPr>
          </a:p>
        </p:txBody>
      </p:sp>
      <p:sp>
        <p:nvSpPr>
          <p:cNvPr id="69" name="Line 68"/>
          <p:cNvSpPr>
            <a:spLocks noChangeShapeType="1"/>
          </p:cNvSpPr>
          <p:nvPr/>
        </p:nvSpPr>
        <p:spPr bwMode="auto">
          <a:xfrm>
            <a:off x="1909152" y="5291786"/>
            <a:ext cx="299764" cy="564940"/>
          </a:xfrm>
          <a:prstGeom prst="line">
            <a:avLst/>
          </a:prstGeom>
          <a:noFill/>
          <a:ln w="1270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200"/>
          </a:p>
        </p:txBody>
      </p:sp>
      <p:sp>
        <p:nvSpPr>
          <p:cNvPr id="70" name="Freeform 69"/>
          <p:cNvSpPr>
            <a:spLocks/>
          </p:cNvSpPr>
          <p:nvPr/>
        </p:nvSpPr>
        <p:spPr bwMode="auto">
          <a:xfrm>
            <a:off x="2185858" y="5841004"/>
            <a:ext cx="40877" cy="51358"/>
          </a:xfrm>
          <a:custGeom>
            <a:avLst/>
            <a:gdLst>
              <a:gd name="T0" fmla="*/ 39 w 39"/>
              <a:gd name="T1" fmla="*/ 0 h 49"/>
              <a:gd name="T2" fmla="*/ 39 w 39"/>
              <a:gd name="T3" fmla="*/ 49 h 49"/>
              <a:gd name="T4" fmla="*/ 0 w 39"/>
              <a:gd name="T5" fmla="*/ 20 h 49"/>
              <a:gd name="T6" fmla="*/ 39 w 39"/>
              <a:gd name="T7" fmla="*/ 0 h 49"/>
            </a:gdLst>
            <a:ahLst/>
            <a:cxnLst>
              <a:cxn ang="0">
                <a:pos x="T0" y="T1"/>
              </a:cxn>
              <a:cxn ang="0">
                <a:pos x="T2" y="T3"/>
              </a:cxn>
              <a:cxn ang="0">
                <a:pos x="T4" y="T5"/>
              </a:cxn>
              <a:cxn ang="0">
                <a:pos x="T6" y="T7"/>
              </a:cxn>
            </a:cxnLst>
            <a:rect l="0" t="0" r="r" b="b"/>
            <a:pathLst>
              <a:path w="39" h="49">
                <a:moveTo>
                  <a:pt x="39" y="0"/>
                </a:moveTo>
                <a:lnTo>
                  <a:pt x="39" y="49"/>
                </a:lnTo>
                <a:lnTo>
                  <a:pt x="0" y="20"/>
                </a:lnTo>
                <a:lnTo>
                  <a:pt x="3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71" name="Line 70"/>
          <p:cNvSpPr>
            <a:spLocks noChangeShapeType="1"/>
          </p:cNvSpPr>
          <p:nvPr/>
        </p:nvSpPr>
        <p:spPr bwMode="auto">
          <a:xfrm>
            <a:off x="2279141" y="6103036"/>
            <a:ext cx="0" cy="101668"/>
          </a:xfrm>
          <a:prstGeom prst="line">
            <a:avLst/>
          </a:prstGeom>
          <a:noFill/>
          <a:ln w="1270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200"/>
          </a:p>
        </p:txBody>
      </p:sp>
      <p:sp>
        <p:nvSpPr>
          <p:cNvPr id="72" name="Freeform 71"/>
          <p:cNvSpPr>
            <a:spLocks/>
          </p:cNvSpPr>
          <p:nvPr/>
        </p:nvSpPr>
        <p:spPr bwMode="auto">
          <a:xfrm>
            <a:off x="2256082" y="6199463"/>
            <a:ext cx="46118" cy="46118"/>
          </a:xfrm>
          <a:custGeom>
            <a:avLst/>
            <a:gdLst>
              <a:gd name="T0" fmla="*/ 44 w 44"/>
              <a:gd name="T1" fmla="*/ 0 h 44"/>
              <a:gd name="T2" fmla="*/ 22 w 44"/>
              <a:gd name="T3" fmla="*/ 44 h 44"/>
              <a:gd name="T4" fmla="*/ 0 w 44"/>
              <a:gd name="T5" fmla="*/ 0 h 44"/>
              <a:gd name="T6" fmla="*/ 44 w 44"/>
              <a:gd name="T7" fmla="*/ 0 h 44"/>
            </a:gdLst>
            <a:ahLst/>
            <a:cxnLst>
              <a:cxn ang="0">
                <a:pos x="T0" y="T1"/>
              </a:cxn>
              <a:cxn ang="0">
                <a:pos x="T2" y="T3"/>
              </a:cxn>
              <a:cxn ang="0">
                <a:pos x="T4" y="T5"/>
              </a:cxn>
              <a:cxn ang="0">
                <a:pos x="T6" y="T7"/>
              </a:cxn>
            </a:cxnLst>
            <a:rect l="0" t="0" r="r" b="b"/>
            <a:pathLst>
              <a:path w="44" h="44">
                <a:moveTo>
                  <a:pt x="44" y="0"/>
                </a:moveTo>
                <a:lnTo>
                  <a:pt x="22" y="44"/>
                </a:lnTo>
                <a:lnTo>
                  <a:pt x="0" y="0"/>
                </a:lnTo>
                <a:lnTo>
                  <a:pt x="4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322" name="Rectangle 311"/>
          <p:cNvSpPr>
            <a:spLocks noChangeArrowheads="1"/>
          </p:cNvSpPr>
          <p:nvPr/>
        </p:nvSpPr>
        <p:spPr bwMode="auto">
          <a:xfrm>
            <a:off x="7686675" y="1362075"/>
            <a:ext cx="592138" cy="2936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5" name="input"/>
          <p:cNvSpPr>
            <a:spLocks noChangeArrowheads="1"/>
          </p:cNvSpPr>
          <p:nvPr/>
        </p:nvSpPr>
        <p:spPr bwMode="auto">
          <a:xfrm>
            <a:off x="7721600" y="1366837"/>
            <a:ext cx="6286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dirty="0">
                <a:ln>
                  <a:noFill/>
                </a:ln>
                <a:solidFill>
                  <a:srgbClr val="000000"/>
                </a:solidFill>
                <a:effectLst/>
                <a:latin typeface="Times New Roman" panose="02020603050405020304" pitchFamily="18" charset="0"/>
              </a:rPr>
              <a:t>Input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 name="TextBox 1"/>
          <p:cNvSpPr txBox="1"/>
          <p:nvPr/>
        </p:nvSpPr>
        <p:spPr>
          <a:xfrm>
            <a:off x="3497263" y="3283327"/>
            <a:ext cx="990600" cy="904863"/>
          </a:xfrm>
          <a:prstGeom prst="rect">
            <a:avLst/>
          </a:prstGeom>
          <a:noFill/>
        </p:spPr>
        <p:txBody>
          <a:bodyPr wrap="square" lIns="182880" tIns="146304" rIns="182880" bIns="146304" rtlCol="0">
            <a:spAutoFit/>
          </a:bodyPr>
          <a:lstStyle/>
          <a:p>
            <a:pPr algn="ctr">
              <a:lnSpc>
                <a:spcPct val="90000"/>
              </a:lnSpc>
              <a:spcAft>
                <a:spcPts val="600"/>
              </a:spcAft>
            </a:pPr>
            <a:r>
              <a:rPr lang="en-US" altLang="zh-CN" sz="4400" dirty="0">
                <a:solidFill>
                  <a:srgbClr val="FF0000"/>
                </a:solidFill>
              </a:rPr>
              <a:t>=</a:t>
            </a:r>
            <a:endParaRPr lang="en-US" sz="4400" dirty="0">
              <a:solidFill>
                <a:srgbClr val="FF0000"/>
              </a:solidFill>
            </a:endParaRPr>
          </a:p>
        </p:txBody>
      </p:sp>
      <p:sp>
        <p:nvSpPr>
          <p:cNvPr id="131" name="Line 313"/>
          <p:cNvSpPr>
            <a:spLocks noChangeShapeType="1"/>
          </p:cNvSpPr>
          <p:nvPr/>
        </p:nvSpPr>
        <p:spPr bwMode="auto">
          <a:xfrm flipH="1">
            <a:off x="5443538" y="1560512"/>
            <a:ext cx="2243138" cy="387350"/>
          </a:xfrm>
          <a:prstGeom prst="line">
            <a:avLst/>
          </a:prstGeom>
          <a:noFill/>
          <a:ln w="793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5" name="Line 315"/>
          <p:cNvSpPr>
            <a:spLocks noChangeShapeType="1"/>
          </p:cNvSpPr>
          <p:nvPr/>
        </p:nvSpPr>
        <p:spPr bwMode="auto">
          <a:xfrm flipH="1">
            <a:off x="6183313" y="1581150"/>
            <a:ext cx="1503363" cy="363538"/>
          </a:xfrm>
          <a:prstGeom prst="line">
            <a:avLst/>
          </a:prstGeom>
          <a:noFill/>
          <a:ln w="793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5" name="Rectangle 78"/>
          <p:cNvSpPr>
            <a:spLocks noChangeArrowheads="1"/>
          </p:cNvSpPr>
          <p:nvPr/>
        </p:nvSpPr>
        <p:spPr bwMode="auto">
          <a:xfrm>
            <a:off x="5099050" y="1957387"/>
            <a:ext cx="590550" cy="293688"/>
          </a:xfrm>
          <a:prstGeom prst="rect">
            <a:avLst/>
          </a:prstGeom>
          <a:solidFill>
            <a:srgbClr val="FFA5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Rectangle 79"/>
          <p:cNvSpPr>
            <a:spLocks noChangeArrowheads="1"/>
          </p:cNvSpPr>
          <p:nvPr/>
        </p:nvSpPr>
        <p:spPr bwMode="auto">
          <a:xfrm>
            <a:off x="5313363" y="1962150"/>
            <a:ext cx="26511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a:ln>
                  <a:noFill/>
                </a:ln>
                <a:solidFill>
                  <a:srgbClr val="000000"/>
                </a:solidFill>
                <a:effectLst/>
                <a:latin typeface="Times New Roman" panose="02020603050405020304" pitchFamily="18" charset="0"/>
              </a:rPr>
              <a:t>C</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1" name="Line 142"/>
          <p:cNvSpPr>
            <a:spLocks noChangeShapeType="1"/>
          </p:cNvSpPr>
          <p:nvPr/>
        </p:nvSpPr>
        <p:spPr bwMode="auto">
          <a:xfrm>
            <a:off x="5394325" y="2251075"/>
            <a:ext cx="0" cy="180975"/>
          </a:xfrm>
          <a:prstGeom prst="line">
            <a:avLst/>
          </a:prstGeom>
          <a:noFill/>
          <a:ln w="793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2" name="Freeform 314"/>
          <p:cNvSpPr>
            <a:spLocks/>
          </p:cNvSpPr>
          <p:nvPr/>
        </p:nvSpPr>
        <p:spPr bwMode="auto">
          <a:xfrm>
            <a:off x="5394325" y="1919287"/>
            <a:ext cx="61913" cy="55563"/>
          </a:xfrm>
          <a:custGeom>
            <a:avLst/>
            <a:gdLst>
              <a:gd name="T0" fmla="*/ 39 w 39"/>
              <a:gd name="T1" fmla="*/ 35 h 35"/>
              <a:gd name="T2" fmla="*/ 0 w 39"/>
              <a:gd name="T3" fmla="*/ 24 h 35"/>
              <a:gd name="T4" fmla="*/ 33 w 39"/>
              <a:gd name="T5" fmla="*/ 0 h 35"/>
              <a:gd name="T6" fmla="*/ 39 w 39"/>
              <a:gd name="T7" fmla="*/ 35 h 35"/>
            </a:gdLst>
            <a:ahLst/>
            <a:cxnLst>
              <a:cxn ang="0">
                <a:pos x="T0" y="T1"/>
              </a:cxn>
              <a:cxn ang="0">
                <a:pos x="T2" y="T3"/>
              </a:cxn>
              <a:cxn ang="0">
                <a:pos x="T4" y="T5"/>
              </a:cxn>
              <a:cxn ang="0">
                <a:pos x="T6" y="T7"/>
              </a:cxn>
            </a:cxnLst>
            <a:rect l="0" t="0" r="r" b="b"/>
            <a:pathLst>
              <a:path w="39" h="35">
                <a:moveTo>
                  <a:pt x="39" y="35"/>
                </a:moveTo>
                <a:lnTo>
                  <a:pt x="0" y="24"/>
                </a:lnTo>
                <a:lnTo>
                  <a:pt x="33" y="0"/>
                </a:lnTo>
                <a:lnTo>
                  <a:pt x="39" y="3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362" name="Group 361"/>
          <p:cNvGrpSpPr/>
          <p:nvPr/>
        </p:nvGrpSpPr>
        <p:grpSpPr>
          <a:xfrm>
            <a:off x="5099050" y="2425700"/>
            <a:ext cx="631826" cy="4432300"/>
            <a:chOff x="5099050" y="2425700"/>
            <a:chExt cx="631826" cy="4432300"/>
          </a:xfrm>
        </p:grpSpPr>
        <p:sp>
          <p:nvSpPr>
            <p:cNvPr id="79" name="Rectangle 94"/>
            <p:cNvSpPr>
              <a:spLocks noChangeArrowheads="1"/>
            </p:cNvSpPr>
            <p:nvPr/>
          </p:nvSpPr>
          <p:spPr bwMode="auto">
            <a:xfrm>
              <a:off x="5099050" y="2471737"/>
              <a:ext cx="590550" cy="293688"/>
            </a:xfrm>
            <a:prstGeom prst="rect">
              <a:avLst/>
            </a:prstGeom>
            <a:solidFill>
              <a:srgbClr val="66C2A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Rectangle 95"/>
            <p:cNvSpPr>
              <a:spLocks noChangeArrowheads="1"/>
            </p:cNvSpPr>
            <p:nvPr/>
          </p:nvSpPr>
          <p:spPr bwMode="auto">
            <a:xfrm>
              <a:off x="5195888" y="2476500"/>
              <a:ext cx="5048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a:ln>
                    <a:noFill/>
                  </a:ln>
                  <a:solidFill>
                    <a:srgbClr val="000000"/>
                  </a:solidFill>
                  <a:effectLst/>
                  <a:latin typeface="Times New Roman" panose="02020603050405020304" pitchFamily="18" charset="0"/>
                </a:rPr>
                <a:t>L01</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5" name="Rectangle 118"/>
            <p:cNvSpPr>
              <a:spLocks noChangeArrowheads="1"/>
            </p:cNvSpPr>
            <p:nvPr/>
          </p:nvSpPr>
          <p:spPr bwMode="auto">
            <a:xfrm>
              <a:off x="5099050" y="3724275"/>
              <a:ext cx="590550" cy="295275"/>
            </a:xfrm>
            <a:prstGeom prst="rect">
              <a:avLst/>
            </a:prstGeom>
            <a:solidFill>
              <a:srgbClr val="FC8D6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Rectangle 119"/>
            <p:cNvSpPr>
              <a:spLocks noChangeArrowheads="1"/>
            </p:cNvSpPr>
            <p:nvPr/>
          </p:nvSpPr>
          <p:spPr bwMode="auto">
            <a:xfrm>
              <a:off x="5195888" y="3733800"/>
              <a:ext cx="5048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a:ln>
                    <a:noFill/>
                  </a:ln>
                  <a:solidFill>
                    <a:srgbClr val="000000"/>
                  </a:solidFill>
                  <a:effectLst/>
                  <a:latin typeface="Times New Roman" panose="02020603050405020304" pitchFamily="18" charset="0"/>
                </a:rPr>
                <a:t>L02</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2" name="Freeform 143"/>
            <p:cNvSpPr>
              <a:spLocks/>
            </p:cNvSpPr>
            <p:nvPr/>
          </p:nvSpPr>
          <p:spPr bwMode="auto">
            <a:xfrm>
              <a:off x="5370513" y="2425700"/>
              <a:ext cx="46038" cy="46038"/>
            </a:xfrm>
            <a:custGeom>
              <a:avLst/>
              <a:gdLst>
                <a:gd name="T0" fmla="*/ 29 w 29"/>
                <a:gd name="T1" fmla="*/ 0 h 29"/>
                <a:gd name="T2" fmla="*/ 15 w 29"/>
                <a:gd name="T3" fmla="*/ 29 h 29"/>
                <a:gd name="T4" fmla="*/ 0 w 29"/>
                <a:gd name="T5" fmla="*/ 0 h 29"/>
                <a:gd name="T6" fmla="*/ 29 w 29"/>
                <a:gd name="T7" fmla="*/ 0 h 29"/>
              </a:gdLst>
              <a:ahLst/>
              <a:cxnLst>
                <a:cxn ang="0">
                  <a:pos x="T0" y="T1"/>
                </a:cxn>
                <a:cxn ang="0">
                  <a:pos x="T2" y="T3"/>
                </a:cxn>
                <a:cxn ang="0">
                  <a:pos x="T4" y="T5"/>
                </a:cxn>
                <a:cxn ang="0">
                  <a:pos x="T6" y="T7"/>
                </a:cxn>
              </a:cxnLst>
              <a:rect l="0" t="0" r="r" b="b"/>
              <a:pathLst>
                <a:path w="29" h="29">
                  <a:moveTo>
                    <a:pt x="29" y="0"/>
                  </a:moveTo>
                  <a:lnTo>
                    <a:pt x="15" y="29"/>
                  </a:lnTo>
                  <a:lnTo>
                    <a:pt x="0" y="0"/>
                  </a:lnTo>
                  <a:lnTo>
                    <a:pt x="2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Line 186"/>
            <p:cNvSpPr>
              <a:spLocks noChangeShapeType="1"/>
            </p:cNvSpPr>
            <p:nvPr/>
          </p:nvSpPr>
          <p:spPr bwMode="auto">
            <a:xfrm>
              <a:off x="5394325" y="2765425"/>
              <a:ext cx="0" cy="919163"/>
            </a:xfrm>
            <a:prstGeom prst="line">
              <a:avLst/>
            </a:prstGeom>
            <a:noFill/>
            <a:ln w="793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2" name="Freeform 187"/>
            <p:cNvSpPr>
              <a:spLocks/>
            </p:cNvSpPr>
            <p:nvPr/>
          </p:nvSpPr>
          <p:spPr bwMode="auto">
            <a:xfrm>
              <a:off x="5370513" y="3678237"/>
              <a:ext cx="46038" cy="46038"/>
            </a:xfrm>
            <a:custGeom>
              <a:avLst/>
              <a:gdLst>
                <a:gd name="T0" fmla="*/ 29 w 29"/>
                <a:gd name="T1" fmla="*/ 0 h 29"/>
                <a:gd name="T2" fmla="*/ 15 w 29"/>
                <a:gd name="T3" fmla="*/ 29 h 29"/>
                <a:gd name="T4" fmla="*/ 0 w 29"/>
                <a:gd name="T5" fmla="*/ 0 h 29"/>
                <a:gd name="T6" fmla="*/ 29 w 29"/>
                <a:gd name="T7" fmla="*/ 0 h 29"/>
              </a:gdLst>
              <a:ahLst/>
              <a:cxnLst>
                <a:cxn ang="0">
                  <a:pos x="T0" y="T1"/>
                </a:cxn>
                <a:cxn ang="0">
                  <a:pos x="T2" y="T3"/>
                </a:cxn>
                <a:cxn ang="0">
                  <a:pos x="T4" y="T5"/>
                </a:cxn>
                <a:cxn ang="0">
                  <a:pos x="T6" y="T7"/>
                </a:cxn>
              </a:cxnLst>
              <a:rect l="0" t="0" r="r" b="b"/>
              <a:pathLst>
                <a:path w="29" h="29">
                  <a:moveTo>
                    <a:pt x="29" y="0"/>
                  </a:moveTo>
                  <a:lnTo>
                    <a:pt x="15" y="29"/>
                  </a:lnTo>
                  <a:lnTo>
                    <a:pt x="0" y="0"/>
                  </a:lnTo>
                  <a:lnTo>
                    <a:pt x="2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 name="Rectangle 190"/>
            <p:cNvSpPr>
              <a:spLocks noChangeArrowheads="1"/>
            </p:cNvSpPr>
            <p:nvPr/>
          </p:nvSpPr>
          <p:spPr bwMode="auto">
            <a:xfrm>
              <a:off x="5099050" y="4975225"/>
              <a:ext cx="590550" cy="293688"/>
            </a:xfrm>
            <a:prstGeom prst="rect">
              <a:avLst/>
            </a:prstGeom>
            <a:solidFill>
              <a:srgbClr val="8DA0C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Rectangle 191"/>
            <p:cNvSpPr>
              <a:spLocks noChangeArrowheads="1"/>
            </p:cNvSpPr>
            <p:nvPr/>
          </p:nvSpPr>
          <p:spPr bwMode="auto">
            <a:xfrm>
              <a:off x="5195888" y="4983162"/>
              <a:ext cx="5048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a:ln>
                    <a:noFill/>
                  </a:ln>
                  <a:solidFill>
                    <a:srgbClr val="000000"/>
                  </a:solidFill>
                  <a:effectLst/>
                  <a:latin typeface="Times New Roman" panose="02020603050405020304" pitchFamily="18" charset="0"/>
                </a:rPr>
                <a:t>L03</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3" name="Line 234"/>
            <p:cNvSpPr>
              <a:spLocks noChangeShapeType="1"/>
            </p:cNvSpPr>
            <p:nvPr/>
          </p:nvSpPr>
          <p:spPr bwMode="auto">
            <a:xfrm>
              <a:off x="5394325" y="4019550"/>
              <a:ext cx="0" cy="915988"/>
            </a:xfrm>
            <a:prstGeom prst="line">
              <a:avLst/>
            </a:prstGeom>
            <a:noFill/>
            <a:ln w="793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4" name="Freeform 235"/>
            <p:cNvSpPr>
              <a:spLocks/>
            </p:cNvSpPr>
            <p:nvPr/>
          </p:nvSpPr>
          <p:spPr bwMode="auto">
            <a:xfrm>
              <a:off x="5370513" y="4929187"/>
              <a:ext cx="46038" cy="46038"/>
            </a:xfrm>
            <a:custGeom>
              <a:avLst/>
              <a:gdLst>
                <a:gd name="T0" fmla="*/ 29 w 29"/>
                <a:gd name="T1" fmla="*/ 0 h 29"/>
                <a:gd name="T2" fmla="*/ 15 w 29"/>
                <a:gd name="T3" fmla="*/ 29 h 29"/>
                <a:gd name="T4" fmla="*/ 0 w 29"/>
                <a:gd name="T5" fmla="*/ 0 h 29"/>
                <a:gd name="T6" fmla="*/ 29 w 29"/>
                <a:gd name="T7" fmla="*/ 0 h 29"/>
              </a:gdLst>
              <a:ahLst/>
              <a:cxnLst>
                <a:cxn ang="0">
                  <a:pos x="T0" y="T1"/>
                </a:cxn>
                <a:cxn ang="0">
                  <a:pos x="T2" y="T3"/>
                </a:cxn>
                <a:cxn ang="0">
                  <a:pos x="T4" y="T5"/>
                </a:cxn>
                <a:cxn ang="0">
                  <a:pos x="T6" y="T7"/>
                </a:cxn>
              </a:cxnLst>
              <a:rect l="0" t="0" r="r" b="b"/>
              <a:pathLst>
                <a:path w="29" h="29">
                  <a:moveTo>
                    <a:pt x="29" y="0"/>
                  </a:moveTo>
                  <a:lnTo>
                    <a:pt x="15" y="29"/>
                  </a:lnTo>
                  <a:lnTo>
                    <a:pt x="0" y="0"/>
                  </a:lnTo>
                  <a:lnTo>
                    <a:pt x="2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Rectangle 238"/>
            <p:cNvSpPr>
              <a:spLocks noChangeArrowheads="1"/>
            </p:cNvSpPr>
            <p:nvPr/>
          </p:nvSpPr>
          <p:spPr bwMode="auto">
            <a:xfrm>
              <a:off x="5099050" y="6224587"/>
              <a:ext cx="590550" cy="295275"/>
            </a:xfrm>
            <a:prstGeom prst="rect">
              <a:avLst/>
            </a:prstGeom>
            <a:solidFill>
              <a:srgbClr val="A6D85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Rectangle 239"/>
            <p:cNvSpPr>
              <a:spLocks noChangeArrowheads="1"/>
            </p:cNvSpPr>
            <p:nvPr/>
          </p:nvSpPr>
          <p:spPr bwMode="auto">
            <a:xfrm>
              <a:off x="5245100" y="6234112"/>
              <a:ext cx="4064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a:ln>
                    <a:noFill/>
                  </a:ln>
                  <a:solidFill>
                    <a:srgbClr val="000000"/>
                  </a:solidFill>
                  <a:effectLst/>
                  <a:latin typeface="Times New Roman" panose="02020603050405020304" pitchFamily="18" charset="0"/>
                </a:rPr>
                <a:t>FC</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21" name="Line 264"/>
            <p:cNvSpPr>
              <a:spLocks noChangeShapeType="1"/>
            </p:cNvSpPr>
            <p:nvPr/>
          </p:nvSpPr>
          <p:spPr bwMode="auto">
            <a:xfrm>
              <a:off x="5394325" y="5268912"/>
              <a:ext cx="0" cy="915988"/>
            </a:xfrm>
            <a:prstGeom prst="line">
              <a:avLst/>
            </a:prstGeom>
            <a:noFill/>
            <a:ln w="793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2" name="Freeform 265"/>
            <p:cNvSpPr>
              <a:spLocks/>
            </p:cNvSpPr>
            <p:nvPr/>
          </p:nvSpPr>
          <p:spPr bwMode="auto">
            <a:xfrm>
              <a:off x="5370513" y="6180137"/>
              <a:ext cx="46038" cy="44450"/>
            </a:xfrm>
            <a:custGeom>
              <a:avLst/>
              <a:gdLst>
                <a:gd name="T0" fmla="*/ 29 w 29"/>
                <a:gd name="T1" fmla="*/ 0 h 28"/>
                <a:gd name="T2" fmla="*/ 15 w 29"/>
                <a:gd name="T3" fmla="*/ 28 h 28"/>
                <a:gd name="T4" fmla="*/ 0 w 29"/>
                <a:gd name="T5" fmla="*/ 0 h 28"/>
                <a:gd name="T6" fmla="*/ 29 w 29"/>
                <a:gd name="T7" fmla="*/ 0 h 28"/>
              </a:gdLst>
              <a:ahLst/>
              <a:cxnLst>
                <a:cxn ang="0">
                  <a:pos x="T0" y="T1"/>
                </a:cxn>
                <a:cxn ang="0">
                  <a:pos x="T2" y="T3"/>
                </a:cxn>
                <a:cxn ang="0">
                  <a:pos x="T4" y="T5"/>
                </a:cxn>
                <a:cxn ang="0">
                  <a:pos x="T6" y="T7"/>
                </a:cxn>
              </a:cxnLst>
              <a:rect l="0" t="0" r="r" b="b"/>
              <a:pathLst>
                <a:path w="29" h="28">
                  <a:moveTo>
                    <a:pt x="29" y="0"/>
                  </a:moveTo>
                  <a:lnTo>
                    <a:pt x="15" y="28"/>
                  </a:lnTo>
                  <a:lnTo>
                    <a:pt x="0" y="0"/>
                  </a:lnTo>
                  <a:lnTo>
                    <a:pt x="2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Line 269"/>
            <p:cNvSpPr>
              <a:spLocks noChangeShapeType="1"/>
            </p:cNvSpPr>
            <p:nvPr/>
          </p:nvSpPr>
          <p:spPr bwMode="auto">
            <a:xfrm>
              <a:off x="5394325" y="4437062"/>
              <a:ext cx="0" cy="133350"/>
            </a:xfrm>
            <a:prstGeom prst="line">
              <a:avLst/>
            </a:prstGeom>
            <a:noFill/>
            <a:ln w="793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4" name="Freeform 270"/>
            <p:cNvSpPr>
              <a:spLocks/>
            </p:cNvSpPr>
            <p:nvPr/>
          </p:nvSpPr>
          <p:spPr bwMode="auto">
            <a:xfrm>
              <a:off x="5370513" y="4564062"/>
              <a:ext cx="46038" cy="46038"/>
            </a:xfrm>
            <a:custGeom>
              <a:avLst/>
              <a:gdLst>
                <a:gd name="T0" fmla="*/ 29 w 29"/>
                <a:gd name="T1" fmla="*/ 0 h 29"/>
                <a:gd name="T2" fmla="*/ 15 w 29"/>
                <a:gd name="T3" fmla="*/ 29 h 29"/>
                <a:gd name="T4" fmla="*/ 0 w 29"/>
                <a:gd name="T5" fmla="*/ 0 h 29"/>
                <a:gd name="T6" fmla="*/ 29 w 29"/>
                <a:gd name="T7" fmla="*/ 0 h 29"/>
              </a:gdLst>
              <a:ahLst/>
              <a:cxnLst>
                <a:cxn ang="0">
                  <a:pos x="T0" y="T1"/>
                </a:cxn>
                <a:cxn ang="0">
                  <a:pos x="T2" y="T3"/>
                </a:cxn>
                <a:cxn ang="0">
                  <a:pos x="T4" y="T5"/>
                </a:cxn>
                <a:cxn ang="0">
                  <a:pos x="T6" y="T7"/>
                </a:cxn>
              </a:cxnLst>
              <a:rect l="0" t="0" r="r" b="b"/>
              <a:pathLst>
                <a:path w="29" h="29">
                  <a:moveTo>
                    <a:pt x="29" y="0"/>
                  </a:moveTo>
                  <a:lnTo>
                    <a:pt x="15" y="29"/>
                  </a:lnTo>
                  <a:lnTo>
                    <a:pt x="0" y="0"/>
                  </a:lnTo>
                  <a:lnTo>
                    <a:pt x="2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Freeform 288"/>
            <p:cNvSpPr>
              <a:spLocks/>
            </p:cNvSpPr>
            <p:nvPr/>
          </p:nvSpPr>
          <p:spPr bwMode="auto">
            <a:xfrm>
              <a:off x="5373688" y="5808662"/>
              <a:ext cx="46038" cy="46038"/>
            </a:xfrm>
            <a:custGeom>
              <a:avLst/>
              <a:gdLst>
                <a:gd name="T0" fmla="*/ 29 w 29"/>
                <a:gd name="T1" fmla="*/ 0 h 29"/>
                <a:gd name="T2" fmla="*/ 15 w 29"/>
                <a:gd name="T3" fmla="*/ 29 h 29"/>
                <a:gd name="T4" fmla="*/ 0 w 29"/>
                <a:gd name="T5" fmla="*/ 0 h 29"/>
                <a:gd name="T6" fmla="*/ 29 w 29"/>
                <a:gd name="T7" fmla="*/ 0 h 29"/>
              </a:gdLst>
              <a:ahLst/>
              <a:cxnLst>
                <a:cxn ang="0">
                  <a:pos x="T0" y="T1"/>
                </a:cxn>
                <a:cxn ang="0">
                  <a:pos x="T2" y="T3"/>
                </a:cxn>
                <a:cxn ang="0">
                  <a:pos x="T4" y="T5"/>
                </a:cxn>
                <a:cxn ang="0">
                  <a:pos x="T6" y="T7"/>
                </a:cxn>
              </a:cxnLst>
              <a:rect l="0" t="0" r="r" b="b"/>
              <a:pathLst>
                <a:path w="29" h="29">
                  <a:moveTo>
                    <a:pt x="29" y="0"/>
                  </a:moveTo>
                  <a:lnTo>
                    <a:pt x="15" y="29"/>
                  </a:lnTo>
                  <a:lnTo>
                    <a:pt x="0" y="0"/>
                  </a:lnTo>
                  <a:lnTo>
                    <a:pt x="2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Rectangle 303"/>
            <p:cNvSpPr>
              <a:spLocks noChangeArrowheads="1"/>
            </p:cNvSpPr>
            <p:nvPr/>
          </p:nvSpPr>
          <p:spPr bwMode="auto">
            <a:xfrm>
              <a:off x="5170488" y="6521450"/>
              <a:ext cx="56038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a:ln>
                    <a:noFill/>
                  </a:ln>
                  <a:solidFill>
                    <a:srgbClr val="000000"/>
                  </a:solidFill>
                  <a:effectLst/>
                  <a:latin typeface="Times New Roman" panose="02020603050405020304" pitchFamily="18" charset="0"/>
                </a:rPr>
                <a:t>LLL</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35" name="Line 330"/>
            <p:cNvSpPr>
              <a:spLocks noChangeShapeType="1"/>
            </p:cNvSpPr>
            <p:nvPr/>
          </p:nvSpPr>
          <p:spPr bwMode="auto">
            <a:xfrm>
              <a:off x="5394325" y="2765425"/>
              <a:ext cx="0" cy="549275"/>
            </a:xfrm>
            <a:prstGeom prst="line">
              <a:avLst/>
            </a:prstGeom>
            <a:noFill/>
            <a:ln w="793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6" name="Freeform 331"/>
            <p:cNvSpPr>
              <a:spLocks/>
            </p:cNvSpPr>
            <p:nvPr/>
          </p:nvSpPr>
          <p:spPr bwMode="auto">
            <a:xfrm>
              <a:off x="5370513" y="3309937"/>
              <a:ext cx="46038" cy="46038"/>
            </a:xfrm>
            <a:custGeom>
              <a:avLst/>
              <a:gdLst>
                <a:gd name="T0" fmla="*/ 29 w 29"/>
                <a:gd name="T1" fmla="*/ 0 h 29"/>
                <a:gd name="T2" fmla="*/ 15 w 29"/>
                <a:gd name="T3" fmla="*/ 29 h 29"/>
                <a:gd name="T4" fmla="*/ 0 w 29"/>
                <a:gd name="T5" fmla="*/ 0 h 29"/>
                <a:gd name="T6" fmla="*/ 29 w 29"/>
                <a:gd name="T7" fmla="*/ 0 h 29"/>
              </a:gdLst>
              <a:ahLst/>
              <a:cxnLst>
                <a:cxn ang="0">
                  <a:pos x="T0" y="T1"/>
                </a:cxn>
                <a:cxn ang="0">
                  <a:pos x="T2" y="T3"/>
                </a:cxn>
                <a:cxn ang="0">
                  <a:pos x="T4" y="T5"/>
                </a:cxn>
                <a:cxn ang="0">
                  <a:pos x="T6" y="T7"/>
                </a:cxn>
              </a:cxnLst>
              <a:rect l="0" t="0" r="r" b="b"/>
              <a:pathLst>
                <a:path w="29" h="29">
                  <a:moveTo>
                    <a:pt x="29" y="0"/>
                  </a:moveTo>
                  <a:lnTo>
                    <a:pt x="15" y="29"/>
                  </a:lnTo>
                  <a:lnTo>
                    <a:pt x="0" y="0"/>
                  </a:lnTo>
                  <a:lnTo>
                    <a:pt x="2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51" name="Group 350"/>
          <p:cNvGrpSpPr/>
          <p:nvPr/>
        </p:nvGrpSpPr>
        <p:grpSpPr>
          <a:xfrm>
            <a:off x="5833872" y="2425700"/>
            <a:ext cx="646112" cy="4432300"/>
            <a:chOff x="10272713" y="2425700"/>
            <a:chExt cx="646112" cy="4432300"/>
          </a:xfrm>
        </p:grpSpPr>
        <p:sp>
          <p:nvSpPr>
            <p:cNvPr id="94" name="Freeform 151"/>
            <p:cNvSpPr>
              <a:spLocks/>
            </p:cNvSpPr>
            <p:nvPr/>
          </p:nvSpPr>
          <p:spPr bwMode="auto">
            <a:xfrm>
              <a:off x="10545763" y="2867025"/>
              <a:ext cx="46038" cy="46038"/>
            </a:xfrm>
            <a:custGeom>
              <a:avLst/>
              <a:gdLst>
                <a:gd name="T0" fmla="*/ 29 w 29"/>
                <a:gd name="T1" fmla="*/ 0 h 29"/>
                <a:gd name="T2" fmla="*/ 14 w 29"/>
                <a:gd name="T3" fmla="*/ 29 h 29"/>
                <a:gd name="T4" fmla="*/ 0 w 29"/>
                <a:gd name="T5" fmla="*/ 0 h 29"/>
                <a:gd name="T6" fmla="*/ 29 w 29"/>
                <a:gd name="T7" fmla="*/ 0 h 29"/>
              </a:gdLst>
              <a:ahLst/>
              <a:cxnLst>
                <a:cxn ang="0">
                  <a:pos x="T0" y="T1"/>
                </a:cxn>
                <a:cxn ang="0">
                  <a:pos x="T2" y="T3"/>
                </a:cxn>
                <a:cxn ang="0">
                  <a:pos x="T4" y="T5"/>
                </a:cxn>
                <a:cxn ang="0">
                  <a:pos x="T6" y="T7"/>
                </a:cxn>
              </a:cxnLst>
              <a:rect l="0" t="0" r="r" b="b"/>
              <a:pathLst>
                <a:path w="29" h="29">
                  <a:moveTo>
                    <a:pt x="29" y="0"/>
                  </a:moveTo>
                  <a:lnTo>
                    <a:pt x="14" y="29"/>
                  </a:lnTo>
                  <a:lnTo>
                    <a:pt x="0" y="0"/>
                  </a:lnTo>
                  <a:lnTo>
                    <a:pt x="2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350" name="Group 349"/>
            <p:cNvGrpSpPr/>
            <p:nvPr/>
          </p:nvGrpSpPr>
          <p:grpSpPr>
            <a:xfrm>
              <a:off x="10272713" y="2425700"/>
              <a:ext cx="646112" cy="4432300"/>
              <a:chOff x="10272713" y="2425700"/>
              <a:chExt cx="646112" cy="4432300"/>
            </a:xfrm>
          </p:grpSpPr>
          <p:sp>
            <p:nvSpPr>
              <p:cNvPr id="81" name="Rectangle 108"/>
              <p:cNvSpPr>
                <a:spLocks noChangeArrowheads="1"/>
              </p:cNvSpPr>
              <p:nvPr/>
            </p:nvSpPr>
            <p:spPr bwMode="auto">
              <a:xfrm>
                <a:off x="10272713" y="2471737"/>
                <a:ext cx="592138" cy="293688"/>
              </a:xfrm>
              <a:prstGeom prst="rect">
                <a:avLst/>
              </a:prstGeom>
              <a:solidFill>
                <a:srgbClr val="66C2A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Rectangle 109"/>
              <p:cNvSpPr>
                <a:spLocks noChangeArrowheads="1"/>
              </p:cNvSpPr>
              <p:nvPr/>
            </p:nvSpPr>
            <p:spPr bwMode="auto">
              <a:xfrm>
                <a:off x="10364788" y="2476500"/>
                <a:ext cx="5175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dirty="0">
                    <a:ln>
                      <a:noFill/>
                    </a:ln>
                    <a:solidFill>
                      <a:srgbClr val="000000"/>
                    </a:solidFill>
                    <a:effectLst/>
                    <a:latin typeface="Times New Roman" panose="02020603050405020304" pitchFamily="18" charset="0"/>
                  </a:rPr>
                  <a:t>R01</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83" name="Rectangle 116"/>
              <p:cNvSpPr>
                <a:spLocks noChangeArrowheads="1"/>
              </p:cNvSpPr>
              <p:nvPr/>
            </p:nvSpPr>
            <p:spPr bwMode="auto">
              <a:xfrm>
                <a:off x="10272713" y="2913062"/>
                <a:ext cx="592138" cy="293688"/>
              </a:xfrm>
              <a:prstGeom prst="rect">
                <a:avLst/>
              </a:prstGeom>
              <a:solidFill>
                <a:srgbClr val="66C2A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Rectangle 117"/>
              <p:cNvSpPr>
                <a:spLocks noChangeArrowheads="1"/>
              </p:cNvSpPr>
              <p:nvPr/>
            </p:nvSpPr>
            <p:spPr bwMode="auto">
              <a:xfrm>
                <a:off x="10364788" y="2917825"/>
                <a:ext cx="5175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a:ln>
                      <a:noFill/>
                    </a:ln>
                    <a:solidFill>
                      <a:srgbClr val="000000"/>
                    </a:solidFill>
                    <a:effectLst/>
                    <a:latin typeface="Times New Roman" panose="02020603050405020304" pitchFamily="18" charset="0"/>
                  </a:rPr>
                  <a:t>R02</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7" name="Rectangle 132"/>
              <p:cNvSpPr>
                <a:spLocks noChangeArrowheads="1"/>
              </p:cNvSpPr>
              <p:nvPr/>
            </p:nvSpPr>
            <p:spPr bwMode="auto">
              <a:xfrm>
                <a:off x="10272713" y="3724275"/>
                <a:ext cx="592138" cy="295275"/>
              </a:xfrm>
              <a:prstGeom prst="rect">
                <a:avLst/>
              </a:prstGeom>
              <a:solidFill>
                <a:srgbClr val="FC8D6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Rectangle 133"/>
              <p:cNvSpPr>
                <a:spLocks noChangeArrowheads="1"/>
              </p:cNvSpPr>
              <p:nvPr/>
            </p:nvSpPr>
            <p:spPr bwMode="auto">
              <a:xfrm>
                <a:off x="10364788" y="3733800"/>
                <a:ext cx="5175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dirty="0">
                    <a:ln>
                      <a:noFill/>
                    </a:ln>
                    <a:solidFill>
                      <a:srgbClr val="000000"/>
                    </a:solidFill>
                    <a:effectLst/>
                    <a:latin typeface="Times New Roman" panose="02020603050405020304" pitchFamily="18" charset="0"/>
                  </a:rPr>
                  <a:t>R03</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93" name="Line 150"/>
              <p:cNvSpPr>
                <a:spLocks noChangeShapeType="1"/>
              </p:cNvSpPr>
              <p:nvPr/>
            </p:nvSpPr>
            <p:spPr bwMode="auto">
              <a:xfrm>
                <a:off x="10567988" y="2765425"/>
                <a:ext cx="0" cy="107950"/>
              </a:xfrm>
              <a:prstGeom prst="line">
                <a:avLst/>
              </a:prstGeom>
              <a:noFill/>
              <a:ln w="793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8" name="Freeform 173"/>
              <p:cNvSpPr>
                <a:spLocks/>
              </p:cNvSpPr>
              <p:nvPr/>
            </p:nvSpPr>
            <p:spPr bwMode="auto">
              <a:xfrm>
                <a:off x="10545763" y="2425700"/>
                <a:ext cx="46038" cy="46038"/>
              </a:xfrm>
              <a:custGeom>
                <a:avLst/>
                <a:gdLst>
                  <a:gd name="T0" fmla="*/ 29 w 29"/>
                  <a:gd name="T1" fmla="*/ 0 h 29"/>
                  <a:gd name="T2" fmla="*/ 14 w 29"/>
                  <a:gd name="T3" fmla="*/ 29 h 29"/>
                  <a:gd name="T4" fmla="*/ 0 w 29"/>
                  <a:gd name="T5" fmla="*/ 0 h 29"/>
                  <a:gd name="T6" fmla="*/ 29 w 29"/>
                  <a:gd name="T7" fmla="*/ 0 h 29"/>
                </a:gdLst>
                <a:ahLst/>
                <a:cxnLst>
                  <a:cxn ang="0">
                    <a:pos x="T0" y="T1"/>
                  </a:cxn>
                  <a:cxn ang="0">
                    <a:pos x="T2" y="T3"/>
                  </a:cxn>
                  <a:cxn ang="0">
                    <a:pos x="T4" y="T5"/>
                  </a:cxn>
                  <a:cxn ang="0">
                    <a:pos x="T6" y="T7"/>
                  </a:cxn>
                </a:cxnLst>
                <a:rect l="0" t="0" r="r" b="b"/>
                <a:pathLst>
                  <a:path w="29" h="29">
                    <a:moveTo>
                      <a:pt x="29" y="0"/>
                    </a:moveTo>
                    <a:lnTo>
                      <a:pt x="14" y="29"/>
                    </a:lnTo>
                    <a:lnTo>
                      <a:pt x="0" y="0"/>
                    </a:lnTo>
                    <a:lnTo>
                      <a:pt x="2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Line 178"/>
              <p:cNvSpPr>
                <a:spLocks noChangeShapeType="1"/>
              </p:cNvSpPr>
              <p:nvPr/>
            </p:nvSpPr>
            <p:spPr bwMode="auto">
              <a:xfrm>
                <a:off x="10567988" y="3206750"/>
                <a:ext cx="0" cy="477838"/>
              </a:xfrm>
              <a:prstGeom prst="line">
                <a:avLst/>
              </a:prstGeom>
              <a:noFill/>
              <a:ln w="793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0" name="Freeform 179"/>
              <p:cNvSpPr>
                <a:spLocks/>
              </p:cNvSpPr>
              <p:nvPr/>
            </p:nvSpPr>
            <p:spPr bwMode="auto">
              <a:xfrm>
                <a:off x="10545763" y="3678237"/>
                <a:ext cx="46038" cy="46038"/>
              </a:xfrm>
              <a:custGeom>
                <a:avLst/>
                <a:gdLst>
                  <a:gd name="T0" fmla="*/ 29 w 29"/>
                  <a:gd name="T1" fmla="*/ 0 h 29"/>
                  <a:gd name="T2" fmla="*/ 14 w 29"/>
                  <a:gd name="T3" fmla="*/ 29 h 29"/>
                  <a:gd name="T4" fmla="*/ 0 w 29"/>
                  <a:gd name="T5" fmla="*/ 0 h 29"/>
                  <a:gd name="T6" fmla="*/ 29 w 29"/>
                  <a:gd name="T7" fmla="*/ 0 h 29"/>
                </a:gdLst>
                <a:ahLst/>
                <a:cxnLst>
                  <a:cxn ang="0">
                    <a:pos x="T0" y="T1"/>
                  </a:cxn>
                  <a:cxn ang="0">
                    <a:pos x="T2" y="T3"/>
                  </a:cxn>
                  <a:cxn ang="0">
                    <a:pos x="T4" y="T5"/>
                  </a:cxn>
                  <a:cxn ang="0">
                    <a:pos x="T6" y="T7"/>
                  </a:cxn>
                </a:cxnLst>
                <a:rect l="0" t="0" r="r" b="b"/>
                <a:pathLst>
                  <a:path w="29" h="29">
                    <a:moveTo>
                      <a:pt x="29" y="0"/>
                    </a:moveTo>
                    <a:lnTo>
                      <a:pt x="14" y="29"/>
                    </a:lnTo>
                    <a:lnTo>
                      <a:pt x="0" y="0"/>
                    </a:lnTo>
                    <a:lnTo>
                      <a:pt x="2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Rectangle 204"/>
              <p:cNvSpPr>
                <a:spLocks noChangeArrowheads="1"/>
              </p:cNvSpPr>
              <p:nvPr/>
            </p:nvSpPr>
            <p:spPr bwMode="auto">
              <a:xfrm>
                <a:off x="10272713" y="4975225"/>
                <a:ext cx="592138" cy="293688"/>
              </a:xfrm>
              <a:prstGeom prst="rect">
                <a:avLst/>
              </a:prstGeom>
              <a:solidFill>
                <a:srgbClr val="8DA0C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Rectangle 205"/>
              <p:cNvSpPr>
                <a:spLocks noChangeArrowheads="1"/>
              </p:cNvSpPr>
              <p:nvPr/>
            </p:nvSpPr>
            <p:spPr bwMode="auto">
              <a:xfrm>
                <a:off x="10364788" y="4983162"/>
                <a:ext cx="5175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a:ln>
                      <a:noFill/>
                    </a:ln>
                    <a:solidFill>
                      <a:srgbClr val="000000"/>
                    </a:solidFill>
                    <a:effectLst/>
                    <a:latin typeface="Times New Roman" panose="02020603050405020304" pitchFamily="18" charset="0"/>
                  </a:rPr>
                  <a:t>R05</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7" name="Rectangle 212"/>
              <p:cNvSpPr>
                <a:spLocks noChangeArrowheads="1"/>
              </p:cNvSpPr>
              <p:nvPr/>
            </p:nvSpPr>
            <p:spPr bwMode="auto">
              <a:xfrm>
                <a:off x="10272713" y="5416550"/>
                <a:ext cx="592138" cy="293688"/>
              </a:xfrm>
              <a:prstGeom prst="rect">
                <a:avLst/>
              </a:prstGeom>
              <a:solidFill>
                <a:srgbClr val="8DA0C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Rectangle 213"/>
              <p:cNvSpPr>
                <a:spLocks noChangeArrowheads="1"/>
              </p:cNvSpPr>
              <p:nvPr/>
            </p:nvSpPr>
            <p:spPr bwMode="auto">
              <a:xfrm>
                <a:off x="10364788" y="5424487"/>
                <a:ext cx="5175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a:ln>
                      <a:noFill/>
                    </a:ln>
                    <a:solidFill>
                      <a:srgbClr val="000000"/>
                    </a:solidFill>
                    <a:effectLst/>
                    <a:latin typeface="Times New Roman" panose="02020603050405020304" pitchFamily="18" charset="0"/>
                  </a:rPr>
                  <a:t>R06</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9" name="Line 220"/>
              <p:cNvSpPr>
                <a:spLocks noChangeShapeType="1"/>
              </p:cNvSpPr>
              <p:nvPr/>
            </p:nvSpPr>
            <p:spPr bwMode="auto">
              <a:xfrm>
                <a:off x="10567988" y="5268912"/>
                <a:ext cx="0" cy="107950"/>
              </a:xfrm>
              <a:prstGeom prst="line">
                <a:avLst/>
              </a:prstGeom>
              <a:noFill/>
              <a:ln w="793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0" name="Freeform 221"/>
              <p:cNvSpPr>
                <a:spLocks/>
              </p:cNvSpPr>
              <p:nvPr/>
            </p:nvSpPr>
            <p:spPr bwMode="auto">
              <a:xfrm>
                <a:off x="10545763" y="5370512"/>
                <a:ext cx="46038" cy="46038"/>
              </a:xfrm>
              <a:custGeom>
                <a:avLst/>
                <a:gdLst>
                  <a:gd name="T0" fmla="*/ 29 w 29"/>
                  <a:gd name="T1" fmla="*/ 0 h 29"/>
                  <a:gd name="T2" fmla="*/ 14 w 29"/>
                  <a:gd name="T3" fmla="*/ 29 h 29"/>
                  <a:gd name="T4" fmla="*/ 0 w 29"/>
                  <a:gd name="T5" fmla="*/ 0 h 29"/>
                  <a:gd name="T6" fmla="*/ 29 w 29"/>
                  <a:gd name="T7" fmla="*/ 0 h 29"/>
                </a:gdLst>
                <a:ahLst/>
                <a:cxnLst>
                  <a:cxn ang="0">
                    <a:pos x="T0" y="T1"/>
                  </a:cxn>
                  <a:cxn ang="0">
                    <a:pos x="T2" y="T3"/>
                  </a:cxn>
                  <a:cxn ang="0">
                    <a:pos x="T4" y="T5"/>
                  </a:cxn>
                  <a:cxn ang="0">
                    <a:pos x="T6" y="T7"/>
                  </a:cxn>
                </a:cxnLst>
                <a:rect l="0" t="0" r="r" b="b"/>
                <a:pathLst>
                  <a:path w="29" h="29">
                    <a:moveTo>
                      <a:pt x="29" y="0"/>
                    </a:moveTo>
                    <a:lnTo>
                      <a:pt x="14" y="29"/>
                    </a:lnTo>
                    <a:lnTo>
                      <a:pt x="0" y="0"/>
                    </a:lnTo>
                    <a:lnTo>
                      <a:pt x="2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Rectangle 252"/>
              <p:cNvSpPr>
                <a:spLocks noChangeArrowheads="1"/>
              </p:cNvSpPr>
              <p:nvPr/>
            </p:nvSpPr>
            <p:spPr bwMode="auto">
              <a:xfrm>
                <a:off x="10272713" y="6224587"/>
                <a:ext cx="592138" cy="295275"/>
              </a:xfrm>
              <a:prstGeom prst="rect">
                <a:avLst/>
              </a:prstGeom>
              <a:solidFill>
                <a:srgbClr val="A6D85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Rectangle 253"/>
              <p:cNvSpPr>
                <a:spLocks noChangeArrowheads="1"/>
              </p:cNvSpPr>
              <p:nvPr/>
            </p:nvSpPr>
            <p:spPr bwMode="auto">
              <a:xfrm>
                <a:off x="10420350" y="6234112"/>
                <a:ext cx="4064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a:ln>
                      <a:noFill/>
                    </a:ln>
                    <a:solidFill>
                      <a:srgbClr val="000000"/>
                    </a:solidFill>
                    <a:effectLst/>
                    <a:latin typeface="Times New Roman" panose="02020603050405020304" pitchFamily="18" charset="0"/>
                  </a:rPr>
                  <a:t>FC</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9" name="Line 258"/>
              <p:cNvSpPr>
                <a:spLocks noChangeShapeType="1"/>
              </p:cNvSpPr>
              <p:nvPr/>
            </p:nvSpPr>
            <p:spPr bwMode="auto">
              <a:xfrm>
                <a:off x="10567988" y="5710237"/>
                <a:ext cx="0" cy="474663"/>
              </a:xfrm>
              <a:prstGeom prst="line">
                <a:avLst/>
              </a:prstGeom>
              <a:noFill/>
              <a:ln w="793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0" name="Freeform 259"/>
              <p:cNvSpPr>
                <a:spLocks/>
              </p:cNvSpPr>
              <p:nvPr/>
            </p:nvSpPr>
            <p:spPr bwMode="auto">
              <a:xfrm>
                <a:off x="10545763" y="6180137"/>
                <a:ext cx="46038" cy="44450"/>
              </a:xfrm>
              <a:custGeom>
                <a:avLst/>
                <a:gdLst>
                  <a:gd name="T0" fmla="*/ 29 w 29"/>
                  <a:gd name="T1" fmla="*/ 0 h 28"/>
                  <a:gd name="T2" fmla="*/ 14 w 29"/>
                  <a:gd name="T3" fmla="*/ 28 h 28"/>
                  <a:gd name="T4" fmla="*/ 0 w 29"/>
                  <a:gd name="T5" fmla="*/ 0 h 28"/>
                  <a:gd name="T6" fmla="*/ 29 w 29"/>
                  <a:gd name="T7" fmla="*/ 0 h 28"/>
                </a:gdLst>
                <a:ahLst/>
                <a:cxnLst>
                  <a:cxn ang="0">
                    <a:pos x="T0" y="T1"/>
                  </a:cxn>
                  <a:cxn ang="0">
                    <a:pos x="T2" y="T3"/>
                  </a:cxn>
                  <a:cxn ang="0">
                    <a:pos x="T4" y="T5"/>
                  </a:cxn>
                  <a:cxn ang="0">
                    <a:pos x="T6" y="T7"/>
                  </a:cxn>
                </a:cxnLst>
                <a:rect l="0" t="0" r="r" b="b"/>
                <a:pathLst>
                  <a:path w="29" h="28">
                    <a:moveTo>
                      <a:pt x="29" y="0"/>
                    </a:moveTo>
                    <a:lnTo>
                      <a:pt x="14" y="28"/>
                    </a:lnTo>
                    <a:lnTo>
                      <a:pt x="0" y="0"/>
                    </a:lnTo>
                    <a:lnTo>
                      <a:pt x="2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348" name="Group 347"/>
              <p:cNvGrpSpPr/>
              <p:nvPr/>
            </p:nvGrpSpPr>
            <p:grpSpPr>
              <a:xfrm>
                <a:off x="10272713" y="4019550"/>
                <a:ext cx="609600" cy="955675"/>
                <a:chOff x="10272713" y="4019550"/>
                <a:chExt cx="609600" cy="955675"/>
              </a:xfrm>
            </p:grpSpPr>
            <p:sp>
              <p:nvSpPr>
                <p:cNvPr id="89" name="Rectangle 140"/>
                <p:cNvSpPr>
                  <a:spLocks noChangeArrowheads="1"/>
                </p:cNvSpPr>
                <p:nvPr/>
              </p:nvSpPr>
              <p:spPr bwMode="auto">
                <a:xfrm>
                  <a:off x="10272713" y="4165600"/>
                  <a:ext cx="592138" cy="295275"/>
                </a:xfrm>
                <a:prstGeom prst="rect">
                  <a:avLst/>
                </a:prstGeom>
                <a:solidFill>
                  <a:srgbClr val="FC8D6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Rectangle 141"/>
                <p:cNvSpPr>
                  <a:spLocks noChangeArrowheads="1"/>
                </p:cNvSpPr>
                <p:nvPr/>
              </p:nvSpPr>
              <p:spPr bwMode="auto">
                <a:xfrm>
                  <a:off x="10364788" y="4175125"/>
                  <a:ext cx="5175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a:ln>
                        <a:noFill/>
                      </a:ln>
                      <a:solidFill>
                        <a:srgbClr val="000000"/>
                      </a:solidFill>
                      <a:effectLst/>
                      <a:latin typeface="Times New Roman" panose="02020603050405020304" pitchFamily="18" charset="0"/>
                    </a:rPr>
                    <a:t>R04</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5" name="Line 158"/>
                <p:cNvSpPr>
                  <a:spLocks noChangeShapeType="1"/>
                </p:cNvSpPr>
                <p:nvPr/>
              </p:nvSpPr>
              <p:spPr bwMode="auto">
                <a:xfrm>
                  <a:off x="10567988" y="4019550"/>
                  <a:ext cx="0" cy="106363"/>
                </a:xfrm>
                <a:prstGeom prst="line">
                  <a:avLst/>
                </a:prstGeom>
                <a:noFill/>
                <a:ln w="793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6" name="Freeform 159"/>
                <p:cNvSpPr>
                  <a:spLocks/>
                </p:cNvSpPr>
                <p:nvPr/>
              </p:nvSpPr>
              <p:spPr bwMode="auto">
                <a:xfrm>
                  <a:off x="10545763" y="4119562"/>
                  <a:ext cx="46038" cy="46038"/>
                </a:xfrm>
                <a:custGeom>
                  <a:avLst/>
                  <a:gdLst>
                    <a:gd name="T0" fmla="*/ 29 w 29"/>
                    <a:gd name="T1" fmla="*/ 0 h 29"/>
                    <a:gd name="T2" fmla="*/ 14 w 29"/>
                    <a:gd name="T3" fmla="*/ 29 h 29"/>
                    <a:gd name="T4" fmla="*/ 0 w 29"/>
                    <a:gd name="T5" fmla="*/ 0 h 29"/>
                    <a:gd name="T6" fmla="*/ 29 w 29"/>
                    <a:gd name="T7" fmla="*/ 0 h 29"/>
                  </a:gdLst>
                  <a:ahLst/>
                  <a:cxnLst>
                    <a:cxn ang="0">
                      <a:pos x="T0" y="T1"/>
                    </a:cxn>
                    <a:cxn ang="0">
                      <a:pos x="T2" y="T3"/>
                    </a:cxn>
                    <a:cxn ang="0">
                      <a:pos x="T4" y="T5"/>
                    </a:cxn>
                    <a:cxn ang="0">
                      <a:pos x="T6" y="T7"/>
                    </a:cxn>
                  </a:cxnLst>
                  <a:rect l="0" t="0" r="r" b="b"/>
                  <a:pathLst>
                    <a:path w="29" h="29">
                      <a:moveTo>
                        <a:pt x="29" y="0"/>
                      </a:moveTo>
                      <a:lnTo>
                        <a:pt x="14" y="29"/>
                      </a:lnTo>
                      <a:lnTo>
                        <a:pt x="0" y="0"/>
                      </a:lnTo>
                      <a:lnTo>
                        <a:pt x="2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Line 226"/>
                <p:cNvSpPr>
                  <a:spLocks noChangeShapeType="1"/>
                </p:cNvSpPr>
                <p:nvPr/>
              </p:nvSpPr>
              <p:spPr bwMode="auto">
                <a:xfrm>
                  <a:off x="10567988" y="4460875"/>
                  <a:ext cx="0" cy="474663"/>
                </a:xfrm>
                <a:prstGeom prst="line">
                  <a:avLst/>
                </a:prstGeom>
                <a:noFill/>
                <a:ln w="793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 name="Freeform 227"/>
                <p:cNvSpPr>
                  <a:spLocks/>
                </p:cNvSpPr>
                <p:nvPr/>
              </p:nvSpPr>
              <p:spPr bwMode="auto">
                <a:xfrm>
                  <a:off x="10545763" y="4929187"/>
                  <a:ext cx="46038" cy="46038"/>
                </a:xfrm>
                <a:custGeom>
                  <a:avLst/>
                  <a:gdLst>
                    <a:gd name="T0" fmla="*/ 29 w 29"/>
                    <a:gd name="T1" fmla="*/ 0 h 29"/>
                    <a:gd name="T2" fmla="*/ 14 w 29"/>
                    <a:gd name="T3" fmla="*/ 29 h 29"/>
                    <a:gd name="T4" fmla="*/ 0 w 29"/>
                    <a:gd name="T5" fmla="*/ 0 h 29"/>
                    <a:gd name="T6" fmla="*/ 29 w 29"/>
                    <a:gd name="T7" fmla="*/ 0 h 29"/>
                  </a:gdLst>
                  <a:ahLst/>
                  <a:cxnLst>
                    <a:cxn ang="0">
                      <a:pos x="T0" y="T1"/>
                    </a:cxn>
                    <a:cxn ang="0">
                      <a:pos x="T2" y="T3"/>
                    </a:cxn>
                    <a:cxn ang="0">
                      <a:pos x="T4" y="T5"/>
                    </a:cxn>
                    <a:cxn ang="0">
                      <a:pos x="T6" y="T7"/>
                    </a:cxn>
                  </a:cxnLst>
                  <a:rect l="0" t="0" r="r" b="b"/>
                  <a:pathLst>
                    <a:path w="29" h="29">
                      <a:moveTo>
                        <a:pt x="29" y="0"/>
                      </a:moveTo>
                      <a:lnTo>
                        <a:pt x="14" y="29"/>
                      </a:lnTo>
                      <a:lnTo>
                        <a:pt x="0" y="0"/>
                      </a:lnTo>
                      <a:lnTo>
                        <a:pt x="2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Line 278"/>
                <p:cNvSpPr>
                  <a:spLocks noChangeShapeType="1"/>
                </p:cNvSpPr>
                <p:nvPr/>
              </p:nvSpPr>
              <p:spPr bwMode="auto">
                <a:xfrm>
                  <a:off x="10567988" y="4460875"/>
                  <a:ext cx="0" cy="109538"/>
                </a:xfrm>
                <a:prstGeom prst="line">
                  <a:avLst/>
                </a:prstGeom>
                <a:noFill/>
                <a:ln w="793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6" name="Freeform 279"/>
                <p:cNvSpPr>
                  <a:spLocks/>
                </p:cNvSpPr>
                <p:nvPr/>
              </p:nvSpPr>
              <p:spPr bwMode="auto">
                <a:xfrm>
                  <a:off x="10545763" y="4564062"/>
                  <a:ext cx="46038" cy="46038"/>
                </a:xfrm>
                <a:custGeom>
                  <a:avLst/>
                  <a:gdLst>
                    <a:gd name="T0" fmla="*/ 29 w 29"/>
                    <a:gd name="T1" fmla="*/ 0 h 29"/>
                    <a:gd name="T2" fmla="*/ 14 w 29"/>
                    <a:gd name="T3" fmla="*/ 29 h 29"/>
                    <a:gd name="T4" fmla="*/ 0 w 29"/>
                    <a:gd name="T5" fmla="*/ 0 h 29"/>
                    <a:gd name="T6" fmla="*/ 29 w 29"/>
                    <a:gd name="T7" fmla="*/ 0 h 29"/>
                  </a:gdLst>
                  <a:ahLst/>
                  <a:cxnLst>
                    <a:cxn ang="0">
                      <a:pos x="T0" y="T1"/>
                    </a:cxn>
                    <a:cxn ang="0">
                      <a:pos x="T2" y="T3"/>
                    </a:cxn>
                    <a:cxn ang="0">
                      <a:pos x="T4" y="T5"/>
                    </a:cxn>
                    <a:cxn ang="0">
                      <a:pos x="T6" y="T7"/>
                    </a:cxn>
                  </a:cxnLst>
                  <a:rect l="0" t="0" r="r" b="b"/>
                  <a:pathLst>
                    <a:path w="29" h="29">
                      <a:moveTo>
                        <a:pt x="29" y="0"/>
                      </a:moveTo>
                      <a:lnTo>
                        <a:pt x="14" y="29"/>
                      </a:lnTo>
                      <a:lnTo>
                        <a:pt x="0" y="0"/>
                      </a:lnTo>
                      <a:lnTo>
                        <a:pt x="2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28" name="Freeform 296"/>
              <p:cNvSpPr>
                <a:spLocks/>
              </p:cNvSpPr>
              <p:nvPr/>
            </p:nvSpPr>
            <p:spPr bwMode="auto">
              <a:xfrm>
                <a:off x="10547350" y="5808662"/>
                <a:ext cx="46038" cy="46038"/>
              </a:xfrm>
              <a:custGeom>
                <a:avLst/>
                <a:gdLst>
                  <a:gd name="T0" fmla="*/ 29 w 29"/>
                  <a:gd name="T1" fmla="*/ 0 h 29"/>
                  <a:gd name="T2" fmla="*/ 16 w 29"/>
                  <a:gd name="T3" fmla="*/ 29 h 29"/>
                  <a:gd name="T4" fmla="*/ 0 w 29"/>
                  <a:gd name="T5" fmla="*/ 1 h 29"/>
                  <a:gd name="T6" fmla="*/ 29 w 29"/>
                  <a:gd name="T7" fmla="*/ 0 h 29"/>
                </a:gdLst>
                <a:ahLst/>
                <a:cxnLst>
                  <a:cxn ang="0">
                    <a:pos x="T0" y="T1"/>
                  </a:cxn>
                  <a:cxn ang="0">
                    <a:pos x="T2" y="T3"/>
                  </a:cxn>
                  <a:cxn ang="0">
                    <a:pos x="T4" y="T5"/>
                  </a:cxn>
                  <a:cxn ang="0">
                    <a:pos x="T6" y="T7"/>
                  </a:cxn>
                </a:cxnLst>
                <a:rect l="0" t="0" r="r" b="b"/>
                <a:pathLst>
                  <a:path w="29" h="29">
                    <a:moveTo>
                      <a:pt x="29" y="0"/>
                    </a:moveTo>
                    <a:lnTo>
                      <a:pt x="16" y="29"/>
                    </a:lnTo>
                    <a:lnTo>
                      <a:pt x="0" y="1"/>
                    </a:lnTo>
                    <a:lnTo>
                      <a:pt x="2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Rectangle 310"/>
              <p:cNvSpPr>
                <a:spLocks noChangeArrowheads="1"/>
              </p:cNvSpPr>
              <p:nvPr/>
            </p:nvSpPr>
            <p:spPr bwMode="auto">
              <a:xfrm>
                <a:off x="10321925" y="6521450"/>
                <a:ext cx="5969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a:ln>
                      <a:noFill/>
                    </a:ln>
                    <a:solidFill>
                      <a:srgbClr val="000000"/>
                    </a:solidFill>
                    <a:effectLst/>
                    <a:latin typeface="Times New Roman" panose="02020603050405020304" pitchFamily="18" charset="0"/>
                  </a:rPr>
                  <a:t>RRR</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37" name="Freeform 339"/>
              <p:cNvSpPr>
                <a:spLocks/>
              </p:cNvSpPr>
              <p:nvPr/>
            </p:nvSpPr>
            <p:spPr bwMode="auto">
              <a:xfrm>
                <a:off x="10547350" y="3309937"/>
                <a:ext cx="46038" cy="46038"/>
              </a:xfrm>
              <a:custGeom>
                <a:avLst/>
                <a:gdLst>
                  <a:gd name="T0" fmla="*/ 29 w 29"/>
                  <a:gd name="T1" fmla="*/ 0 h 29"/>
                  <a:gd name="T2" fmla="*/ 15 w 29"/>
                  <a:gd name="T3" fmla="*/ 29 h 29"/>
                  <a:gd name="T4" fmla="*/ 0 w 29"/>
                  <a:gd name="T5" fmla="*/ 0 h 29"/>
                  <a:gd name="T6" fmla="*/ 29 w 29"/>
                  <a:gd name="T7" fmla="*/ 0 h 29"/>
                </a:gdLst>
                <a:ahLst/>
                <a:cxnLst>
                  <a:cxn ang="0">
                    <a:pos x="T0" y="T1"/>
                  </a:cxn>
                  <a:cxn ang="0">
                    <a:pos x="T2" y="T3"/>
                  </a:cxn>
                  <a:cxn ang="0">
                    <a:pos x="T4" y="T5"/>
                  </a:cxn>
                  <a:cxn ang="0">
                    <a:pos x="T6" y="T7"/>
                  </a:cxn>
                </a:cxnLst>
                <a:rect l="0" t="0" r="r" b="b"/>
                <a:pathLst>
                  <a:path w="29" h="29">
                    <a:moveTo>
                      <a:pt x="29" y="0"/>
                    </a:moveTo>
                    <a:lnTo>
                      <a:pt x="15" y="29"/>
                    </a:lnTo>
                    <a:lnTo>
                      <a:pt x="0" y="0"/>
                    </a:lnTo>
                    <a:lnTo>
                      <a:pt x="2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139" name="Rectangle 80"/>
          <p:cNvSpPr>
            <a:spLocks noChangeArrowheads="1"/>
          </p:cNvSpPr>
          <p:nvPr/>
        </p:nvSpPr>
        <p:spPr bwMode="auto">
          <a:xfrm>
            <a:off x="5837238" y="1957387"/>
            <a:ext cx="592138" cy="293688"/>
          </a:xfrm>
          <a:prstGeom prst="rect">
            <a:avLst/>
          </a:prstGeom>
          <a:solidFill>
            <a:srgbClr val="FFA5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 name="Rectangle 81"/>
          <p:cNvSpPr>
            <a:spLocks noChangeArrowheads="1"/>
          </p:cNvSpPr>
          <p:nvPr/>
        </p:nvSpPr>
        <p:spPr bwMode="auto">
          <a:xfrm>
            <a:off x="6051550" y="1962150"/>
            <a:ext cx="26511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a:ln>
                  <a:noFill/>
                </a:ln>
                <a:solidFill>
                  <a:srgbClr val="000000"/>
                </a:solidFill>
                <a:effectLst/>
                <a:latin typeface="Times New Roman" panose="02020603050405020304" pitchFamily="18" charset="0"/>
              </a:rPr>
              <a:t>C</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59" name="Line 160"/>
          <p:cNvSpPr>
            <a:spLocks noChangeShapeType="1"/>
          </p:cNvSpPr>
          <p:nvPr/>
        </p:nvSpPr>
        <p:spPr bwMode="auto">
          <a:xfrm>
            <a:off x="6132513" y="2251075"/>
            <a:ext cx="0" cy="180975"/>
          </a:xfrm>
          <a:prstGeom prst="line">
            <a:avLst/>
          </a:prstGeom>
          <a:noFill/>
          <a:ln w="793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6" name="Freeform 316"/>
          <p:cNvSpPr>
            <a:spLocks/>
          </p:cNvSpPr>
          <p:nvPr/>
        </p:nvSpPr>
        <p:spPr bwMode="auto">
          <a:xfrm>
            <a:off x="6132513" y="1914525"/>
            <a:ext cx="63500" cy="57150"/>
          </a:xfrm>
          <a:custGeom>
            <a:avLst/>
            <a:gdLst>
              <a:gd name="T0" fmla="*/ 40 w 40"/>
              <a:gd name="T1" fmla="*/ 36 h 36"/>
              <a:gd name="T2" fmla="*/ 0 w 40"/>
              <a:gd name="T3" fmla="*/ 27 h 36"/>
              <a:gd name="T4" fmla="*/ 32 w 40"/>
              <a:gd name="T5" fmla="*/ 0 h 36"/>
              <a:gd name="T6" fmla="*/ 40 w 40"/>
              <a:gd name="T7" fmla="*/ 36 h 36"/>
            </a:gdLst>
            <a:ahLst/>
            <a:cxnLst>
              <a:cxn ang="0">
                <a:pos x="T0" y="T1"/>
              </a:cxn>
              <a:cxn ang="0">
                <a:pos x="T2" y="T3"/>
              </a:cxn>
              <a:cxn ang="0">
                <a:pos x="T4" y="T5"/>
              </a:cxn>
              <a:cxn ang="0">
                <a:pos x="T6" y="T7"/>
              </a:cxn>
            </a:cxnLst>
            <a:rect l="0" t="0" r="r" b="b"/>
            <a:pathLst>
              <a:path w="40" h="36">
                <a:moveTo>
                  <a:pt x="40" y="36"/>
                </a:moveTo>
                <a:lnTo>
                  <a:pt x="0" y="27"/>
                </a:lnTo>
                <a:lnTo>
                  <a:pt x="32" y="0"/>
                </a:lnTo>
                <a:lnTo>
                  <a:pt x="40" y="3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338" name="fusion"/>
          <p:cNvGrpSpPr/>
          <p:nvPr/>
        </p:nvGrpSpPr>
        <p:grpSpPr>
          <a:xfrm>
            <a:off x="5103813" y="3328987"/>
            <a:ext cx="1284096" cy="2836863"/>
            <a:chOff x="4037013" y="3163887"/>
            <a:chExt cx="5754688" cy="2836863"/>
          </a:xfrm>
        </p:grpSpPr>
        <p:sp>
          <p:nvSpPr>
            <p:cNvPr id="339" name="Freeform 347"/>
            <p:cNvSpPr>
              <a:spLocks/>
            </p:cNvSpPr>
            <p:nvPr/>
          </p:nvSpPr>
          <p:spPr bwMode="auto">
            <a:xfrm>
              <a:off x="4049713" y="3190875"/>
              <a:ext cx="5741988" cy="220663"/>
            </a:xfrm>
            <a:custGeom>
              <a:avLst/>
              <a:gdLst>
                <a:gd name="T0" fmla="*/ 288 w 14912"/>
                <a:gd name="T1" fmla="*/ 576 h 576"/>
                <a:gd name="T2" fmla="*/ 14624 w 14912"/>
                <a:gd name="T3" fmla="*/ 576 h 576"/>
                <a:gd name="T4" fmla="*/ 14912 w 14912"/>
                <a:gd name="T5" fmla="*/ 288 h 576"/>
                <a:gd name="T6" fmla="*/ 14912 w 14912"/>
                <a:gd name="T7" fmla="*/ 288 h 576"/>
                <a:gd name="T8" fmla="*/ 14624 w 14912"/>
                <a:gd name="T9" fmla="*/ 0 h 576"/>
                <a:gd name="T10" fmla="*/ 14624 w 14912"/>
                <a:gd name="T11" fmla="*/ 0 h 576"/>
                <a:gd name="T12" fmla="*/ 14624 w 14912"/>
                <a:gd name="T13" fmla="*/ 0 h 576"/>
                <a:gd name="T14" fmla="*/ 288 w 14912"/>
                <a:gd name="T15" fmla="*/ 0 h 576"/>
                <a:gd name="T16" fmla="*/ 0 w 14912"/>
                <a:gd name="T17" fmla="*/ 288 h 576"/>
                <a:gd name="T18" fmla="*/ 0 w 14912"/>
                <a:gd name="T19" fmla="*/ 288 h 576"/>
                <a:gd name="T20" fmla="*/ 288 w 14912"/>
                <a:gd name="T21" fmla="*/ 576 h 576"/>
                <a:gd name="T22" fmla="*/ 288 w 14912"/>
                <a:gd name="T23" fmla="*/ 576 h 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912" h="576">
                  <a:moveTo>
                    <a:pt x="288" y="576"/>
                  </a:moveTo>
                  <a:lnTo>
                    <a:pt x="14624" y="576"/>
                  </a:lnTo>
                  <a:cubicBezTo>
                    <a:pt x="14783" y="576"/>
                    <a:pt x="14912" y="447"/>
                    <a:pt x="14912" y="288"/>
                  </a:cubicBezTo>
                  <a:cubicBezTo>
                    <a:pt x="14912" y="288"/>
                    <a:pt x="14912" y="288"/>
                    <a:pt x="14912" y="288"/>
                  </a:cubicBezTo>
                  <a:cubicBezTo>
                    <a:pt x="14912" y="129"/>
                    <a:pt x="14783" y="0"/>
                    <a:pt x="14624" y="0"/>
                  </a:cubicBezTo>
                  <a:cubicBezTo>
                    <a:pt x="14624" y="0"/>
                    <a:pt x="14624" y="0"/>
                    <a:pt x="14624" y="0"/>
                  </a:cubicBezTo>
                  <a:lnTo>
                    <a:pt x="14624" y="0"/>
                  </a:lnTo>
                  <a:lnTo>
                    <a:pt x="288" y="0"/>
                  </a:lnTo>
                  <a:cubicBezTo>
                    <a:pt x="129" y="0"/>
                    <a:pt x="0" y="129"/>
                    <a:pt x="0" y="288"/>
                  </a:cubicBezTo>
                  <a:cubicBezTo>
                    <a:pt x="0" y="288"/>
                    <a:pt x="0" y="288"/>
                    <a:pt x="0" y="288"/>
                  </a:cubicBezTo>
                  <a:cubicBezTo>
                    <a:pt x="0" y="447"/>
                    <a:pt x="129" y="576"/>
                    <a:pt x="288" y="576"/>
                  </a:cubicBezTo>
                  <a:cubicBezTo>
                    <a:pt x="288" y="576"/>
                    <a:pt x="288" y="576"/>
                    <a:pt x="288" y="576"/>
                  </a:cubicBezTo>
                  <a:close/>
                </a:path>
              </a:pathLst>
            </a:custGeom>
            <a:noFill/>
            <a:ln w="793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340" name="Group 339"/>
            <p:cNvGrpSpPr/>
            <p:nvPr/>
          </p:nvGrpSpPr>
          <p:grpSpPr>
            <a:xfrm>
              <a:off x="4049713" y="3163887"/>
              <a:ext cx="5741988" cy="336550"/>
              <a:chOff x="4049713" y="3163887"/>
              <a:chExt cx="5741988" cy="336550"/>
            </a:xfrm>
          </p:grpSpPr>
          <p:sp>
            <p:nvSpPr>
              <p:cNvPr id="356" name="Freeform 346"/>
              <p:cNvSpPr>
                <a:spLocks/>
              </p:cNvSpPr>
              <p:nvPr/>
            </p:nvSpPr>
            <p:spPr bwMode="auto">
              <a:xfrm>
                <a:off x="4049713" y="3190875"/>
                <a:ext cx="5741988" cy="220663"/>
              </a:xfrm>
              <a:custGeom>
                <a:avLst/>
                <a:gdLst>
                  <a:gd name="T0" fmla="*/ 288 w 14912"/>
                  <a:gd name="T1" fmla="*/ 576 h 576"/>
                  <a:gd name="T2" fmla="*/ 14624 w 14912"/>
                  <a:gd name="T3" fmla="*/ 576 h 576"/>
                  <a:gd name="T4" fmla="*/ 14912 w 14912"/>
                  <a:gd name="T5" fmla="*/ 288 h 576"/>
                  <a:gd name="T6" fmla="*/ 14912 w 14912"/>
                  <a:gd name="T7" fmla="*/ 288 h 576"/>
                  <a:gd name="T8" fmla="*/ 14624 w 14912"/>
                  <a:gd name="T9" fmla="*/ 0 h 576"/>
                  <a:gd name="T10" fmla="*/ 14624 w 14912"/>
                  <a:gd name="T11" fmla="*/ 0 h 576"/>
                  <a:gd name="T12" fmla="*/ 14624 w 14912"/>
                  <a:gd name="T13" fmla="*/ 0 h 576"/>
                  <a:gd name="T14" fmla="*/ 288 w 14912"/>
                  <a:gd name="T15" fmla="*/ 0 h 576"/>
                  <a:gd name="T16" fmla="*/ 0 w 14912"/>
                  <a:gd name="T17" fmla="*/ 288 h 576"/>
                  <a:gd name="T18" fmla="*/ 0 w 14912"/>
                  <a:gd name="T19" fmla="*/ 288 h 576"/>
                  <a:gd name="T20" fmla="*/ 288 w 14912"/>
                  <a:gd name="T21" fmla="*/ 576 h 576"/>
                  <a:gd name="T22" fmla="*/ 288 w 14912"/>
                  <a:gd name="T23" fmla="*/ 576 h 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912" h="576">
                    <a:moveTo>
                      <a:pt x="288" y="576"/>
                    </a:moveTo>
                    <a:lnTo>
                      <a:pt x="14624" y="576"/>
                    </a:lnTo>
                    <a:cubicBezTo>
                      <a:pt x="14783" y="576"/>
                      <a:pt x="14912" y="447"/>
                      <a:pt x="14912" y="288"/>
                    </a:cubicBezTo>
                    <a:cubicBezTo>
                      <a:pt x="14912" y="288"/>
                      <a:pt x="14912" y="288"/>
                      <a:pt x="14912" y="288"/>
                    </a:cubicBezTo>
                    <a:cubicBezTo>
                      <a:pt x="14912" y="129"/>
                      <a:pt x="14783" y="0"/>
                      <a:pt x="14624" y="0"/>
                    </a:cubicBezTo>
                    <a:cubicBezTo>
                      <a:pt x="14624" y="0"/>
                      <a:pt x="14624" y="0"/>
                      <a:pt x="14624" y="0"/>
                    </a:cubicBezTo>
                    <a:lnTo>
                      <a:pt x="14624" y="0"/>
                    </a:lnTo>
                    <a:lnTo>
                      <a:pt x="288" y="0"/>
                    </a:lnTo>
                    <a:cubicBezTo>
                      <a:pt x="129" y="0"/>
                      <a:pt x="0" y="129"/>
                      <a:pt x="0" y="288"/>
                    </a:cubicBezTo>
                    <a:cubicBezTo>
                      <a:pt x="0" y="288"/>
                      <a:pt x="0" y="288"/>
                      <a:pt x="0" y="288"/>
                    </a:cubicBezTo>
                    <a:cubicBezTo>
                      <a:pt x="0" y="447"/>
                      <a:pt x="129" y="576"/>
                      <a:pt x="288" y="576"/>
                    </a:cubicBezTo>
                    <a:cubicBezTo>
                      <a:pt x="288" y="576"/>
                      <a:pt x="288" y="576"/>
                      <a:pt x="288" y="576"/>
                    </a:cubicBez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57" name="Rectangle 348"/>
              <p:cNvSpPr>
                <a:spLocks noChangeArrowheads="1"/>
              </p:cNvSpPr>
              <p:nvPr/>
            </p:nvSpPr>
            <p:spPr bwMode="auto">
              <a:xfrm>
                <a:off x="6845300" y="3163887"/>
                <a:ext cx="2587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dirty="0">
                    <a:ln>
                      <a:noFill/>
                    </a:ln>
                    <a:solidFill>
                      <a:srgbClr val="000000"/>
                    </a:solidFill>
                    <a:effectLst/>
                    <a:latin typeface="Arial" panose="020B0604020202020204" pitchFamily="34" charset="0"/>
                  </a:rPr>
                  <a: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sp>
          <p:nvSpPr>
            <p:cNvPr id="341" name="Freeform 350"/>
            <p:cNvSpPr>
              <a:spLocks/>
            </p:cNvSpPr>
            <p:nvPr/>
          </p:nvSpPr>
          <p:spPr bwMode="auto">
            <a:xfrm>
              <a:off x="4037013" y="4441825"/>
              <a:ext cx="5754688" cy="220663"/>
            </a:xfrm>
            <a:custGeom>
              <a:avLst/>
              <a:gdLst>
                <a:gd name="T0" fmla="*/ 288 w 14945"/>
                <a:gd name="T1" fmla="*/ 576 h 576"/>
                <a:gd name="T2" fmla="*/ 14657 w 14945"/>
                <a:gd name="T3" fmla="*/ 576 h 576"/>
                <a:gd name="T4" fmla="*/ 14945 w 14945"/>
                <a:gd name="T5" fmla="*/ 288 h 576"/>
                <a:gd name="T6" fmla="*/ 14945 w 14945"/>
                <a:gd name="T7" fmla="*/ 288 h 576"/>
                <a:gd name="T8" fmla="*/ 14657 w 14945"/>
                <a:gd name="T9" fmla="*/ 0 h 576"/>
                <a:gd name="T10" fmla="*/ 14657 w 14945"/>
                <a:gd name="T11" fmla="*/ 0 h 576"/>
                <a:gd name="T12" fmla="*/ 14657 w 14945"/>
                <a:gd name="T13" fmla="*/ 0 h 576"/>
                <a:gd name="T14" fmla="*/ 288 w 14945"/>
                <a:gd name="T15" fmla="*/ 0 h 576"/>
                <a:gd name="T16" fmla="*/ 0 w 14945"/>
                <a:gd name="T17" fmla="*/ 288 h 576"/>
                <a:gd name="T18" fmla="*/ 0 w 14945"/>
                <a:gd name="T19" fmla="*/ 288 h 576"/>
                <a:gd name="T20" fmla="*/ 288 w 14945"/>
                <a:gd name="T21" fmla="*/ 576 h 576"/>
                <a:gd name="T22" fmla="*/ 288 w 14945"/>
                <a:gd name="T23" fmla="*/ 576 h 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945" h="576">
                  <a:moveTo>
                    <a:pt x="288" y="576"/>
                  </a:moveTo>
                  <a:lnTo>
                    <a:pt x="14657" y="576"/>
                  </a:lnTo>
                  <a:cubicBezTo>
                    <a:pt x="14816" y="576"/>
                    <a:pt x="14945" y="447"/>
                    <a:pt x="14945" y="288"/>
                  </a:cubicBezTo>
                  <a:cubicBezTo>
                    <a:pt x="14945" y="288"/>
                    <a:pt x="14945" y="288"/>
                    <a:pt x="14945" y="288"/>
                  </a:cubicBezTo>
                  <a:cubicBezTo>
                    <a:pt x="14945" y="129"/>
                    <a:pt x="14816" y="0"/>
                    <a:pt x="14657" y="0"/>
                  </a:cubicBezTo>
                  <a:cubicBezTo>
                    <a:pt x="14657" y="0"/>
                    <a:pt x="14657" y="0"/>
                    <a:pt x="14657" y="0"/>
                  </a:cubicBezTo>
                  <a:lnTo>
                    <a:pt x="14657" y="0"/>
                  </a:lnTo>
                  <a:lnTo>
                    <a:pt x="288" y="0"/>
                  </a:lnTo>
                  <a:cubicBezTo>
                    <a:pt x="129" y="0"/>
                    <a:pt x="0" y="129"/>
                    <a:pt x="0" y="288"/>
                  </a:cubicBezTo>
                  <a:cubicBezTo>
                    <a:pt x="0" y="288"/>
                    <a:pt x="0" y="288"/>
                    <a:pt x="0" y="288"/>
                  </a:cubicBezTo>
                  <a:cubicBezTo>
                    <a:pt x="0" y="447"/>
                    <a:pt x="129" y="576"/>
                    <a:pt x="288" y="576"/>
                  </a:cubicBezTo>
                  <a:cubicBezTo>
                    <a:pt x="288" y="576"/>
                    <a:pt x="288" y="576"/>
                    <a:pt x="288" y="576"/>
                  </a:cubicBezTo>
                  <a:close/>
                </a:path>
              </a:pathLst>
            </a:custGeom>
            <a:noFill/>
            <a:ln w="793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342" name="Group 341"/>
            <p:cNvGrpSpPr/>
            <p:nvPr/>
          </p:nvGrpSpPr>
          <p:grpSpPr>
            <a:xfrm>
              <a:off x="4037013" y="4413250"/>
              <a:ext cx="5754688" cy="336550"/>
              <a:chOff x="4037013" y="4413250"/>
              <a:chExt cx="5754688" cy="336550"/>
            </a:xfrm>
          </p:grpSpPr>
          <p:sp>
            <p:nvSpPr>
              <p:cNvPr id="349" name="Freeform 349"/>
              <p:cNvSpPr>
                <a:spLocks/>
              </p:cNvSpPr>
              <p:nvPr/>
            </p:nvSpPr>
            <p:spPr bwMode="auto">
              <a:xfrm>
                <a:off x="4037013" y="4441825"/>
                <a:ext cx="5754688" cy="220663"/>
              </a:xfrm>
              <a:custGeom>
                <a:avLst/>
                <a:gdLst>
                  <a:gd name="T0" fmla="*/ 288 w 14945"/>
                  <a:gd name="T1" fmla="*/ 576 h 576"/>
                  <a:gd name="T2" fmla="*/ 14657 w 14945"/>
                  <a:gd name="T3" fmla="*/ 576 h 576"/>
                  <a:gd name="T4" fmla="*/ 14945 w 14945"/>
                  <a:gd name="T5" fmla="*/ 288 h 576"/>
                  <a:gd name="T6" fmla="*/ 14945 w 14945"/>
                  <a:gd name="T7" fmla="*/ 288 h 576"/>
                  <a:gd name="T8" fmla="*/ 14657 w 14945"/>
                  <a:gd name="T9" fmla="*/ 0 h 576"/>
                  <a:gd name="T10" fmla="*/ 14657 w 14945"/>
                  <a:gd name="T11" fmla="*/ 0 h 576"/>
                  <a:gd name="T12" fmla="*/ 14657 w 14945"/>
                  <a:gd name="T13" fmla="*/ 0 h 576"/>
                  <a:gd name="T14" fmla="*/ 288 w 14945"/>
                  <a:gd name="T15" fmla="*/ 0 h 576"/>
                  <a:gd name="T16" fmla="*/ 0 w 14945"/>
                  <a:gd name="T17" fmla="*/ 288 h 576"/>
                  <a:gd name="T18" fmla="*/ 0 w 14945"/>
                  <a:gd name="T19" fmla="*/ 288 h 576"/>
                  <a:gd name="T20" fmla="*/ 288 w 14945"/>
                  <a:gd name="T21" fmla="*/ 576 h 576"/>
                  <a:gd name="T22" fmla="*/ 288 w 14945"/>
                  <a:gd name="T23" fmla="*/ 576 h 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945" h="576">
                    <a:moveTo>
                      <a:pt x="288" y="576"/>
                    </a:moveTo>
                    <a:lnTo>
                      <a:pt x="14657" y="576"/>
                    </a:lnTo>
                    <a:cubicBezTo>
                      <a:pt x="14816" y="576"/>
                      <a:pt x="14945" y="447"/>
                      <a:pt x="14945" y="288"/>
                    </a:cubicBezTo>
                    <a:cubicBezTo>
                      <a:pt x="14945" y="288"/>
                      <a:pt x="14945" y="288"/>
                      <a:pt x="14945" y="288"/>
                    </a:cubicBezTo>
                    <a:cubicBezTo>
                      <a:pt x="14945" y="129"/>
                      <a:pt x="14816" y="0"/>
                      <a:pt x="14657" y="0"/>
                    </a:cubicBezTo>
                    <a:cubicBezTo>
                      <a:pt x="14657" y="0"/>
                      <a:pt x="14657" y="0"/>
                      <a:pt x="14657" y="0"/>
                    </a:cubicBezTo>
                    <a:lnTo>
                      <a:pt x="14657" y="0"/>
                    </a:lnTo>
                    <a:lnTo>
                      <a:pt x="288" y="0"/>
                    </a:lnTo>
                    <a:cubicBezTo>
                      <a:pt x="129" y="0"/>
                      <a:pt x="0" y="129"/>
                      <a:pt x="0" y="288"/>
                    </a:cubicBezTo>
                    <a:cubicBezTo>
                      <a:pt x="0" y="288"/>
                      <a:pt x="0" y="288"/>
                      <a:pt x="0" y="288"/>
                    </a:cubicBezTo>
                    <a:cubicBezTo>
                      <a:pt x="0" y="447"/>
                      <a:pt x="129" y="576"/>
                      <a:pt x="288" y="576"/>
                    </a:cubicBezTo>
                    <a:cubicBezTo>
                      <a:pt x="288" y="576"/>
                      <a:pt x="288" y="576"/>
                      <a:pt x="288" y="576"/>
                    </a:cubicBez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55" name="Rectangle 351"/>
              <p:cNvSpPr>
                <a:spLocks noChangeArrowheads="1"/>
              </p:cNvSpPr>
              <p:nvPr/>
            </p:nvSpPr>
            <p:spPr bwMode="auto">
              <a:xfrm>
                <a:off x="6845300" y="4413250"/>
                <a:ext cx="2587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dirty="0">
                    <a:ln>
                      <a:noFill/>
                    </a:ln>
                    <a:solidFill>
                      <a:srgbClr val="000000"/>
                    </a:solidFill>
                    <a:effectLst/>
                    <a:latin typeface="Arial" panose="020B0604020202020204" pitchFamily="34" charset="0"/>
                  </a:rPr>
                  <a: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sp>
          <p:nvSpPr>
            <p:cNvPr id="343" name="Freeform 353"/>
            <p:cNvSpPr>
              <a:spLocks/>
            </p:cNvSpPr>
            <p:nvPr/>
          </p:nvSpPr>
          <p:spPr bwMode="auto">
            <a:xfrm>
              <a:off x="4037013" y="5692775"/>
              <a:ext cx="5753100" cy="220663"/>
            </a:xfrm>
            <a:custGeom>
              <a:avLst/>
              <a:gdLst>
                <a:gd name="T0" fmla="*/ 288 w 14943"/>
                <a:gd name="T1" fmla="*/ 576 h 576"/>
                <a:gd name="T2" fmla="*/ 14655 w 14943"/>
                <a:gd name="T3" fmla="*/ 576 h 576"/>
                <a:gd name="T4" fmla="*/ 14943 w 14943"/>
                <a:gd name="T5" fmla="*/ 288 h 576"/>
                <a:gd name="T6" fmla="*/ 14943 w 14943"/>
                <a:gd name="T7" fmla="*/ 288 h 576"/>
                <a:gd name="T8" fmla="*/ 14655 w 14943"/>
                <a:gd name="T9" fmla="*/ 0 h 576"/>
                <a:gd name="T10" fmla="*/ 14655 w 14943"/>
                <a:gd name="T11" fmla="*/ 0 h 576"/>
                <a:gd name="T12" fmla="*/ 14655 w 14943"/>
                <a:gd name="T13" fmla="*/ 0 h 576"/>
                <a:gd name="T14" fmla="*/ 288 w 14943"/>
                <a:gd name="T15" fmla="*/ 0 h 576"/>
                <a:gd name="T16" fmla="*/ 0 w 14943"/>
                <a:gd name="T17" fmla="*/ 288 h 576"/>
                <a:gd name="T18" fmla="*/ 0 w 14943"/>
                <a:gd name="T19" fmla="*/ 288 h 576"/>
                <a:gd name="T20" fmla="*/ 288 w 14943"/>
                <a:gd name="T21" fmla="*/ 576 h 576"/>
                <a:gd name="T22" fmla="*/ 288 w 14943"/>
                <a:gd name="T23" fmla="*/ 576 h 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943" h="576">
                  <a:moveTo>
                    <a:pt x="288" y="576"/>
                  </a:moveTo>
                  <a:lnTo>
                    <a:pt x="14655" y="576"/>
                  </a:lnTo>
                  <a:cubicBezTo>
                    <a:pt x="14814" y="576"/>
                    <a:pt x="14943" y="447"/>
                    <a:pt x="14943" y="288"/>
                  </a:cubicBezTo>
                  <a:cubicBezTo>
                    <a:pt x="14943" y="288"/>
                    <a:pt x="14943" y="288"/>
                    <a:pt x="14943" y="288"/>
                  </a:cubicBezTo>
                  <a:cubicBezTo>
                    <a:pt x="14943" y="129"/>
                    <a:pt x="14814" y="0"/>
                    <a:pt x="14655" y="0"/>
                  </a:cubicBezTo>
                  <a:cubicBezTo>
                    <a:pt x="14655" y="0"/>
                    <a:pt x="14655" y="0"/>
                    <a:pt x="14655" y="0"/>
                  </a:cubicBezTo>
                  <a:lnTo>
                    <a:pt x="14655" y="0"/>
                  </a:lnTo>
                  <a:lnTo>
                    <a:pt x="288" y="0"/>
                  </a:lnTo>
                  <a:cubicBezTo>
                    <a:pt x="129" y="0"/>
                    <a:pt x="0" y="129"/>
                    <a:pt x="0" y="288"/>
                  </a:cubicBezTo>
                  <a:cubicBezTo>
                    <a:pt x="0" y="288"/>
                    <a:pt x="0" y="288"/>
                    <a:pt x="0" y="288"/>
                  </a:cubicBezTo>
                  <a:cubicBezTo>
                    <a:pt x="0" y="447"/>
                    <a:pt x="129" y="576"/>
                    <a:pt x="288" y="576"/>
                  </a:cubicBezTo>
                  <a:cubicBezTo>
                    <a:pt x="288" y="576"/>
                    <a:pt x="288" y="576"/>
                    <a:pt x="288" y="576"/>
                  </a:cubicBezTo>
                  <a:close/>
                </a:path>
              </a:pathLst>
            </a:custGeom>
            <a:noFill/>
            <a:ln w="793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344" name="Group 343"/>
            <p:cNvGrpSpPr/>
            <p:nvPr/>
          </p:nvGrpSpPr>
          <p:grpSpPr>
            <a:xfrm>
              <a:off x="4037013" y="5664200"/>
              <a:ext cx="5753100" cy="336550"/>
              <a:chOff x="4037013" y="5664200"/>
              <a:chExt cx="5753100" cy="336550"/>
            </a:xfrm>
          </p:grpSpPr>
          <p:sp>
            <p:nvSpPr>
              <p:cNvPr id="346" name="Freeform 352"/>
              <p:cNvSpPr>
                <a:spLocks/>
              </p:cNvSpPr>
              <p:nvPr/>
            </p:nvSpPr>
            <p:spPr bwMode="auto">
              <a:xfrm>
                <a:off x="4037013" y="5692775"/>
                <a:ext cx="5753100" cy="220663"/>
              </a:xfrm>
              <a:custGeom>
                <a:avLst/>
                <a:gdLst>
                  <a:gd name="T0" fmla="*/ 288 w 14943"/>
                  <a:gd name="T1" fmla="*/ 576 h 576"/>
                  <a:gd name="T2" fmla="*/ 14655 w 14943"/>
                  <a:gd name="T3" fmla="*/ 576 h 576"/>
                  <a:gd name="T4" fmla="*/ 14943 w 14943"/>
                  <a:gd name="T5" fmla="*/ 288 h 576"/>
                  <a:gd name="T6" fmla="*/ 14943 w 14943"/>
                  <a:gd name="T7" fmla="*/ 288 h 576"/>
                  <a:gd name="T8" fmla="*/ 14655 w 14943"/>
                  <a:gd name="T9" fmla="*/ 0 h 576"/>
                  <a:gd name="T10" fmla="*/ 14655 w 14943"/>
                  <a:gd name="T11" fmla="*/ 0 h 576"/>
                  <a:gd name="T12" fmla="*/ 14655 w 14943"/>
                  <a:gd name="T13" fmla="*/ 0 h 576"/>
                  <a:gd name="T14" fmla="*/ 288 w 14943"/>
                  <a:gd name="T15" fmla="*/ 0 h 576"/>
                  <a:gd name="T16" fmla="*/ 0 w 14943"/>
                  <a:gd name="T17" fmla="*/ 288 h 576"/>
                  <a:gd name="T18" fmla="*/ 0 w 14943"/>
                  <a:gd name="T19" fmla="*/ 288 h 576"/>
                  <a:gd name="T20" fmla="*/ 288 w 14943"/>
                  <a:gd name="T21" fmla="*/ 576 h 576"/>
                  <a:gd name="T22" fmla="*/ 288 w 14943"/>
                  <a:gd name="T23" fmla="*/ 576 h 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943" h="576">
                    <a:moveTo>
                      <a:pt x="288" y="576"/>
                    </a:moveTo>
                    <a:lnTo>
                      <a:pt x="14655" y="576"/>
                    </a:lnTo>
                    <a:cubicBezTo>
                      <a:pt x="14814" y="576"/>
                      <a:pt x="14943" y="447"/>
                      <a:pt x="14943" y="288"/>
                    </a:cubicBezTo>
                    <a:cubicBezTo>
                      <a:pt x="14943" y="288"/>
                      <a:pt x="14943" y="288"/>
                      <a:pt x="14943" y="288"/>
                    </a:cubicBezTo>
                    <a:cubicBezTo>
                      <a:pt x="14943" y="129"/>
                      <a:pt x="14814" y="0"/>
                      <a:pt x="14655" y="0"/>
                    </a:cubicBezTo>
                    <a:cubicBezTo>
                      <a:pt x="14655" y="0"/>
                      <a:pt x="14655" y="0"/>
                      <a:pt x="14655" y="0"/>
                    </a:cubicBezTo>
                    <a:lnTo>
                      <a:pt x="14655" y="0"/>
                    </a:lnTo>
                    <a:lnTo>
                      <a:pt x="288" y="0"/>
                    </a:lnTo>
                    <a:cubicBezTo>
                      <a:pt x="129" y="0"/>
                      <a:pt x="0" y="129"/>
                      <a:pt x="0" y="288"/>
                    </a:cubicBezTo>
                    <a:cubicBezTo>
                      <a:pt x="0" y="288"/>
                      <a:pt x="0" y="288"/>
                      <a:pt x="0" y="288"/>
                    </a:cubicBezTo>
                    <a:cubicBezTo>
                      <a:pt x="0" y="447"/>
                      <a:pt x="129" y="576"/>
                      <a:pt x="288" y="576"/>
                    </a:cubicBezTo>
                    <a:cubicBezTo>
                      <a:pt x="288" y="576"/>
                      <a:pt x="288" y="576"/>
                      <a:pt x="288" y="576"/>
                    </a:cubicBez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47" name="Rectangle 354"/>
              <p:cNvSpPr>
                <a:spLocks noChangeArrowheads="1"/>
              </p:cNvSpPr>
              <p:nvPr/>
            </p:nvSpPr>
            <p:spPr bwMode="auto">
              <a:xfrm>
                <a:off x="6838950" y="5664200"/>
                <a:ext cx="2587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dirty="0">
                    <a:ln>
                      <a:noFill/>
                    </a:ln>
                    <a:solidFill>
                      <a:srgbClr val="000000"/>
                    </a:solidFill>
                    <a:effectLst/>
                    <a:latin typeface="Arial" panose="020B0604020202020204" pitchFamily="34" charset="0"/>
                  </a:rPr>
                  <a: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grpSp>
      <p:sp>
        <p:nvSpPr>
          <p:cNvPr id="240" name="TextBox 239"/>
          <p:cNvSpPr txBox="1"/>
          <p:nvPr/>
        </p:nvSpPr>
        <p:spPr>
          <a:xfrm>
            <a:off x="457199" y="296862"/>
            <a:ext cx="11522075" cy="683264"/>
          </a:xfrm>
          <a:prstGeom prst="rect">
            <a:avLst/>
          </a:prstGeom>
          <a:noFill/>
        </p:spPr>
        <p:txBody>
          <a:bodyPr wrap="square" lIns="182880" tIns="146304" rIns="182880" bIns="146304" rtlCol="0">
            <a:spAutoFit/>
          </a:bodyPr>
          <a:lstStyle/>
          <a:p>
            <a:pPr algn="ctr">
              <a:lnSpc>
                <a:spcPct val="90000"/>
              </a:lnSpc>
              <a:spcAft>
                <a:spcPts val="600"/>
              </a:spcAft>
            </a:pPr>
            <a:r>
              <a:rPr lang="en-US" sz="2800" dirty="0">
                <a:gradFill>
                  <a:gsLst>
                    <a:gs pos="2917">
                      <a:schemeClr val="tx1"/>
                    </a:gs>
                    <a:gs pos="30000">
                      <a:schemeClr val="tx1"/>
                    </a:gs>
                  </a:gsLst>
                  <a:lin ang="5400000" scaled="0"/>
                </a:gradFill>
              </a:rPr>
              <a:t>A deeply-fused net can be formed from </a:t>
            </a:r>
            <a:r>
              <a:rPr lang="en-US" sz="2800" b="1" dirty="0">
                <a:gradFill>
                  <a:gsLst>
                    <a:gs pos="2917">
                      <a:schemeClr val="tx1"/>
                    </a:gs>
                    <a:gs pos="30000">
                      <a:schemeClr val="tx1"/>
                    </a:gs>
                  </a:gsLst>
                  <a:lin ang="5400000" scaled="0"/>
                </a:gradFill>
              </a:rPr>
              <a:t>many different </a:t>
            </a:r>
            <a:r>
              <a:rPr lang="en-US" sz="2800" dirty="0">
                <a:gradFill>
                  <a:gsLst>
                    <a:gs pos="2917">
                      <a:schemeClr val="tx1"/>
                    </a:gs>
                    <a:gs pos="30000">
                      <a:schemeClr val="tx1"/>
                    </a:gs>
                  </a:gsLst>
                  <a:lin ang="5400000" scaled="0"/>
                </a:gradFill>
              </a:rPr>
              <a:t>base networks</a:t>
            </a:r>
          </a:p>
        </p:txBody>
      </p:sp>
    </p:spTree>
    <p:extLst>
      <p:ext uri="{BB962C8B-B14F-4D97-AF65-F5344CB8AC3E}">
        <p14:creationId xmlns:p14="http://schemas.microsoft.com/office/powerpoint/2010/main" val="16367095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38"/>
                                        </p:tgtEl>
                                        <p:attrNameLst>
                                          <p:attrName>style.visibility</p:attrName>
                                        </p:attrNameLst>
                                      </p:cBhvr>
                                      <p:to>
                                        <p:strVal val="visible"/>
                                      </p:to>
                                    </p:set>
                                    <p:animEffect transition="in" filter="wipe(up)">
                                      <p:cBhvr>
                                        <p:cTn id="7" dur="500"/>
                                        <p:tgtEl>
                                          <p:spTgt spid="3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p:cNvSpPr>
                <a:spLocks noGrp="1"/>
              </p:cNvSpPr>
              <p:nvPr>
                <p:ph type="body" sz="quarter" idx="10"/>
              </p:nvPr>
            </p:nvSpPr>
            <p:spPr>
              <a:xfrm>
                <a:off x="457201" y="1212850"/>
                <a:ext cx="11522073" cy="5790816"/>
              </a:xfrm>
            </p:spPr>
            <p:txBody>
              <a:bodyPr/>
              <a:lstStyle/>
              <a:p>
                <a:r>
                  <a:rPr lang="en-US" sz="3200" dirty="0"/>
                  <a:t>Advantages</a:t>
                </a:r>
              </a:p>
              <a:p>
                <a:pPr lvl="1"/>
                <a:r>
                  <a:rPr lang="en-US" dirty="0">
                    <a:solidFill>
                      <a:srgbClr val="FF0000"/>
                    </a:solidFill>
                  </a:rPr>
                  <a:t>Small</a:t>
                </a:r>
                <a:r>
                  <a:rPr lang="en-US" dirty="0"/>
                  <a:t> model </a:t>
                </a:r>
              </a:p>
              <a:p>
                <a:pPr lvl="1"/>
                <a:r>
                  <a:rPr lang="en-US" dirty="0">
                    <a:solidFill>
                      <a:srgbClr val="FF0000"/>
                    </a:solidFill>
                  </a:rPr>
                  <a:t>Fast</a:t>
                </a:r>
                <a:r>
                  <a:rPr lang="en-US" dirty="0"/>
                  <a:t> computation </a:t>
                </a:r>
              </a:p>
              <a:p>
                <a:pPr lvl="1"/>
                <a:r>
                  <a:rPr lang="en-US" dirty="0">
                    <a:solidFill>
                      <a:srgbClr val="FF0000"/>
                    </a:solidFill>
                  </a:rPr>
                  <a:t>High</a:t>
                </a:r>
                <a:r>
                  <a:rPr lang="en-US" dirty="0"/>
                  <a:t> accuracy</a:t>
                </a:r>
              </a:p>
              <a:p>
                <a:r>
                  <a:rPr lang="en-US" sz="3200" dirty="0"/>
                  <a:t>Drop-in replacement of regular convolutions</a:t>
                </a:r>
              </a:p>
              <a:p>
                <a:pPr lvl="1"/>
                <a:r>
                  <a:rPr lang="en-US" dirty="0"/>
                  <a:t>Interleaving</a:t>
                </a:r>
              </a:p>
              <a:p>
                <a:pPr lvl="1"/>
                <a:r>
                  <a:rPr lang="en-US" dirty="0"/>
                  <a:t>Group </a:t>
                </a:r>
                <a14:m>
                  <m:oMath xmlns:m="http://schemas.openxmlformats.org/officeDocument/2006/math">
                    <m:r>
                      <a:rPr lang="en-US" i="1" dirty="0" smtClean="0">
                        <a:latin typeface="Cambria Math" panose="02040503050406030204" pitchFamily="18" charset="0"/>
                      </a:rPr>
                      <m:t>1</m:t>
                    </m:r>
                    <m:r>
                      <a:rPr lang="en-US" i="1" dirty="0" smtClean="0">
                        <a:latin typeface="Cambria Math" panose="02040503050406030204" pitchFamily="18" charset="0"/>
                        <a:ea typeface="Cambria Math" panose="02040503050406030204" pitchFamily="18" charset="0"/>
                      </a:rPr>
                      <m:t>×</m:t>
                    </m:r>
                    <m:r>
                      <a:rPr lang="en-US" i="1" dirty="0" smtClean="0">
                        <a:latin typeface="Cambria Math" panose="02040503050406030204" pitchFamily="18" charset="0"/>
                      </a:rPr>
                      <m:t>1</m:t>
                    </m:r>
                  </m:oMath>
                </a14:m>
                <a:r>
                  <a:rPr lang="en-US" dirty="0"/>
                  <a:t> convolutions </a:t>
                </a:r>
              </a:p>
              <a:p>
                <a:pPr lvl="1"/>
                <a:r>
                  <a:rPr lang="en-US" dirty="0"/>
                  <a:t>Low rank</a:t>
                </a:r>
              </a:p>
              <a:p>
                <a:r>
                  <a:rPr lang="en-US" sz="3200" dirty="0"/>
                  <a:t>Superior to Google’s </a:t>
                </a:r>
                <a:r>
                  <a:rPr lang="en-US" sz="3200" dirty="0" err="1"/>
                  <a:t>MobileNets</a:t>
                </a:r>
                <a:endParaRPr lang="en-US" dirty="0"/>
              </a:p>
              <a:p>
                <a:pPr lvl="1"/>
                <a:endParaRPr lang="en-US" sz="3200" dirty="0"/>
              </a:p>
              <a:p>
                <a:endParaRPr lang="en-US" sz="3200" dirty="0"/>
              </a:p>
              <a:p>
                <a:endParaRPr lang="en-US" sz="3200" dirty="0"/>
              </a:p>
              <a:p>
                <a:pPr lvl="1"/>
                <a:endParaRPr lang="en-US" sz="100" dirty="0"/>
              </a:p>
            </p:txBody>
          </p:sp>
        </mc:Choice>
        <mc:Fallback xmlns="">
          <p:sp>
            <p:nvSpPr>
              <p:cNvPr id="2" name="Text Placeholder 1"/>
              <p:cNvSpPr>
                <a:spLocks noGrp="1" noRot="1" noChangeAspect="1" noMove="1" noResize="1" noEditPoints="1" noAdjustHandles="1" noChangeArrowheads="1" noChangeShapeType="1" noTextEdit="1"/>
              </p:cNvSpPr>
              <p:nvPr>
                <p:ph type="body" sz="quarter" idx="10"/>
              </p:nvPr>
            </p:nvSpPr>
            <p:spPr>
              <a:xfrm>
                <a:off x="457201" y="1212850"/>
                <a:ext cx="11522073" cy="5790816"/>
              </a:xfrm>
              <a:blipFill>
                <a:blip r:embed="rId3"/>
                <a:stretch>
                  <a:fillRect/>
                </a:stretch>
              </a:blipFill>
            </p:spPr>
            <p:txBody>
              <a:bodyPr/>
              <a:lstStyle/>
              <a:p>
                <a:r>
                  <a:rPr lang="en-US">
                    <a:noFill/>
                  </a:rPr>
                  <a:t> </a:t>
                </a:r>
              </a:p>
            </p:txBody>
          </p:sp>
        </mc:Fallback>
      </mc:AlternateContent>
      <p:sp>
        <p:nvSpPr>
          <p:cNvPr id="11" name="TextBox 10"/>
          <p:cNvSpPr txBox="1"/>
          <p:nvPr/>
        </p:nvSpPr>
        <p:spPr>
          <a:xfrm>
            <a:off x="457199" y="296862"/>
            <a:ext cx="11522075" cy="738664"/>
          </a:xfrm>
          <a:prstGeom prst="rect">
            <a:avLst/>
          </a:prstGeom>
          <a:noFill/>
        </p:spPr>
        <p:txBody>
          <a:bodyPr wrap="square" lIns="182880" tIns="146304" rIns="182880" bIns="146304" rtlCol="0">
            <a:spAutoFit/>
          </a:bodyPr>
          <a:lstStyle/>
          <a:p>
            <a:pPr algn="ctr">
              <a:lnSpc>
                <a:spcPct val="90000"/>
              </a:lnSpc>
              <a:spcAft>
                <a:spcPts val="600"/>
              </a:spcAft>
            </a:pPr>
            <a:r>
              <a:rPr lang="en-US" altLang="zh-CN" sz="3200" dirty="0"/>
              <a:t>Summary</a:t>
            </a:r>
            <a:endParaRPr lang="en-US" sz="3200" dirty="0">
              <a:gradFill>
                <a:gsLst>
                  <a:gs pos="2917">
                    <a:schemeClr val="tx1"/>
                  </a:gs>
                  <a:gs pos="30000">
                    <a:schemeClr val="tx1"/>
                  </a:gs>
                </a:gsLst>
                <a:lin ang="5400000" scaled="0"/>
              </a:gradFill>
            </a:endParaRPr>
          </a:p>
        </p:txBody>
      </p:sp>
      <p:sp>
        <p:nvSpPr>
          <p:cNvPr id="3" name="Slide Number Placeholder 2">
            <a:extLst>
              <a:ext uri="{FF2B5EF4-FFF2-40B4-BE49-F238E27FC236}">
                <a16:creationId xmlns:a16="http://schemas.microsoft.com/office/drawing/2014/main" id="{C6F873AC-3897-4501-A9C7-BF67BBC343F2}"/>
              </a:ext>
            </a:extLst>
          </p:cNvPr>
          <p:cNvSpPr>
            <a:spLocks noGrp="1"/>
          </p:cNvSpPr>
          <p:nvPr>
            <p:ph type="sldNum" sz="quarter" idx="4"/>
          </p:nvPr>
        </p:nvSpPr>
        <p:spPr/>
        <p:txBody>
          <a:bodyPr/>
          <a:lstStyle/>
          <a:p>
            <a:pPr algn="ctr"/>
            <a:fld id="{1BA29183-7CD2-4C0C-A7F1-D2FD10734D96}" type="slidenum">
              <a:rPr lang="en-US" smtClean="0"/>
              <a:pPr algn="ctr"/>
              <a:t>120</a:t>
            </a:fld>
            <a:endParaRPr lang="en-US" dirty="0"/>
          </a:p>
        </p:txBody>
      </p:sp>
    </p:spTree>
    <p:extLst>
      <p:ext uri="{BB962C8B-B14F-4D97-AF65-F5344CB8AC3E}">
        <p14:creationId xmlns:p14="http://schemas.microsoft.com/office/powerpoint/2010/main" val="3267786463"/>
      </p:ext>
    </p:extLst>
  </p:cSld>
  <p:clrMapOvr>
    <a:masterClrMapping/>
  </p:clrMapOvr>
  <p:transition>
    <p:fade/>
  </p:transition>
</p:sld>
</file>

<file path=ppt/slides/slide1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p:cNvSpPr txBox="1"/>
          <p:nvPr/>
        </p:nvSpPr>
        <p:spPr>
          <a:xfrm>
            <a:off x="731837" y="1199897"/>
            <a:ext cx="10972800" cy="3936462"/>
          </a:xfrm>
          <a:prstGeom prst="rect">
            <a:avLst/>
          </a:prstGeom>
          <a:noFill/>
        </p:spPr>
        <p:txBody>
          <a:bodyPr wrap="square" lIns="182880" tIns="146304" rIns="182880" bIns="146304" rtlCol="0">
            <a:spAutoFit/>
          </a:bodyPr>
          <a:lstStyle/>
          <a:p>
            <a:pPr>
              <a:lnSpc>
                <a:spcPct val="90000"/>
              </a:lnSpc>
              <a:spcAft>
                <a:spcPts val="600"/>
              </a:spcAft>
            </a:pPr>
            <a:r>
              <a:rPr lang="en-US" sz="1600" dirty="0">
                <a:latin typeface="+mj-lt"/>
              </a:rPr>
              <a:t>[1] Jingdong Wang, Zhen Wei, Ting Zhang, Wenjun Zeng: Deeply-Fused Nets. </a:t>
            </a:r>
            <a:r>
              <a:rPr lang="en-US" sz="1600" dirty="0" err="1">
                <a:latin typeface="+mj-lt"/>
              </a:rPr>
              <a:t>CoRR</a:t>
            </a:r>
            <a:r>
              <a:rPr lang="en-US" sz="1600" dirty="0">
                <a:latin typeface="+mj-lt"/>
              </a:rPr>
              <a:t> abs/1605.07716 (2016)</a:t>
            </a:r>
          </a:p>
          <a:p>
            <a:pPr>
              <a:lnSpc>
                <a:spcPct val="90000"/>
              </a:lnSpc>
              <a:spcAft>
                <a:spcPts val="600"/>
              </a:spcAft>
            </a:pPr>
            <a:r>
              <a:rPr lang="en-US" sz="1600" dirty="0">
                <a:latin typeface="+mj-lt"/>
              </a:rPr>
              <a:t>[</a:t>
            </a:r>
            <a:r>
              <a:rPr lang="en-US" altLang="zh-CN" sz="1600" dirty="0">
                <a:latin typeface="+mj-lt"/>
              </a:rPr>
              <a:t>2</a:t>
            </a:r>
            <a:r>
              <a:rPr lang="en-US" sz="1600" dirty="0">
                <a:latin typeface="+mj-lt"/>
              </a:rPr>
              <a:t>] Liming Zhao, Jingdong Wang, Xi Li, Zhuowen Tu, Wenjun Zeng: On the Connection of Deep Fusion to </a:t>
            </a:r>
            <a:r>
              <a:rPr lang="en-US" sz="1600" dirty="0" err="1">
                <a:latin typeface="+mj-lt"/>
              </a:rPr>
              <a:t>Ensembling</a:t>
            </a:r>
            <a:r>
              <a:rPr lang="en-US" sz="1600" dirty="0">
                <a:latin typeface="+mj-lt"/>
              </a:rPr>
              <a:t> (Deep Convolutional Neural Networks with Merge-and-Run Mappings). </a:t>
            </a:r>
            <a:r>
              <a:rPr lang="en-US" sz="1600" dirty="0" err="1">
                <a:latin typeface="+mj-lt"/>
              </a:rPr>
              <a:t>CoRR</a:t>
            </a:r>
            <a:r>
              <a:rPr lang="en-US" sz="1600" dirty="0">
                <a:latin typeface="+mj-lt"/>
              </a:rPr>
              <a:t> abs/1611.07718 (2016), IJCAI 2018</a:t>
            </a:r>
            <a:endParaRPr lang="en-US" sz="1600" dirty="0">
              <a:gradFill>
                <a:gsLst>
                  <a:gs pos="2917">
                    <a:schemeClr val="tx1"/>
                  </a:gs>
                  <a:gs pos="30000">
                    <a:schemeClr val="tx1"/>
                  </a:gs>
                </a:gsLst>
                <a:lin ang="5400000" scaled="0"/>
              </a:gradFill>
              <a:latin typeface="+mj-lt"/>
            </a:endParaRPr>
          </a:p>
          <a:p>
            <a:pPr>
              <a:lnSpc>
                <a:spcPct val="90000"/>
              </a:lnSpc>
              <a:spcAft>
                <a:spcPts val="600"/>
              </a:spcAft>
            </a:pPr>
            <a:r>
              <a:rPr lang="en-US" sz="1600" dirty="0">
                <a:latin typeface="+mj-lt"/>
              </a:rPr>
              <a:t>[</a:t>
            </a:r>
            <a:r>
              <a:rPr lang="en-US" altLang="zh-CN" sz="1600" dirty="0">
                <a:latin typeface="+mj-lt"/>
              </a:rPr>
              <a:t>3</a:t>
            </a:r>
            <a:r>
              <a:rPr lang="en-US" sz="1600" dirty="0">
                <a:latin typeface="+mj-lt"/>
              </a:rPr>
              <a:t>] Ting Zhang, Guo-Jun Qi, Bin Xiao, Jingdong Wang: Interleaved Group Convolutions for Deep Neural Networks. </a:t>
            </a:r>
            <a:r>
              <a:rPr lang="en-US" altLang="zh-CN" sz="1600" dirty="0">
                <a:latin typeface="+mj-lt"/>
              </a:rPr>
              <a:t>ICCV </a:t>
            </a:r>
            <a:r>
              <a:rPr lang="en-US" sz="1600" dirty="0">
                <a:latin typeface="+mj-lt"/>
              </a:rPr>
              <a:t>(2017)</a:t>
            </a:r>
          </a:p>
          <a:p>
            <a:pPr>
              <a:lnSpc>
                <a:spcPct val="90000"/>
              </a:lnSpc>
              <a:spcAft>
                <a:spcPts val="600"/>
              </a:spcAft>
            </a:pPr>
            <a:r>
              <a:rPr lang="en-US" sz="1600" dirty="0">
                <a:latin typeface="+mj-lt"/>
              </a:rPr>
              <a:t>[4] Guotian Xie, Jingdong Wang, Ting Zhang, </a:t>
            </a:r>
            <a:r>
              <a:rPr lang="en-US" sz="1600" dirty="0" err="1">
                <a:latin typeface="+mj-lt"/>
              </a:rPr>
              <a:t>Jianhuang</a:t>
            </a:r>
            <a:r>
              <a:rPr lang="en-US" sz="1600" dirty="0">
                <a:latin typeface="+mj-lt"/>
              </a:rPr>
              <a:t> Lai, Richang Hong, and Guo-</a:t>
            </a:r>
            <a:r>
              <a:rPr lang="en-US" sz="1600" dirty="0" err="1">
                <a:latin typeface="+mj-lt"/>
              </a:rPr>
              <a:t>JunQi</a:t>
            </a:r>
            <a:r>
              <a:rPr lang="en-US" sz="1600" dirty="0">
                <a:latin typeface="+mj-lt"/>
              </a:rPr>
              <a:t>. IGCV2: Interleaved Structured Sparse Convolutional Neural Networks. CVPR 2018.</a:t>
            </a:r>
          </a:p>
          <a:p>
            <a:pPr>
              <a:lnSpc>
                <a:spcPct val="90000"/>
              </a:lnSpc>
              <a:spcAft>
                <a:spcPts val="600"/>
              </a:spcAft>
            </a:pPr>
            <a:r>
              <a:rPr lang="en-US" sz="1600" dirty="0">
                <a:gradFill>
                  <a:gsLst>
                    <a:gs pos="2917">
                      <a:schemeClr val="tx1"/>
                    </a:gs>
                    <a:gs pos="30000">
                      <a:schemeClr val="tx1"/>
                    </a:gs>
                  </a:gsLst>
                  <a:lin ang="5400000" scaled="0"/>
                </a:gradFill>
                <a:latin typeface="+mj-lt"/>
              </a:rPr>
              <a:t>[5] François </a:t>
            </a:r>
            <a:r>
              <a:rPr lang="en-US" sz="1600" dirty="0" err="1">
                <a:gradFill>
                  <a:gsLst>
                    <a:gs pos="2917">
                      <a:schemeClr val="tx1"/>
                    </a:gs>
                    <a:gs pos="30000">
                      <a:schemeClr val="tx1"/>
                    </a:gs>
                  </a:gsLst>
                  <a:lin ang="5400000" scaled="0"/>
                </a:gradFill>
                <a:latin typeface="+mj-lt"/>
              </a:rPr>
              <a:t>Chollet</a:t>
            </a:r>
            <a:r>
              <a:rPr lang="en-US" sz="1600" dirty="0">
                <a:gradFill>
                  <a:gsLst>
                    <a:gs pos="2917">
                      <a:schemeClr val="tx1"/>
                    </a:gs>
                    <a:gs pos="30000">
                      <a:schemeClr val="tx1"/>
                    </a:gs>
                  </a:gsLst>
                  <a:lin ang="5400000" scaled="0"/>
                </a:gradFill>
                <a:latin typeface="+mj-lt"/>
              </a:rPr>
              <a:t>: </a:t>
            </a:r>
            <a:r>
              <a:rPr lang="en-US" sz="1600" dirty="0" err="1">
                <a:gradFill>
                  <a:gsLst>
                    <a:gs pos="2917">
                      <a:schemeClr val="tx1"/>
                    </a:gs>
                    <a:gs pos="30000">
                      <a:schemeClr val="tx1"/>
                    </a:gs>
                  </a:gsLst>
                  <a:lin ang="5400000" scaled="0"/>
                </a:gradFill>
                <a:latin typeface="+mj-lt"/>
              </a:rPr>
              <a:t>Xception</a:t>
            </a:r>
            <a:r>
              <a:rPr lang="en-US" sz="1600" dirty="0">
                <a:gradFill>
                  <a:gsLst>
                    <a:gs pos="2917">
                      <a:schemeClr val="tx1"/>
                    </a:gs>
                    <a:gs pos="30000">
                      <a:schemeClr val="tx1"/>
                    </a:gs>
                  </a:gsLst>
                  <a:lin ang="5400000" scaled="0"/>
                </a:gradFill>
                <a:latin typeface="+mj-lt"/>
              </a:rPr>
              <a:t>: Deep Learning with </a:t>
            </a:r>
            <a:r>
              <a:rPr lang="en-US" sz="1600" dirty="0" err="1">
                <a:gradFill>
                  <a:gsLst>
                    <a:gs pos="2917">
                      <a:schemeClr val="tx1"/>
                    </a:gs>
                    <a:gs pos="30000">
                      <a:schemeClr val="tx1"/>
                    </a:gs>
                  </a:gsLst>
                  <a:lin ang="5400000" scaled="0"/>
                </a:gradFill>
                <a:latin typeface="+mj-lt"/>
              </a:rPr>
              <a:t>Depthwise</a:t>
            </a:r>
            <a:r>
              <a:rPr lang="en-US" sz="1600" dirty="0">
                <a:gradFill>
                  <a:gsLst>
                    <a:gs pos="2917">
                      <a:schemeClr val="tx1"/>
                    </a:gs>
                    <a:gs pos="30000">
                      <a:schemeClr val="tx1"/>
                    </a:gs>
                  </a:gsLst>
                  <a:lin ang="5400000" scaled="0"/>
                </a:gradFill>
                <a:latin typeface="+mj-lt"/>
              </a:rPr>
              <a:t> Separable Convolutions. CVPR 2017: 1800-1807</a:t>
            </a:r>
          </a:p>
          <a:p>
            <a:pPr>
              <a:lnSpc>
                <a:spcPct val="90000"/>
              </a:lnSpc>
              <a:spcAft>
                <a:spcPts val="600"/>
              </a:spcAft>
            </a:pPr>
            <a:r>
              <a:rPr lang="en-US" sz="1600" dirty="0">
                <a:gradFill>
                  <a:gsLst>
                    <a:gs pos="2917">
                      <a:schemeClr val="tx1"/>
                    </a:gs>
                    <a:gs pos="30000">
                      <a:schemeClr val="tx1"/>
                    </a:gs>
                  </a:gsLst>
                  <a:lin ang="5400000" scaled="0"/>
                </a:gradFill>
                <a:latin typeface="+mj-lt"/>
              </a:rPr>
              <a:t>[6] Andrew G. Howard, </a:t>
            </a:r>
            <a:r>
              <a:rPr lang="en-US" sz="1600" dirty="0" err="1">
                <a:gradFill>
                  <a:gsLst>
                    <a:gs pos="2917">
                      <a:schemeClr val="tx1"/>
                    </a:gs>
                    <a:gs pos="30000">
                      <a:schemeClr val="tx1"/>
                    </a:gs>
                  </a:gsLst>
                  <a:lin ang="5400000" scaled="0"/>
                </a:gradFill>
                <a:latin typeface="+mj-lt"/>
              </a:rPr>
              <a:t>Menglong</a:t>
            </a:r>
            <a:r>
              <a:rPr lang="en-US" sz="1600" dirty="0">
                <a:gradFill>
                  <a:gsLst>
                    <a:gs pos="2917">
                      <a:schemeClr val="tx1"/>
                    </a:gs>
                    <a:gs pos="30000">
                      <a:schemeClr val="tx1"/>
                    </a:gs>
                  </a:gsLst>
                  <a:lin ang="5400000" scaled="0"/>
                </a:gradFill>
                <a:latin typeface="+mj-lt"/>
              </a:rPr>
              <a:t> Zhu, Bo Chen, Dmitry </a:t>
            </a:r>
            <a:r>
              <a:rPr lang="en-US" sz="1600" dirty="0" err="1">
                <a:gradFill>
                  <a:gsLst>
                    <a:gs pos="2917">
                      <a:schemeClr val="tx1"/>
                    </a:gs>
                    <a:gs pos="30000">
                      <a:schemeClr val="tx1"/>
                    </a:gs>
                  </a:gsLst>
                  <a:lin ang="5400000" scaled="0"/>
                </a:gradFill>
                <a:latin typeface="+mj-lt"/>
              </a:rPr>
              <a:t>Kalenichenko</a:t>
            </a:r>
            <a:r>
              <a:rPr lang="en-US" sz="1600" dirty="0">
                <a:gradFill>
                  <a:gsLst>
                    <a:gs pos="2917">
                      <a:schemeClr val="tx1"/>
                    </a:gs>
                    <a:gs pos="30000">
                      <a:schemeClr val="tx1"/>
                    </a:gs>
                  </a:gsLst>
                  <a:lin ang="5400000" scaled="0"/>
                </a:gradFill>
                <a:latin typeface="+mj-lt"/>
              </a:rPr>
              <a:t>, </a:t>
            </a:r>
            <a:r>
              <a:rPr lang="en-US" sz="1600" dirty="0" err="1">
                <a:gradFill>
                  <a:gsLst>
                    <a:gs pos="2917">
                      <a:schemeClr val="tx1"/>
                    </a:gs>
                    <a:gs pos="30000">
                      <a:schemeClr val="tx1"/>
                    </a:gs>
                  </a:gsLst>
                  <a:lin ang="5400000" scaled="0"/>
                </a:gradFill>
                <a:latin typeface="+mj-lt"/>
              </a:rPr>
              <a:t>Weijun</a:t>
            </a:r>
            <a:r>
              <a:rPr lang="en-US" sz="1600" dirty="0">
                <a:gradFill>
                  <a:gsLst>
                    <a:gs pos="2917">
                      <a:schemeClr val="tx1"/>
                    </a:gs>
                    <a:gs pos="30000">
                      <a:schemeClr val="tx1"/>
                    </a:gs>
                  </a:gsLst>
                  <a:lin ang="5400000" scaled="0"/>
                </a:gradFill>
                <a:latin typeface="+mj-lt"/>
              </a:rPr>
              <a:t> Wang, Tobias </a:t>
            </a:r>
            <a:r>
              <a:rPr lang="en-US" sz="1600" dirty="0" err="1">
                <a:gradFill>
                  <a:gsLst>
                    <a:gs pos="2917">
                      <a:schemeClr val="tx1"/>
                    </a:gs>
                    <a:gs pos="30000">
                      <a:schemeClr val="tx1"/>
                    </a:gs>
                  </a:gsLst>
                  <a:lin ang="5400000" scaled="0"/>
                </a:gradFill>
                <a:latin typeface="+mj-lt"/>
              </a:rPr>
              <a:t>Weyand</a:t>
            </a:r>
            <a:r>
              <a:rPr lang="en-US" sz="1600" dirty="0">
                <a:gradFill>
                  <a:gsLst>
                    <a:gs pos="2917">
                      <a:schemeClr val="tx1"/>
                    </a:gs>
                    <a:gs pos="30000">
                      <a:schemeClr val="tx1"/>
                    </a:gs>
                  </a:gsLst>
                  <a:lin ang="5400000" scaled="0"/>
                </a:gradFill>
                <a:latin typeface="+mj-lt"/>
              </a:rPr>
              <a:t>, Marco </a:t>
            </a:r>
            <a:r>
              <a:rPr lang="en-US" sz="1600" dirty="0" err="1">
                <a:gradFill>
                  <a:gsLst>
                    <a:gs pos="2917">
                      <a:schemeClr val="tx1"/>
                    </a:gs>
                    <a:gs pos="30000">
                      <a:schemeClr val="tx1"/>
                    </a:gs>
                  </a:gsLst>
                  <a:lin ang="5400000" scaled="0"/>
                </a:gradFill>
                <a:latin typeface="+mj-lt"/>
              </a:rPr>
              <a:t>Andreetto</a:t>
            </a:r>
            <a:r>
              <a:rPr lang="en-US" sz="1600" dirty="0">
                <a:gradFill>
                  <a:gsLst>
                    <a:gs pos="2917">
                      <a:schemeClr val="tx1"/>
                    </a:gs>
                    <a:gs pos="30000">
                      <a:schemeClr val="tx1"/>
                    </a:gs>
                  </a:gsLst>
                  <a:lin ang="5400000" scaled="0"/>
                </a:gradFill>
                <a:latin typeface="+mj-lt"/>
              </a:rPr>
              <a:t>, Hartwig Adam: </a:t>
            </a:r>
            <a:r>
              <a:rPr lang="en-US" sz="1600" dirty="0" err="1">
                <a:gradFill>
                  <a:gsLst>
                    <a:gs pos="2917">
                      <a:schemeClr val="tx1"/>
                    </a:gs>
                    <a:gs pos="30000">
                      <a:schemeClr val="tx1"/>
                    </a:gs>
                  </a:gsLst>
                  <a:lin ang="5400000" scaled="0"/>
                </a:gradFill>
                <a:latin typeface="+mj-lt"/>
              </a:rPr>
              <a:t>MobileNets</a:t>
            </a:r>
            <a:r>
              <a:rPr lang="en-US" sz="1600" dirty="0">
                <a:gradFill>
                  <a:gsLst>
                    <a:gs pos="2917">
                      <a:schemeClr val="tx1"/>
                    </a:gs>
                    <a:gs pos="30000">
                      <a:schemeClr val="tx1"/>
                    </a:gs>
                  </a:gsLst>
                  <a:lin ang="5400000" scaled="0"/>
                </a:gradFill>
                <a:latin typeface="+mj-lt"/>
              </a:rPr>
              <a:t>: Efficient Convolutional Neural Networks for Mobile Vision Applications. </a:t>
            </a:r>
            <a:r>
              <a:rPr lang="en-US" sz="1600" dirty="0" err="1">
                <a:gradFill>
                  <a:gsLst>
                    <a:gs pos="2917">
                      <a:schemeClr val="tx1"/>
                    </a:gs>
                    <a:gs pos="30000">
                      <a:schemeClr val="tx1"/>
                    </a:gs>
                  </a:gsLst>
                  <a:lin ang="5400000" scaled="0"/>
                </a:gradFill>
                <a:latin typeface="+mj-lt"/>
              </a:rPr>
              <a:t>CoRR</a:t>
            </a:r>
            <a:r>
              <a:rPr lang="en-US" sz="1600" dirty="0">
                <a:gradFill>
                  <a:gsLst>
                    <a:gs pos="2917">
                      <a:schemeClr val="tx1"/>
                    </a:gs>
                    <a:gs pos="30000">
                      <a:schemeClr val="tx1"/>
                    </a:gs>
                  </a:gsLst>
                  <a:lin ang="5400000" scaled="0"/>
                </a:gradFill>
                <a:latin typeface="+mj-lt"/>
              </a:rPr>
              <a:t> abs/1704.04861 (2017)</a:t>
            </a:r>
          </a:p>
          <a:p>
            <a:pPr>
              <a:lnSpc>
                <a:spcPct val="90000"/>
              </a:lnSpc>
              <a:spcAft>
                <a:spcPts val="600"/>
              </a:spcAft>
            </a:pPr>
            <a:r>
              <a:rPr lang="en-US" sz="1600" dirty="0">
                <a:gradFill>
                  <a:gsLst>
                    <a:gs pos="2917">
                      <a:schemeClr val="tx1"/>
                    </a:gs>
                    <a:gs pos="30000">
                      <a:schemeClr val="tx1"/>
                    </a:gs>
                  </a:gsLst>
                  <a:lin ang="5400000" scaled="0"/>
                </a:gradFill>
                <a:latin typeface="+mj-lt"/>
              </a:rPr>
              <a:t>[7] Mark Sandler, Andrew G. Howard, </a:t>
            </a:r>
            <a:r>
              <a:rPr lang="en-US" sz="1600" dirty="0" err="1">
                <a:gradFill>
                  <a:gsLst>
                    <a:gs pos="2917">
                      <a:schemeClr val="tx1"/>
                    </a:gs>
                    <a:gs pos="30000">
                      <a:schemeClr val="tx1"/>
                    </a:gs>
                  </a:gsLst>
                  <a:lin ang="5400000" scaled="0"/>
                </a:gradFill>
                <a:latin typeface="+mj-lt"/>
              </a:rPr>
              <a:t>Menglong</a:t>
            </a:r>
            <a:r>
              <a:rPr lang="en-US" sz="1600" dirty="0">
                <a:gradFill>
                  <a:gsLst>
                    <a:gs pos="2917">
                      <a:schemeClr val="tx1"/>
                    </a:gs>
                    <a:gs pos="30000">
                      <a:schemeClr val="tx1"/>
                    </a:gs>
                  </a:gsLst>
                  <a:lin ang="5400000" scaled="0"/>
                </a:gradFill>
                <a:latin typeface="+mj-lt"/>
              </a:rPr>
              <a:t> Zhu, Andrey </a:t>
            </a:r>
            <a:r>
              <a:rPr lang="en-US" sz="1600" dirty="0" err="1">
                <a:gradFill>
                  <a:gsLst>
                    <a:gs pos="2917">
                      <a:schemeClr val="tx1"/>
                    </a:gs>
                    <a:gs pos="30000">
                      <a:schemeClr val="tx1"/>
                    </a:gs>
                  </a:gsLst>
                  <a:lin ang="5400000" scaled="0"/>
                </a:gradFill>
                <a:latin typeface="+mj-lt"/>
              </a:rPr>
              <a:t>Zhmoginov</a:t>
            </a:r>
            <a:r>
              <a:rPr lang="en-US" sz="1600" dirty="0">
                <a:gradFill>
                  <a:gsLst>
                    <a:gs pos="2917">
                      <a:schemeClr val="tx1"/>
                    </a:gs>
                    <a:gs pos="30000">
                      <a:schemeClr val="tx1"/>
                    </a:gs>
                  </a:gsLst>
                  <a:lin ang="5400000" scaled="0"/>
                </a:gradFill>
                <a:latin typeface="+mj-lt"/>
              </a:rPr>
              <a:t>, Liang-</a:t>
            </a:r>
            <a:r>
              <a:rPr lang="en-US" sz="1600" dirty="0" err="1">
                <a:gradFill>
                  <a:gsLst>
                    <a:gs pos="2917">
                      <a:schemeClr val="tx1"/>
                    </a:gs>
                    <a:gs pos="30000">
                      <a:schemeClr val="tx1"/>
                    </a:gs>
                  </a:gsLst>
                  <a:lin ang="5400000" scaled="0"/>
                </a:gradFill>
                <a:latin typeface="+mj-lt"/>
              </a:rPr>
              <a:t>Chieh</a:t>
            </a:r>
            <a:r>
              <a:rPr lang="en-US" sz="1600" dirty="0">
                <a:gradFill>
                  <a:gsLst>
                    <a:gs pos="2917">
                      <a:schemeClr val="tx1"/>
                    </a:gs>
                    <a:gs pos="30000">
                      <a:schemeClr val="tx1"/>
                    </a:gs>
                  </a:gsLst>
                  <a:lin ang="5400000" scaled="0"/>
                </a:gradFill>
                <a:latin typeface="+mj-lt"/>
              </a:rPr>
              <a:t> Chen: MobileNetV2: Inverted Residuals and Linear Bottlenecks. </a:t>
            </a:r>
            <a:r>
              <a:rPr lang="en-US" sz="1600" dirty="0" err="1">
                <a:gradFill>
                  <a:gsLst>
                    <a:gs pos="2917">
                      <a:schemeClr val="tx1"/>
                    </a:gs>
                    <a:gs pos="30000">
                      <a:schemeClr val="tx1"/>
                    </a:gs>
                  </a:gsLst>
                  <a:lin ang="5400000" scaled="0"/>
                </a:gradFill>
                <a:latin typeface="+mj-lt"/>
              </a:rPr>
              <a:t>CoRR</a:t>
            </a:r>
            <a:r>
              <a:rPr lang="en-US" sz="1600" dirty="0">
                <a:gradFill>
                  <a:gsLst>
                    <a:gs pos="2917">
                      <a:schemeClr val="tx1"/>
                    </a:gs>
                    <a:gs pos="30000">
                      <a:schemeClr val="tx1"/>
                    </a:gs>
                  </a:gsLst>
                  <a:lin ang="5400000" scaled="0"/>
                </a:gradFill>
                <a:latin typeface="+mj-lt"/>
              </a:rPr>
              <a:t> abs/1801.04381 (2018)</a:t>
            </a:r>
          </a:p>
          <a:p>
            <a:pPr>
              <a:lnSpc>
                <a:spcPct val="90000"/>
              </a:lnSpc>
              <a:spcAft>
                <a:spcPts val="600"/>
              </a:spcAft>
            </a:pPr>
            <a:endParaRPr lang="en-US" sz="1600" dirty="0">
              <a:gradFill>
                <a:gsLst>
                  <a:gs pos="2917">
                    <a:schemeClr val="tx1"/>
                  </a:gs>
                  <a:gs pos="30000">
                    <a:schemeClr val="tx1"/>
                  </a:gs>
                </a:gsLst>
                <a:lin ang="5400000" scaled="0"/>
              </a:gradFill>
              <a:latin typeface="+mj-lt"/>
            </a:endParaRPr>
          </a:p>
        </p:txBody>
      </p:sp>
      <p:sp>
        <p:nvSpPr>
          <p:cNvPr id="6" name="TextBox 5"/>
          <p:cNvSpPr txBox="1"/>
          <p:nvPr/>
        </p:nvSpPr>
        <p:spPr>
          <a:xfrm>
            <a:off x="457199" y="296862"/>
            <a:ext cx="11522075" cy="738664"/>
          </a:xfrm>
          <a:prstGeom prst="rect">
            <a:avLst/>
          </a:prstGeom>
          <a:noFill/>
        </p:spPr>
        <p:txBody>
          <a:bodyPr wrap="square" lIns="182880" tIns="146304" rIns="182880" bIns="146304" rtlCol="0">
            <a:spAutoFit/>
          </a:bodyPr>
          <a:lstStyle/>
          <a:p>
            <a:pPr algn="ctr">
              <a:lnSpc>
                <a:spcPct val="90000"/>
              </a:lnSpc>
              <a:spcAft>
                <a:spcPts val="600"/>
              </a:spcAft>
            </a:pPr>
            <a:r>
              <a:rPr lang="en-US" altLang="zh-CN" sz="3200" dirty="0">
                <a:gradFill>
                  <a:gsLst>
                    <a:gs pos="2917">
                      <a:schemeClr val="tx1"/>
                    </a:gs>
                    <a:gs pos="30000">
                      <a:schemeClr val="tx1"/>
                    </a:gs>
                  </a:gsLst>
                  <a:lin ang="5400000" scaled="0"/>
                </a:gradFill>
              </a:rPr>
              <a:t>References</a:t>
            </a:r>
            <a:endParaRPr lang="en-US" sz="3200" dirty="0">
              <a:gradFill>
                <a:gsLst>
                  <a:gs pos="2917">
                    <a:schemeClr val="tx1"/>
                  </a:gs>
                  <a:gs pos="30000">
                    <a:schemeClr val="tx1"/>
                  </a:gs>
                </a:gsLst>
                <a:lin ang="5400000" scaled="0"/>
              </a:gradFill>
            </a:endParaRPr>
          </a:p>
        </p:txBody>
      </p:sp>
      <p:sp>
        <p:nvSpPr>
          <p:cNvPr id="2" name="Slide Number Placeholder 1">
            <a:extLst>
              <a:ext uri="{FF2B5EF4-FFF2-40B4-BE49-F238E27FC236}">
                <a16:creationId xmlns:a16="http://schemas.microsoft.com/office/drawing/2014/main" id="{E4B2E8A9-8D93-4593-9C77-38AD08A826DE}"/>
              </a:ext>
            </a:extLst>
          </p:cNvPr>
          <p:cNvSpPr>
            <a:spLocks noGrp="1"/>
          </p:cNvSpPr>
          <p:nvPr>
            <p:ph type="sldNum" sz="quarter" idx="4"/>
          </p:nvPr>
        </p:nvSpPr>
        <p:spPr/>
        <p:txBody>
          <a:bodyPr/>
          <a:lstStyle/>
          <a:p>
            <a:pPr algn="ctr"/>
            <a:fld id="{1BA29183-7CD2-4C0C-A7F1-D2FD10734D96}" type="slidenum">
              <a:rPr lang="en-US" smtClean="0"/>
              <a:pPr algn="ctr"/>
              <a:t>121</a:t>
            </a:fld>
            <a:endParaRPr lang="en-US" dirty="0"/>
          </a:p>
        </p:txBody>
      </p:sp>
    </p:spTree>
    <p:extLst>
      <p:ext uri="{BB962C8B-B14F-4D97-AF65-F5344CB8AC3E}">
        <p14:creationId xmlns:p14="http://schemas.microsoft.com/office/powerpoint/2010/main" val="2830990666"/>
      </p:ext>
    </p:extLst>
  </p:cSld>
  <p:clrMapOvr>
    <a:masterClrMapping/>
  </p:clrMapOvr>
  <p:transition>
    <p:fade/>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1837" y="1199897"/>
            <a:ext cx="10972800" cy="3194721"/>
          </a:xfrm>
          <a:prstGeom prst="rect">
            <a:avLst/>
          </a:prstGeom>
          <a:noFill/>
        </p:spPr>
        <p:txBody>
          <a:bodyPr wrap="square" lIns="182880" tIns="146304" rIns="182880" bIns="146304" rtlCol="0">
            <a:spAutoFit/>
          </a:bodyPr>
          <a:lstStyle/>
          <a:p>
            <a:pPr>
              <a:lnSpc>
                <a:spcPct val="90000"/>
              </a:lnSpc>
              <a:spcAft>
                <a:spcPts val="600"/>
              </a:spcAft>
            </a:pPr>
            <a:r>
              <a:rPr lang="en-US" sz="1600" dirty="0">
                <a:latin typeface="+mj-lt"/>
              </a:rPr>
              <a:t>[1] Guotian Xie, Jingdong Wang et. al. IGCV2: Interleaved Structured Sparse Convolutional Neural Networks. CVPR 2018.</a:t>
            </a:r>
          </a:p>
          <a:p>
            <a:pPr>
              <a:lnSpc>
                <a:spcPct val="90000"/>
              </a:lnSpc>
              <a:spcAft>
                <a:spcPts val="600"/>
              </a:spcAft>
            </a:pPr>
            <a:r>
              <a:rPr lang="en-US" sz="1600" dirty="0">
                <a:latin typeface="+mj-lt"/>
              </a:rPr>
              <a:t>[2] Ting Zhang, Guo-Jun Qi, Bin Xiao, and Jingdong Wang: Interleaved Group Convolutions for Deep Neural Networks. </a:t>
            </a:r>
            <a:r>
              <a:rPr lang="en-US" altLang="zh-CN" sz="1600" dirty="0">
                <a:latin typeface="+mj-lt"/>
              </a:rPr>
              <a:t>ICCV </a:t>
            </a:r>
            <a:r>
              <a:rPr lang="en-US" sz="1600" dirty="0">
                <a:latin typeface="+mj-lt"/>
              </a:rPr>
              <a:t>(2017) </a:t>
            </a:r>
          </a:p>
          <a:p>
            <a:pPr>
              <a:lnSpc>
                <a:spcPct val="90000"/>
              </a:lnSpc>
              <a:spcAft>
                <a:spcPts val="600"/>
              </a:spcAft>
            </a:pPr>
            <a:r>
              <a:rPr lang="en-US" sz="1600" dirty="0">
                <a:latin typeface="+mj-lt"/>
              </a:rPr>
              <a:t>[3] Liming Zhao, </a:t>
            </a:r>
            <a:r>
              <a:rPr lang="en-US" altLang="zh-CN" sz="1600" dirty="0">
                <a:latin typeface="+mj-lt"/>
              </a:rPr>
              <a:t>Mingjie Li, Depu Meng, Xi Li, Zhuowen Tu, and </a:t>
            </a:r>
            <a:r>
              <a:rPr lang="en-US" sz="1600" dirty="0">
                <a:latin typeface="+mj-lt"/>
              </a:rPr>
              <a:t>Jingdong Wang: Deep Convolutional Neural Networks with Merge-and-Run Mappings. IJCAI 2018.</a:t>
            </a:r>
            <a:endParaRPr lang="en-US" sz="1600" dirty="0">
              <a:gradFill>
                <a:gsLst>
                  <a:gs pos="2917">
                    <a:schemeClr val="tx1"/>
                  </a:gs>
                  <a:gs pos="30000">
                    <a:schemeClr val="tx1"/>
                  </a:gs>
                </a:gsLst>
                <a:lin ang="5400000" scaled="0"/>
              </a:gradFill>
              <a:latin typeface="+mj-lt"/>
            </a:endParaRPr>
          </a:p>
          <a:p>
            <a:pPr>
              <a:lnSpc>
                <a:spcPct val="90000"/>
              </a:lnSpc>
              <a:spcAft>
                <a:spcPts val="600"/>
              </a:spcAft>
            </a:pPr>
            <a:r>
              <a:rPr lang="en-US" sz="1600" dirty="0">
                <a:latin typeface="+mj-lt"/>
              </a:rPr>
              <a:t>[4] Guotian Xie, Ting Zhang, Kuiyuan Yang, </a:t>
            </a:r>
            <a:r>
              <a:rPr lang="en-US" sz="1600" dirty="0" err="1">
                <a:latin typeface="+mj-lt"/>
              </a:rPr>
              <a:t>Jianhuang</a:t>
            </a:r>
            <a:r>
              <a:rPr lang="en-US" sz="1600" dirty="0">
                <a:latin typeface="+mj-lt"/>
              </a:rPr>
              <a:t> Lai, and Jingdong Wang: Decoupled Convolutions for CNNs. AAAI 2018</a:t>
            </a:r>
          </a:p>
          <a:p>
            <a:pPr>
              <a:lnSpc>
                <a:spcPct val="90000"/>
              </a:lnSpc>
              <a:spcAft>
                <a:spcPts val="600"/>
              </a:spcAft>
            </a:pPr>
            <a:r>
              <a:rPr lang="en-US" sz="1600" dirty="0">
                <a:gradFill>
                  <a:gsLst>
                    <a:gs pos="2917">
                      <a:schemeClr val="tx1"/>
                    </a:gs>
                    <a:gs pos="30000">
                      <a:schemeClr val="tx1"/>
                    </a:gs>
                  </a:gsLst>
                  <a:lin ang="5400000" scaled="0"/>
                </a:gradFill>
                <a:latin typeface="+mj-lt"/>
              </a:rPr>
              <a:t>[5]</a:t>
            </a:r>
            <a:r>
              <a:rPr lang="en-US" sz="1600" dirty="0"/>
              <a:t> </a:t>
            </a:r>
            <a:r>
              <a:rPr lang="en-US" sz="1600" dirty="0">
                <a:latin typeface="+mj-lt"/>
              </a:rPr>
              <a:t>Ke Sun, Mingjie Li, Dong Liu, and Jingdong Wang: IGCV3: Interleaved Low-Rank Group Convolutions for Efficient Deep Neural Networks. BMVC 2018.</a:t>
            </a:r>
          </a:p>
          <a:p>
            <a:pPr>
              <a:lnSpc>
                <a:spcPct val="90000"/>
              </a:lnSpc>
              <a:spcAft>
                <a:spcPts val="600"/>
              </a:spcAft>
            </a:pPr>
            <a:r>
              <a:rPr lang="en-US" sz="1600" dirty="0">
                <a:latin typeface="+mj-lt"/>
              </a:rPr>
              <a:t>[6] Jingdong Wang, Zhen Wei, and Ting Zhang: Deeply-fused nets. 2016.</a:t>
            </a:r>
          </a:p>
          <a:p>
            <a:pPr>
              <a:lnSpc>
                <a:spcPct val="90000"/>
              </a:lnSpc>
              <a:spcAft>
                <a:spcPts val="600"/>
              </a:spcAft>
            </a:pPr>
            <a:endParaRPr lang="en-US" sz="1600" dirty="0">
              <a:gradFill>
                <a:gsLst>
                  <a:gs pos="2917">
                    <a:schemeClr val="tx1"/>
                  </a:gs>
                  <a:gs pos="30000">
                    <a:schemeClr val="tx1"/>
                  </a:gs>
                </a:gsLst>
                <a:lin ang="5400000" scaled="0"/>
              </a:gradFill>
              <a:latin typeface="+mj-lt"/>
            </a:endParaRPr>
          </a:p>
        </p:txBody>
      </p:sp>
      <p:sp>
        <p:nvSpPr>
          <p:cNvPr id="6" name="TextBox 5"/>
          <p:cNvSpPr txBox="1"/>
          <p:nvPr/>
        </p:nvSpPr>
        <p:spPr>
          <a:xfrm>
            <a:off x="457199" y="296862"/>
            <a:ext cx="11522075" cy="738664"/>
          </a:xfrm>
          <a:prstGeom prst="rect">
            <a:avLst/>
          </a:prstGeom>
          <a:noFill/>
        </p:spPr>
        <p:txBody>
          <a:bodyPr wrap="square" lIns="182880" tIns="146304" rIns="182880" bIns="146304" rtlCol="0">
            <a:spAutoFit/>
          </a:bodyPr>
          <a:lstStyle/>
          <a:p>
            <a:pPr algn="ctr">
              <a:lnSpc>
                <a:spcPct val="90000"/>
              </a:lnSpc>
              <a:spcAft>
                <a:spcPts val="600"/>
              </a:spcAft>
            </a:pPr>
            <a:r>
              <a:rPr lang="en-US" altLang="zh-CN" sz="3200" dirty="0">
                <a:gradFill>
                  <a:gsLst>
                    <a:gs pos="2917">
                      <a:schemeClr val="tx1"/>
                    </a:gs>
                    <a:gs pos="30000">
                      <a:schemeClr val="tx1"/>
                    </a:gs>
                  </a:gsLst>
                  <a:lin ang="5400000" scaled="0"/>
                </a:gradFill>
              </a:rPr>
              <a:t>Publications</a:t>
            </a:r>
            <a:endParaRPr lang="en-US" sz="3200" dirty="0">
              <a:gradFill>
                <a:gsLst>
                  <a:gs pos="2917">
                    <a:schemeClr val="tx1"/>
                  </a:gs>
                  <a:gs pos="30000">
                    <a:schemeClr val="tx1"/>
                  </a:gs>
                </a:gsLst>
                <a:lin ang="5400000" scaled="0"/>
              </a:gradFill>
            </a:endParaRPr>
          </a:p>
        </p:txBody>
      </p:sp>
      <p:sp>
        <p:nvSpPr>
          <p:cNvPr id="2" name="Slide Number Placeholder 1">
            <a:extLst>
              <a:ext uri="{FF2B5EF4-FFF2-40B4-BE49-F238E27FC236}">
                <a16:creationId xmlns:a16="http://schemas.microsoft.com/office/drawing/2014/main" id="{50C4AC83-5B68-44B1-AC59-9BDF49EF9A33}"/>
              </a:ext>
            </a:extLst>
          </p:cNvPr>
          <p:cNvSpPr>
            <a:spLocks noGrp="1"/>
          </p:cNvSpPr>
          <p:nvPr>
            <p:ph type="sldNum" sz="quarter" idx="4"/>
          </p:nvPr>
        </p:nvSpPr>
        <p:spPr/>
        <p:txBody>
          <a:bodyPr/>
          <a:lstStyle/>
          <a:p>
            <a:pPr algn="ctr"/>
            <a:fld id="{1BA29183-7CD2-4C0C-A7F1-D2FD10734D96}" type="slidenum">
              <a:rPr lang="en-US" smtClean="0"/>
              <a:pPr algn="ctr"/>
              <a:t>122</a:t>
            </a:fld>
            <a:endParaRPr lang="en-US" dirty="0"/>
          </a:p>
        </p:txBody>
      </p:sp>
    </p:spTree>
    <p:extLst>
      <p:ext uri="{BB962C8B-B14F-4D97-AF65-F5344CB8AC3E}">
        <p14:creationId xmlns:p14="http://schemas.microsoft.com/office/powerpoint/2010/main" val="3842459750"/>
      </p:ext>
    </p:extLst>
  </p:cSld>
  <p:clrMapOvr>
    <a:masterClrMapping/>
  </p:clrMapOvr>
  <p:transition>
    <p:fade/>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1837" y="1199897"/>
            <a:ext cx="10972800" cy="4610493"/>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400" dirty="0">
                <a:latin typeface="+mj-lt"/>
              </a:rPr>
              <a:t>Liming Zhao</a:t>
            </a:r>
          </a:p>
          <a:p>
            <a:pPr marL="342900" indent="-342900">
              <a:lnSpc>
                <a:spcPct val="90000"/>
              </a:lnSpc>
              <a:spcAft>
                <a:spcPts val="600"/>
              </a:spcAft>
              <a:buFont typeface="Arial" panose="020B0604020202020204" pitchFamily="34" charset="0"/>
              <a:buChar char="•"/>
            </a:pPr>
            <a:r>
              <a:rPr lang="en-US" sz="2400" dirty="0">
                <a:latin typeface="+mj-lt"/>
              </a:rPr>
              <a:t>Ting Zhang</a:t>
            </a:r>
          </a:p>
          <a:p>
            <a:pPr marL="342900" indent="-342900">
              <a:lnSpc>
                <a:spcPct val="90000"/>
              </a:lnSpc>
              <a:spcAft>
                <a:spcPts val="600"/>
              </a:spcAft>
              <a:buFont typeface="Arial" panose="020B0604020202020204" pitchFamily="34" charset="0"/>
              <a:buChar char="•"/>
            </a:pPr>
            <a:r>
              <a:rPr lang="en-US" altLang="zh-CN" sz="2400" dirty="0">
                <a:latin typeface="+mj-lt"/>
              </a:rPr>
              <a:t>Zhen Wei</a:t>
            </a:r>
            <a:endParaRPr lang="en-US" sz="2400" dirty="0">
              <a:latin typeface="+mj-lt"/>
            </a:endParaRP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latin typeface="+mj-lt"/>
              </a:rPr>
              <a:t>Guotian Xie</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latin typeface="+mj-lt"/>
              </a:rPr>
              <a:t>Ke Sun</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latin typeface="+mj-lt"/>
              </a:rPr>
              <a:t>Depu Meng</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latin typeface="+mj-lt"/>
              </a:rPr>
              <a:t>Mingjie Li</a:t>
            </a:r>
          </a:p>
          <a:p>
            <a:pPr marL="342900"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latin typeface="+mj-lt"/>
            </a:endParaRP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latin typeface="+mj-lt"/>
              </a:rPr>
              <a:t>Bin Xiao</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latin typeface="+mj-lt"/>
              </a:rPr>
              <a:t>Guojun Qi</a:t>
            </a:r>
          </a:p>
          <a:p>
            <a:pPr>
              <a:lnSpc>
                <a:spcPct val="90000"/>
              </a:lnSpc>
              <a:spcAft>
                <a:spcPts val="600"/>
              </a:spcAft>
            </a:pPr>
            <a:endParaRPr lang="en-US" sz="1600" dirty="0">
              <a:gradFill>
                <a:gsLst>
                  <a:gs pos="2917">
                    <a:schemeClr val="tx1"/>
                  </a:gs>
                  <a:gs pos="30000">
                    <a:schemeClr val="tx1"/>
                  </a:gs>
                </a:gsLst>
                <a:lin ang="5400000" scaled="0"/>
              </a:gradFill>
              <a:latin typeface="+mj-lt"/>
            </a:endParaRPr>
          </a:p>
        </p:txBody>
      </p:sp>
      <p:sp>
        <p:nvSpPr>
          <p:cNvPr id="6" name="TextBox 5"/>
          <p:cNvSpPr txBox="1"/>
          <p:nvPr/>
        </p:nvSpPr>
        <p:spPr>
          <a:xfrm>
            <a:off x="457199" y="296862"/>
            <a:ext cx="11522075" cy="738664"/>
          </a:xfrm>
          <a:prstGeom prst="rect">
            <a:avLst/>
          </a:prstGeom>
          <a:noFill/>
        </p:spPr>
        <p:txBody>
          <a:bodyPr wrap="square" lIns="182880" tIns="146304" rIns="182880" bIns="146304" rtlCol="0">
            <a:spAutoFit/>
          </a:bodyPr>
          <a:lstStyle/>
          <a:p>
            <a:pPr algn="ctr">
              <a:lnSpc>
                <a:spcPct val="90000"/>
              </a:lnSpc>
              <a:spcAft>
                <a:spcPts val="600"/>
              </a:spcAft>
            </a:pPr>
            <a:r>
              <a:rPr lang="en-US" altLang="zh-CN" sz="3200" dirty="0">
                <a:gradFill>
                  <a:gsLst>
                    <a:gs pos="2917">
                      <a:schemeClr val="tx1"/>
                    </a:gs>
                    <a:gs pos="30000">
                      <a:schemeClr val="tx1"/>
                    </a:gs>
                  </a:gsLst>
                  <a:lin ang="5400000" scaled="0"/>
                </a:gradFill>
              </a:rPr>
              <a:t>Collaborators</a:t>
            </a:r>
            <a:endParaRPr lang="en-US" sz="3200" dirty="0">
              <a:gradFill>
                <a:gsLst>
                  <a:gs pos="2917">
                    <a:schemeClr val="tx1"/>
                  </a:gs>
                  <a:gs pos="30000">
                    <a:schemeClr val="tx1"/>
                  </a:gs>
                </a:gsLst>
                <a:lin ang="5400000" scaled="0"/>
              </a:gradFill>
            </a:endParaRPr>
          </a:p>
        </p:txBody>
      </p:sp>
      <p:sp>
        <p:nvSpPr>
          <p:cNvPr id="2" name="Slide Number Placeholder 1">
            <a:extLst>
              <a:ext uri="{FF2B5EF4-FFF2-40B4-BE49-F238E27FC236}">
                <a16:creationId xmlns:a16="http://schemas.microsoft.com/office/drawing/2014/main" id="{92C35CE8-8A51-4643-809E-66ED1F347EB2}"/>
              </a:ext>
            </a:extLst>
          </p:cNvPr>
          <p:cNvSpPr>
            <a:spLocks noGrp="1"/>
          </p:cNvSpPr>
          <p:nvPr>
            <p:ph type="sldNum" sz="quarter" idx="4"/>
          </p:nvPr>
        </p:nvSpPr>
        <p:spPr/>
        <p:txBody>
          <a:bodyPr/>
          <a:lstStyle/>
          <a:p>
            <a:pPr algn="ctr"/>
            <a:fld id="{1BA29183-7CD2-4C0C-A7F1-D2FD10734D96}" type="slidenum">
              <a:rPr lang="en-US" smtClean="0"/>
              <a:pPr algn="ctr"/>
              <a:t>123</a:t>
            </a:fld>
            <a:endParaRPr lang="en-US" dirty="0"/>
          </a:p>
        </p:txBody>
      </p:sp>
    </p:spTree>
    <p:extLst>
      <p:ext uri="{BB962C8B-B14F-4D97-AF65-F5344CB8AC3E}">
        <p14:creationId xmlns:p14="http://schemas.microsoft.com/office/powerpoint/2010/main" val="1227490546"/>
      </p:ext>
    </p:extLst>
  </p:cSld>
  <p:clrMapOvr>
    <a:masterClrMapping/>
  </p:clrMapOvr>
  <p:transition>
    <p:fade/>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3932238" y="1211262"/>
            <a:ext cx="4572000" cy="11430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r>
              <a:rPr lang="en-US" sz="4800" dirty="0">
                <a:solidFill>
                  <a:schemeClr val="tx1">
                    <a:lumMod val="60000"/>
                    <a:lumOff val="40000"/>
                  </a:schemeClr>
                </a:solidFill>
                <a:ea typeface="Segoe UI" pitchFamily="34" charset="0"/>
                <a:cs typeface="Segoe UI" pitchFamily="34" charset="0"/>
              </a:rPr>
              <a:t>Thanks!</a:t>
            </a:r>
          </a:p>
          <a:p>
            <a:pPr algn="ctr" defTabSz="932406"/>
            <a:r>
              <a:rPr lang="en-US" sz="4800" dirty="0">
                <a:solidFill>
                  <a:schemeClr val="tx1">
                    <a:lumMod val="60000"/>
                    <a:lumOff val="40000"/>
                  </a:schemeClr>
                </a:solidFill>
                <a:ea typeface="Segoe UI" pitchFamily="34" charset="0"/>
                <a:cs typeface="Segoe UI" pitchFamily="34" charset="0"/>
              </a:rPr>
              <a:t>Q&amp;A</a:t>
            </a:r>
          </a:p>
        </p:txBody>
      </p:sp>
      <p:pic>
        <p:nvPicPr>
          <p:cNvPr id="6" name="Picture 5">
            <a:extLst>
              <a:ext uri="{FF2B5EF4-FFF2-40B4-BE49-F238E27FC236}">
                <a16:creationId xmlns:a16="http://schemas.microsoft.com/office/drawing/2014/main" id="{16ECECB5-E536-4F83-9439-353A9C251FD2}"/>
              </a:ext>
            </a:extLst>
          </p:cNvPr>
          <p:cNvPicPr>
            <a:picLocks noChangeAspect="1"/>
          </p:cNvPicPr>
          <p:nvPr/>
        </p:nvPicPr>
        <p:blipFill>
          <a:blip r:embed="rId3"/>
          <a:stretch>
            <a:fillRect/>
          </a:stretch>
        </p:blipFill>
        <p:spPr>
          <a:xfrm>
            <a:off x="9224616" y="2823130"/>
            <a:ext cx="2286000" cy="2286000"/>
          </a:xfrm>
          <a:prstGeom prst="rect">
            <a:avLst/>
          </a:prstGeom>
        </p:spPr>
      </p:pic>
      <p:sp>
        <p:nvSpPr>
          <p:cNvPr id="7" name="Rectangle 6">
            <a:extLst>
              <a:ext uri="{FF2B5EF4-FFF2-40B4-BE49-F238E27FC236}">
                <a16:creationId xmlns:a16="http://schemas.microsoft.com/office/drawing/2014/main" id="{C3380A0B-2AFA-4F67-957B-93E7EB892BF5}"/>
              </a:ext>
            </a:extLst>
          </p:cNvPr>
          <p:cNvSpPr/>
          <p:nvPr/>
        </p:nvSpPr>
        <p:spPr>
          <a:xfrm>
            <a:off x="8695195" y="5021262"/>
            <a:ext cx="3695242" cy="646331"/>
          </a:xfrm>
          <a:prstGeom prst="rect">
            <a:avLst/>
          </a:prstGeom>
        </p:spPr>
        <p:txBody>
          <a:bodyPr wrap="none">
            <a:spAutoFit/>
          </a:bodyPr>
          <a:lstStyle/>
          <a:p>
            <a:pPr algn="ctr"/>
            <a:r>
              <a:rPr lang="en-US" altLang="zh-CN" dirty="0">
                <a:latin typeface="+mj-lt"/>
              </a:rPr>
              <a:t>Homepage</a:t>
            </a:r>
            <a:r>
              <a:rPr lang="en-US" dirty="0">
                <a:latin typeface="+mj-lt"/>
              </a:rPr>
              <a:t>: </a:t>
            </a:r>
          </a:p>
          <a:p>
            <a:pPr algn="ctr"/>
            <a:r>
              <a:rPr lang="en-US" dirty="0">
                <a:latin typeface="+mj-lt"/>
              </a:rPr>
              <a:t>https://jingdongwang2017.github.io/</a:t>
            </a:r>
          </a:p>
        </p:txBody>
      </p:sp>
      <p:sp>
        <p:nvSpPr>
          <p:cNvPr id="2" name="Slide Number Placeholder 1">
            <a:extLst>
              <a:ext uri="{FF2B5EF4-FFF2-40B4-BE49-F238E27FC236}">
                <a16:creationId xmlns:a16="http://schemas.microsoft.com/office/drawing/2014/main" id="{147D5D52-B6DD-4E93-868C-CC3EC742FB23}"/>
              </a:ext>
            </a:extLst>
          </p:cNvPr>
          <p:cNvSpPr>
            <a:spLocks noGrp="1"/>
          </p:cNvSpPr>
          <p:nvPr>
            <p:ph type="sldNum" sz="quarter" idx="4"/>
          </p:nvPr>
        </p:nvSpPr>
        <p:spPr/>
        <p:txBody>
          <a:bodyPr/>
          <a:lstStyle/>
          <a:p>
            <a:pPr algn="ctr"/>
            <a:fld id="{1BA29183-7CD2-4C0C-A7F1-D2FD10734D96}" type="slidenum">
              <a:rPr lang="en-US" smtClean="0"/>
              <a:pPr algn="ctr"/>
              <a:t>124</a:t>
            </a:fld>
            <a:endParaRPr lang="en-US" dirty="0"/>
          </a:p>
        </p:txBody>
      </p:sp>
      <p:sp>
        <p:nvSpPr>
          <p:cNvPr id="8" name="Rectangle 7">
            <a:extLst>
              <a:ext uri="{FF2B5EF4-FFF2-40B4-BE49-F238E27FC236}">
                <a16:creationId xmlns:a16="http://schemas.microsoft.com/office/drawing/2014/main" id="{85C6FCC1-80DF-433B-B71B-E15083F0A947}"/>
              </a:ext>
            </a:extLst>
          </p:cNvPr>
          <p:cNvSpPr/>
          <p:nvPr/>
        </p:nvSpPr>
        <p:spPr>
          <a:xfrm>
            <a:off x="503237" y="5021262"/>
            <a:ext cx="3480440" cy="646331"/>
          </a:xfrm>
          <a:prstGeom prst="rect">
            <a:avLst/>
          </a:prstGeom>
        </p:spPr>
        <p:txBody>
          <a:bodyPr wrap="none">
            <a:spAutoFit/>
          </a:bodyPr>
          <a:lstStyle/>
          <a:p>
            <a:pPr algn="ctr"/>
            <a:r>
              <a:rPr lang="en-US" altLang="zh-CN" dirty="0">
                <a:latin typeface="+mj-lt"/>
              </a:rPr>
              <a:t>Deep fusion c</a:t>
            </a:r>
            <a:r>
              <a:rPr lang="en-US" dirty="0">
                <a:latin typeface="+mj-lt"/>
              </a:rPr>
              <a:t>ode: </a:t>
            </a:r>
          </a:p>
          <a:p>
            <a:pPr algn="ctr"/>
            <a:r>
              <a:rPr lang="en-US" dirty="0">
                <a:latin typeface="+mj-lt"/>
              </a:rPr>
              <a:t>https://github.com/zlmzju/fusenet</a:t>
            </a:r>
          </a:p>
        </p:txBody>
      </p:sp>
      <p:pic>
        <p:nvPicPr>
          <p:cNvPr id="9" name="Picture 8">
            <a:extLst>
              <a:ext uri="{FF2B5EF4-FFF2-40B4-BE49-F238E27FC236}">
                <a16:creationId xmlns:a16="http://schemas.microsoft.com/office/drawing/2014/main" id="{70A23186-AA3A-49C2-A706-880F880F0734}"/>
              </a:ext>
            </a:extLst>
          </p:cNvPr>
          <p:cNvPicPr>
            <a:picLocks noChangeAspect="1"/>
          </p:cNvPicPr>
          <p:nvPr/>
        </p:nvPicPr>
        <p:blipFill>
          <a:blip r:embed="rId4"/>
          <a:stretch>
            <a:fillRect/>
          </a:stretch>
        </p:blipFill>
        <p:spPr>
          <a:xfrm>
            <a:off x="1036637" y="2823130"/>
            <a:ext cx="2286000" cy="2286000"/>
          </a:xfrm>
          <a:prstGeom prst="rect">
            <a:avLst/>
          </a:prstGeom>
        </p:spPr>
      </p:pic>
      <p:sp>
        <p:nvSpPr>
          <p:cNvPr id="10" name="Rectangle 9">
            <a:extLst>
              <a:ext uri="{FF2B5EF4-FFF2-40B4-BE49-F238E27FC236}">
                <a16:creationId xmlns:a16="http://schemas.microsoft.com/office/drawing/2014/main" id="{678C1DA9-921B-4B49-8889-48ACC9CE49FB}"/>
              </a:ext>
            </a:extLst>
          </p:cNvPr>
          <p:cNvSpPr/>
          <p:nvPr/>
        </p:nvSpPr>
        <p:spPr>
          <a:xfrm>
            <a:off x="4466787" y="5021262"/>
            <a:ext cx="3738524" cy="646331"/>
          </a:xfrm>
          <a:prstGeom prst="rect">
            <a:avLst/>
          </a:prstGeom>
        </p:spPr>
        <p:txBody>
          <a:bodyPr wrap="none">
            <a:spAutoFit/>
          </a:bodyPr>
          <a:lstStyle/>
          <a:p>
            <a:pPr algn="ctr"/>
            <a:r>
              <a:rPr lang="en-US" altLang="zh-CN" dirty="0">
                <a:latin typeface="+mj-lt"/>
              </a:rPr>
              <a:t>IGC </a:t>
            </a:r>
            <a:r>
              <a:rPr lang="en-US" dirty="0">
                <a:latin typeface="+mj-lt"/>
              </a:rPr>
              <a:t>Code: </a:t>
            </a:r>
          </a:p>
          <a:p>
            <a:pPr algn="ctr"/>
            <a:r>
              <a:rPr lang="en-US" dirty="0">
                <a:latin typeface="+mj-lt"/>
              </a:rPr>
              <a:t>https://github.</a:t>
            </a:r>
            <a:r>
              <a:rPr lang="en-US">
                <a:latin typeface="+mj-lt"/>
              </a:rPr>
              <a:t>com/homles11/IGCV3</a:t>
            </a:r>
            <a:endParaRPr lang="en-US" dirty="0">
              <a:latin typeface="+mj-lt"/>
            </a:endParaRPr>
          </a:p>
        </p:txBody>
      </p:sp>
      <p:pic>
        <p:nvPicPr>
          <p:cNvPr id="12" name="图片 12">
            <a:extLst>
              <a:ext uri="{FF2B5EF4-FFF2-40B4-BE49-F238E27FC236}">
                <a16:creationId xmlns:a16="http://schemas.microsoft.com/office/drawing/2014/main" id="{697AD0EC-7FD3-4614-AD00-CA51F0473F37}"/>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5130626" y="2823130"/>
            <a:ext cx="2286000" cy="2286000"/>
          </a:xfrm>
          <a:prstGeom prst="rect">
            <a:avLst/>
          </a:prstGeom>
        </p:spPr>
      </p:pic>
    </p:spTree>
    <p:extLst>
      <p:ext uri="{BB962C8B-B14F-4D97-AF65-F5344CB8AC3E}">
        <p14:creationId xmlns:p14="http://schemas.microsoft.com/office/powerpoint/2010/main" val="826062893"/>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AutoShape 3"/>
          <p:cNvSpPr>
            <a:spLocks noChangeAspect="1" noChangeArrowheads="1" noTextEdit="1"/>
          </p:cNvSpPr>
          <p:nvPr/>
        </p:nvSpPr>
        <p:spPr bwMode="auto">
          <a:xfrm>
            <a:off x="1574800" y="1318339"/>
            <a:ext cx="1412874" cy="56158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5" name="Line 5"/>
          <p:cNvSpPr>
            <a:spLocks noChangeShapeType="1"/>
          </p:cNvSpPr>
          <p:nvPr/>
        </p:nvSpPr>
        <p:spPr bwMode="auto">
          <a:xfrm flipH="1">
            <a:off x="2381857" y="5733047"/>
            <a:ext cx="134160" cy="145690"/>
          </a:xfrm>
          <a:prstGeom prst="line">
            <a:avLst/>
          </a:prstGeom>
          <a:noFill/>
          <a:ln w="1270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200"/>
          </a:p>
        </p:txBody>
      </p:sp>
      <p:sp>
        <p:nvSpPr>
          <p:cNvPr id="6" name="Freeform 6"/>
          <p:cNvSpPr>
            <a:spLocks/>
          </p:cNvSpPr>
          <p:nvPr/>
        </p:nvSpPr>
        <p:spPr bwMode="auto">
          <a:xfrm>
            <a:off x="2354606" y="5859870"/>
            <a:ext cx="48214" cy="48214"/>
          </a:xfrm>
          <a:custGeom>
            <a:avLst/>
            <a:gdLst>
              <a:gd name="T0" fmla="*/ 46 w 46"/>
              <a:gd name="T1" fmla="*/ 29 h 46"/>
              <a:gd name="T2" fmla="*/ 0 w 46"/>
              <a:gd name="T3" fmla="*/ 46 h 46"/>
              <a:gd name="T4" fmla="*/ 14 w 46"/>
              <a:gd name="T5" fmla="*/ 0 h 46"/>
              <a:gd name="T6" fmla="*/ 46 w 46"/>
              <a:gd name="T7" fmla="*/ 29 h 46"/>
            </a:gdLst>
            <a:ahLst/>
            <a:cxnLst>
              <a:cxn ang="0">
                <a:pos x="T0" y="T1"/>
              </a:cxn>
              <a:cxn ang="0">
                <a:pos x="T2" y="T3"/>
              </a:cxn>
              <a:cxn ang="0">
                <a:pos x="T4" y="T5"/>
              </a:cxn>
              <a:cxn ang="0">
                <a:pos x="T6" y="T7"/>
              </a:cxn>
            </a:cxnLst>
            <a:rect l="0" t="0" r="r" b="b"/>
            <a:pathLst>
              <a:path w="46" h="46">
                <a:moveTo>
                  <a:pt x="46" y="29"/>
                </a:moveTo>
                <a:lnTo>
                  <a:pt x="0" y="46"/>
                </a:lnTo>
                <a:lnTo>
                  <a:pt x="14" y="0"/>
                </a:lnTo>
                <a:lnTo>
                  <a:pt x="46" y="2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7" name="Rectangle 7"/>
          <p:cNvSpPr>
            <a:spLocks noChangeArrowheads="1"/>
          </p:cNvSpPr>
          <p:nvPr/>
        </p:nvSpPr>
        <p:spPr bwMode="auto">
          <a:xfrm>
            <a:off x="1983569" y="1985995"/>
            <a:ext cx="592191" cy="294524"/>
          </a:xfrm>
          <a:prstGeom prst="rect">
            <a:avLst/>
          </a:prstGeom>
          <a:solidFill>
            <a:srgbClr val="FFA5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8" name="Rectangle 8"/>
          <p:cNvSpPr>
            <a:spLocks noChangeArrowheads="1"/>
          </p:cNvSpPr>
          <p:nvPr/>
        </p:nvSpPr>
        <p:spPr bwMode="auto">
          <a:xfrm>
            <a:off x="2197387" y="1985995"/>
            <a:ext cx="154075" cy="276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rgbClr val="000000"/>
                </a:solidFill>
                <a:effectLst/>
                <a:latin typeface="Times New Roman" panose="02020603050405020304" pitchFamily="18" charset="0"/>
              </a:rPr>
              <a:t>C</a:t>
            </a:r>
            <a:endParaRPr kumimoji="0" lang="en-US" altLang="en-US" sz="1200" b="0" i="0" u="none" strike="noStrike" cap="none" normalizeH="0" baseline="0">
              <a:ln>
                <a:noFill/>
              </a:ln>
              <a:solidFill>
                <a:schemeClr val="tx1"/>
              </a:solidFill>
              <a:effectLst/>
              <a:latin typeface="Arial" panose="020B0604020202020204" pitchFamily="34" charset="0"/>
            </a:endParaRPr>
          </a:p>
        </p:txBody>
      </p:sp>
      <p:sp>
        <p:nvSpPr>
          <p:cNvPr id="9" name="Rectangle 11"/>
          <p:cNvSpPr>
            <a:spLocks noChangeArrowheads="1"/>
          </p:cNvSpPr>
          <p:nvPr/>
        </p:nvSpPr>
        <p:spPr bwMode="auto">
          <a:xfrm>
            <a:off x="2350413" y="2500626"/>
            <a:ext cx="592191" cy="293475"/>
          </a:xfrm>
          <a:prstGeom prst="rect">
            <a:avLst/>
          </a:prstGeom>
          <a:solidFill>
            <a:srgbClr val="66C2A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0" name="Rectangle 12"/>
          <p:cNvSpPr>
            <a:spLocks noChangeArrowheads="1"/>
          </p:cNvSpPr>
          <p:nvPr/>
        </p:nvSpPr>
        <p:spPr bwMode="auto">
          <a:xfrm>
            <a:off x="2438456" y="2499577"/>
            <a:ext cx="384662" cy="276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Times New Roman" panose="02020603050405020304" pitchFamily="18" charset="0"/>
              </a:rPr>
              <a:t>R01</a:t>
            </a:r>
            <a:endParaRPr kumimoji="0" lang="en-US" altLang="en-US" sz="1200" b="0" i="0" u="none" strike="noStrike" cap="none" normalizeH="0" baseline="0" dirty="0">
              <a:ln>
                <a:noFill/>
              </a:ln>
              <a:solidFill>
                <a:schemeClr val="tx1"/>
              </a:solidFill>
              <a:effectLst/>
              <a:latin typeface="Arial" panose="020B0604020202020204" pitchFamily="34" charset="0"/>
            </a:endParaRPr>
          </a:p>
        </p:txBody>
      </p:sp>
      <p:sp>
        <p:nvSpPr>
          <p:cNvPr id="11" name="Rectangle 13"/>
          <p:cNvSpPr>
            <a:spLocks noChangeArrowheads="1"/>
          </p:cNvSpPr>
          <p:nvPr/>
        </p:nvSpPr>
        <p:spPr bwMode="auto">
          <a:xfrm>
            <a:off x="2350413" y="2940839"/>
            <a:ext cx="592191" cy="293475"/>
          </a:xfrm>
          <a:prstGeom prst="rect">
            <a:avLst/>
          </a:prstGeom>
          <a:solidFill>
            <a:srgbClr val="66C2A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2" name="Rectangle 14"/>
          <p:cNvSpPr>
            <a:spLocks noChangeArrowheads="1"/>
          </p:cNvSpPr>
          <p:nvPr/>
        </p:nvSpPr>
        <p:spPr bwMode="auto">
          <a:xfrm>
            <a:off x="2438456" y="2939790"/>
            <a:ext cx="384662" cy="276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rgbClr val="000000"/>
                </a:solidFill>
                <a:effectLst/>
                <a:latin typeface="Times New Roman" panose="02020603050405020304" pitchFamily="18" charset="0"/>
              </a:rPr>
              <a:t>R02</a:t>
            </a:r>
            <a:endParaRPr kumimoji="0" lang="en-US" altLang="en-US" sz="1200" b="0" i="0" u="none" strike="noStrike" cap="none" normalizeH="0" baseline="0">
              <a:ln>
                <a:noFill/>
              </a:ln>
              <a:solidFill>
                <a:schemeClr val="tx1"/>
              </a:solidFill>
              <a:effectLst/>
              <a:latin typeface="Arial" panose="020B0604020202020204" pitchFamily="34" charset="0"/>
            </a:endParaRPr>
          </a:p>
        </p:txBody>
      </p:sp>
      <p:sp>
        <p:nvSpPr>
          <p:cNvPr id="13" name="Rectangle 17"/>
          <p:cNvSpPr>
            <a:spLocks noChangeArrowheads="1"/>
          </p:cNvSpPr>
          <p:nvPr/>
        </p:nvSpPr>
        <p:spPr bwMode="auto">
          <a:xfrm>
            <a:off x="2350413" y="3752088"/>
            <a:ext cx="592191" cy="293475"/>
          </a:xfrm>
          <a:prstGeom prst="rect">
            <a:avLst/>
          </a:prstGeom>
          <a:solidFill>
            <a:srgbClr val="FC8D6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4" name="Rectangle 18"/>
          <p:cNvSpPr>
            <a:spLocks noChangeArrowheads="1"/>
          </p:cNvSpPr>
          <p:nvPr/>
        </p:nvSpPr>
        <p:spPr bwMode="auto">
          <a:xfrm>
            <a:off x="2438456" y="3754185"/>
            <a:ext cx="384662" cy="276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rgbClr val="000000"/>
                </a:solidFill>
                <a:effectLst/>
                <a:latin typeface="Times New Roman" panose="02020603050405020304" pitchFamily="18" charset="0"/>
              </a:rPr>
              <a:t>R03</a:t>
            </a:r>
            <a:endParaRPr kumimoji="0" lang="en-US" altLang="en-US" sz="1200" b="0" i="0" u="none" strike="noStrike" cap="none" normalizeH="0" baseline="0">
              <a:ln>
                <a:noFill/>
              </a:ln>
              <a:solidFill>
                <a:schemeClr val="tx1"/>
              </a:solidFill>
              <a:effectLst/>
              <a:latin typeface="Arial" panose="020B0604020202020204" pitchFamily="34" charset="0"/>
            </a:endParaRPr>
          </a:p>
        </p:txBody>
      </p:sp>
      <p:sp>
        <p:nvSpPr>
          <p:cNvPr id="15" name="Rectangle 19"/>
          <p:cNvSpPr>
            <a:spLocks noChangeArrowheads="1"/>
          </p:cNvSpPr>
          <p:nvPr/>
        </p:nvSpPr>
        <p:spPr bwMode="auto">
          <a:xfrm>
            <a:off x="2350413" y="4192301"/>
            <a:ext cx="592191" cy="293475"/>
          </a:xfrm>
          <a:prstGeom prst="rect">
            <a:avLst/>
          </a:prstGeom>
          <a:solidFill>
            <a:srgbClr val="FC8D6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6" name="Rectangle 20"/>
          <p:cNvSpPr>
            <a:spLocks noChangeArrowheads="1"/>
          </p:cNvSpPr>
          <p:nvPr/>
        </p:nvSpPr>
        <p:spPr bwMode="auto">
          <a:xfrm>
            <a:off x="2438456" y="4194398"/>
            <a:ext cx="384662" cy="276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rgbClr val="000000"/>
                </a:solidFill>
                <a:effectLst/>
                <a:latin typeface="Times New Roman" panose="02020603050405020304" pitchFamily="18" charset="0"/>
              </a:rPr>
              <a:t>R04</a:t>
            </a:r>
            <a:endParaRPr kumimoji="0" lang="en-US" altLang="en-US" sz="1200" b="0" i="0" u="none" strike="noStrike" cap="none" normalizeH="0" baseline="0">
              <a:ln>
                <a:noFill/>
              </a:ln>
              <a:solidFill>
                <a:schemeClr val="tx1"/>
              </a:solidFill>
              <a:effectLst/>
              <a:latin typeface="Arial" panose="020B0604020202020204" pitchFamily="34" charset="0"/>
            </a:endParaRPr>
          </a:p>
        </p:txBody>
      </p:sp>
      <p:sp>
        <p:nvSpPr>
          <p:cNvPr id="17" name="Line 21"/>
          <p:cNvSpPr>
            <a:spLocks noChangeShapeType="1"/>
          </p:cNvSpPr>
          <p:nvPr/>
        </p:nvSpPr>
        <p:spPr bwMode="auto">
          <a:xfrm>
            <a:off x="2647033" y="2794101"/>
            <a:ext cx="0" cy="106909"/>
          </a:xfrm>
          <a:prstGeom prst="line">
            <a:avLst/>
          </a:prstGeom>
          <a:noFill/>
          <a:ln w="1270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200"/>
          </a:p>
        </p:txBody>
      </p:sp>
      <p:sp>
        <p:nvSpPr>
          <p:cNvPr id="18" name="Freeform 22"/>
          <p:cNvSpPr>
            <a:spLocks/>
          </p:cNvSpPr>
          <p:nvPr/>
        </p:nvSpPr>
        <p:spPr bwMode="auto">
          <a:xfrm>
            <a:off x="2623974" y="2894721"/>
            <a:ext cx="46118" cy="46118"/>
          </a:xfrm>
          <a:custGeom>
            <a:avLst/>
            <a:gdLst>
              <a:gd name="T0" fmla="*/ 44 w 44"/>
              <a:gd name="T1" fmla="*/ 0 h 44"/>
              <a:gd name="T2" fmla="*/ 22 w 44"/>
              <a:gd name="T3" fmla="*/ 44 h 44"/>
              <a:gd name="T4" fmla="*/ 0 w 44"/>
              <a:gd name="T5" fmla="*/ 0 h 44"/>
              <a:gd name="T6" fmla="*/ 44 w 44"/>
              <a:gd name="T7" fmla="*/ 0 h 44"/>
            </a:gdLst>
            <a:ahLst/>
            <a:cxnLst>
              <a:cxn ang="0">
                <a:pos x="T0" y="T1"/>
              </a:cxn>
              <a:cxn ang="0">
                <a:pos x="T2" y="T3"/>
              </a:cxn>
              <a:cxn ang="0">
                <a:pos x="T4" y="T5"/>
              </a:cxn>
              <a:cxn ang="0">
                <a:pos x="T6" y="T7"/>
              </a:cxn>
            </a:cxnLst>
            <a:rect l="0" t="0" r="r" b="b"/>
            <a:pathLst>
              <a:path w="44" h="44">
                <a:moveTo>
                  <a:pt x="44" y="0"/>
                </a:moveTo>
                <a:lnTo>
                  <a:pt x="22" y="44"/>
                </a:lnTo>
                <a:lnTo>
                  <a:pt x="0" y="0"/>
                </a:lnTo>
                <a:lnTo>
                  <a:pt x="4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9" name="Line 23"/>
          <p:cNvSpPr>
            <a:spLocks noChangeShapeType="1"/>
          </p:cNvSpPr>
          <p:nvPr/>
        </p:nvSpPr>
        <p:spPr bwMode="auto">
          <a:xfrm>
            <a:off x="2647033" y="4045564"/>
            <a:ext cx="0" cy="106909"/>
          </a:xfrm>
          <a:prstGeom prst="line">
            <a:avLst/>
          </a:prstGeom>
          <a:noFill/>
          <a:ln w="1270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200"/>
          </a:p>
        </p:txBody>
      </p:sp>
      <p:sp>
        <p:nvSpPr>
          <p:cNvPr id="20" name="Freeform 24"/>
          <p:cNvSpPr>
            <a:spLocks/>
          </p:cNvSpPr>
          <p:nvPr/>
        </p:nvSpPr>
        <p:spPr bwMode="auto">
          <a:xfrm>
            <a:off x="2623974" y="4146184"/>
            <a:ext cx="46118" cy="46118"/>
          </a:xfrm>
          <a:custGeom>
            <a:avLst/>
            <a:gdLst>
              <a:gd name="T0" fmla="*/ 44 w 44"/>
              <a:gd name="T1" fmla="*/ 0 h 44"/>
              <a:gd name="T2" fmla="*/ 22 w 44"/>
              <a:gd name="T3" fmla="*/ 44 h 44"/>
              <a:gd name="T4" fmla="*/ 0 w 44"/>
              <a:gd name="T5" fmla="*/ 0 h 44"/>
              <a:gd name="T6" fmla="*/ 44 w 44"/>
              <a:gd name="T7" fmla="*/ 0 h 44"/>
            </a:gdLst>
            <a:ahLst/>
            <a:cxnLst>
              <a:cxn ang="0">
                <a:pos x="T0" y="T1"/>
              </a:cxn>
              <a:cxn ang="0">
                <a:pos x="T2" y="T3"/>
              </a:cxn>
              <a:cxn ang="0">
                <a:pos x="T4" y="T5"/>
              </a:cxn>
              <a:cxn ang="0">
                <a:pos x="T6" y="T7"/>
              </a:cxn>
            </a:cxnLst>
            <a:rect l="0" t="0" r="r" b="b"/>
            <a:pathLst>
              <a:path w="44" h="44">
                <a:moveTo>
                  <a:pt x="44" y="0"/>
                </a:moveTo>
                <a:lnTo>
                  <a:pt x="22" y="44"/>
                </a:lnTo>
                <a:lnTo>
                  <a:pt x="0" y="0"/>
                </a:lnTo>
                <a:lnTo>
                  <a:pt x="4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21" name="Line 25"/>
          <p:cNvSpPr>
            <a:spLocks noChangeShapeType="1"/>
          </p:cNvSpPr>
          <p:nvPr/>
        </p:nvSpPr>
        <p:spPr bwMode="auto">
          <a:xfrm>
            <a:off x="2279141" y="2280519"/>
            <a:ext cx="333304" cy="199144"/>
          </a:xfrm>
          <a:prstGeom prst="line">
            <a:avLst/>
          </a:prstGeom>
          <a:noFill/>
          <a:ln w="1270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200"/>
          </a:p>
        </p:txBody>
      </p:sp>
      <p:sp>
        <p:nvSpPr>
          <p:cNvPr id="22" name="Freeform 26"/>
          <p:cNvSpPr>
            <a:spLocks/>
          </p:cNvSpPr>
          <p:nvPr/>
        </p:nvSpPr>
        <p:spPr bwMode="auto">
          <a:xfrm>
            <a:off x="2595675" y="2457652"/>
            <a:ext cx="51358" cy="42973"/>
          </a:xfrm>
          <a:custGeom>
            <a:avLst/>
            <a:gdLst>
              <a:gd name="T0" fmla="*/ 22 w 49"/>
              <a:gd name="T1" fmla="*/ 0 h 41"/>
              <a:gd name="T2" fmla="*/ 49 w 49"/>
              <a:gd name="T3" fmla="*/ 41 h 41"/>
              <a:gd name="T4" fmla="*/ 0 w 49"/>
              <a:gd name="T5" fmla="*/ 37 h 41"/>
              <a:gd name="T6" fmla="*/ 22 w 49"/>
              <a:gd name="T7" fmla="*/ 0 h 41"/>
            </a:gdLst>
            <a:ahLst/>
            <a:cxnLst>
              <a:cxn ang="0">
                <a:pos x="T0" y="T1"/>
              </a:cxn>
              <a:cxn ang="0">
                <a:pos x="T2" y="T3"/>
              </a:cxn>
              <a:cxn ang="0">
                <a:pos x="T4" y="T5"/>
              </a:cxn>
              <a:cxn ang="0">
                <a:pos x="T6" y="T7"/>
              </a:cxn>
            </a:cxnLst>
            <a:rect l="0" t="0" r="r" b="b"/>
            <a:pathLst>
              <a:path w="49" h="41">
                <a:moveTo>
                  <a:pt x="22" y="0"/>
                </a:moveTo>
                <a:lnTo>
                  <a:pt x="49" y="41"/>
                </a:lnTo>
                <a:lnTo>
                  <a:pt x="0" y="37"/>
                </a:lnTo>
                <a:lnTo>
                  <a:pt x="2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23" name="Line 27"/>
          <p:cNvSpPr>
            <a:spLocks noChangeShapeType="1"/>
          </p:cNvSpPr>
          <p:nvPr/>
        </p:nvSpPr>
        <p:spPr bwMode="auto">
          <a:xfrm flipH="1">
            <a:off x="2378713" y="3234314"/>
            <a:ext cx="134160" cy="146738"/>
          </a:xfrm>
          <a:prstGeom prst="line">
            <a:avLst/>
          </a:prstGeom>
          <a:noFill/>
          <a:ln w="1270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200"/>
          </a:p>
        </p:txBody>
      </p:sp>
      <p:sp>
        <p:nvSpPr>
          <p:cNvPr id="24" name="Freeform 28"/>
          <p:cNvSpPr>
            <a:spLocks/>
          </p:cNvSpPr>
          <p:nvPr/>
        </p:nvSpPr>
        <p:spPr bwMode="auto">
          <a:xfrm>
            <a:off x="2352510" y="3361137"/>
            <a:ext cx="47166" cy="49262"/>
          </a:xfrm>
          <a:custGeom>
            <a:avLst/>
            <a:gdLst>
              <a:gd name="T0" fmla="*/ 45 w 45"/>
              <a:gd name="T1" fmla="*/ 29 h 47"/>
              <a:gd name="T2" fmla="*/ 0 w 45"/>
              <a:gd name="T3" fmla="*/ 47 h 47"/>
              <a:gd name="T4" fmla="*/ 13 w 45"/>
              <a:gd name="T5" fmla="*/ 0 h 47"/>
              <a:gd name="T6" fmla="*/ 45 w 45"/>
              <a:gd name="T7" fmla="*/ 29 h 47"/>
            </a:gdLst>
            <a:ahLst/>
            <a:cxnLst>
              <a:cxn ang="0">
                <a:pos x="T0" y="T1"/>
              </a:cxn>
              <a:cxn ang="0">
                <a:pos x="T2" y="T3"/>
              </a:cxn>
              <a:cxn ang="0">
                <a:pos x="T4" y="T5"/>
              </a:cxn>
              <a:cxn ang="0">
                <a:pos x="T6" y="T7"/>
              </a:cxn>
            </a:cxnLst>
            <a:rect l="0" t="0" r="r" b="b"/>
            <a:pathLst>
              <a:path w="45" h="47">
                <a:moveTo>
                  <a:pt x="45" y="29"/>
                </a:moveTo>
                <a:lnTo>
                  <a:pt x="0" y="47"/>
                </a:lnTo>
                <a:lnTo>
                  <a:pt x="13" y="0"/>
                </a:lnTo>
                <a:lnTo>
                  <a:pt x="45" y="2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25" name="Line 29"/>
          <p:cNvSpPr>
            <a:spLocks noChangeShapeType="1"/>
          </p:cNvSpPr>
          <p:nvPr/>
        </p:nvSpPr>
        <p:spPr bwMode="auto">
          <a:xfrm>
            <a:off x="1906008" y="2794101"/>
            <a:ext cx="299764" cy="564940"/>
          </a:xfrm>
          <a:prstGeom prst="line">
            <a:avLst/>
          </a:prstGeom>
          <a:noFill/>
          <a:ln w="1270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200"/>
          </a:p>
        </p:txBody>
      </p:sp>
      <p:sp>
        <p:nvSpPr>
          <p:cNvPr id="26" name="Freeform 30"/>
          <p:cNvSpPr>
            <a:spLocks/>
          </p:cNvSpPr>
          <p:nvPr/>
        </p:nvSpPr>
        <p:spPr bwMode="auto">
          <a:xfrm>
            <a:off x="2182713" y="3343319"/>
            <a:ext cx="40877" cy="51358"/>
          </a:xfrm>
          <a:custGeom>
            <a:avLst/>
            <a:gdLst>
              <a:gd name="T0" fmla="*/ 39 w 39"/>
              <a:gd name="T1" fmla="*/ 0 h 49"/>
              <a:gd name="T2" fmla="*/ 39 w 39"/>
              <a:gd name="T3" fmla="*/ 49 h 49"/>
              <a:gd name="T4" fmla="*/ 0 w 39"/>
              <a:gd name="T5" fmla="*/ 20 h 49"/>
              <a:gd name="T6" fmla="*/ 39 w 39"/>
              <a:gd name="T7" fmla="*/ 0 h 49"/>
            </a:gdLst>
            <a:ahLst/>
            <a:cxnLst>
              <a:cxn ang="0">
                <a:pos x="T0" y="T1"/>
              </a:cxn>
              <a:cxn ang="0">
                <a:pos x="T2" y="T3"/>
              </a:cxn>
              <a:cxn ang="0">
                <a:pos x="T4" y="T5"/>
              </a:cxn>
              <a:cxn ang="0">
                <a:pos x="T6" y="T7"/>
              </a:cxn>
            </a:cxnLst>
            <a:rect l="0" t="0" r="r" b="b"/>
            <a:pathLst>
              <a:path w="39" h="49">
                <a:moveTo>
                  <a:pt x="39" y="0"/>
                </a:moveTo>
                <a:lnTo>
                  <a:pt x="39" y="49"/>
                </a:lnTo>
                <a:lnTo>
                  <a:pt x="0" y="20"/>
                </a:lnTo>
                <a:lnTo>
                  <a:pt x="3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27" name="Rectangle 31"/>
          <p:cNvSpPr>
            <a:spLocks noChangeArrowheads="1"/>
          </p:cNvSpPr>
          <p:nvPr/>
        </p:nvSpPr>
        <p:spPr bwMode="auto">
          <a:xfrm>
            <a:off x="2353558" y="4998311"/>
            <a:ext cx="592191" cy="293475"/>
          </a:xfrm>
          <a:prstGeom prst="rect">
            <a:avLst/>
          </a:prstGeom>
          <a:solidFill>
            <a:srgbClr val="8DA0C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28" name="Rectangle 32"/>
          <p:cNvSpPr>
            <a:spLocks noChangeArrowheads="1"/>
          </p:cNvSpPr>
          <p:nvPr/>
        </p:nvSpPr>
        <p:spPr bwMode="auto">
          <a:xfrm>
            <a:off x="2444745" y="4996214"/>
            <a:ext cx="384662" cy="276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Times New Roman" panose="02020603050405020304" pitchFamily="18" charset="0"/>
              </a:rPr>
              <a:t>R05</a:t>
            </a:r>
            <a:endParaRPr kumimoji="0" lang="en-US" altLang="en-US" sz="1200" b="0" i="0" u="none" strike="noStrike" cap="none" normalizeH="0" baseline="0" dirty="0">
              <a:ln>
                <a:noFill/>
              </a:ln>
              <a:solidFill>
                <a:schemeClr val="tx1"/>
              </a:solidFill>
              <a:effectLst/>
              <a:latin typeface="Arial" panose="020B0604020202020204" pitchFamily="34" charset="0"/>
            </a:endParaRPr>
          </a:p>
        </p:txBody>
      </p:sp>
      <p:grpSp>
        <p:nvGrpSpPr>
          <p:cNvPr id="29" name="组合 474"/>
          <p:cNvGrpSpPr/>
          <p:nvPr/>
        </p:nvGrpSpPr>
        <p:grpSpPr>
          <a:xfrm>
            <a:off x="1610436" y="2499577"/>
            <a:ext cx="595336" cy="2792209"/>
            <a:chOff x="1610436" y="2499577"/>
            <a:chExt cx="595336" cy="2792209"/>
          </a:xfrm>
        </p:grpSpPr>
        <p:sp>
          <p:nvSpPr>
            <p:cNvPr id="30" name="Rectangle 9"/>
            <p:cNvSpPr>
              <a:spLocks noChangeArrowheads="1"/>
            </p:cNvSpPr>
            <p:nvPr/>
          </p:nvSpPr>
          <p:spPr bwMode="auto">
            <a:xfrm>
              <a:off x="1610436" y="2500626"/>
              <a:ext cx="592191" cy="293475"/>
            </a:xfrm>
            <a:prstGeom prst="rect">
              <a:avLst/>
            </a:prstGeom>
            <a:solidFill>
              <a:srgbClr val="66C2A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31" name="Rectangle 10"/>
            <p:cNvSpPr>
              <a:spLocks noChangeArrowheads="1"/>
            </p:cNvSpPr>
            <p:nvPr/>
          </p:nvSpPr>
          <p:spPr bwMode="auto">
            <a:xfrm>
              <a:off x="1710008" y="2499577"/>
              <a:ext cx="372085" cy="276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Times New Roman" panose="02020603050405020304" pitchFamily="18" charset="0"/>
                </a:rPr>
                <a:t>L01</a:t>
              </a:r>
              <a:endParaRPr kumimoji="0" lang="en-US" altLang="en-US" sz="1200" b="0" i="0" u="none" strike="noStrike" cap="none" normalizeH="0" baseline="0" dirty="0">
                <a:ln>
                  <a:noFill/>
                </a:ln>
                <a:solidFill>
                  <a:schemeClr val="tx1"/>
                </a:solidFill>
                <a:effectLst/>
                <a:latin typeface="Arial" panose="020B0604020202020204" pitchFamily="34" charset="0"/>
              </a:endParaRPr>
            </a:p>
          </p:txBody>
        </p:sp>
        <p:sp>
          <p:nvSpPr>
            <p:cNvPr id="32" name="Rectangle 15"/>
            <p:cNvSpPr>
              <a:spLocks noChangeArrowheads="1"/>
            </p:cNvSpPr>
            <p:nvPr/>
          </p:nvSpPr>
          <p:spPr bwMode="auto">
            <a:xfrm>
              <a:off x="1610436" y="3752088"/>
              <a:ext cx="592191" cy="293475"/>
            </a:xfrm>
            <a:prstGeom prst="rect">
              <a:avLst/>
            </a:prstGeom>
            <a:solidFill>
              <a:srgbClr val="FC8D6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33" name="Rectangle 16"/>
            <p:cNvSpPr>
              <a:spLocks noChangeArrowheads="1"/>
            </p:cNvSpPr>
            <p:nvPr/>
          </p:nvSpPr>
          <p:spPr bwMode="auto">
            <a:xfrm>
              <a:off x="1710008" y="3754185"/>
              <a:ext cx="372085" cy="276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Times New Roman" panose="02020603050405020304" pitchFamily="18" charset="0"/>
                </a:rPr>
                <a:t>L02</a:t>
              </a:r>
              <a:endParaRPr kumimoji="0" lang="en-US" altLang="en-US" sz="1200" b="0" i="0" u="none" strike="noStrike" cap="none" normalizeH="0" baseline="0" dirty="0">
                <a:ln>
                  <a:noFill/>
                </a:ln>
                <a:solidFill>
                  <a:schemeClr val="tx1"/>
                </a:solidFill>
                <a:effectLst/>
                <a:latin typeface="Arial" panose="020B0604020202020204" pitchFamily="34" charset="0"/>
              </a:endParaRPr>
            </a:p>
          </p:txBody>
        </p:sp>
        <p:sp>
          <p:nvSpPr>
            <p:cNvPr id="34" name="Rectangle 33"/>
            <p:cNvSpPr>
              <a:spLocks noChangeArrowheads="1"/>
            </p:cNvSpPr>
            <p:nvPr/>
          </p:nvSpPr>
          <p:spPr bwMode="auto">
            <a:xfrm>
              <a:off x="1613581" y="4998311"/>
              <a:ext cx="592191" cy="293475"/>
            </a:xfrm>
            <a:prstGeom prst="rect">
              <a:avLst/>
            </a:prstGeom>
            <a:solidFill>
              <a:srgbClr val="8DA0C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35" name="Rectangle 34"/>
            <p:cNvSpPr>
              <a:spLocks noChangeArrowheads="1"/>
            </p:cNvSpPr>
            <p:nvPr/>
          </p:nvSpPr>
          <p:spPr bwMode="auto">
            <a:xfrm>
              <a:off x="1710008" y="4996214"/>
              <a:ext cx="372085" cy="276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rgbClr val="000000"/>
                  </a:solidFill>
                  <a:effectLst/>
                  <a:latin typeface="Times New Roman" panose="02020603050405020304" pitchFamily="18" charset="0"/>
                </a:rPr>
                <a:t>L03</a:t>
              </a:r>
              <a:endParaRPr kumimoji="0" lang="en-US" altLang="en-US" sz="1200" b="0" i="0" u="none" strike="noStrike" cap="none" normalizeH="0" baseline="0">
                <a:ln>
                  <a:noFill/>
                </a:ln>
                <a:solidFill>
                  <a:schemeClr val="tx1"/>
                </a:solidFill>
                <a:effectLst/>
                <a:latin typeface="Arial" panose="020B0604020202020204" pitchFamily="34" charset="0"/>
              </a:endParaRPr>
            </a:p>
          </p:txBody>
        </p:sp>
      </p:grpSp>
      <p:sp>
        <p:nvSpPr>
          <p:cNvPr id="36" name="Rectangle 35"/>
          <p:cNvSpPr>
            <a:spLocks noChangeArrowheads="1"/>
          </p:cNvSpPr>
          <p:nvPr/>
        </p:nvSpPr>
        <p:spPr bwMode="auto">
          <a:xfrm>
            <a:off x="2353558" y="5439572"/>
            <a:ext cx="592191" cy="293475"/>
          </a:xfrm>
          <a:prstGeom prst="rect">
            <a:avLst/>
          </a:prstGeom>
          <a:solidFill>
            <a:srgbClr val="8DA0C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37" name="Rectangle 36"/>
          <p:cNvSpPr>
            <a:spLocks noChangeArrowheads="1"/>
          </p:cNvSpPr>
          <p:nvPr/>
        </p:nvSpPr>
        <p:spPr bwMode="auto">
          <a:xfrm>
            <a:off x="2444745" y="5436427"/>
            <a:ext cx="384662" cy="276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rgbClr val="000000"/>
                </a:solidFill>
                <a:effectLst/>
                <a:latin typeface="Times New Roman" panose="02020603050405020304" pitchFamily="18" charset="0"/>
              </a:rPr>
              <a:t>R06</a:t>
            </a:r>
            <a:endParaRPr kumimoji="0" lang="en-US" altLang="en-US" sz="1200" b="0" i="0" u="none" strike="noStrike" cap="none" normalizeH="0" baseline="0">
              <a:ln>
                <a:noFill/>
              </a:ln>
              <a:solidFill>
                <a:schemeClr val="tx1"/>
              </a:solidFill>
              <a:effectLst/>
              <a:latin typeface="Arial" panose="020B0604020202020204" pitchFamily="34" charset="0"/>
            </a:endParaRPr>
          </a:p>
        </p:txBody>
      </p:sp>
      <p:sp>
        <p:nvSpPr>
          <p:cNvPr id="38" name="Line 37"/>
          <p:cNvSpPr>
            <a:spLocks noChangeShapeType="1"/>
          </p:cNvSpPr>
          <p:nvPr/>
        </p:nvSpPr>
        <p:spPr bwMode="auto">
          <a:xfrm>
            <a:off x="2650177" y="5291786"/>
            <a:ext cx="0" cy="106909"/>
          </a:xfrm>
          <a:prstGeom prst="line">
            <a:avLst/>
          </a:prstGeom>
          <a:noFill/>
          <a:ln w="1270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200"/>
          </a:p>
        </p:txBody>
      </p:sp>
      <p:sp>
        <p:nvSpPr>
          <p:cNvPr id="39" name="Freeform 38"/>
          <p:cNvSpPr>
            <a:spLocks/>
          </p:cNvSpPr>
          <p:nvPr/>
        </p:nvSpPr>
        <p:spPr bwMode="auto">
          <a:xfrm>
            <a:off x="2626070" y="5393454"/>
            <a:ext cx="47166" cy="46118"/>
          </a:xfrm>
          <a:custGeom>
            <a:avLst/>
            <a:gdLst>
              <a:gd name="T0" fmla="*/ 45 w 45"/>
              <a:gd name="T1" fmla="*/ 0 h 44"/>
              <a:gd name="T2" fmla="*/ 23 w 45"/>
              <a:gd name="T3" fmla="*/ 44 h 44"/>
              <a:gd name="T4" fmla="*/ 0 w 45"/>
              <a:gd name="T5" fmla="*/ 0 h 44"/>
              <a:gd name="T6" fmla="*/ 45 w 45"/>
              <a:gd name="T7" fmla="*/ 0 h 44"/>
            </a:gdLst>
            <a:ahLst/>
            <a:cxnLst>
              <a:cxn ang="0">
                <a:pos x="T0" y="T1"/>
              </a:cxn>
              <a:cxn ang="0">
                <a:pos x="T2" y="T3"/>
              </a:cxn>
              <a:cxn ang="0">
                <a:pos x="T4" y="T5"/>
              </a:cxn>
              <a:cxn ang="0">
                <a:pos x="T6" y="T7"/>
              </a:cxn>
            </a:cxnLst>
            <a:rect l="0" t="0" r="r" b="b"/>
            <a:pathLst>
              <a:path w="45" h="44">
                <a:moveTo>
                  <a:pt x="45" y="0"/>
                </a:moveTo>
                <a:lnTo>
                  <a:pt x="23" y="44"/>
                </a:lnTo>
                <a:lnTo>
                  <a:pt x="0" y="0"/>
                </a:lnTo>
                <a:lnTo>
                  <a:pt x="4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40" name="Rectangle 39"/>
          <p:cNvSpPr>
            <a:spLocks noChangeArrowheads="1"/>
          </p:cNvSpPr>
          <p:nvPr/>
        </p:nvSpPr>
        <p:spPr bwMode="auto">
          <a:xfrm>
            <a:off x="1983569" y="6245581"/>
            <a:ext cx="592191" cy="293475"/>
          </a:xfrm>
          <a:prstGeom prst="rect">
            <a:avLst/>
          </a:prstGeom>
          <a:solidFill>
            <a:srgbClr val="A6D85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41" name="Rectangle 40"/>
          <p:cNvSpPr>
            <a:spLocks noChangeArrowheads="1"/>
          </p:cNvSpPr>
          <p:nvPr/>
        </p:nvSpPr>
        <p:spPr bwMode="auto">
          <a:xfrm>
            <a:off x="2130307" y="6244533"/>
            <a:ext cx="281946" cy="276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rgbClr val="000000"/>
                </a:solidFill>
                <a:effectLst/>
                <a:latin typeface="Times New Roman" panose="02020603050405020304" pitchFamily="18" charset="0"/>
              </a:rPr>
              <a:t>FC</a:t>
            </a:r>
            <a:endParaRPr kumimoji="0" lang="en-US" altLang="en-US" sz="1200" b="0" i="0" u="none" strike="noStrike" cap="none" normalizeH="0" baseline="0">
              <a:ln>
                <a:noFill/>
              </a:ln>
              <a:solidFill>
                <a:schemeClr val="tx1"/>
              </a:solidFill>
              <a:effectLst/>
              <a:latin typeface="Arial" panose="020B0604020202020204" pitchFamily="34" charset="0"/>
            </a:endParaRPr>
          </a:p>
        </p:txBody>
      </p:sp>
      <p:sp>
        <p:nvSpPr>
          <p:cNvPr id="42" name="Rectangle 41"/>
          <p:cNvSpPr>
            <a:spLocks noChangeArrowheads="1"/>
          </p:cNvSpPr>
          <p:nvPr/>
        </p:nvSpPr>
        <p:spPr bwMode="auto">
          <a:xfrm>
            <a:off x="1983569" y="1386467"/>
            <a:ext cx="592191" cy="29452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43" name="Rectangle 42"/>
          <p:cNvSpPr>
            <a:spLocks noChangeArrowheads="1"/>
          </p:cNvSpPr>
          <p:nvPr/>
        </p:nvSpPr>
        <p:spPr bwMode="auto">
          <a:xfrm>
            <a:off x="2019205" y="1385419"/>
            <a:ext cx="485282" cy="276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rgbClr val="000000"/>
                </a:solidFill>
                <a:effectLst/>
                <a:latin typeface="Times New Roman" panose="02020603050405020304" pitchFamily="18" charset="0"/>
              </a:rPr>
              <a:t>Input</a:t>
            </a:r>
            <a:endParaRPr kumimoji="0" lang="en-US" altLang="en-US" sz="1200" b="0" i="0" u="none" strike="noStrike" cap="none" normalizeH="0" baseline="0">
              <a:ln>
                <a:noFill/>
              </a:ln>
              <a:solidFill>
                <a:schemeClr val="tx1"/>
              </a:solidFill>
              <a:effectLst/>
              <a:latin typeface="Arial" panose="020B0604020202020204" pitchFamily="34" charset="0"/>
            </a:endParaRPr>
          </a:p>
        </p:txBody>
      </p:sp>
      <p:sp>
        <p:nvSpPr>
          <p:cNvPr id="44" name="Line 43"/>
          <p:cNvSpPr>
            <a:spLocks noChangeShapeType="1"/>
          </p:cNvSpPr>
          <p:nvPr/>
        </p:nvSpPr>
        <p:spPr bwMode="auto">
          <a:xfrm>
            <a:off x="2279141" y="1680991"/>
            <a:ext cx="0" cy="254695"/>
          </a:xfrm>
          <a:prstGeom prst="line">
            <a:avLst/>
          </a:prstGeom>
          <a:noFill/>
          <a:ln w="1270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200"/>
          </a:p>
        </p:txBody>
      </p:sp>
      <p:sp>
        <p:nvSpPr>
          <p:cNvPr id="45" name="Freeform 44"/>
          <p:cNvSpPr>
            <a:spLocks/>
          </p:cNvSpPr>
          <p:nvPr/>
        </p:nvSpPr>
        <p:spPr bwMode="auto">
          <a:xfrm>
            <a:off x="2250841" y="1929397"/>
            <a:ext cx="57647" cy="56599"/>
          </a:xfrm>
          <a:custGeom>
            <a:avLst/>
            <a:gdLst>
              <a:gd name="T0" fmla="*/ 55 w 55"/>
              <a:gd name="T1" fmla="*/ 0 h 54"/>
              <a:gd name="T2" fmla="*/ 27 w 55"/>
              <a:gd name="T3" fmla="*/ 54 h 54"/>
              <a:gd name="T4" fmla="*/ 0 w 55"/>
              <a:gd name="T5" fmla="*/ 0 h 54"/>
              <a:gd name="T6" fmla="*/ 55 w 55"/>
              <a:gd name="T7" fmla="*/ 0 h 54"/>
            </a:gdLst>
            <a:ahLst/>
            <a:cxnLst>
              <a:cxn ang="0">
                <a:pos x="T0" y="T1"/>
              </a:cxn>
              <a:cxn ang="0">
                <a:pos x="T2" y="T3"/>
              </a:cxn>
              <a:cxn ang="0">
                <a:pos x="T4" y="T5"/>
              </a:cxn>
              <a:cxn ang="0">
                <a:pos x="T6" y="T7"/>
              </a:cxn>
            </a:cxnLst>
            <a:rect l="0" t="0" r="r" b="b"/>
            <a:pathLst>
              <a:path w="55" h="54">
                <a:moveTo>
                  <a:pt x="55" y="0"/>
                </a:moveTo>
                <a:lnTo>
                  <a:pt x="27" y="54"/>
                </a:lnTo>
                <a:lnTo>
                  <a:pt x="0" y="0"/>
                </a:lnTo>
                <a:lnTo>
                  <a:pt x="5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46" name="Freeform 45"/>
          <p:cNvSpPr>
            <a:spLocks/>
          </p:cNvSpPr>
          <p:nvPr/>
        </p:nvSpPr>
        <p:spPr bwMode="auto">
          <a:xfrm>
            <a:off x="2163847" y="3382100"/>
            <a:ext cx="225347" cy="223251"/>
          </a:xfrm>
          <a:custGeom>
            <a:avLst/>
            <a:gdLst>
              <a:gd name="T0" fmla="*/ 0 w 584"/>
              <a:gd name="T1" fmla="*/ 292 h 584"/>
              <a:gd name="T2" fmla="*/ 292 w 584"/>
              <a:gd name="T3" fmla="*/ 0 h 584"/>
              <a:gd name="T4" fmla="*/ 584 w 584"/>
              <a:gd name="T5" fmla="*/ 292 h 584"/>
              <a:gd name="T6" fmla="*/ 584 w 584"/>
              <a:gd name="T7" fmla="*/ 292 h 584"/>
              <a:gd name="T8" fmla="*/ 292 w 584"/>
              <a:gd name="T9" fmla="*/ 584 h 584"/>
              <a:gd name="T10" fmla="*/ 0 w 584"/>
              <a:gd name="T11" fmla="*/ 292 h 584"/>
            </a:gdLst>
            <a:ahLst/>
            <a:cxnLst>
              <a:cxn ang="0">
                <a:pos x="T0" y="T1"/>
              </a:cxn>
              <a:cxn ang="0">
                <a:pos x="T2" y="T3"/>
              </a:cxn>
              <a:cxn ang="0">
                <a:pos x="T4" y="T5"/>
              </a:cxn>
              <a:cxn ang="0">
                <a:pos x="T6" y="T7"/>
              </a:cxn>
              <a:cxn ang="0">
                <a:pos x="T8" y="T9"/>
              </a:cxn>
              <a:cxn ang="0">
                <a:pos x="T10" y="T11"/>
              </a:cxn>
            </a:cxnLst>
            <a:rect l="0" t="0" r="r" b="b"/>
            <a:pathLst>
              <a:path w="584" h="584">
                <a:moveTo>
                  <a:pt x="0" y="292"/>
                </a:moveTo>
                <a:cubicBezTo>
                  <a:pt x="0" y="131"/>
                  <a:pt x="131" y="0"/>
                  <a:pt x="292" y="0"/>
                </a:cubicBezTo>
                <a:cubicBezTo>
                  <a:pt x="453" y="0"/>
                  <a:pt x="584" y="131"/>
                  <a:pt x="584" y="292"/>
                </a:cubicBezTo>
                <a:cubicBezTo>
                  <a:pt x="584" y="292"/>
                  <a:pt x="584" y="292"/>
                  <a:pt x="584" y="292"/>
                </a:cubicBezTo>
                <a:cubicBezTo>
                  <a:pt x="584" y="453"/>
                  <a:pt x="453" y="584"/>
                  <a:pt x="292" y="584"/>
                </a:cubicBezTo>
                <a:cubicBezTo>
                  <a:pt x="131" y="584"/>
                  <a:pt x="0" y="453"/>
                  <a:pt x="0" y="292"/>
                </a:cubicBezTo>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sz="1200"/>
          </a:p>
        </p:txBody>
      </p:sp>
      <p:sp>
        <p:nvSpPr>
          <p:cNvPr id="47" name="Freeform 46"/>
          <p:cNvSpPr>
            <a:spLocks/>
          </p:cNvSpPr>
          <p:nvPr/>
        </p:nvSpPr>
        <p:spPr bwMode="auto">
          <a:xfrm>
            <a:off x="2163847" y="3382100"/>
            <a:ext cx="225347" cy="223251"/>
          </a:xfrm>
          <a:custGeom>
            <a:avLst/>
            <a:gdLst>
              <a:gd name="T0" fmla="*/ 0 w 215"/>
              <a:gd name="T1" fmla="*/ 106 h 213"/>
              <a:gd name="T2" fmla="*/ 107 w 215"/>
              <a:gd name="T3" fmla="*/ 0 h 213"/>
              <a:gd name="T4" fmla="*/ 215 w 215"/>
              <a:gd name="T5" fmla="*/ 106 h 213"/>
              <a:gd name="T6" fmla="*/ 215 w 215"/>
              <a:gd name="T7" fmla="*/ 106 h 213"/>
              <a:gd name="T8" fmla="*/ 107 w 215"/>
              <a:gd name="T9" fmla="*/ 213 h 213"/>
              <a:gd name="T10" fmla="*/ 0 w 215"/>
              <a:gd name="T11" fmla="*/ 106 h 213"/>
            </a:gdLst>
            <a:ahLst/>
            <a:cxnLst>
              <a:cxn ang="0">
                <a:pos x="T0" y="T1"/>
              </a:cxn>
              <a:cxn ang="0">
                <a:pos x="T2" y="T3"/>
              </a:cxn>
              <a:cxn ang="0">
                <a:pos x="T4" y="T5"/>
              </a:cxn>
              <a:cxn ang="0">
                <a:pos x="T6" y="T7"/>
              </a:cxn>
              <a:cxn ang="0">
                <a:pos x="T8" y="T9"/>
              </a:cxn>
              <a:cxn ang="0">
                <a:pos x="T10" y="T11"/>
              </a:cxn>
            </a:cxnLst>
            <a:rect l="0" t="0" r="r" b="b"/>
            <a:pathLst>
              <a:path w="215" h="213">
                <a:moveTo>
                  <a:pt x="0" y="106"/>
                </a:moveTo>
                <a:cubicBezTo>
                  <a:pt x="0" y="47"/>
                  <a:pt x="48" y="0"/>
                  <a:pt x="107" y="0"/>
                </a:cubicBezTo>
                <a:cubicBezTo>
                  <a:pt x="167" y="0"/>
                  <a:pt x="215" y="47"/>
                  <a:pt x="215" y="106"/>
                </a:cubicBezTo>
                <a:cubicBezTo>
                  <a:pt x="215" y="106"/>
                  <a:pt x="215" y="106"/>
                  <a:pt x="215" y="106"/>
                </a:cubicBezTo>
                <a:cubicBezTo>
                  <a:pt x="215" y="165"/>
                  <a:pt x="167" y="213"/>
                  <a:pt x="107" y="213"/>
                </a:cubicBezTo>
                <a:cubicBezTo>
                  <a:pt x="48" y="213"/>
                  <a:pt x="0" y="165"/>
                  <a:pt x="0" y="106"/>
                </a:cubicBezTo>
              </a:path>
            </a:pathLst>
          </a:custGeom>
          <a:noFill/>
          <a:ln w="1270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200"/>
          </a:p>
        </p:txBody>
      </p:sp>
      <p:sp>
        <p:nvSpPr>
          <p:cNvPr id="48" name="Rectangle 47"/>
          <p:cNvSpPr>
            <a:spLocks noChangeArrowheads="1"/>
          </p:cNvSpPr>
          <p:nvPr/>
        </p:nvSpPr>
        <p:spPr bwMode="auto">
          <a:xfrm>
            <a:off x="2216253" y="3331790"/>
            <a:ext cx="115294" cy="276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rgbClr val="000000"/>
                </a:solidFill>
                <a:effectLst/>
                <a:latin typeface="Calibri" panose="020F0502020204030204" pitchFamily="34" charset="0"/>
              </a:rPr>
              <a:t>+</a:t>
            </a:r>
            <a:endParaRPr kumimoji="0" lang="en-US" altLang="en-US" sz="1200" b="0" i="0" u="none" strike="noStrike" cap="none" normalizeH="0" baseline="0">
              <a:ln>
                <a:noFill/>
              </a:ln>
              <a:solidFill>
                <a:schemeClr val="tx1"/>
              </a:solidFill>
              <a:effectLst/>
              <a:latin typeface="Arial" panose="020B0604020202020204" pitchFamily="34" charset="0"/>
            </a:endParaRPr>
          </a:p>
        </p:txBody>
      </p:sp>
      <p:sp>
        <p:nvSpPr>
          <p:cNvPr id="49" name="Line 48"/>
          <p:cNvSpPr>
            <a:spLocks noChangeShapeType="1"/>
          </p:cNvSpPr>
          <p:nvPr/>
        </p:nvSpPr>
        <p:spPr bwMode="auto">
          <a:xfrm flipH="1">
            <a:off x="1940596" y="2280519"/>
            <a:ext cx="338545" cy="199144"/>
          </a:xfrm>
          <a:prstGeom prst="line">
            <a:avLst/>
          </a:prstGeom>
          <a:noFill/>
          <a:ln w="1270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200"/>
          </a:p>
        </p:txBody>
      </p:sp>
      <p:sp>
        <p:nvSpPr>
          <p:cNvPr id="50" name="Freeform 49"/>
          <p:cNvSpPr>
            <a:spLocks/>
          </p:cNvSpPr>
          <p:nvPr/>
        </p:nvSpPr>
        <p:spPr bwMode="auto">
          <a:xfrm>
            <a:off x="1906008" y="2457652"/>
            <a:ext cx="51358" cy="42973"/>
          </a:xfrm>
          <a:custGeom>
            <a:avLst/>
            <a:gdLst>
              <a:gd name="T0" fmla="*/ 49 w 49"/>
              <a:gd name="T1" fmla="*/ 37 h 41"/>
              <a:gd name="T2" fmla="*/ 0 w 49"/>
              <a:gd name="T3" fmla="*/ 41 h 41"/>
              <a:gd name="T4" fmla="*/ 27 w 49"/>
              <a:gd name="T5" fmla="*/ 0 h 41"/>
              <a:gd name="T6" fmla="*/ 49 w 49"/>
              <a:gd name="T7" fmla="*/ 37 h 41"/>
            </a:gdLst>
            <a:ahLst/>
            <a:cxnLst>
              <a:cxn ang="0">
                <a:pos x="T0" y="T1"/>
              </a:cxn>
              <a:cxn ang="0">
                <a:pos x="T2" y="T3"/>
              </a:cxn>
              <a:cxn ang="0">
                <a:pos x="T4" y="T5"/>
              </a:cxn>
              <a:cxn ang="0">
                <a:pos x="T6" y="T7"/>
              </a:cxn>
            </a:cxnLst>
            <a:rect l="0" t="0" r="r" b="b"/>
            <a:pathLst>
              <a:path w="49" h="41">
                <a:moveTo>
                  <a:pt x="49" y="37"/>
                </a:moveTo>
                <a:lnTo>
                  <a:pt x="0" y="41"/>
                </a:lnTo>
                <a:lnTo>
                  <a:pt x="27" y="0"/>
                </a:lnTo>
                <a:lnTo>
                  <a:pt x="49" y="3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51" name="Line 50"/>
          <p:cNvSpPr>
            <a:spLocks noChangeShapeType="1"/>
          </p:cNvSpPr>
          <p:nvPr/>
        </p:nvSpPr>
        <p:spPr bwMode="auto">
          <a:xfrm flipH="1">
            <a:off x="1943740" y="3605351"/>
            <a:ext cx="332256" cy="131016"/>
          </a:xfrm>
          <a:prstGeom prst="line">
            <a:avLst/>
          </a:prstGeom>
          <a:noFill/>
          <a:ln w="1270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200"/>
          </a:p>
        </p:txBody>
      </p:sp>
      <p:sp>
        <p:nvSpPr>
          <p:cNvPr id="52" name="Freeform 51"/>
          <p:cNvSpPr>
            <a:spLocks/>
          </p:cNvSpPr>
          <p:nvPr/>
        </p:nvSpPr>
        <p:spPr bwMode="auto">
          <a:xfrm>
            <a:off x="1906008" y="3713308"/>
            <a:ext cx="51358" cy="42973"/>
          </a:xfrm>
          <a:custGeom>
            <a:avLst/>
            <a:gdLst>
              <a:gd name="T0" fmla="*/ 49 w 49"/>
              <a:gd name="T1" fmla="*/ 41 h 41"/>
              <a:gd name="T2" fmla="*/ 0 w 49"/>
              <a:gd name="T3" fmla="*/ 37 h 41"/>
              <a:gd name="T4" fmla="*/ 33 w 49"/>
              <a:gd name="T5" fmla="*/ 0 h 41"/>
              <a:gd name="T6" fmla="*/ 49 w 49"/>
              <a:gd name="T7" fmla="*/ 41 h 41"/>
            </a:gdLst>
            <a:ahLst/>
            <a:cxnLst>
              <a:cxn ang="0">
                <a:pos x="T0" y="T1"/>
              </a:cxn>
              <a:cxn ang="0">
                <a:pos x="T2" y="T3"/>
              </a:cxn>
              <a:cxn ang="0">
                <a:pos x="T4" y="T5"/>
              </a:cxn>
              <a:cxn ang="0">
                <a:pos x="T6" y="T7"/>
              </a:cxn>
            </a:cxnLst>
            <a:rect l="0" t="0" r="r" b="b"/>
            <a:pathLst>
              <a:path w="49" h="41">
                <a:moveTo>
                  <a:pt x="49" y="41"/>
                </a:moveTo>
                <a:lnTo>
                  <a:pt x="0" y="37"/>
                </a:lnTo>
                <a:lnTo>
                  <a:pt x="33" y="0"/>
                </a:lnTo>
                <a:lnTo>
                  <a:pt x="49" y="4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53" name="Line 52"/>
          <p:cNvSpPr>
            <a:spLocks noChangeShapeType="1"/>
          </p:cNvSpPr>
          <p:nvPr/>
        </p:nvSpPr>
        <p:spPr bwMode="auto">
          <a:xfrm>
            <a:off x="2275996" y="3605351"/>
            <a:ext cx="333304" cy="131016"/>
          </a:xfrm>
          <a:prstGeom prst="line">
            <a:avLst/>
          </a:prstGeom>
          <a:noFill/>
          <a:ln w="1270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200"/>
          </a:p>
        </p:txBody>
      </p:sp>
      <p:sp>
        <p:nvSpPr>
          <p:cNvPr id="54" name="Freeform 53"/>
          <p:cNvSpPr>
            <a:spLocks/>
          </p:cNvSpPr>
          <p:nvPr/>
        </p:nvSpPr>
        <p:spPr bwMode="auto">
          <a:xfrm>
            <a:off x="2595675" y="3713308"/>
            <a:ext cx="51358" cy="42973"/>
          </a:xfrm>
          <a:custGeom>
            <a:avLst/>
            <a:gdLst>
              <a:gd name="T0" fmla="*/ 16 w 49"/>
              <a:gd name="T1" fmla="*/ 0 h 41"/>
              <a:gd name="T2" fmla="*/ 49 w 49"/>
              <a:gd name="T3" fmla="*/ 37 h 41"/>
              <a:gd name="T4" fmla="*/ 0 w 49"/>
              <a:gd name="T5" fmla="*/ 41 h 41"/>
              <a:gd name="T6" fmla="*/ 16 w 49"/>
              <a:gd name="T7" fmla="*/ 0 h 41"/>
            </a:gdLst>
            <a:ahLst/>
            <a:cxnLst>
              <a:cxn ang="0">
                <a:pos x="T0" y="T1"/>
              </a:cxn>
              <a:cxn ang="0">
                <a:pos x="T2" y="T3"/>
              </a:cxn>
              <a:cxn ang="0">
                <a:pos x="T4" y="T5"/>
              </a:cxn>
              <a:cxn ang="0">
                <a:pos x="T6" y="T7"/>
              </a:cxn>
            </a:cxnLst>
            <a:rect l="0" t="0" r="r" b="b"/>
            <a:pathLst>
              <a:path w="49" h="41">
                <a:moveTo>
                  <a:pt x="16" y="0"/>
                </a:moveTo>
                <a:lnTo>
                  <a:pt x="49" y="37"/>
                </a:lnTo>
                <a:lnTo>
                  <a:pt x="0" y="41"/>
                </a:lnTo>
                <a:lnTo>
                  <a:pt x="1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55" name="Line 54"/>
          <p:cNvSpPr>
            <a:spLocks noChangeShapeType="1"/>
          </p:cNvSpPr>
          <p:nvPr/>
        </p:nvSpPr>
        <p:spPr bwMode="auto">
          <a:xfrm flipH="1">
            <a:off x="2378713" y="4485777"/>
            <a:ext cx="134160" cy="146738"/>
          </a:xfrm>
          <a:prstGeom prst="line">
            <a:avLst/>
          </a:prstGeom>
          <a:noFill/>
          <a:ln w="1270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200"/>
          </a:p>
        </p:txBody>
      </p:sp>
      <p:sp>
        <p:nvSpPr>
          <p:cNvPr id="56" name="Freeform 55"/>
          <p:cNvSpPr>
            <a:spLocks/>
          </p:cNvSpPr>
          <p:nvPr/>
        </p:nvSpPr>
        <p:spPr bwMode="auto">
          <a:xfrm>
            <a:off x="2352510" y="4612600"/>
            <a:ext cx="47166" cy="49262"/>
          </a:xfrm>
          <a:custGeom>
            <a:avLst/>
            <a:gdLst>
              <a:gd name="T0" fmla="*/ 45 w 45"/>
              <a:gd name="T1" fmla="*/ 29 h 47"/>
              <a:gd name="T2" fmla="*/ 0 w 45"/>
              <a:gd name="T3" fmla="*/ 47 h 47"/>
              <a:gd name="T4" fmla="*/ 13 w 45"/>
              <a:gd name="T5" fmla="*/ 0 h 47"/>
              <a:gd name="T6" fmla="*/ 45 w 45"/>
              <a:gd name="T7" fmla="*/ 29 h 47"/>
            </a:gdLst>
            <a:ahLst/>
            <a:cxnLst>
              <a:cxn ang="0">
                <a:pos x="T0" y="T1"/>
              </a:cxn>
              <a:cxn ang="0">
                <a:pos x="T2" y="T3"/>
              </a:cxn>
              <a:cxn ang="0">
                <a:pos x="T4" y="T5"/>
              </a:cxn>
              <a:cxn ang="0">
                <a:pos x="T6" y="T7"/>
              </a:cxn>
            </a:cxnLst>
            <a:rect l="0" t="0" r="r" b="b"/>
            <a:pathLst>
              <a:path w="45" h="47">
                <a:moveTo>
                  <a:pt x="45" y="29"/>
                </a:moveTo>
                <a:lnTo>
                  <a:pt x="0" y="47"/>
                </a:lnTo>
                <a:lnTo>
                  <a:pt x="13" y="0"/>
                </a:lnTo>
                <a:lnTo>
                  <a:pt x="45" y="2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57" name="Freeform 56"/>
          <p:cNvSpPr>
            <a:spLocks/>
          </p:cNvSpPr>
          <p:nvPr/>
        </p:nvSpPr>
        <p:spPr bwMode="auto">
          <a:xfrm>
            <a:off x="2163847" y="4632515"/>
            <a:ext cx="225347" cy="223251"/>
          </a:xfrm>
          <a:custGeom>
            <a:avLst/>
            <a:gdLst>
              <a:gd name="T0" fmla="*/ 0 w 584"/>
              <a:gd name="T1" fmla="*/ 292 h 584"/>
              <a:gd name="T2" fmla="*/ 292 w 584"/>
              <a:gd name="T3" fmla="*/ 0 h 584"/>
              <a:gd name="T4" fmla="*/ 584 w 584"/>
              <a:gd name="T5" fmla="*/ 292 h 584"/>
              <a:gd name="T6" fmla="*/ 584 w 584"/>
              <a:gd name="T7" fmla="*/ 292 h 584"/>
              <a:gd name="T8" fmla="*/ 292 w 584"/>
              <a:gd name="T9" fmla="*/ 584 h 584"/>
              <a:gd name="T10" fmla="*/ 0 w 584"/>
              <a:gd name="T11" fmla="*/ 292 h 584"/>
            </a:gdLst>
            <a:ahLst/>
            <a:cxnLst>
              <a:cxn ang="0">
                <a:pos x="T0" y="T1"/>
              </a:cxn>
              <a:cxn ang="0">
                <a:pos x="T2" y="T3"/>
              </a:cxn>
              <a:cxn ang="0">
                <a:pos x="T4" y="T5"/>
              </a:cxn>
              <a:cxn ang="0">
                <a:pos x="T6" y="T7"/>
              </a:cxn>
              <a:cxn ang="0">
                <a:pos x="T8" y="T9"/>
              </a:cxn>
              <a:cxn ang="0">
                <a:pos x="T10" y="T11"/>
              </a:cxn>
            </a:cxnLst>
            <a:rect l="0" t="0" r="r" b="b"/>
            <a:pathLst>
              <a:path w="584" h="584">
                <a:moveTo>
                  <a:pt x="0" y="292"/>
                </a:moveTo>
                <a:cubicBezTo>
                  <a:pt x="0" y="131"/>
                  <a:pt x="131" y="0"/>
                  <a:pt x="292" y="0"/>
                </a:cubicBezTo>
                <a:cubicBezTo>
                  <a:pt x="453" y="0"/>
                  <a:pt x="584" y="131"/>
                  <a:pt x="584" y="292"/>
                </a:cubicBezTo>
                <a:cubicBezTo>
                  <a:pt x="584" y="292"/>
                  <a:pt x="584" y="292"/>
                  <a:pt x="584" y="292"/>
                </a:cubicBezTo>
                <a:cubicBezTo>
                  <a:pt x="584" y="453"/>
                  <a:pt x="453" y="584"/>
                  <a:pt x="292" y="584"/>
                </a:cubicBezTo>
                <a:cubicBezTo>
                  <a:pt x="131" y="584"/>
                  <a:pt x="0" y="453"/>
                  <a:pt x="0" y="292"/>
                </a:cubicBezTo>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sz="1200"/>
          </a:p>
        </p:txBody>
      </p:sp>
      <p:sp>
        <p:nvSpPr>
          <p:cNvPr id="58" name="Freeform 57"/>
          <p:cNvSpPr>
            <a:spLocks/>
          </p:cNvSpPr>
          <p:nvPr/>
        </p:nvSpPr>
        <p:spPr bwMode="auto">
          <a:xfrm>
            <a:off x="2163847" y="4632515"/>
            <a:ext cx="225347" cy="223251"/>
          </a:xfrm>
          <a:custGeom>
            <a:avLst/>
            <a:gdLst>
              <a:gd name="T0" fmla="*/ 0 w 215"/>
              <a:gd name="T1" fmla="*/ 107 h 213"/>
              <a:gd name="T2" fmla="*/ 107 w 215"/>
              <a:gd name="T3" fmla="*/ 0 h 213"/>
              <a:gd name="T4" fmla="*/ 215 w 215"/>
              <a:gd name="T5" fmla="*/ 107 h 213"/>
              <a:gd name="T6" fmla="*/ 215 w 215"/>
              <a:gd name="T7" fmla="*/ 107 h 213"/>
              <a:gd name="T8" fmla="*/ 107 w 215"/>
              <a:gd name="T9" fmla="*/ 213 h 213"/>
              <a:gd name="T10" fmla="*/ 0 w 215"/>
              <a:gd name="T11" fmla="*/ 107 h 213"/>
            </a:gdLst>
            <a:ahLst/>
            <a:cxnLst>
              <a:cxn ang="0">
                <a:pos x="T0" y="T1"/>
              </a:cxn>
              <a:cxn ang="0">
                <a:pos x="T2" y="T3"/>
              </a:cxn>
              <a:cxn ang="0">
                <a:pos x="T4" y="T5"/>
              </a:cxn>
              <a:cxn ang="0">
                <a:pos x="T6" y="T7"/>
              </a:cxn>
              <a:cxn ang="0">
                <a:pos x="T8" y="T9"/>
              </a:cxn>
              <a:cxn ang="0">
                <a:pos x="T10" y="T11"/>
              </a:cxn>
            </a:cxnLst>
            <a:rect l="0" t="0" r="r" b="b"/>
            <a:pathLst>
              <a:path w="215" h="213">
                <a:moveTo>
                  <a:pt x="0" y="107"/>
                </a:moveTo>
                <a:cubicBezTo>
                  <a:pt x="0" y="48"/>
                  <a:pt x="48" y="0"/>
                  <a:pt x="107" y="0"/>
                </a:cubicBezTo>
                <a:cubicBezTo>
                  <a:pt x="167" y="0"/>
                  <a:pt x="215" y="48"/>
                  <a:pt x="215" y="107"/>
                </a:cubicBezTo>
                <a:cubicBezTo>
                  <a:pt x="215" y="107"/>
                  <a:pt x="215" y="107"/>
                  <a:pt x="215" y="107"/>
                </a:cubicBezTo>
                <a:cubicBezTo>
                  <a:pt x="215" y="166"/>
                  <a:pt x="167" y="213"/>
                  <a:pt x="107" y="213"/>
                </a:cubicBezTo>
                <a:cubicBezTo>
                  <a:pt x="48" y="213"/>
                  <a:pt x="0" y="166"/>
                  <a:pt x="0" y="107"/>
                </a:cubicBezTo>
              </a:path>
            </a:pathLst>
          </a:custGeom>
          <a:noFill/>
          <a:ln w="1270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200"/>
          </a:p>
        </p:txBody>
      </p:sp>
      <p:sp>
        <p:nvSpPr>
          <p:cNvPr id="59" name="Rectangle 58"/>
          <p:cNvSpPr>
            <a:spLocks noChangeArrowheads="1"/>
          </p:cNvSpPr>
          <p:nvPr/>
        </p:nvSpPr>
        <p:spPr bwMode="auto">
          <a:xfrm>
            <a:off x="2216253" y="4585349"/>
            <a:ext cx="115294" cy="276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rgbClr val="000000"/>
                </a:solidFill>
                <a:effectLst/>
                <a:latin typeface="Calibri" panose="020F0502020204030204" pitchFamily="34" charset="0"/>
              </a:rPr>
              <a:t>+</a:t>
            </a:r>
            <a:endParaRPr kumimoji="0" lang="en-US" altLang="en-US" sz="1200" b="0" i="0" u="none" strike="noStrike" cap="none" normalizeH="0" baseline="0">
              <a:ln>
                <a:noFill/>
              </a:ln>
              <a:solidFill>
                <a:schemeClr val="tx1"/>
              </a:solidFill>
              <a:effectLst/>
              <a:latin typeface="Arial" panose="020B0604020202020204" pitchFamily="34" charset="0"/>
            </a:endParaRPr>
          </a:p>
        </p:txBody>
      </p:sp>
      <p:sp>
        <p:nvSpPr>
          <p:cNvPr id="60" name="Line 59"/>
          <p:cNvSpPr>
            <a:spLocks noChangeShapeType="1"/>
          </p:cNvSpPr>
          <p:nvPr/>
        </p:nvSpPr>
        <p:spPr bwMode="auto">
          <a:xfrm>
            <a:off x="2275996" y="4855765"/>
            <a:ext cx="335400" cy="127871"/>
          </a:xfrm>
          <a:prstGeom prst="line">
            <a:avLst/>
          </a:prstGeom>
          <a:noFill/>
          <a:ln w="1270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200"/>
          </a:p>
        </p:txBody>
      </p:sp>
      <p:sp>
        <p:nvSpPr>
          <p:cNvPr id="61" name="Freeform 60"/>
          <p:cNvSpPr>
            <a:spLocks/>
          </p:cNvSpPr>
          <p:nvPr/>
        </p:nvSpPr>
        <p:spPr bwMode="auto">
          <a:xfrm>
            <a:off x="2598819" y="4960578"/>
            <a:ext cx="51358" cy="42973"/>
          </a:xfrm>
          <a:custGeom>
            <a:avLst/>
            <a:gdLst>
              <a:gd name="T0" fmla="*/ 15 w 49"/>
              <a:gd name="T1" fmla="*/ 0 h 41"/>
              <a:gd name="T2" fmla="*/ 49 w 49"/>
              <a:gd name="T3" fmla="*/ 36 h 41"/>
              <a:gd name="T4" fmla="*/ 0 w 49"/>
              <a:gd name="T5" fmla="*/ 41 h 41"/>
              <a:gd name="T6" fmla="*/ 15 w 49"/>
              <a:gd name="T7" fmla="*/ 0 h 41"/>
            </a:gdLst>
            <a:ahLst/>
            <a:cxnLst>
              <a:cxn ang="0">
                <a:pos x="T0" y="T1"/>
              </a:cxn>
              <a:cxn ang="0">
                <a:pos x="T2" y="T3"/>
              </a:cxn>
              <a:cxn ang="0">
                <a:pos x="T4" y="T5"/>
              </a:cxn>
              <a:cxn ang="0">
                <a:pos x="T6" y="T7"/>
              </a:cxn>
            </a:cxnLst>
            <a:rect l="0" t="0" r="r" b="b"/>
            <a:pathLst>
              <a:path w="49" h="41">
                <a:moveTo>
                  <a:pt x="15" y="0"/>
                </a:moveTo>
                <a:lnTo>
                  <a:pt x="49" y="36"/>
                </a:lnTo>
                <a:lnTo>
                  <a:pt x="0" y="41"/>
                </a:lnTo>
                <a:lnTo>
                  <a:pt x="1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62" name="Line 61"/>
          <p:cNvSpPr>
            <a:spLocks noChangeShapeType="1"/>
          </p:cNvSpPr>
          <p:nvPr/>
        </p:nvSpPr>
        <p:spPr bwMode="auto">
          <a:xfrm flipH="1">
            <a:off x="1946885" y="4855765"/>
            <a:ext cx="329112" cy="127871"/>
          </a:xfrm>
          <a:prstGeom prst="line">
            <a:avLst/>
          </a:prstGeom>
          <a:noFill/>
          <a:ln w="1270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200"/>
          </a:p>
        </p:txBody>
      </p:sp>
      <p:sp>
        <p:nvSpPr>
          <p:cNvPr id="63" name="Freeform 62"/>
          <p:cNvSpPr>
            <a:spLocks/>
          </p:cNvSpPr>
          <p:nvPr/>
        </p:nvSpPr>
        <p:spPr bwMode="auto">
          <a:xfrm>
            <a:off x="1909152" y="4960578"/>
            <a:ext cx="51358" cy="42973"/>
          </a:xfrm>
          <a:custGeom>
            <a:avLst/>
            <a:gdLst>
              <a:gd name="T0" fmla="*/ 49 w 49"/>
              <a:gd name="T1" fmla="*/ 41 h 41"/>
              <a:gd name="T2" fmla="*/ 0 w 49"/>
              <a:gd name="T3" fmla="*/ 36 h 41"/>
              <a:gd name="T4" fmla="*/ 33 w 49"/>
              <a:gd name="T5" fmla="*/ 0 h 41"/>
              <a:gd name="T6" fmla="*/ 49 w 49"/>
              <a:gd name="T7" fmla="*/ 41 h 41"/>
            </a:gdLst>
            <a:ahLst/>
            <a:cxnLst>
              <a:cxn ang="0">
                <a:pos x="T0" y="T1"/>
              </a:cxn>
              <a:cxn ang="0">
                <a:pos x="T2" y="T3"/>
              </a:cxn>
              <a:cxn ang="0">
                <a:pos x="T4" y="T5"/>
              </a:cxn>
              <a:cxn ang="0">
                <a:pos x="T6" y="T7"/>
              </a:cxn>
            </a:cxnLst>
            <a:rect l="0" t="0" r="r" b="b"/>
            <a:pathLst>
              <a:path w="49" h="41">
                <a:moveTo>
                  <a:pt x="49" y="41"/>
                </a:moveTo>
                <a:lnTo>
                  <a:pt x="0" y="36"/>
                </a:lnTo>
                <a:lnTo>
                  <a:pt x="33" y="0"/>
                </a:lnTo>
                <a:lnTo>
                  <a:pt x="49" y="4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64" name="Line 63"/>
          <p:cNvSpPr>
            <a:spLocks noChangeShapeType="1"/>
          </p:cNvSpPr>
          <p:nvPr/>
        </p:nvSpPr>
        <p:spPr bwMode="auto">
          <a:xfrm>
            <a:off x="1906008" y="4045564"/>
            <a:ext cx="299764" cy="564940"/>
          </a:xfrm>
          <a:prstGeom prst="line">
            <a:avLst/>
          </a:prstGeom>
          <a:noFill/>
          <a:ln w="1270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200"/>
          </a:p>
        </p:txBody>
      </p:sp>
      <p:sp>
        <p:nvSpPr>
          <p:cNvPr id="65" name="Freeform 64"/>
          <p:cNvSpPr>
            <a:spLocks/>
          </p:cNvSpPr>
          <p:nvPr/>
        </p:nvSpPr>
        <p:spPr bwMode="auto">
          <a:xfrm>
            <a:off x="2182713" y="4594782"/>
            <a:ext cx="40877" cy="50310"/>
          </a:xfrm>
          <a:custGeom>
            <a:avLst/>
            <a:gdLst>
              <a:gd name="T0" fmla="*/ 39 w 39"/>
              <a:gd name="T1" fmla="*/ 0 h 48"/>
              <a:gd name="T2" fmla="*/ 39 w 39"/>
              <a:gd name="T3" fmla="*/ 48 h 48"/>
              <a:gd name="T4" fmla="*/ 0 w 39"/>
              <a:gd name="T5" fmla="*/ 20 h 48"/>
              <a:gd name="T6" fmla="*/ 39 w 39"/>
              <a:gd name="T7" fmla="*/ 0 h 48"/>
            </a:gdLst>
            <a:ahLst/>
            <a:cxnLst>
              <a:cxn ang="0">
                <a:pos x="T0" y="T1"/>
              </a:cxn>
              <a:cxn ang="0">
                <a:pos x="T2" y="T3"/>
              </a:cxn>
              <a:cxn ang="0">
                <a:pos x="T4" y="T5"/>
              </a:cxn>
              <a:cxn ang="0">
                <a:pos x="T6" y="T7"/>
              </a:cxn>
            </a:cxnLst>
            <a:rect l="0" t="0" r="r" b="b"/>
            <a:pathLst>
              <a:path w="39" h="48">
                <a:moveTo>
                  <a:pt x="39" y="0"/>
                </a:moveTo>
                <a:lnTo>
                  <a:pt x="39" y="48"/>
                </a:lnTo>
                <a:lnTo>
                  <a:pt x="0" y="20"/>
                </a:lnTo>
                <a:lnTo>
                  <a:pt x="3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66" name="Freeform 65"/>
          <p:cNvSpPr>
            <a:spLocks/>
          </p:cNvSpPr>
          <p:nvPr/>
        </p:nvSpPr>
        <p:spPr bwMode="auto">
          <a:xfrm>
            <a:off x="2166991" y="5879785"/>
            <a:ext cx="225347" cy="223251"/>
          </a:xfrm>
          <a:custGeom>
            <a:avLst/>
            <a:gdLst>
              <a:gd name="T0" fmla="*/ 0 w 584"/>
              <a:gd name="T1" fmla="*/ 292 h 584"/>
              <a:gd name="T2" fmla="*/ 292 w 584"/>
              <a:gd name="T3" fmla="*/ 0 h 584"/>
              <a:gd name="T4" fmla="*/ 584 w 584"/>
              <a:gd name="T5" fmla="*/ 292 h 584"/>
              <a:gd name="T6" fmla="*/ 584 w 584"/>
              <a:gd name="T7" fmla="*/ 292 h 584"/>
              <a:gd name="T8" fmla="*/ 292 w 584"/>
              <a:gd name="T9" fmla="*/ 584 h 584"/>
              <a:gd name="T10" fmla="*/ 0 w 584"/>
              <a:gd name="T11" fmla="*/ 292 h 584"/>
            </a:gdLst>
            <a:ahLst/>
            <a:cxnLst>
              <a:cxn ang="0">
                <a:pos x="T0" y="T1"/>
              </a:cxn>
              <a:cxn ang="0">
                <a:pos x="T2" y="T3"/>
              </a:cxn>
              <a:cxn ang="0">
                <a:pos x="T4" y="T5"/>
              </a:cxn>
              <a:cxn ang="0">
                <a:pos x="T6" y="T7"/>
              </a:cxn>
              <a:cxn ang="0">
                <a:pos x="T8" y="T9"/>
              </a:cxn>
              <a:cxn ang="0">
                <a:pos x="T10" y="T11"/>
              </a:cxn>
            </a:cxnLst>
            <a:rect l="0" t="0" r="r" b="b"/>
            <a:pathLst>
              <a:path w="584" h="584">
                <a:moveTo>
                  <a:pt x="0" y="292"/>
                </a:moveTo>
                <a:cubicBezTo>
                  <a:pt x="0" y="131"/>
                  <a:pt x="131" y="0"/>
                  <a:pt x="292" y="0"/>
                </a:cubicBezTo>
                <a:cubicBezTo>
                  <a:pt x="453" y="0"/>
                  <a:pt x="584" y="131"/>
                  <a:pt x="584" y="292"/>
                </a:cubicBezTo>
                <a:cubicBezTo>
                  <a:pt x="584" y="292"/>
                  <a:pt x="584" y="292"/>
                  <a:pt x="584" y="292"/>
                </a:cubicBezTo>
                <a:cubicBezTo>
                  <a:pt x="584" y="453"/>
                  <a:pt x="453" y="584"/>
                  <a:pt x="292" y="584"/>
                </a:cubicBezTo>
                <a:cubicBezTo>
                  <a:pt x="131" y="584"/>
                  <a:pt x="0" y="453"/>
                  <a:pt x="0" y="292"/>
                </a:cubicBezTo>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sz="1200"/>
          </a:p>
        </p:txBody>
      </p:sp>
      <p:sp>
        <p:nvSpPr>
          <p:cNvPr id="67" name="Freeform 66"/>
          <p:cNvSpPr>
            <a:spLocks/>
          </p:cNvSpPr>
          <p:nvPr/>
        </p:nvSpPr>
        <p:spPr bwMode="auto">
          <a:xfrm>
            <a:off x="2166991" y="5879785"/>
            <a:ext cx="225347" cy="223251"/>
          </a:xfrm>
          <a:custGeom>
            <a:avLst/>
            <a:gdLst>
              <a:gd name="T0" fmla="*/ 0 w 215"/>
              <a:gd name="T1" fmla="*/ 106 h 213"/>
              <a:gd name="T2" fmla="*/ 107 w 215"/>
              <a:gd name="T3" fmla="*/ 0 h 213"/>
              <a:gd name="T4" fmla="*/ 215 w 215"/>
              <a:gd name="T5" fmla="*/ 106 h 213"/>
              <a:gd name="T6" fmla="*/ 215 w 215"/>
              <a:gd name="T7" fmla="*/ 106 h 213"/>
              <a:gd name="T8" fmla="*/ 107 w 215"/>
              <a:gd name="T9" fmla="*/ 213 h 213"/>
              <a:gd name="T10" fmla="*/ 0 w 215"/>
              <a:gd name="T11" fmla="*/ 106 h 213"/>
            </a:gdLst>
            <a:ahLst/>
            <a:cxnLst>
              <a:cxn ang="0">
                <a:pos x="T0" y="T1"/>
              </a:cxn>
              <a:cxn ang="0">
                <a:pos x="T2" y="T3"/>
              </a:cxn>
              <a:cxn ang="0">
                <a:pos x="T4" y="T5"/>
              </a:cxn>
              <a:cxn ang="0">
                <a:pos x="T6" y="T7"/>
              </a:cxn>
              <a:cxn ang="0">
                <a:pos x="T8" y="T9"/>
              </a:cxn>
              <a:cxn ang="0">
                <a:pos x="T10" y="T11"/>
              </a:cxn>
            </a:cxnLst>
            <a:rect l="0" t="0" r="r" b="b"/>
            <a:pathLst>
              <a:path w="215" h="213">
                <a:moveTo>
                  <a:pt x="0" y="106"/>
                </a:moveTo>
                <a:cubicBezTo>
                  <a:pt x="0" y="48"/>
                  <a:pt x="48" y="0"/>
                  <a:pt x="107" y="0"/>
                </a:cubicBezTo>
                <a:cubicBezTo>
                  <a:pt x="167" y="0"/>
                  <a:pt x="215" y="48"/>
                  <a:pt x="215" y="106"/>
                </a:cubicBezTo>
                <a:cubicBezTo>
                  <a:pt x="215" y="106"/>
                  <a:pt x="215" y="106"/>
                  <a:pt x="215" y="106"/>
                </a:cubicBezTo>
                <a:cubicBezTo>
                  <a:pt x="215" y="165"/>
                  <a:pt x="167" y="213"/>
                  <a:pt x="107" y="213"/>
                </a:cubicBezTo>
                <a:cubicBezTo>
                  <a:pt x="48" y="213"/>
                  <a:pt x="0" y="165"/>
                  <a:pt x="0" y="106"/>
                </a:cubicBezTo>
              </a:path>
            </a:pathLst>
          </a:custGeom>
          <a:noFill/>
          <a:ln w="1270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200"/>
          </a:p>
        </p:txBody>
      </p:sp>
      <p:sp>
        <p:nvSpPr>
          <p:cNvPr id="68" name="Rectangle 67"/>
          <p:cNvSpPr>
            <a:spLocks noChangeArrowheads="1"/>
          </p:cNvSpPr>
          <p:nvPr/>
        </p:nvSpPr>
        <p:spPr bwMode="auto">
          <a:xfrm>
            <a:off x="2216253" y="5833667"/>
            <a:ext cx="115294" cy="276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rgbClr val="000000"/>
                </a:solidFill>
                <a:effectLst/>
                <a:latin typeface="Calibri" panose="020F0502020204030204" pitchFamily="34" charset="0"/>
              </a:rPr>
              <a:t>+</a:t>
            </a:r>
            <a:endParaRPr kumimoji="0" lang="en-US" altLang="en-US" sz="1200" b="0" i="0" u="none" strike="noStrike" cap="none" normalizeH="0" baseline="0">
              <a:ln>
                <a:noFill/>
              </a:ln>
              <a:solidFill>
                <a:schemeClr val="tx1"/>
              </a:solidFill>
              <a:effectLst/>
              <a:latin typeface="Arial" panose="020B0604020202020204" pitchFamily="34" charset="0"/>
            </a:endParaRPr>
          </a:p>
        </p:txBody>
      </p:sp>
      <p:sp>
        <p:nvSpPr>
          <p:cNvPr id="69" name="Line 68"/>
          <p:cNvSpPr>
            <a:spLocks noChangeShapeType="1"/>
          </p:cNvSpPr>
          <p:nvPr/>
        </p:nvSpPr>
        <p:spPr bwMode="auto">
          <a:xfrm>
            <a:off x="1909152" y="5291786"/>
            <a:ext cx="299764" cy="564940"/>
          </a:xfrm>
          <a:prstGeom prst="line">
            <a:avLst/>
          </a:prstGeom>
          <a:noFill/>
          <a:ln w="1270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200"/>
          </a:p>
        </p:txBody>
      </p:sp>
      <p:sp>
        <p:nvSpPr>
          <p:cNvPr id="70" name="Freeform 69"/>
          <p:cNvSpPr>
            <a:spLocks/>
          </p:cNvSpPr>
          <p:nvPr/>
        </p:nvSpPr>
        <p:spPr bwMode="auto">
          <a:xfrm>
            <a:off x="2185858" y="5841004"/>
            <a:ext cx="40877" cy="51358"/>
          </a:xfrm>
          <a:custGeom>
            <a:avLst/>
            <a:gdLst>
              <a:gd name="T0" fmla="*/ 39 w 39"/>
              <a:gd name="T1" fmla="*/ 0 h 49"/>
              <a:gd name="T2" fmla="*/ 39 w 39"/>
              <a:gd name="T3" fmla="*/ 49 h 49"/>
              <a:gd name="T4" fmla="*/ 0 w 39"/>
              <a:gd name="T5" fmla="*/ 20 h 49"/>
              <a:gd name="T6" fmla="*/ 39 w 39"/>
              <a:gd name="T7" fmla="*/ 0 h 49"/>
            </a:gdLst>
            <a:ahLst/>
            <a:cxnLst>
              <a:cxn ang="0">
                <a:pos x="T0" y="T1"/>
              </a:cxn>
              <a:cxn ang="0">
                <a:pos x="T2" y="T3"/>
              </a:cxn>
              <a:cxn ang="0">
                <a:pos x="T4" y="T5"/>
              </a:cxn>
              <a:cxn ang="0">
                <a:pos x="T6" y="T7"/>
              </a:cxn>
            </a:cxnLst>
            <a:rect l="0" t="0" r="r" b="b"/>
            <a:pathLst>
              <a:path w="39" h="49">
                <a:moveTo>
                  <a:pt x="39" y="0"/>
                </a:moveTo>
                <a:lnTo>
                  <a:pt x="39" y="49"/>
                </a:lnTo>
                <a:lnTo>
                  <a:pt x="0" y="20"/>
                </a:lnTo>
                <a:lnTo>
                  <a:pt x="3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71" name="Line 70"/>
          <p:cNvSpPr>
            <a:spLocks noChangeShapeType="1"/>
          </p:cNvSpPr>
          <p:nvPr/>
        </p:nvSpPr>
        <p:spPr bwMode="auto">
          <a:xfrm>
            <a:off x="2279141" y="6103036"/>
            <a:ext cx="0" cy="101668"/>
          </a:xfrm>
          <a:prstGeom prst="line">
            <a:avLst/>
          </a:prstGeom>
          <a:noFill/>
          <a:ln w="1270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200"/>
          </a:p>
        </p:txBody>
      </p:sp>
      <p:sp>
        <p:nvSpPr>
          <p:cNvPr id="72" name="Freeform 71"/>
          <p:cNvSpPr>
            <a:spLocks/>
          </p:cNvSpPr>
          <p:nvPr/>
        </p:nvSpPr>
        <p:spPr bwMode="auto">
          <a:xfrm>
            <a:off x="2256082" y="6199463"/>
            <a:ext cx="46118" cy="46118"/>
          </a:xfrm>
          <a:custGeom>
            <a:avLst/>
            <a:gdLst>
              <a:gd name="T0" fmla="*/ 44 w 44"/>
              <a:gd name="T1" fmla="*/ 0 h 44"/>
              <a:gd name="T2" fmla="*/ 22 w 44"/>
              <a:gd name="T3" fmla="*/ 44 h 44"/>
              <a:gd name="T4" fmla="*/ 0 w 44"/>
              <a:gd name="T5" fmla="*/ 0 h 44"/>
              <a:gd name="T6" fmla="*/ 44 w 44"/>
              <a:gd name="T7" fmla="*/ 0 h 44"/>
            </a:gdLst>
            <a:ahLst/>
            <a:cxnLst>
              <a:cxn ang="0">
                <a:pos x="T0" y="T1"/>
              </a:cxn>
              <a:cxn ang="0">
                <a:pos x="T2" y="T3"/>
              </a:cxn>
              <a:cxn ang="0">
                <a:pos x="T4" y="T5"/>
              </a:cxn>
              <a:cxn ang="0">
                <a:pos x="T6" y="T7"/>
              </a:cxn>
            </a:cxnLst>
            <a:rect l="0" t="0" r="r" b="b"/>
            <a:pathLst>
              <a:path w="44" h="44">
                <a:moveTo>
                  <a:pt x="44" y="0"/>
                </a:moveTo>
                <a:lnTo>
                  <a:pt x="22" y="44"/>
                </a:lnTo>
                <a:lnTo>
                  <a:pt x="0" y="0"/>
                </a:lnTo>
                <a:lnTo>
                  <a:pt x="4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322" name="Rectangle 311"/>
          <p:cNvSpPr>
            <a:spLocks noChangeArrowheads="1"/>
          </p:cNvSpPr>
          <p:nvPr/>
        </p:nvSpPr>
        <p:spPr bwMode="auto">
          <a:xfrm>
            <a:off x="7686675" y="1362075"/>
            <a:ext cx="592138" cy="2936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5" name="input"/>
          <p:cNvSpPr>
            <a:spLocks noChangeArrowheads="1"/>
          </p:cNvSpPr>
          <p:nvPr/>
        </p:nvSpPr>
        <p:spPr bwMode="auto">
          <a:xfrm>
            <a:off x="7721600" y="1366837"/>
            <a:ext cx="6286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dirty="0">
                <a:ln>
                  <a:noFill/>
                </a:ln>
                <a:solidFill>
                  <a:srgbClr val="000000"/>
                </a:solidFill>
                <a:effectLst/>
                <a:latin typeface="Times New Roman" panose="02020603050405020304" pitchFamily="18" charset="0"/>
              </a:rPr>
              <a:t>Input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 name="TextBox 1"/>
          <p:cNvSpPr txBox="1"/>
          <p:nvPr/>
        </p:nvSpPr>
        <p:spPr>
          <a:xfrm>
            <a:off x="3497263" y="3283327"/>
            <a:ext cx="990600" cy="904863"/>
          </a:xfrm>
          <a:prstGeom prst="rect">
            <a:avLst/>
          </a:prstGeom>
          <a:noFill/>
        </p:spPr>
        <p:txBody>
          <a:bodyPr wrap="square" lIns="182880" tIns="146304" rIns="182880" bIns="146304" rtlCol="0">
            <a:spAutoFit/>
          </a:bodyPr>
          <a:lstStyle/>
          <a:p>
            <a:pPr algn="ctr">
              <a:lnSpc>
                <a:spcPct val="90000"/>
              </a:lnSpc>
              <a:spcAft>
                <a:spcPts val="600"/>
              </a:spcAft>
            </a:pPr>
            <a:r>
              <a:rPr lang="en-US" altLang="zh-CN" sz="4400" dirty="0">
                <a:solidFill>
                  <a:srgbClr val="FF0000"/>
                </a:solidFill>
              </a:rPr>
              <a:t>=</a:t>
            </a:r>
            <a:endParaRPr lang="en-US" sz="4400" dirty="0">
              <a:solidFill>
                <a:srgbClr val="FF0000"/>
              </a:solidFill>
            </a:endParaRPr>
          </a:p>
        </p:txBody>
      </p:sp>
      <p:sp>
        <p:nvSpPr>
          <p:cNvPr id="259" name="Line 317"/>
          <p:cNvSpPr>
            <a:spLocks noChangeShapeType="1"/>
          </p:cNvSpPr>
          <p:nvPr/>
        </p:nvSpPr>
        <p:spPr bwMode="auto">
          <a:xfrm flipH="1">
            <a:off x="6919913" y="1628775"/>
            <a:ext cx="766763" cy="309563"/>
          </a:xfrm>
          <a:prstGeom prst="line">
            <a:avLst/>
          </a:prstGeom>
          <a:noFill/>
          <a:ln w="793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3" name="Line 319"/>
          <p:cNvSpPr>
            <a:spLocks noChangeShapeType="1"/>
          </p:cNvSpPr>
          <p:nvPr/>
        </p:nvSpPr>
        <p:spPr bwMode="auto">
          <a:xfrm flipH="1">
            <a:off x="7643813" y="1655762"/>
            <a:ext cx="215900" cy="261938"/>
          </a:xfrm>
          <a:prstGeom prst="line">
            <a:avLst/>
          </a:prstGeom>
          <a:noFill/>
          <a:ln w="793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402" name="Group 401"/>
          <p:cNvGrpSpPr/>
          <p:nvPr/>
        </p:nvGrpSpPr>
        <p:grpSpPr>
          <a:xfrm>
            <a:off x="6574536" y="1628775"/>
            <a:ext cx="1374077" cy="5229225"/>
            <a:chOff x="6574536" y="1628775"/>
            <a:chExt cx="1374077" cy="5229225"/>
          </a:xfrm>
        </p:grpSpPr>
        <p:grpSp>
          <p:nvGrpSpPr>
            <p:cNvPr id="403" name="Group 402"/>
            <p:cNvGrpSpPr/>
            <p:nvPr/>
          </p:nvGrpSpPr>
          <p:grpSpPr>
            <a:xfrm>
              <a:off x="7315200" y="2425700"/>
              <a:ext cx="633413" cy="4432300"/>
              <a:chOff x="5837238" y="2425700"/>
              <a:chExt cx="633413" cy="4432300"/>
            </a:xfrm>
          </p:grpSpPr>
          <p:sp>
            <p:nvSpPr>
              <p:cNvPr id="443" name="Rectangle 96"/>
              <p:cNvSpPr>
                <a:spLocks noChangeArrowheads="1"/>
              </p:cNvSpPr>
              <p:nvPr/>
            </p:nvSpPr>
            <p:spPr bwMode="auto">
              <a:xfrm>
                <a:off x="5837238" y="2471737"/>
                <a:ext cx="592138" cy="293688"/>
              </a:xfrm>
              <a:prstGeom prst="rect">
                <a:avLst/>
              </a:prstGeom>
              <a:solidFill>
                <a:srgbClr val="66C2A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4" name="Rectangle 97"/>
              <p:cNvSpPr>
                <a:spLocks noChangeArrowheads="1"/>
              </p:cNvSpPr>
              <p:nvPr/>
            </p:nvSpPr>
            <p:spPr bwMode="auto">
              <a:xfrm>
                <a:off x="5930838" y="2476500"/>
                <a:ext cx="5175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dirty="0">
                    <a:ln>
                      <a:noFill/>
                    </a:ln>
                    <a:solidFill>
                      <a:srgbClr val="000000"/>
                    </a:solidFill>
                    <a:effectLst/>
                    <a:latin typeface="Times New Roman" panose="02020603050405020304" pitchFamily="18" charset="0"/>
                  </a:rPr>
                  <a:t>R01</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445" name="Rectangle 110"/>
              <p:cNvSpPr>
                <a:spLocks noChangeArrowheads="1"/>
              </p:cNvSpPr>
              <p:nvPr/>
            </p:nvSpPr>
            <p:spPr bwMode="auto">
              <a:xfrm>
                <a:off x="5837238" y="2913062"/>
                <a:ext cx="592138" cy="293688"/>
              </a:xfrm>
              <a:prstGeom prst="rect">
                <a:avLst/>
              </a:prstGeom>
              <a:solidFill>
                <a:srgbClr val="66C2A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6" name="Rectangle 111"/>
              <p:cNvSpPr>
                <a:spLocks noChangeArrowheads="1"/>
              </p:cNvSpPr>
              <p:nvPr/>
            </p:nvSpPr>
            <p:spPr bwMode="auto">
              <a:xfrm>
                <a:off x="5929313" y="2917825"/>
                <a:ext cx="5175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dirty="0">
                    <a:ln>
                      <a:noFill/>
                    </a:ln>
                    <a:solidFill>
                      <a:srgbClr val="000000"/>
                    </a:solidFill>
                    <a:effectLst/>
                    <a:latin typeface="Times New Roman" panose="02020603050405020304" pitchFamily="18" charset="0"/>
                  </a:rPr>
                  <a:t>R02</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447" name="Rectangle 120"/>
              <p:cNvSpPr>
                <a:spLocks noChangeArrowheads="1"/>
              </p:cNvSpPr>
              <p:nvPr/>
            </p:nvSpPr>
            <p:spPr bwMode="auto">
              <a:xfrm>
                <a:off x="5837238" y="3724275"/>
                <a:ext cx="592138" cy="295275"/>
              </a:xfrm>
              <a:prstGeom prst="rect">
                <a:avLst/>
              </a:prstGeom>
              <a:solidFill>
                <a:srgbClr val="FC8D6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8" name="Rectangle 121"/>
              <p:cNvSpPr>
                <a:spLocks noChangeArrowheads="1"/>
              </p:cNvSpPr>
              <p:nvPr/>
            </p:nvSpPr>
            <p:spPr bwMode="auto">
              <a:xfrm>
                <a:off x="5935663" y="3733800"/>
                <a:ext cx="5048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a:ln>
                      <a:noFill/>
                    </a:ln>
                    <a:solidFill>
                      <a:srgbClr val="000000"/>
                    </a:solidFill>
                    <a:effectLst/>
                    <a:latin typeface="Times New Roman" panose="02020603050405020304" pitchFamily="18" charset="0"/>
                  </a:rPr>
                  <a:t>L02</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49" name="Line 144"/>
              <p:cNvSpPr>
                <a:spLocks noChangeShapeType="1"/>
              </p:cNvSpPr>
              <p:nvPr/>
            </p:nvSpPr>
            <p:spPr bwMode="auto">
              <a:xfrm>
                <a:off x="6132513" y="2765425"/>
                <a:ext cx="0" cy="107950"/>
              </a:xfrm>
              <a:prstGeom prst="line">
                <a:avLst/>
              </a:prstGeom>
              <a:noFill/>
              <a:ln w="793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0" name="Freeform 145"/>
              <p:cNvSpPr>
                <a:spLocks/>
              </p:cNvSpPr>
              <p:nvPr/>
            </p:nvSpPr>
            <p:spPr bwMode="auto">
              <a:xfrm>
                <a:off x="6110288" y="2867025"/>
                <a:ext cx="46038" cy="46038"/>
              </a:xfrm>
              <a:custGeom>
                <a:avLst/>
                <a:gdLst>
                  <a:gd name="T0" fmla="*/ 29 w 29"/>
                  <a:gd name="T1" fmla="*/ 0 h 29"/>
                  <a:gd name="T2" fmla="*/ 14 w 29"/>
                  <a:gd name="T3" fmla="*/ 29 h 29"/>
                  <a:gd name="T4" fmla="*/ 0 w 29"/>
                  <a:gd name="T5" fmla="*/ 0 h 29"/>
                  <a:gd name="T6" fmla="*/ 29 w 29"/>
                  <a:gd name="T7" fmla="*/ 0 h 29"/>
                </a:gdLst>
                <a:ahLst/>
                <a:cxnLst>
                  <a:cxn ang="0">
                    <a:pos x="T0" y="T1"/>
                  </a:cxn>
                  <a:cxn ang="0">
                    <a:pos x="T2" y="T3"/>
                  </a:cxn>
                  <a:cxn ang="0">
                    <a:pos x="T4" y="T5"/>
                  </a:cxn>
                  <a:cxn ang="0">
                    <a:pos x="T6" y="T7"/>
                  </a:cxn>
                </a:cxnLst>
                <a:rect l="0" t="0" r="r" b="b"/>
                <a:pathLst>
                  <a:path w="29" h="29">
                    <a:moveTo>
                      <a:pt x="29" y="0"/>
                    </a:moveTo>
                    <a:lnTo>
                      <a:pt x="14" y="29"/>
                    </a:lnTo>
                    <a:lnTo>
                      <a:pt x="0" y="0"/>
                    </a:lnTo>
                    <a:lnTo>
                      <a:pt x="2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1" name="Freeform 161"/>
              <p:cNvSpPr>
                <a:spLocks/>
              </p:cNvSpPr>
              <p:nvPr/>
            </p:nvSpPr>
            <p:spPr bwMode="auto">
              <a:xfrm>
                <a:off x="6110288" y="2425700"/>
                <a:ext cx="46038" cy="46038"/>
              </a:xfrm>
              <a:custGeom>
                <a:avLst/>
                <a:gdLst>
                  <a:gd name="T0" fmla="*/ 29 w 29"/>
                  <a:gd name="T1" fmla="*/ 0 h 29"/>
                  <a:gd name="T2" fmla="*/ 14 w 29"/>
                  <a:gd name="T3" fmla="*/ 29 h 29"/>
                  <a:gd name="T4" fmla="*/ 0 w 29"/>
                  <a:gd name="T5" fmla="*/ 0 h 29"/>
                  <a:gd name="T6" fmla="*/ 29 w 29"/>
                  <a:gd name="T7" fmla="*/ 0 h 29"/>
                </a:gdLst>
                <a:ahLst/>
                <a:cxnLst>
                  <a:cxn ang="0">
                    <a:pos x="T0" y="T1"/>
                  </a:cxn>
                  <a:cxn ang="0">
                    <a:pos x="T2" y="T3"/>
                  </a:cxn>
                  <a:cxn ang="0">
                    <a:pos x="T4" y="T5"/>
                  </a:cxn>
                  <a:cxn ang="0">
                    <a:pos x="T6" y="T7"/>
                  </a:cxn>
                </a:cxnLst>
                <a:rect l="0" t="0" r="r" b="b"/>
                <a:pathLst>
                  <a:path w="29" h="29">
                    <a:moveTo>
                      <a:pt x="29" y="0"/>
                    </a:moveTo>
                    <a:lnTo>
                      <a:pt x="14" y="29"/>
                    </a:lnTo>
                    <a:lnTo>
                      <a:pt x="0" y="0"/>
                    </a:lnTo>
                    <a:lnTo>
                      <a:pt x="2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2" name="Line 188"/>
              <p:cNvSpPr>
                <a:spLocks noChangeShapeType="1"/>
              </p:cNvSpPr>
              <p:nvPr/>
            </p:nvSpPr>
            <p:spPr bwMode="auto">
              <a:xfrm>
                <a:off x="6132513" y="3206750"/>
                <a:ext cx="0" cy="477838"/>
              </a:xfrm>
              <a:prstGeom prst="line">
                <a:avLst/>
              </a:prstGeom>
              <a:noFill/>
              <a:ln w="793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3" name="Freeform 189"/>
              <p:cNvSpPr>
                <a:spLocks/>
              </p:cNvSpPr>
              <p:nvPr/>
            </p:nvSpPr>
            <p:spPr bwMode="auto">
              <a:xfrm>
                <a:off x="6110288" y="3678237"/>
                <a:ext cx="46038" cy="46038"/>
              </a:xfrm>
              <a:custGeom>
                <a:avLst/>
                <a:gdLst>
                  <a:gd name="T0" fmla="*/ 29 w 29"/>
                  <a:gd name="T1" fmla="*/ 0 h 29"/>
                  <a:gd name="T2" fmla="*/ 14 w 29"/>
                  <a:gd name="T3" fmla="*/ 29 h 29"/>
                  <a:gd name="T4" fmla="*/ 0 w 29"/>
                  <a:gd name="T5" fmla="*/ 0 h 29"/>
                  <a:gd name="T6" fmla="*/ 29 w 29"/>
                  <a:gd name="T7" fmla="*/ 0 h 29"/>
                </a:gdLst>
                <a:ahLst/>
                <a:cxnLst>
                  <a:cxn ang="0">
                    <a:pos x="T0" y="T1"/>
                  </a:cxn>
                  <a:cxn ang="0">
                    <a:pos x="T2" y="T3"/>
                  </a:cxn>
                  <a:cxn ang="0">
                    <a:pos x="T4" y="T5"/>
                  </a:cxn>
                  <a:cxn ang="0">
                    <a:pos x="T6" y="T7"/>
                  </a:cxn>
                </a:cxnLst>
                <a:rect l="0" t="0" r="r" b="b"/>
                <a:pathLst>
                  <a:path w="29" h="29">
                    <a:moveTo>
                      <a:pt x="29" y="0"/>
                    </a:moveTo>
                    <a:lnTo>
                      <a:pt x="14" y="29"/>
                    </a:lnTo>
                    <a:lnTo>
                      <a:pt x="0" y="0"/>
                    </a:lnTo>
                    <a:lnTo>
                      <a:pt x="2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4" name="Rectangle 192"/>
              <p:cNvSpPr>
                <a:spLocks noChangeArrowheads="1"/>
              </p:cNvSpPr>
              <p:nvPr/>
            </p:nvSpPr>
            <p:spPr bwMode="auto">
              <a:xfrm>
                <a:off x="5837238" y="4975225"/>
                <a:ext cx="592138" cy="293688"/>
              </a:xfrm>
              <a:prstGeom prst="rect">
                <a:avLst/>
              </a:prstGeom>
              <a:solidFill>
                <a:srgbClr val="8DA0C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5" name="Rectangle 193"/>
              <p:cNvSpPr>
                <a:spLocks noChangeArrowheads="1"/>
              </p:cNvSpPr>
              <p:nvPr/>
            </p:nvSpPr>
            <p:spPr bwMode="auto">
              <a:xfrm>
                <a:off x="5935663" y="4983162"/>
                <a:ext cx="5048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dirty="0">
                    <a:ln>
                      <a:noFill/>
                    </a:ln>
                    <a:solidFill>
                      <a:srgbClr val="000000"/>
                    </a:solidFill>
                    <a:effectLst/>
                    <a:latin typeface="Times New Roman" panose="02020603050405020304" pitchFamily="18" charset="0"/>
                  </a:rPr>
                  <a:t>L03</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456" name="Line 236"/>
              <p:cNvSpPr>
                <a:spLocks noChangeShapeType="1"/>
              </p:cNvSpPr>
              <p:nvPr/>
            </p:nvSpPr>
            <p:spPr bwMode="auto">
              <a:xfrm>
                <a:off x="6132513" y="4019550"/>
                <a:ext cx="0" cy="915988"/>
              </a:xfrm>
              <a:prstGeom prst="line">
                <a:avLst/>
              </a:prstGeom>
              <a:noFill/>
              <a:ln w="793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7" name="Freeform 237"/>
              <p:cNvSpPr>
                <a:spLocks/>
              </p:cNvSpPr>
              <p:nvPr/>
            </p:nvSpPr>
            <p:spPr bwMode="auto">
              <a:xfrm>
                <a:off x="6110288" y="4929187"/>
                <a:ext cx="46038" cy="46038"/>
              </a:xfrm>
              <a:custGeom>
                <a:avLst/>
                <a:gdLst>
                  <a:gd name="T0" fmla="*/ 29 w 29"/>
                  <a:gd name="T1" fmla="*/ 0 h 29"/>
                  <a:gd name="T2" fmla="*/ 14 w 29"/>
                  <a:gd name="T3" fmla="*/ 29 h 29"/>
                  <a:gd name="T4" fmla="*/ 0 w 29"/>
                  <a:gd name="T5" fmla="*/ 0 h 29"/>
                  <a:gd name="T6" fmla="*/ 29 w 29"/>
                  <a:gd name="T7" fmla="*/ 0 h 29"/>
                </a:gdLst>
                <a:ahLst/>
                <a:cxnLst>
                  <a:cxn ang="0">
                    <a:pos x="T0" y="T1"/>
                  </a:cxn>
                  <a:cxn ang="0">
                    <a:pos x="T2" y="T3"/>
                  </a:cxn>
                  <a:cxn ang="0">
                    <a:pos x="T4" y="T5"/>
                  </a:cxn>
                  <a:cxn ang="0">
                    <a:pos x="T6" y="T7"/>
                  </a:cxn>
                </a:cxnLst>
                <a:rect l="0" t="0" r="r" b="b"/>
                <a:pathLst>
                  <a:path w="29" h="29">
                    <a:moveTo>
                      <a:pt x="29" y="0"/>
                    </a:moveTo>
                    <a:lnTo>
                      <a:pt x="14" y="29"/>
                    </a:lnTo>
                    <a:lnTo>
                      <a:pt x="0" y="0"/>
                    </a:lnTo>
                    <a:lnTo>
                      <a:pt x="2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8" name="Rectangle 240"/>
              <p:cNvSpPr>
                <a:spLocks noChangeArrowheads="1"/>
              </p:cNvSpPr>
              <p:nvPr/>
            </p:nvSpPr>
            <p:spPr bwMode="auto">
              <a:xfrm>
                <a:off x="5837238" y="6224587"/>
                <a:ext cx="592138" cy="295275"/>
              </a:xfrm>
              <a:prstGeom prst="rect">
                <a:avLst/>
              </a:prstGeom>
              <a:solidFill>
                <a:srgbClr val="A6D85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9" name="Rectangle 241"/>
              <p:cNvSpPr>
                <a:spLocks noChangeArrowheads="1"/>
              </p:cNvSpPr>
              <p:nvPr/>
            </p:nvSpPr>
            <p:spPr bwMode="auto">
              <a:xfrm>
                <a:off x="5984875" y="6234112"/>
                <a:ext cx="4064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a:ln>
                      <a:noFill/>
                    </a:ln>
                    <a:solidFill>
                      <a:srgbClr val="000000"/>
                    </a:solidFill>
                    <a:effectLst/>
                    <a:latin typeface="Times New Roman" panose="02020603050405020304" pitchFamily="18" charset="0"/>
                  </a:rPr>
                  <a:t>FC</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60" name="Line 266"/>
              <p:cNvSpPr>
                <a:spLocks noChangeShapeType="1"/>
              </p:cNvSpPr>
              <p:nvPr/>
            </p:nvSpPr>
            <p:spPr bwMode="auto">
              <a:xfrm>
                <a:off x="6132513" y="5268912"/>
                <a:ext cx="0" cy="915988"/>
              </a:xfrm>
              <a:prstGeom prst="line">
                <a:avLst/>
              </a:prstGeom>
              <a:noFill/>
              <a:ln w="793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1" name="Freeform 267"/>
              <p:cNvSpPr>
                <a:spLocks/>
              </p:cNvSpPr>
              <p:nvPr/>
            </p:nvSpPr>
            <p:spPr bwMode="auto">
              <a:xfrm>
                <a:off x="6110288" y="6180137"/>
                <a:ext cx="46038" cy="44450"/>
              </a:xfrm>
              <a:custGeom>
                <a:avLst/>
                <a:gdLst>
                  <a:gd name="T0" fmla="*/ 29 w 29"/>
                  <a:gd name="T1" fmla="*/ 0 h 28"/>
                  <a:gd name="T2" fmla="*/ 14 w 29"/>
                  <a:gd name="T3" fmla="*/ 28 h 28"/>
                  <a:gd name="T4" fmla="*/ 0 w 29"/>
                  <a:gd name="T5" fmla="*/ 0 h 28"/>
                  <a:gd name="T6" fmla="*/ 29 w 29"/>
                  <a:gd name="T7" fmla="*/ 0 h 28"/>
                </a:gdLst>
                <a:ahLst/>
                <a:cxnLst>
                  <a:cxn ang="0">
                    <a:pos x="T0" y="T1"/>
                  </a:cxn>
                  <a:cxn ang="0">
                    <a:pos x="T2" y="T3"/>
                  </a:cxn>
                  <a:cxn ang="0">
                    <a:pos x="T4" y="T5"/>
                  </a:cxn>
                  <a:cxn ang="0">
                    <a:pos x="T6" y="T7"/>
                  </a:cxn>
                </a:cxnLst>
                <a:rect l="0" t="0" r="r" b="b"/>
                <a:pathLst>
                  <a:path w="29" h="28">
                    <a:moveTo>
                      <a:pt x="29" y="0"/>
                    </a:moveTo>
                    <a:lnTo>
                      <a:pt x="14" y="28"/>
                    </a:lnTo>
                    <a:lnTo>
                      <a:pt x="0" y="0"/>
                    </a:lnTo>
                    <a:lnTo>
                      <a:pt x="2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2" name="Freeform 272"/>
              <p:cNvSpPr>
                <a:spLocks/>
              </p:cNvSpPr>
              <p:nvPr/>
            </p:nvSpPr>
            <p:spPr bwMode="auto">
              <a:xfrm>
                <a:off x="6108701" y="4564062"/>
                <a:ext cx="46038" cy="46038"/>
              </a:xfrm>
              <a:custGeom>
                <a:avLst/>
                <a:gdLst>
                  <a:gd name="T0" fmla="*/ 29 w 29"/>
                  <a:gd name="T1" fmla="*/ 0 h 29"/>
                  <a:gd name="T2" fmla="*/ 15 w 29"/>
                  <a:gd name="T3" fmla="*/ 29 h 29"/>
                  <a:gd name="T4" fmla="*/ 0 w 29"/>
                  <a:gd name="T5" fmla="*/ 0 h 29"/>
                  <a:gd name="T6" fmla="*/ 29 w 29"/>
                  <a:gd name="T7" fmla="*/ 0 h 29"/>
                </a:gdLst>
                <a:ahLst/>
                <a:cxnLst>
                  <a:cxn ang="0">
                    <a:pos x="T0" y="T1"/>
                  </a:cxn>
                  <a:cxn ang="0">
                    <a:pos x="T2" y="T3"/>
                  </a:cxn>
                  <a:cxn ang="0">
                    <a:pos x="T4" y="T5"/>
                  </a:cxn>
                  <a:cxn ang="0">
                    <a:pos x="T6" y="T7"/>
                  </a:cxn>
                </a:cxnLst>
                <a:rect l="0" t="0" r="r" b="b"/>
                <a:pathLst>
                  <a:path w="29" h="29">
                    <a:moveTo>
                      <a:pt x="29" y="0"/>
                    </a:moveTo>
                    <a:lnTo>
                      <a:pt x="15" y="29"/>
                    </a:lnTo>
                    <a:lnTo>
                      <a:pt x="0" y="0"/>
                    </a:lnTo>
                    <a:lnTo>
                      <a:pt x="2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3" name="Line 289"/>
              <p:cNvSpPr>
                <a:spLocks noChangeShapeType="1"/>
              </p:cNvSpPr>
              <p:nvPr/>
            </p:nvSpPr>
            <p:spPr bwMode="auto">
              <a:xfrm>
                <a:off x="6132513" y="5821362"/>
                <a:ext cx="0" cy="33338"/>
              </a:xfrm>
              <a:prstGeom prst="line">
                <a:avLst/>
              </a:prstGeom>
              <a:noFill/>
              <a:ln w="793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4" name="Freeform 290"/>
              <p:cNvSpPr>
                <a:spLocks/>
              </p:cNvSpPr>
              <p:nvPr/>
            </p:nvSpPr>
            <p:spPr bwMode="auto">
              <a:xfrm>
                <a:off x="6110288" y="5808662"/>
                <a:ext cx="46038" cy="46038"/>
              </a:xfrm>
              <a:custGeom>
                <a:avLst/>
                <a:gdLst>
                  <a:gd name="T0" fmla="*/ 29 w 29"/>
                  <a:gd name="T1" fmla="*/ 0 h 29"/>
                  <a:gd name="T2" fmla="*/ 14 w 29"/>
                  <a:gd name="T3" fmla="*/ 29 h 29"/>
                  <a:gd name="T4" fmla="*/ 0 w 29"/>
                  <a:gd name="T5" fmla="*/ 0 h 29"/>
                  <a:gd name="T6" fmla="*/ 29 w 29"/>
                  <a:gd name="T7" fmla="*/ 0 h 29"/>
                </a:gdLst>
                <a:ahLst/>
                <a:cxnLst>
                  <a:cxn ang="0">
                    <a:pos x="T0" y="T1"/>
                  </a:cxn>
                  <a:cxn ang="0">
                    <a:pos x="T2" y="T3"/>
                  </a:cxn>
                  <a:cxn ang="0">
                    <a:pos x="T4" y="T5"/>
                  </a:cxn>
                  <a:cxn ang="0">
                    <a:pos x="T6" y="T7"/>
                  </a:cxn>
                </a:cxnLst>
                <a:rect l="0" t="0" r="r" b="b"/>
                <a:pathLst>
                  <a:path w="29" h="29">
                    <a:moveTo>
                      <a:pt x="29" y="0"/>
                    </a:moveTo>
                    <a:lnTo>
                      <a:pt x="14" y="29"/>
                    </a:lnTo>
                    <a:lnTo>
                      <a:pt x="0" y="0"/>
                    </a:lnTo>
                    <a:lnTo>
                      <a:pt x="2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5" name="Rectangle 304"/>
              <p:cNvSpPr>
                <a:spLocks noChangeArrowheads="1"/>
              </p:cNvSpPr>
              <p:nvPr/>
            </p:nvSpPr>
            <p:spPr bwMode="auto">
              <a:xfrm>
                <a:off x="5897563" y="6521450"/>
                <a:ext cx="57308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a:ln>
                      <a:noFill/>
                    </a:ln>
                    <a:solidFill>
                      <a:srgbClr val="000000"/>
                    </a:solidFill>
                    <a:effectLst/>
                    <a:latin typeface="Times New Roman" panose="02020603050405020304" pitchFamily="18" charset="0"/>
                  </a:rPr>
                  <a:t>RLL</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66" name="Line 332"/>
              <p:cNvSpPr>
                <a:spLocks noChangeShapeType="1"/>
              </p:cNvSpPr>
              <p:nvPr/>
            </p:nvSpPr>
            <p:spPr bwMode="auto">
              <a:xfrm>
                <a:off x="6132513" y="3206750"/>
                <a:ext cx="0" cy="107950"/>
              </a:xfrm>
              <a:prstGeom prst="line">
                <a:avLst/>
              </a:prstGeom>
              <a:noFill/>
              <a:ln w="793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7" name="Freeform 333"/>
              <p:cNvSpPr>
                <a:spLocks/>
              </p:cNvSpPr>
              <p:nvPr/>
            </p:nvSpPr>
            <p:spPr bwMode="auto">
              <a:xfrm>
                <a:off x="6110288" y="3309937"/>
                <a:ext cx="46038" cy="46038"/>
              </a:xfrm>
              <a:custGeom>
                <a:avLst/>
                <a:gdLst>
                  <a:gd name="T0" fmla="*/ 29 w 29"/>
                  <a:gd name="T1" fmla="*/ 0 h 29"/>
                  <a:gd name="T2" fmla="*/ 14 w 29"/>
                  <a:gd name="T3" fmla="*/ 29 h 29"/>
                  <a:gd name="T4" fmla="*/ 0 w 29"/>
                  <a:gd name="T5" fmla="*/ 0 h 29"/>
                  <a:gd name="T6" fmla="*/ 29 w 29"/>
                  <a:gd name="T7" fmla="*/ 0 h 29"/>
                </a:gdLst>
                <a:ahLst/>
                <a:cxnLst>
                  <a:cxn ang="0">
                    <a:pos x="T0" y="T1"/>
                  </a:cxn>
                  <a:cxn ang="0">
                    <a:pos x="T2" y="T3"/>
                  </a:cxn>
                  <a:cxn ang="0">
                    <a:pos x="T4" y="T5"/>
                  </a:cxn>
                  <a:cxn ang="0">
                    <a:pos x="T6" y="T7"/>
                  </a:cxn>
                </a:cxnLst>
                <a:rect l="0" t="0" r="r" b="b"/>
                <a:pathLst>
                  <a:path w="29" h="29">
                    <a:moveTo>
                      <a:pt x="29" y="0"/>
                    </a:moveTo>
                    <a:lnTo>
                      <a:pt x="14" y="29"/>
                    </a:lnTo>
                    <a:lnTo>
                      <a:pt x="0" y="0"/>
                    </a:lnTo>
                    <a:lnTo>
                      <a:pt x="2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04" name="Group 403"/>
            <p:cNvGrpSpPr/>
            <p:nvPr/>
          </p:nvGrpSpPr>
          <p:grpSpPr>
            <a:xfrm>
              <a:off x="6574536" y="2425700"/>
              <a:ext cx="639763" cy="4432300"/>
              <a:chOff x="9534525" y="2425700"/>
              <a:chExt cx="639763" cy="4432300"/>
            </a:xfrm>
          </p:grpSpPr>
          <p:sp>
            <p:nvSpPr>
              <p:cNvPr id="415" name="Rectangle 106"/>
              <p:cNvSpPr>
                <a:spLocks noChangeArrowheads="1"/>
              </p:cNvSpPr>
              <p:nvPr/>
            </p:nvSpPr>
            <p:spPr bwMode="auto">
              <a:xfrm>
                <a:off x="9534525" y="2471737"/>
                <a:ext cx="590550" cy="293688"/>
              </a:xfrm>
              <a:prstGeom prst="rect">
                <a:avLst/>
              </a:prstGeom>
              <a:solidFill>
                <a:srgbClr val="66C2A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6" name="Rectangle 107"/>
              <p:cNvSpPr>
                <a:spLocks noChangeArrowheads="1"/>
              </p:cNvSpPr>
              <p:nvPr/>
            </p:nvSpPr>
            <p:spPr bwMode="auto">
              <a:xfrm>
                <a:off x="9631363" y="2476500"/>
                <a:ext cx="5048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dirty="0">
                    <a:ln>
                      <a:noFill/>
                    </a:ln>
                    <a:solidFill>
                      <a:srgbClr val="000000"/>
                    </a:solidFill>
                    <a:effectLst/>
                    <a:latin typeface="Times New Roman" panose="02020603050405020304" pitchFamily="18" charset="0"/>
                  </a:rPr>
                  <a:t>L01</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417" name="Rectangle 130"/>
              <p:cNvSpPr>
                <a:spLocks noChangeArrowheads="1"/>
              </p:cNvSpPr>
              <p:nvPr/>
            </p:nvSpPr>
            <p:spPr bwMode="auto">
              <a:xfrm>
                <a:off x="9534525" y="3724275"/>
                <a:ext cx="590550" cy="295275"/>
              </a:xfrm>
              <a:prstGeom prst="rect">
                <a:avLst/>
              </a:prstGeom>
              <a:solidFill>
                <a:srgbClr val="FC8D6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8" name="Rectangle 131"/>
              <p:cNvSpPr>
                <a:spLocks noChangeArrowheads="1"/>
              </p:cNvSpPr>
              <p:nvPr/>
            </p:nvSpPr>
            <p:spPr bwMode="auto">
              <a:xfrm>
                <a:off x="9625013" y="3733800"/>
                <a:ext cx="5175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a:ln>
                      <a:noFill/>
                    </a:ln>
                    <a:solidFill>
                      <a:srgbClr val="000000"/>
                    </a:solidFill>
                    <a:effectLst/>
                    <a:latin typeface="Times New Roman" panose="02020603050405020304" pitchFamily="18" charset="0"/>
                  </a:rPr>
                  <a:t>R03</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19" name="Rectangle 138"/>
              <p:cNvSpPr>
                <a:spLocks noChangeArrowheads="1"/>
              </p:cNvSpPr>
              <p:nvPr/>
            </p:nvSpPr>
            <p:spPr bwMode="auto">
              <a:xfrm>
                <a:off x="9534525" y="4165600"/>
                <a:ext cx="590550" cy="295275"/>
              </a:xfrm>
              <a:prstGeom prst="rect">
                <a:avLst/>
              </a:prstGeom>
              <a:solidFill>
                <a:srgbClr val="FC8D6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0" name="Rectangle 139"/>
              <p:cNvSpPr>
                <a:spLocks noChangeArrowheads="1"/>
              </p:cNvSpPr>
              <p:nvPr/>
            </p:nvSpPr>
            <p:spPr bwMode="auto">
              <a:xfrm>
                <a:off x="9625013" y="4175125"/>
                <a:ext cx="5175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a:ln>
                      <a:noFill/>
                    </a:ln>
                    <a:solidFill>
                      <a:srgbClr val="000000"/>
                    </a:solidFill>
                    <a:effectLst/>
                    <a:latin typeface="Times New Roman" panose="02020603050405020304" pitchFamily="18" charset="0"/>
                  </a:rPr>
                  <a:t>R04</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21" name="Line 156"/>
              <p:cNvSpPr>
                <a:spLocks noChangeShapeType="1"/>
              </p:cNvSpPr>
              <p:nvPr/>
            </p:nvSpPr>
            <p:spPr bwMode="auto">
              <a:xfrm>
                <a:off x="9829800" y="4019550"/>
                <a:ext cx="0" cy="106363"/>
              </a:xfrm>
              <a:prstGeom prst="line">
                <a:avLst/>
              </a:prstGeom>
              <a:noFill/>
              <a:ln w="793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2" name="Freeform 421"/>
              <p:cNvSpPr>
                <a:spLocks/>
              </p:cNvSpPr>
              <p:nvPr/>
            </p:nvSpPr>
            <p:spPr bwMode="auto">
              <a:xfrm>
                <a:off x="9805988" y="4119562"/>
                <a:ext cx="46038" cy="46038"/>
              </a:xfrm>
              <a:custGeom>
                <a:avLst/>
                <a:gdLst>
                  <a:gd name="T0" fmla="*/ 29 w 29"/>
                  <a:gd name="T1" fmla="*/ 0 h 29"/>
                  <a:gd name="T2" fmla="*/ 15 w 29"/>
                  <a:gd name="T3" fmla="*/ 29 h 29"/>
                  <a:gd name="T4" fmla="*/ 0 w 29"/>
                  <a:gd name="T5" fmla="*/ 0 h 29"/>
                  <a:gd name="T6" fmla="*/ 29 w 29"/>
                  <a:gd name="T7" fmla="*/ 0 h 29"/>
                </a:gdLst>
                <a:ahLst/>
                <a:cxnLst>
                  <a:cxn ang="0">
                    <a:pos x="T0" y="T1"/>
                  </a:cxn>
                  <a:cxn ang="0">
                    <a:pos x="T2" y="T3"/>
                  </a:cxn>
                  <a:cxn ang="0">
                    <a:pos x="T4" y="T5"/>
                  </a:cxn>
                  <a:cxn ang="0">
                    <a:pos x="T6" y="T7"/>
                  </a:cxn>
                </a:cxnLst>
                <a:rect l="0" t="0" r="r" b="b"/>
                <a:pathLst>
                  <a:path w="29" h="29">
                    <a:moveTo>
                      <a:pt x="29" y="0"/>
                    </a:moveTo>
                    <a:lnTo>
                      <a:pt x="15" y="29"/>
                    </a:lnTo>
                    <a:lnTo>
                      <a:pt x="0" y="0"/>
                    </a:lnTo>
                    <a:lnTo>
                      <a:pt x="2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3" name="Freeform 171"/>
              <p:cNvSpPr>
                <a:spLocks/>
              </p:cNvSpPr>
              <p:nvPr/>
            </p:nvSpPr>
            <p:spPr bwMode="auto">
              <a:xfrm>
                <a:off x="9805988" y="2425700"/>
                <a:ext cx="46038" cy="46038"/>
              </a:xfrm>
              <a:custGeom>
                <a:avLst/>
                <a:gdLst>
                  <a:gd name="T0" fmla="*/ 29 w 29"/>
                  <a:gd name="T1" fmla="*/ 0 h 29"/>
                  <a:gd name="T2" fmla="*/ 15 w 29"/>
                  <a:gd name="T3" fmla="*/ 29 h 29"/>
                  <a:gd name="T4" fmla="*/ 0 w 29"/>
                  <a:gd name="T5" fmla="*/ 0 h 29"/>
                  <a:gd name="T6" fmla="*/ 29 w 29"/>
                  <a:gd name="T7" fmla="*/ 0 h 29"/>
                </a:gdLst>
                <a:ahLst/>
                <a:cxnLst>
                  <a:cxn ang="0">
                    <a:pos x="T0" y="T1"/>
                  </a:cxn>
                  <a:cxn ang="0">
                    <a:pos x="T2" y="T3"/>
                  </a:cxn>
                  <a:cxn ang="0">
                    <a:pos x="T4" y="T5"/>
                  </a:cxn>
                  <a:cxn ang="0">
                    <a:pos x="T6" y="T7"/>
                  </a:cxn>
                </a:cxnLst>
                <a:rect l="0" t="0" r="r" b="b"/>
                <a:pathLst>
                  <a:path w="29" h="29">
                    <a:moveTo>
                      <a:pt x="29" y="0"/>
                    </a:moveTo>
                    <a:lnTo>
                      <a:pt x="15" y="29"/>
                    </a:lnTo>
                    <a:lnTo>
                      <a:pt x="0" y="0"/>
                    </a:lnTo>
                    <a:lnTo>
                      <a:pt x="2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4" name="Line 180"/>
              <p:cNvSpPr>
                <a:spLocks noChangeShapeType="1"/>
              </p:cNvSpPr>
              <p:nvPr/>
            </p:nvSpPr>
            <p:spPr bwMode="auto">
              <a:xfrm>
                <a:off x="9829800" y="2765425"/>
                <a:ext cx="0" cy="919163"/>
              </a:xfrm>
              <a:prstGeom prst="line">
                <a:avLst/>
              </a:prstGeom>
              <a:noFill/>
              <a:ln w="793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5" name="Freeform 181"/>
              <p:cNvSpPr>
                <a:spLocks/>
              </p:cNvSpPr>
              <p:nvPr/>
            </p:nvSpPr>
            <p:spPr bwMode="auto">
              <a:xfrm>
                <a:off x="9805988" y="3678237"/>
                <a:ext cx="46038" cy="46038"/>
              </a:xfrm>
              <a:custGeom>
                <a:avLst/>
                <a:gdLst>
                  <a:gd name="T0" fmla="*/ 29 w 29"/>
                  <a:gd name="T1" fmla="*/ 0 h 29"/>
                  <a:gd name="T2" fmla="*/ 15 w 29"/>
                  <a:gd name="T3" fmla="*/ 29 h 29"/>
                  <a:gd name="T4" fmla="*/ 0 w 29"/>
                  <a:gd name="T5" fmla="*/ 0 h 29"/>
                  <a:gd name="T6" fmla="*/ 29 w 29"/>
                  <a:gd name="T7" fmla="*/ 0 h 29"/>
                </a:gdLst>
                <a:ahLst/>
                <a:cxnLst>
                  <a:cxn ang="0">
                    <a:pos x="T0" y="T1"/>
                  </a:cxn>
                  <a:cxn ang="0">
                    <a:pos x="T2" y="T3"/>
                  </a:cxn>
                  <a:cxn ang="0">
                    <a:pos x="T4" y="T5"/>
                  </a:cxn>
                  <a:cxn ang="0">
                    <a:pos x="T6" y="T7"/>
                  </a:cxn>
                </a:cxnLst>
                <a:rect l="0" t="0" r="r" b="b"/>
                <a:pathLst>
                  <a:path w="29" h="29">
                    <a:moveTo>
                      <a:pt x="29" y="0"/>
                    </a:moveTo>
                    <a:lnTo>
                      <a:pt x="15" y="29"/>
                    </a:lnTo>
                    <a:lnTo>
                      <a:pt x="0" y="0"/>
                    </a:lnTo>
                    <a:lnTo>
                      <a:pt x="2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6" name="Rectangle 202"/>
              <p:cNvSpPr>
                <a:spLocks noChangeArrowheads="1"/>
              </p:cNvSpPr>
              <p:nvPr/>
            </p:nvSpPr>
            <p:spPr bwMode="auto">
              <a:xfrm>
                <a:off x="9534525" y="4975225"/>
                <a:ext cx="590550" cy="293688"/>
              </a:xfrm>
              <a:prstGeom prst="rect">
                <a:avLst/>
              </a:prstGeom>
              <a:solidFill>
                <a:srgbClr val="8DA0C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7" name="Rectangle 203"/>
              <p:cNvSpPr>
                <a:spLocks noChangeArrowheads="1"/>
              </p:cNvSpPr>
              <p:nvPr/>
            </p:nvSpPr>
            <p:spPr bwMode="auto">
              <a:xfrm>
                <a:off x="9625013" y="4983162"/>
                <a:ext cx="5175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a:ln>
                      <a:noFill/>
                    </a:ln>
                    <a:solidFill>
                      <a:srgbClr val="000000"/>
                    </a:solidFill>
                    <a:effectLst/>
                    <a:latin typeface="Times New Roman" panose="02020603050405020304" pitchFamily="18" charset="0"/>
                  </a:rPr>
                  <a:t>R05</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28" name="Rectangle 210"/>
              <p:cNvSpPr>
                <a:spLocks noChangeArrowheads="1"/>
              </p:cNvSpPr>
              <p:nvPr/>
            </p:nvSpPr>
            <p:spPr bwMode="auto">
              <a:xfrm>
                <a:off x="9534525" y="5416550"/>
                <a:ext cx="590550" cy="293688"/>
              </a:xfrm>
              <a:prstGeom prst="rect">
                <a:avLst/>
              </a:prstGeom>
              <a:solidFill>
                <a:srgbClr val="8DA0C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9" name="Rectangle 211"/>
              <p:cNvSpPr>
                <a:spLocks noChangeArrowheads="1"/>
              </p:cNvSpPr>
              <p:nvPr/>
            </p:nvSpPr>
            <p:spPr bwMode="auto">
              <a:xfrm>
                <a:off x="9625013" y="5424487"/>
                <a:ext cx="5175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a:ln>
                      <a:noFill/>
                    </a:ln>
                    <a:solidFill>
                      <a:srgbClr val="000000"/>
                    </a:solidFill>
                    <a:effectLst/>
                    <a:latin typeface="Times New Roman" panose="02020603050405020304" pitchFamily="18" charset="0"/>
                  </a:rPr>
                  <a:t>R06</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30" name="Line 218"/>
              <p:cNvSpPr>
                <a:spLocks noChangeShapeType="1"/>
              </p:cNvSpPr>
              <p:nvPr/>
            </p:nvSpPr>
            <p:spPr bwMode="auto">
              <a:xfrm>
                <a:off x="9829800" y="5268912"/>
                <a:ext cx="0" cy="107950"/>
              </a:xfrm>
              <a:prstGeom prst="line">
                <a:avLst/>
              </a:prstGeom>
              <a:noFill/>
              <a:ln w="793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1" name="Freeform 219"/>
              <p:cNvSpPr>
                <a:spLocks/>
              </p:cNvSpPr>
              <p:nvPr/>
            </p:nvSpPr>
            <p:spPr bwMode="auto">
              <a:xfrm>
                <a:off x="9805988" y="5370512"/>
                <a:ext cx="46038" cy="46038"/>
              </a:xfrm>
              <a:custGeom>
                <a:avLst/>
                <a:gdLst>
                  <a:gd name="T0" fmla="*/ 29 w 29"/>
                  <a:gd name="T1" fmla="*/ 0 h 29"/>
                  <a:gd name="T2" fmla="*/ 15 w 29"/>
                  <a:gd name="T3" fmla="*/ 29 h 29"/>
                  <a:gd name="T4" fmla="*/ 0 w 29"/>
                  <a:gd name="T5" fmla="*/ 0 h 29"/>
                  <a:gd name="T6" fmla="*/ 29 w 29"/>
                  <a:gd name="T7" fmla="*/ 0 h 29"/>
                </a:gdLst>
                <a:ahLst/>
                <a:cxnLst>
                  <a:cxn ang="0">
                    <a:pos x="T0" y="T1"/>
                  </a:cxn>
                  <a:cxn ang="0">
                    <a:pos x="T2" y="T3"/>
                  </a:cxn>
                  <a:cxn ang="0">
                    <a:pos x="T4" y="T5"/>
                  </a:cxn>
                  <a:cxn ang="0">
                    <a:pos x="T6" y="T7"/>
                  </a:cxn>
                </a:cxnLst>
                <a:rect l="0" t="0" r="r" b="b"/>
                <a:pathLst>
                  <a:path w="29" h="29">
                    <a:moveTo>
                      <a:pt x="29" y="0"/>
                    </a:moveTo>
                    <a:lnTo>
                      <a:pt x="15" y="29"/>
                    </a:lnTo>
                    <a:lnTo>
                      <a:pt x="0" y="0"/>
                    </a:lnTo>
                    <a:lnTo>
                      <a:pt x="2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2" name="Line 228"/>
              <p:cNvSpPr>
                <a:spLocks noChangeShapeType="1"/>
              </p:cNvSpPr>
              <p:nvPr/>
            </p:nvSpPr>
            <p:spPr bwMode="auto">
              <a:xfrm>
                <a:off x="9829800" y="4460875"/>
                <a:ext cx="0" cy="474663"/>
              </a:xfrm>
              <a:prstGeom prst="line">
                <a:avLst/>
              </a:prstGeom>
              <a:noFill/>
              <a:ln w="793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3" name="Freeform 229"/>
              <p:cNvSpPr>
                <a:spLocks/>
              </p:cNvSpPr>
              <p:nvPr/>
            </p:nvSpPr>
            <p:spPr bwMode="auto">
              <a:xfrm>
                <a:off x="9805988" y="4929187"/>
                <a:ext cx="46038" cy="46038"/>
              </a:xfrm>
              <a:custGeom>
                <a:avLst/>
                <a:gdLst>
                  <a:gd name="T0" fmla="*/ 29 w 29"/>
                  <a:gd name="T1" fmla="*/ 0 h 29"/>
                  <a:gd name="T2" fmla="*/ 15 w 29"/>
                  <a:gd name="T3" fmla="*/ 29 h 29"/>
                  <a:gd name="T4" fmla="*/ 0 w 29"/>
                  <a:gd name="T5" fmla="*/ 0 h 29"/>
                  <a:gd name="T6" fmla="*/ 29 w 29"/>
                  <a:gd name="T7" fmla="*/ 0 h 29"/>
                </a:gdLst>
                <a:ahLst/>
                <a:cxnLst>
                  <a:cxn ang="0">
                    <a:pos x="T0" y="T1"/>
                  </a:cxn>
                  <a:cxn ang="0">
                    <a:pos x="T2" y="T3"/>
                  </a:cxn>
                  <a:cxn ang="0">
                    <a:pos x="T4" y="T5"/>
                  </a:cxn>
                  <a:cxn ang="0">
                    <a:pos x="T6" y="T7"/>
                  </a:cxn>
                </a:cxnLst>
                <a:rect l="0" t="0" r="r" b="b"/>
                <a:pathLst>
                  <a:path w="29" h="29">
                    <a:moveTo>
                      <a:pt x="29" y="0"/>
                    </a:moveTo>
                    <a:lnTo>
                      <a:pt x="15" y="29"/>
                    </a:lnTo>
                    <a:lnTo>
                      <a:pt x="0" y="0"/>
                    </a:lnTo>
                    <a:lnTo>
                      <a:pt x="2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4" name="Rectangle 250"/>
              <p:cNvSpPr>
                <a:spLocks noChangeArrowheads="1"/>
              </p:cNvSpPr>
              <p:nvPr/>
            </p:nvSpPr>
            <p:spPr bwMode="auto">
              <a:xfrm>
                <a:off x="9534525" y="6224587"/>
                <a:ext cx="590550" cy="295275"/>
              </a:xfrm>
              <a:prstGeom prst="rect">
                <a:avLst/>
              </a:prstGeom>
              <a:solidFill>
                <a:srgbClr val="A6D85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5" name="Rectangle 251"/>
              <p:cNvSpPr>
                <a:spLocks noChangeArrowheads="1"/>
              </p:cNvSpPr>
              <p:nvPr/>
            </p:nvSpPr>
            <p:spPr bwMode="auto">
              <a:xfrm>
                <a:off x="9680575" y="6234112"/>
                <a:ext cx="4064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a:ln>
                      <a:noFill/>
                    </a:ln>
                    <a:solidFill>
                      <a:srgbClr val="000000"/>
                    </a:solidFill>
                    <a:effectLst/>
                    <a:latin typeface="Times New Roman" panose="02020603050405020304" pitchFamily="18" charset="0"/>
                  </a:rPr>
                  <a:t>FC</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36" name="Line 260"/>
              <p:cNvSpPr>
                <a:spLocks noChangeShapeType="1"/>
              </p:cNvSpPr>
              <p:nvPr/>
            </p:nvSpPr>
            <p:spPr bwMode="auto">
              <a:xfrm>
                <a:off x="9829800" y="5710237"/>
                <a:ext cx="0" cy="474663"/>
              </a:xfrm>
              <a:prstGeom prst="line">
                <a:avLst/>
              </a:prstGeom>
              <a:noFill/>
              <a:ln w="793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7" name="Freeform 261"/>
              <p:cNvSpPr>
                <a:spLocks/>
              </p:cNvSpPr>
              <p:nvPr/>
            </p:nvSpPr>
            <p:spPr bwMode="auto">
              <a:xfrm>
                <a:off x="9805988" y="6180137"/>
                <a:ext cx="46038" cy="44450"/>
              </a:xfrm>
              <a:custGeom>
                <a:avLst/>
                <a:gdLst>
                  <a:gd name="T0" fmla="*/ 29 w 29"/>
                  <a:gd name="T1" fmla="*/ 0 h 28"/>
                  <a:gd name="T2" fmla="*/ 15 w 29"/>
                  <a:gd name="T3" fmla="*/ 28 h 28"/>
                  <a:gd name="T4" fmla="*/ 0 w 29"/>
                  <a:gd name="T5" fmla="*/ 0 h 28"/>
                  <a:gd name="T6" fmla="*/ 29 w 29"/>
                  <a:gd name="T7" fmla="*/ 0 h 28"/>
                </a:gdLst>
                <a:ahLst/>
                <a:cxnLst>
                  <a:cxn ang="0">
                    <a:pos x="T0" y="T1"/>
                  </a:cxn>
                  <a:cxn ang="0">
                    <a:pos x="T2" y="T3"/>
                  </a:cxn>
                  <a:cxn ang="0">
                    <a:pos x="T4" y="T5"/>
                  </a:cxn>
                  <a:cxn ang="0">
                    <a:pos x="T6" y="T7"/>
                  </a:cxn>
                </a:cxnLst>
                <a:rect l="0" t="0" r="r" b="b"/>
                <a:pathLst>
                  <a:path w="29" h="28">
                    <a:moveTo>
                      <a:pt x="29" y="0"/>
                    </a:moveTo>
                    <a:lnTo>
                      <a:pt x="15" y="28"/>
                    </a:lnTo>
                    <a:lnTo>
                      <a:pt x="0" y="0"/>
                    </a:lnTo>
                    <a:lnTo>
                      <a:pt x="2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8" name="Line 284"/>
              <p:cNvSpPr>
                <a:spLocks noChangeShapeType="1"/>
              </p:cNvSpPr>
              <p:nvPr/>
            </p:nvSpPr>
            <p:spPr bwMode="auto">
              <a:xfrm>
                <a:off x="9829800" y="4460875"/>
                <a:ext cx="0" cy="109538"/>
              </a:xfrm>
              <a:prstGeom prst="line">
                <a:avLst/>
              </a:prstGeom>
              <a:noFill/>
              <a:ln w="793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9" name="Freeform 285"/>
              <p:cNvSpPr>
                <a:spLocks/>
              </p:cNvSpPr>
              <p:nvPr/>
            </p:nvSpPr>
            <p:spPr bwMode="auto">
              <a:xfrm>
                <a:off x="9805988" y="4565650"/>
                <a:ext cx="46038" cy="44450"/>
              </a:xfrm>
              <a:custGeom>
                <a:avLst/>
                <a:gdLst>
                  <a:gd name="T0" fmla="*/ 29 w 29"/>
                  <a:gd name="T1" fmla="*/ 0 h 28"/>
                  <a:gd name="T2" fmla="*/ 15 w 29"/>
                  <a:gd name="T3" fmla="*/ 28 h 28"/>
                  <a:gd name="T4" fmla="*/ 0 w 29"/>
                  <a:gd name="T5" fmla="*/ 0 h 28"/>
                  <a:gd name="T6" fmla="*/ 29 w 29"/>
                  <a:gd name="T7" fmla="*/ 0 h 28"/>
                </a:gdLst>
                <a:ahLst/>
                <a:cxnLst>
                  <a:cxn ang="0">
                    <a:pos x="T0" y="T1"/>
                  </a:cxn>
                  <a:cxn ang="0">
                    <a:pos x="T2" y="T3"/>
                  </a:cxn>
                  <a:cxn ang="0">
                    <a:pos x="T4" y="T5"/>
                  </a:cxn>
                  <a:cxn ang="0">
                    <a:pos x="T6" y="T7"/>
                  </a:cxn>
                </a:cxnLst>
                <a:rect l="0" t="0" r="r" b="b"/>
                <a:pathLst>
                  <a:path w="29" h="28">
                    <a:moveTo>
                      <a:pt x="29" y="0"/>
                    </a:moveTo>
                    <a:lnTo>
                      <a:pt x="15" y="28"/>
                    </a:lnTo>
                    <a:lnTo>
                      <a:pt x="0" y="0"/>
                    </a:lnTo>
                    <a:lnTo>
                      <a:pt x="2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0" name="Freeform 302"/>
              <p:cNvSpPr>
                <a:spLocks/>
              </p:cNvSpPr>
              <p:nvPr/>
            </p:nvSpPr>
            <p:spPr bwMode="auto">
              <a:xfrm>
                <a:off x="9809163" y="5808662"/>
                <a:ext cx="46038" cy="46038"/>
              </a:xfrm>
              <a:custGeom>
                <a:avLst/>
                <a:gdLst>
                  <a:gd name="T0" fmla="*/ 29 w 29"/>
                  <a:gd name="T1" fmla="*/ 0 h 29"/>
                  <a:gd name="T2" fmla="*/ 15 w 29"/>
                  <a:gd name="T3" fmla="*/ 29 h 29"/>
                  <a:gd name="T4" fmla="*/ 0 w 29"/>
                  <a:gd name="T5" fmla="*/ 1 h 29"/>
                  <a:gd name="T6" fmla="*/ 29 w 29"/>
                  <a:gd name="T7" fmla="*/ 0 h 29"/>
                </a:gdLst>
                <a:ahLst/>
                <a:cxnLst>
                  <a:cxn ang="0">
                    <a:pos x="T0" y="T1"/>
                  </a:cxn>
                  <a:cxn ang="0">
                    <a:pos x="T2" y="T3"/>
                  </a:cxn>
                  <a:cxn ang="0">
                    <a:pos x="T4" y="T5"/>
                  </a:cxn>
                  <a:cxn ang="0">
                    <a:pos x="T6" y="T7"/>
                  </a:cxn>
                </a:cxnLst>
                <a:rect l="0" t="0" r="r" b="b"/>
                <a:pathLst>
                  <a:path w="29" h="29">
                    <a:moveTo>
                      <a:pt x="29" y="0"/>
                    </a:moveTo>
                    <a:lnTo>
                      <a:pt x="15" y="29"/>
                    </a:lnTo>
                    <a:lnTo>
                      <a:pt x="0" y="1"/>
                    </a:lnTo>
                    <a:lnTo>
                      <a:pt x="2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1" name="Rectangle 309"/>
              <p:cNvSpPr>
                <a:spLocks noChangeArrowheads="1"/>
              </p:cNvSpPr>
              <p:nvPr/>
            </p:nvSpPr>
            <p:spPr bwMode="auto">
              <a:xfrm>
                <a:off x="9588500" y="6521450"/>
                <a:ext cx="58578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a:ln>
                      <a:noFill/>
                    </a:ln>
                    <a:solidFill>
                      <a:srgbClr val="000000"/>
                    </a:solidFill>
                    <a:effectLst/>
                    <a:latin typeface="Times New Roman" panose="02020603050405020304" pitchFamily="18" charset="0"/>
                  </a:rPr>
                  <a:t>LRR</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42" name="Freeform 345"/>
              <p:cNvSpPr>
                <a:spLocks/>
              </p:cNvSpPr>
              <p:nvPr/>
            </p:nvSpPr>
            <p:spPr bwMode="auto">
              <a:xfrm>
                <a:off x="9809163" y="3309937"/>
                <a:ext cx="46038" cy="46038"/>
              </a:xfrm>
              <a:custGeom>
                <a:avLst/>
                <a:gdLst>
                  <a:gd name="T0" fmla="*/ 29 w 29"/>
                  <a:gd name="T1" fmla="*/ 0 h 29"/>
                  <a:gd name="T2" fmla="*/ 15 w 29"/>
                  <a:gd name="T3" fmla="*/ 29 h 29"/>
                  <a:gd name="T4" fmla="*/ 0 w 29"/>
                  <a:gd name="T5" fmla="*/ 0 h 29"/>
                  <a:gd name="T6" fmla="*/ 29 w 29"/>
                  <a:gd name="T7" fmla="*/ 0 h 29"/>
                </a:gdLst>
                <a:ahLst/>
                <a:cxnLst>
                  <a:cxn ang="0">
                    <a:pos x="T0" y="T1"/>
                  </a:cxn>
                  <a:cxn ang="0">
                    <a:pos x="T2" y="T3"/>
                  </a:cxn>
                  <a:cxn ang="0">
                    <a:pos x="T4" y="T5"/>
                  </a:cxn>
                  <a:cxn ang="0">
                    <a:pos x="T6" y="T7"/>
                  </a:cxn>
                </a:cxnLst>
                <a:rect l="0" t="0" r="r" b="b"/>
                <a:pathLst>
                  <a:path w="29" h="29">
                    <a:moveTo>
                      <a:pt x="29" y="0"/>
                    </a:moveTo>
                    <a:lnTo>
                      <a:pt x="15" y="29"/>
                    </a:lnTo>
                    <a:lnTo>
                      <a:pt x="0" y="0"/>
                    </a:lnTo>
                    <a:lnTo>
                      <a:pt x="2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05" name="Rectangle 82"/>
            <p:cNvSpPr>
              <a:spLocks noChangeArrowheads="1"/>
            </p:cNvSpPr>
            <p:nvPr/>
          </p:nvSpPr>
          <p:spPr bwMode="auto">
            <a:xfrm>
              <a:off x="6577013" y="1957387"/>
              <a:ext cx="590550" cy="293688"/>
            </a:xfrm>
            <a:prstGeom prst="rect">
              <a:avLst/>
            </a:prstGeom>
            <a:solidFill>
              <a:srgbClr val="FFA5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6" name="Rectangle 83"/>
            <p:cNvSpPr>
              <a:spLocks noChangeArrowheads="1"/>
            </p:cNvSpPr>
            <p:nvPr/>
          </p:nvSpPr>
          <p:spPr bwMode="auto">
            <a:xfrm>
              <a:off x="6791325" y="1962150"/>
              <a:ext cx="26511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a:ln>
                    <a:noFill/>
                  </a:ln>
                  <a:solidFill>
                    <a:srgbClr val="000000"/>
                  </a:solidFill>
                  <a:effectLst/>
                  <a:latin typeface="Times New Roman" panose="02020603050405020304" pitchFamily="18" charset="0"/>
                </a:rPr>
                <a:t>C</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07" name="Line 162"/>
            <p:cNvSpPr>
              <a:spLocks noChangeShapeType="1"/>
            </p:cNvSpPr>
            <p:nvPr/>
          </p:nvSpPr>
          <p:spPr bwMode="auto">
            <a:xfrm>
              <a:off x="6872288" y="2251075"/>
              <a:ext cx="0" cy="180975"/>
            </a:xfrm>
            <a:prstGeom prst="line">
              <a:avLst/>
            </a:prstGeom>
            <a:noFill/>
            <a:ln w="793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8" name="Line 317"/>
            <p:cNvSpPr>
              <a:spLocks noChangeShapeType="1"/>
            </p:cNvSpPr>
            <p:nvPr/>
          </p:nvSpPr>
          <p:spPr bwMode="auto">
            <a:xfrm flipH="1">
              <a:off x="6919913" y="1628775"/>
              <a:ext cx="766763" cy="309563"/>
            </a:xfrm>
            <a:prstGeom prst="line">
              <a:avLst/>
            </a:prstGeom>
            <a:noFill/>
            <a:ln w="793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9" name="Freeform 318"/>
            <p:cNvSpPr>
              <a:spLocks/>
            </p:cNvSpPr>
            <p:nvPr/>
          </p:nvSpPr>
          <p:spPr bwMode="auto">
            <a:xfrm>
              <a:off x="6872288" y="1908175"/>
              <a:ext cx="65088" cy="53975"/>
            </a:xfrm>
            <a:custGeom>
              <a:avLst/>
              <a:gdLst>
                <a:gd name="T0" fmla="*/ 41 w 41"/>
                <a:gd name="T1" fmla="*/ 34 h 34"/>
                <a:gd name="T2" fmla="*/ 0 w 41"/>
                <a:gd name="T3" fmla="*/ 31 h 34"/>
                <a:gd name="T4" fmla="*/ 27 w 41"/>
                <a:gd name="T5" fmla="*/ 0 h 34"/>
                <a:gd name="T6" fmla="*/ 41 w 41"/>
                <a:gd name="T7" fmla="*/ 34 h 34"/>
              </a:gdLst>
              <a:ahLst/>
              <a:cxnLst>
                <a:cxn ang="0">
                  <a:pos x="T0" y="T1"/>
                </a:cxn>
                <a:cxn ang="0">
                  <a:pos x="T2" y="T3"/>
                </a:cxn>
                <a:cxn ang="0">
                  <a:pos x="T4" y="T5"/>
                </a:cxn>
                <a:cxn ang="0">
                  <a:pos x="T6" y="T7"/>
                </a:cxn>
              </a:cxnLst>
              <a:rect l="0" t="0" r="r" b="b"/>
              <a:pathLst>
                <a:path w="41" h="34">
                  <a:moveTo>
                    <a:pt x="41" y="34"/>
                  </a:moveTo>
                  <a:lnTo>
                    <a:pt x="0" y="31"/>
                  </a:lnTo>
                  <a:lnTo>
                    <a:pt x="27" y="0"/>
                  </a:lnTo>
                  <a:lnTo>
                    <a:pt x="41" y="3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0" name="Rectangle 84"/>
            <p:cNvSpPr>
              <a:spLocks noChangeArrowheads="1"/>
            </p:cNvSpPr>
            <p:nvPr/>
          </p:nvSpPr>
          <p:spPr bwMode="auto">
            <a:xfrm>
              <a:off x="7316788" y="1957387"/>
              <a:ext cx="590550" cy="293688"/>
            </a:xfrm>
            <a:prstGeom prst="rect">
              <a:avLst/>
            </a:prstGeom>
            <a:solidFill>
              <a:srgbClr val="FFA5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1" name="Rectangle 85"/>
            <p:cNvSpPr>
              <a:spLocks noChangeArrowheads="1"/>
            </p:cNvSpPr>
            <p:nvPr/>
          </p:nvSpPr>
          <p:spPr bwMode="auto">
            <a:xfrm>
              <a:off x="7531100" y="1962150"/>
              <a:ext cx="26511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dirty="0">
                  <a:ln>
                    <a:noFill/>
                  </a:ln>
                  <a:solidFill>
                    <a:srgbClr val="000000"/>
                  </a:solidFill>
                  <a:effectLst/>
                  <a:latin typeface="Times New Roman" panose="02020603050405020304" pitchFamily="18" charset="0"/>
                </a:rPr>
                <a:t>C</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412" name="Line 164"/>
            <p:cNvSpPr>
              <a:spLocks noChangeShapeType="1"/>
            </p:cNvSpPr>
            <p:nvPr/>
          </p:nvSpPr>
          <p:spPr bwMode="auto">
            <a:xfrm>
              <a:off x="7612063" y="2251075"/>
              <a:ext cx="0" cy="180975"/>
            </a:xfrm>
            <a:prstGeom prst="line">
              <a:avLst/>
            </a:prstGeom>
            <a:noFill/>
            <a:ln w="793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3" name="Line 319"/>
            <p:cNvSpPr>
              <a:spLocks noChangeShapeType="1"/>
            </p:cNvSpPr>
            <p:nvPr/>
          </p:nvSpPr>
          <p:spPr bwMode="auto">
            <a:xfrm flipH="1">
              <a:off x="7643813" y="1655762"/>
              <a:ext cx="215900" cy="261938"/>
            </a:xfrm>
            <a:prstGeom prst="line">
              <a:avLst/>
            </a:prstGeom>
            <a:noFill/>
            <a:ln w="793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4" name="Freeform 320"/>
            <p:cNvSpPr>
              <a:spLocks/>
            </p:cNvSpPr>
            <p:nvPr/>
          </p:nvSpPr>
          <p:spPr bwMode="auto">
            <a:xfrm>
              <a:off x="7612063" y="1893887"/>
              <a:ext cx="58738" cy="63500"/>
            </a:xfrm>
            <a:custGeom>
              <a:avLst/>
              <a:gdLst>
                <a:gd name="T0" fmla="*/ 37 w 37"/>
                <a:gd name="T1" fmla="*/ 23 h 40"/>
                <a:gd name="T2" fmla="*/ 0 w 37"/>
                <a:gd name="T3" fmla="*/ 40 h 40"/>
                <a:gd name="T4" fmla="*/ 9 w 37"/>
                <a:gd name="T5" fmla="*/ 0 h 40"/>
                <a:gd name="T6" fmla="*/ 37 w 37"/>
                <a:gd name="T7" fmla="*/ 23 h 40"/>
              </a:gdLst>
              <a:ahLst/>
              <a:cxnLst>
                <a:cxn ang="0">
                  <a:pos x="T0" y="T1"/>
                </a:cxn>
                <a:cxn ang="0">
                  <a:pos x="T2" y="T3"/>
                </a:cxn>
                <a:cxn ang="0">
                  <a:pos x="T4" y="T5"/>
                </a:cxn>
                <a:cxn ang="0">
                  <a:pos x="T6" y="T7"/>
                </a:cxn>
              </a:cxnLst>
              <a:rect l="0" t="0" r="r" b="b"/>
              <a:pathLst>
                <a:path w="37" h="40">
                  <a:moveTo>
                    <a:pt x="37" y="23"/>
                  </a:moveTo>
                  <a:lnTo>
                    <a:pt x="0" y="40"/>
                  </a:lnTo>
                  <a:lnTo>
                    <a:pt x="9" y="0"/>
                  </a:lnTo>
                  <a:lnTo>
                    <a:pt x="37" y="2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63" name="fusion"/>
          <p:cNvGrpSpPr/>
          <p:nvPr/>
        </p:nvGrpSpPr>
        <p:grpSpPr>
          <a:xfrm>
            <a:off x="6523037" y="3328987"/>
            <a:ext cx="1284096" cy="2836863"/>
            <a:chOff x="4037013" y="3163887"/>
            <a:chExt cx="5754688" cy="2836863"/>
          </a:xfrm>
        </p:grpSpPr>
        <p:sp>
          <p:nvSpPr>
            <p:cNvPr id="364" name="Freeform 347"/>
            <p:cNvSpPr>
              <a:spLocks/>
            </p:cNvSpPr>
            <p:nvPr/>
          </p:nvSpPr>
          <p:spPr bwMode="auto">
            <a:xfrm>
              <a:off x="4049713" y="3190875"/>
              <a:ext cx="5741988" cy="220663"/>
            </a:xfrm>
            <a:custGeom>
              <a:avLst/>
              <a:gdLst>
                <a:gd name="T0" fmla="*/ 288 w 14912"/>
                <a:gd name="T1" fmla="*/ 576 h 576"/>
                <a:gd name="T2" fmla="*/ 14624 w 14912"/>
                <a:gd name="T3" fmla="*/ 576 h 576"/>
                <a:gd name="T4" fmla="*/ 14912 w 14912"/>
                <a:gd name="T5" fmla="*/ 288 h 576"/>
                <a:gd name="T6" fmla="*/ 14912 w 14912"/>
                <a:gd name="T7" fmla="*/ 288 h 576"/>
                <a:gd name="T8" fmla="*/ 14624 w 14912"/>
                <a:gd name="T9" fmla="*/ 0 h 576"/>
                <a:gd name="T10" fmla="*/ 14624 w 14912"/>
                <a:gd name="T11" fmla="*/ 0 h 576"/>
                <a:gd name="T12" fmla="*/ 14624 w 14912"/>
                <a:gd name="T13" fmla="*/ 0 h 576"/>
                <a:gd name="T14" fmla="*/ 288 w 14912"/>
                <a:gd name="T15" fmla="*/ 0 h 576"/>
                <a:gd name="T16" fmla="*/ 0 w 14912"/>
                <a:gd name="T17" fmla="*/ 288 h 576"/>
                <a:gd name="T18" fmla="*/ 0 w 14912"/>
                <a:gd name="T19" fmla="*/ 288 h 576"/>
                <a:gd name="T20" fmla="*/ 288 w 14912"/>
                <a:gd name="T21" fmla="*/ 576 h 576"/>
                <a:gd name="T22" fmla="*/ 288 w 14912"/>
                <a:gd name="T23" fmla="*/ 576 h 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912" h="576">
                  <a:moveTo>
                    <a:pt x="288" y="576"/>
                  </a:moveTo>
                  <a:lnTo>
                    <a:pt x="14624" y="576"/>
                  </a:lnTo>
                  <a:cubicBezTo>
                    <a:pt x="14783" y="576"/>
                    <a:pt x="14912" y="447"/>
                    <a:pt x="14912" y="288"/>
                  </a:cubicBezTo>
                  <a:cubicBezTo>
                    <a:pt x="14912" y="288"/>
                    <a:pt x="14912" y="288"/>
                    <a:pt x="14912" y="288"/>
                  </a:cubicBezTo>
                  <a:cubicBezTo>
                    <a:pt x="14912" y="129"/>
                    <a:pt x="14783" y="0"/>
                    <a:pt x="14624" y="0"/>
                  </a:cubicBezTo>
                  <a:cubicBezTo>
                    <a:pt x="14624" y="0"/>
                    <a:pt x="14624" y="0"/>
                    <a:pt x="14624" y="0"/>
                  </a:cubicBezTo>
                  <a:lnTo>
                    <a:pt x="14624" y="0"/>
                  </a:lnTo>
                  <a:lnTo>
                    <a:pt x="288" y="0"/>
                  </a:lnTo>
                  <a:cubicBezTo>
                    <a:pt x="129" y="0"/>
                    <a:pt x="0" y="129"/>
                    <a:pt x="0" y="288"/>
                  </a:cubicBezTo>
                  <a:cubicBezTo>
                    <a:pt x="0" y="288"/>
                    <a:pt x="0" y="288"/>
                    <a:pt x="0" y="288"/>
                  </a:cubicBezTo>
                  <a:cubicBezTo>
                    <a:pt x="0" y="447"/>
                    <a:pt x="129" y="576"/>
                    <a:pt x="288" y="576"/>
                  </a:cubicBezTo>
                  <a:cubicBezTo>
                    <a:pt x="288" y="576"/>
                    <a:pt x="288" y="576"/>
                    <a:pt x="288" y="576"/>
                  </a:cubicBezTo>
                  <a:close/>
                </a:path>
              </a:pathLst>
            </a:custGeom>
            <a:noFill/>
            <a:ln w="793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365" name="Group 364"/>
            <p:cNvGrpSpPr/>
            <p:nvPr/>
          </p:nvGrpSpPr>
          <p:grpSpPr>
            <a:xfrm>
              <a:off x="4049713" y="3163887"/>
              <a:ext cx="5741988" cy="336550"/>
              <a:chOff x="4049713" y="3163887"/>
              <a:chExt cx="5741988" cy="336550"/>
            </a:xfrm>
          </p:grpSpPr>
          <p:sp>
            <p:nvSpPr>
              <p:cNvPr id="374" name="Freeform 346"/>
              <p:cNvSpPr>
                <a:spLocks/>
              </p:cNvSpPr>
              <p:nvPr/>
            </p:nvSpPr>
            <p:spPr bwMode="auto">
              <a:xfrm>
                <a:off x="4049713" y="3190875"/>
                <a:ext cx="5741988" cy="220663"/>
              </a:xfrm>
              <a:custGeom>
                <a:avLst/>
                <a:gdLst>
                  <a:gd name="T0" fmla="*/ 288 w 14912"/>
                  <a:gd name="T1" fmla="*/ 576 h 576"/>
                  <a:gd name="T2" fmla="*/ 14624 w 14912"/>
                  <a:gd name="T3" fmla="*/ 576 h 576"/>
                  <a:gd name="T4" fmla="*/ 14912 w 14912"/>
                  <a:gd name="T5" fmla="*/ 288 h 576"/>
                  <a:gd name="T6" fmla="*/ 14912 w 14912"/>
                  <a:gd name="T7" fmla="*/ 288 h 576"/>
                  <a:gd name="T8" fmla="*/ 14624 w 14912"/>
                  <a:gd name="T9" fmla="*/ 0 h 576"/>
                  <a:gd name="T10" fmla="*/ 14624 w 14912"/>
                  <a:gd name="T11" fmla="*/ 0 h 576"/>
                  <a:gd name="T12" fmla="*/ 14624 w 14912"/>
                  <a:gd name="T13" fmla="*/ 0 h 576"/>
                  <a:gd name="T14" fmla="*/ 288 w 14912"/>
                  <a:gd name="T15" fmla="*/ 0 h 576"/>
                  <a:gd name="T16" fmla="*/ 0 w 14912"/>
                  <a:gd name="T17" fmla="*/ 288 h 576"/>
                  <a:gd name="T18" fmla="*/ 0 w 14912"/>
                  <a:gd name="T19" fmla="*/ 288 h 576"/>
                  <a:gd name="T20" fmla="*/ 288 w 14912"/>
                  <a:gd name="T21" fmla="*/ 576 h 576"/>
                  <a:gd name="T22" fmla="*/ 288 w 14912"/>
                  <a:gd name="T23" fmla="*/ 576 h 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912" h="576">
                    <a:moveTo>
                      <a:pt x="288" y="576"/>
                    </a:moveTo>
                    <a:lnTo>
                      <a:pt x="14624" y="576"/>
                    </a:lnTo>
                    <a:cubicBezTo>
                      <a:pt x="14783" y="576"/>
                      <a:pt x="14912" y="447"/>
                      <a:pt x="14912" y="288"/>
                    </a:cubicBezTo>
                    <a:cubicBezTo>
                      <a:pt x="14912" y="288"/>
                      <a:pt x="14912" y="288"/>
                      <a:pt x="14912" y="288"/>
                    </a:cubicBezTo>
                    <a:cubicBezTo>
                      <a:pt x="14912" y="129"/>
                      <a:pt x="14783" y="0"/>
                      <a:pt x="14624" y="0"/>
                    </a:cubicBezTo>
                    <a:cubicBezTo>
                      <a:pt x="14624" y="0"/>
                      <a:pt x="14624" y="0"/>
                      <a:pt x="14624" y="0"/>
                    </a:cubicBezTo>
                    <a:lnTo>
                      <a:pt x="14624" y="0"/>
                    </a:lnTo>
                    <a:lnTo>
                      <a:pt x="288" y="0"/>
                    </a:lnTo>
                    <a:cubicBezTo>
                      <a:pt x="129" y="0"/>
                      <a:pt x="0" y="129"/>
                      <a:pt x="0" y="288"/>
                    </a:cubicBezTo>
                    <a:cubicBezTo>
                      <a:pt x="0" y="288"/>
                      <a:pt x="0" y="288"/>
                      <a:pt x="0" y="288"/>
                    </a:cubicBezTo>
                    <a:cubicBezTo>
                      <a:pt x="0" y="447"/>
                      <a:pt x="129" y="576"/>
                      <a:pt x="288" y="576"/>
                    </a:cubicBezTo>
                    <a:cubicBezTo>
                      <a:pt x="288" y="576"/>
                      <a:pt x="288" y="576"/>
                      <a:pt x="288" y="576"/>
                    </a:cubicBez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75" name="Rectangle 348"/>
              <p:cNvSpPr>
                <a:spLocks noChangeArrowheads="1"/>
              </p:cNvSpPr>
              <p:nvPr/>
            </p:nvSpPr>
            <p:spPr bwMode="auto">
              <a:xfrm>
                <a:off x="6845300" y="3163887"/>
                <a:ext cx="2587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dirty="0">
                    <a:ln>
                      <a:noFill/>
                    </a:ln>
                    <a:solidFill>
                      <a:srgbClr val="000000"/>
                    </a:solidFill>
                    <a:effectLst/>
                    <a:latin typeface="Arial" panose="020B0604020202020204" pitchFamily="34" charset="0"/>
                  </a:rPr>
                  <a: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sp>
          <p:nvSpPr>
            <p:cNvPr id="366" name="Freeform 350"/>
            <p:cNvSpPr>
              <a:spLocks/>
            </p:cNvSpPr>
            <p:nvPr/>
          </p:nvSpPr>
          <p:spPr bwMode="auto">
            <a:xfrm>
              <a:off x="4037013" y="4441825"/>
              <a:ext cx="5754688" cy="220663"/>
            </a:xfrm>
            <a:custGeom>
              <a:avLst/>
              <a:gdLst>
                <a:gd name="T0" fmla="*/ 288 w 14945"/>
                <a:gd name="T1" fmla="*/ 576 h 576"/>
                <a:gd name="T2" fmla="*/ 14657 w 14945"/>
                <a:gd name="T3" fmla="*/ 576 h 576"/>
                <a:gd name="T4" fmla="*/ 14945 w 14945"/>
                <a:gd name="T5" fmla="*/ 288 h 576"/>
                <a:gd name="T6" fmla="*/ 14945 w 14945"/>
                <a:gd name="T7" fmla="*/ 288 h 576"/>
                <a:gd name="T8" fmla="*/ 14657 w 14945"/>
                <a:gd name="T9" fmla="*/ 0 h 576"/>
                <a:gd name="T10" fmla="*/ 14657 w 14945"/>
                <a:gd name="T11" fmla="*/ 0 h 576"/>
                <a:gd name="T12" fmla="*/ 14657 w 14945"/>
                <a:gd name="T13" fmla="*/ 0 h 576"/>
                <a:gd name="T14" fmla="*/ 288 w 14945"/>
                <a:gd name="T15" fmla="*/ 0 h 576"/>
                <a:gd name="T16" fmla="*/ 0 w 14945"/>
                <a:gd name="T17" fmla="*/ 288 h 576"/>
                <a:gd name="T18" fmla="*/ 0 w 14945"/>
                <a:gd name="T19" fmla="*/ 288 h 576"/>
                <a:gd name="T20" fmla="*/ 288 w 14945"/>
                <a:gd name="T21" fmla="*/ 576 h 576"/>
                <a:gd name="T22" fmla="*/ 288 w 14945"/>
                <a:gd name="T23" fmla="*/ 576 h 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945" h="576">
                  <a:moveTo>
                    <a:pt x="288" y="576"/>
                  </a:moveTo>
                  <a:lnTo>
                    <a:pt x="14657" y="576"/>
                  </a:lnTo>
                  <a:cubicBezTo>
                    <a:pt x="14816" y="576"/>
                    <a:pt x="14945" y="447"/>
                    <a:pt x="14945" y="288"/>
                  </a:cubicBezTo>
                  <a:cubicBezTo>
                    <a:pt x="14945" y="288"/>
                    <a:pt x="14945" y="288"/>
                    <a:pt x="14945" y="288"/>
                  </a:cubicBezTo>
                  <a:cubicBezTo>
                    <a:pt x="14945" y="129"/>
                    <a:pt x="14816" y="0"/>
                    <a:pt x="14657" y="0"/>
                  </a:cubicBezTo>
                  <a:cubicBezTo>
                    <a:pt x="14657" y="0"/>
                    <a:pt x="14657" y="0"/>
                    <a:pt x="14657" y="0"/>
                  </a:cubicBezTo>
                  <a:lnTo>
                    <a:pt x="14657" y="0"/>
                  </a:lnTo>
                  <a:lnTo>
                    <a:pt x="288" y="0"/>
                  </a:lnTo>
                  <a:cubicBezTo>
                    <a:pt x="129" y="0"/>
                    <a:pt x="0" y="129"/>
                    <a:pt x="0" y="288"/>
                  </a:cubicBezTo>
                  <a:cubicBezTo>
                    <a:pt x="0" y="288"/>
                    <a:pt x="0" y="288"/>
                    <a:pt x="0" y="288"/>
                  </a:cubicBezTo>
                  <a:cubicBezTo>
                    <a:pt x="0" y="447"/>
                    <a:pt x="129" y="576"/>
                    <a:pt x="288" y="576"/>
                  </a:cubicBezTo>
                  <a:cubicBezTo>
                    <a:pt x="288" y="576"/>
                    <a:pt x="288" y="576"/>
                    <a:pt x="288" y="576"/>
                  </a:cubicBezTo>
                  <a:close/>
                </a:path>
              </a:pathLst>
            </a:custGeom>
            <a:noFill/>
            <a:ln w="793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367" name="Group 366"/>
            <p:cNvGrpSpPr/>
            <p:nvPr/>
          </p:nvGrpSpPr>
          <p:grpSpPr>
            <a:xfrm>
              <a:off x="4037013" y="4413250"/>
              <a:ext cx="5754688" cy="336550"/>
              <a:chOff x="4037013" y="4413250"/>
              <a:chExt cx="5754688" cy="336550"/>
            </a:xfrm>
          </p:grpSpPr>
          <p:sp>
            <p:nvSpPr>
              <p:cNvPr id="372" name="Freeform 349"/>
              <p:cNvSpPr>
                <a:spLocks/>
              </p:cNvSpPr>
              <p:nvPr/>
            </p:nvSpPr>
            <p:spPr bwMode="auto">
              <a:xfrm>
                <a:off x="4037013" y="4441825"/>
                <a:ext cx="5754688" cy="220663"/>
              </a:xfrm>
              <a:custGeom>
                <a:avLst/>
                <a:gdLst>
                  <a:gd name="T0" fmla="*/ 288 w 14945"/>
                  <a:gd name="T1" fmla="*/ 576 h 576"/>
                  <a:gd name="T2" fmla="*/ 14657 w 14945"/>
                  <a:gd name="T3" fmla="*/ 576 h 576"/>
                  <a:gd name="T4" fmla="*/ 14945 w 14945"/>
                  <a:gd name="T5" fmla="*/ 288 h 576"/>
                  <a:gd name="T6" fmla="*/ 14945 w 14945"/>
                  <a:gd name="T7" fmla="*/ 288 h 576"/>
                  <a:gd name="T8" fmla="*/ 14657 w 14945"/>
                  <a:gd name="T9" fmla="*/ 0 h 576"/>
                  <a:gd name="T10" fmla="*/ 14657 w 14945"/>
                  <a:gd name="T11" fmla="*/ 0 h 576"/>
                  <a:gd name="T12" fmla="*/ 14657 w 14945"/>
                  <a:gd name="T13" fmla="*/ 0 h 576"/>
                  <a:gd name="T14" fmla="*/ 288 w 14945"/>
                  <a:gd name="T15" fmla="*/ 0 h 576"/>
                  <a:gd name="T16" fmla="*/ 0 w 14945"/>
                  <a:gd name="T17" fmla="*/ 288 h 576"/>
                  <a:gd name="T18" fmla="*/ 0 w 14945"/>
                  <a:gd name="T19" fmla="*/ 288 h 576"/>
                  <a:gd name="T20" fmla="*/ 288 w 14945"/>
                  <a:gd name="T21" fmla="*/ 576 h 576"/>
                  <a:gd name="T22" fmla="*/ 288 w 14945"/>
                  <a:gd name="T23" fmla="*/ 576 h 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945" h="576">
                    <a:moveTo>
                      <a:pt x="288" y="576"/>
                    </a:moveTo>
                    <a:lnTo>
                      <a:pt x="14657" y="576"/>
                    </a:lnTo>
                    <a:cubicBezTo>
                      <a:pt x="14816" y="576"/>
                      <a:pt x="14945" y="447"/>
                      <a:pt x="14945" y="288"/>
                    </a:cubicBezTo>
                    <a:cubicBezTo>
                      <a:pt x="14945" y="288"/>
                      <a:pt x="14945" y="288"/>
                      <a:pt x="14945" y="288"/>
                    </a:cubicBezTo>
                    <a:cubicBezTo>
                      <a:pt x="14945" y="129"/>
                      <a:pt x="14816" y="0"/>
                      <a:pt x="14657" y="0"/>
                    </a:cubicBezTo>
                    <a:cubicBezTo>
                      <a:pt x="14657" y="0"/>
                      <a:pt x="14657" y="0"/>
                      <a:pt x="14657" y="0"/>
                    </a:cubicBezTo>
                    <a:lnTo>
                      <a:pt x="14657" y="0"/>
                    </a:lnTo>
                    <a:lnTo>
                      <a:pt x="288" y="0"/>
                    </a:lnTo>
                    <a:cubicBezTo>
                      <a:pt x="129" y="0"/>
                      <a:pt x="0" y="129"/>
                      <a:pt x="0" y="288"/>
                    </a:cubicBezTo>
                    <a:cubicBezTo>
                      <a:pt x="0" y="288"/>
                      <a:pt x="0" y="288"/>
                      <a:pt x="0" y="288"/>
                    </a:cubicBezTo>
                    <a:cubicBezTo>
                      <a:pt x="0" y="447"/>
                      <a:pt x="129" y="576"/>
                      <a:pt x="288" y="576"/>
                    </a:cubicBezTo>
                    <a:cubicBezTo>
                      <a:pt x="288" y="576"/>
                      <a:pt x="288" y="576"/>
                      <a:pt x="288" y="576"/>
                    </a:cubicBez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73" name="Rectangle 351"/>
              <p:cNvSpPr>
                <a:spLocks noChangeArrowheads="1"/>
              </p:cNvSpPr>
              <p:nvPr/>
            </p:nvSpPr>
            <p:spPr bwMode="auto">
              <a:xfrm>
                <a:off x="6845300" y="4413250"/>
                <a:ext cx="2587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dirty="0">
                    <a:ln>
                      <a:noFill/>
                    </a:ln>
                    <a:solidFill>
                      <a:srgbClr val="000000"/>
                    </a:solidFill>
                    <a:effectLst/>
                    <a:latin typeface="Arial" panose="020B0604020202020204" pitchFamily="34" charset="0"/>
                  </a:rPr>
                  <a: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sp>
          <p:nvSpPr>
            <p:cNvPr id="368" name="Freeform 353"/>
            <p:cNvSpPr>
              <a:spLocks/>
            </p:cNvSpPr>
            <p:nvPr/>
          </p:nvSpPr>
          <p:spPr bwMode="auto">
            <a:xfrm>
              <a:off x="4037013" y="5692775"/>
              <a:ext cx="5753100" cy="220663"/>
            </a:xfrm>
            <a:custGeom>
              <a:avLst/>
              <a:gdLst>
                <a:gd name="T0" fmla="*/ 288 w 14943"/>
                <a:gd name="T1" fmla="*/ 576 h 576"/>
                <a:gd name="T2" fmla="*/ 14655 w 14943"/>
                <a:gd name="T3" fmla="*/ 576 h 576"/>
                <a:gd name="T4" fmla="*/ 14943 w 14943"/>
                <a:gd name="T5" fmla="*/ 288 h 576"/>
                <a:gd name="T6" fmla="*/ 14943 w 14943"/>
                <a:gd name="T7" fmla="*/ 288 h 576"/>
                <a:gd name="T8" fmla="*/ 14655 w 14943"/>
                <a:gd name="T9" fmla="*/ 0 h 576"/>
                <a:gd name="T10" fmla="*/ 14655 w 14943"/>
                <a:gd name="T11" fmla="*/ 0 h 576"/>
                <a:gd name="T12" fmla="*/ 14655 w 14943"/>
                <a:gd name="T13" fmla="*/ 0 h 576"/>
                <a:gd name="T14" fmla="*/ 288 w 14943"/>
                <a:gd name="T15" fmla="*/ 0 h 576"/>
                <a:gd name="T16" fmla="*/ 0 w 14943"/>
                <a:gd name="T17" fmla="*/ 288 h 576"/>
                <a:gd name="T18" fmla="*/ 0 w 14943"/>
                <a:gd name="T19" fmla="*/ 288 h 576"/>
                <a:gd name="T20" fmla="*/ 288 w 14943"/>
                <a:gd name="T21" fmla="*/ 576 h 576"/>
                <a:gd name="T22" fmla="*/ 288 w 14943"/>
                <a:gd name="T23" fmla="*/ 576 h 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943" h="576">
                  <a:moveTo>
                    <a:pt x="288" y="576"/>
                  </a:moveTo>
                  <a:lnTo>
                    <a:pt x="14655" y="576"/>
                  </a:lnTo>
                  <a:cubicBezTo>
                    <a:pt x="14814" y="576"/>
                    <a:pt x="14943" y="447"/>
                    <a:pt x="14943" y="288"/>
                  </a:cubicBezTo>
                  <a:cubicBezTo>
                    <a:pt x="14943" y="288"/>
                    <a:pt x="14943" y="288"/>
                    <a:pt x="14943" y="288"/>
                  </a:cubicBezTo>
                  <a:cubicBezTo>
                    <a:pt x="14943" y="129"/>
                    <a:pt x="14814" y="0"/>
                    <a:pt x="14655" y="0"/>
                  </a:cubicBezTo>
                  <a:cubicBezTo>
                    <a:pt x="14655" y="0"/>
                    <a:pt x="14655" y="0"/>
                    <a:pt x="14655" y="0"/>
                  </a:cubicBezTo>
                  <a:lnTo>
                    <a:pt x="14655" y="0"/>
                  </a:lnTo>
                  <a:lnTo>
                    <a:pt x="288" y="0"/>
                  </a:lnTo>
                  <a:cubicBezTo>
                    <a:pt x="129" y="0"/>
                    <a:pt x="0" y="129"/>
                    <a:pt x="0" y="288"/>
                  </a:cubicBezTo>
                  <a:cubicBezTo>
                    <a:pt x="0" y="288"/>
                    <a:pt x="0" y="288"/>
                    <a:pt x="0" y="288"/>
                  </a:cubicBezTo>
                  <a:cubicBezTo>
                    <a:pt x="0" y="447"/>
                    <a:pt x="129" y="576"/>
                    <a:pt x="288" y="576"/>
                  </a:cubicBezTo>
                  <a:cubicBezTo>
                    <a:pt x="288" y="576"/>
                    <a:pt x="288" y="576"/>
                    <a:pt x="288" y="576"/>
                  </a:cubicBezTo>
                  <a:close/>
                </a:path>
              </a:pathLst>
            </a:custGeom>
            <a:noFill/>
            <a:ln w="793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369" name="Group 368"/>
            <p:cNvGrpSpPr/>
            <p:nvPr/>
          </p:nvGrpSpPr>
          <p:grpSpPr>
            <a:xfrm>
              <a:off x="4037013" y="5664200"/>
              <a:ext cx="5753100" cy="336550"/>
              <a:chOff x="4037013" y="5664200"/>
              <a:chExt cx="5753100" cy="336550"/>
            </a:xfrm>
          </p:grpSpPr>
          <p:sp>
            <p:nvSpPr>
              <p:cNvPr id="370" name="Freeform 352"/>
              <p:cNvSpPr>
                <a:spLocks/>
              </p:cNvSpPr>
              <p:nvPr/>
            </p:nvSpPr>
            <p:spPr bwMode="auto">
              <a:xfrm>
                <a:off x="4037013" y="5692775"/>
                <a:ext cx="5753100" cy="220663"/>
              </a:xfrm>
              <a:custGeom>
                <a:avLst/>
                <a:gdLst>
                  <a:gd name="T0" fmla="*/ 288 w 14943"/>
                  <a:gd name="T1" fmla="*/ 576 h 576"/>
                  <a:gd name="T2" fmla="*/ 14655 w 14943"/>
                  <a:gd name="T3" fmla="*/ 576 h 576"/>
                  <a:gd name="T4" fmla="*/ 14943 w 14943"/>
                  <a:gd name="T5" fmla="*/ 288 h 576"/>
                  <a:gd name="T6" fmla="*/ 14943 w 14943"/>
                  <a:gd name="T7" fmla="*/ 288 h 576"/>
                  <a:gd name="T8" fmla="*/ 14655 w 14943"/>
                  <a:gd name="T9" fmla="*/ 0 h 576"/>
                  <a:gd name="T10" fmla="*/ 14655 w 14943"/>
                  <a:gd name="T11" fmla="*/ 0 h 576"/>
                  <a:gd name="T12" fmla="*/ 14655 w 14943"/>
                  <a:gd name="T13" fmla="*/ 0 h 576"/>
                  <a:gd name="T14" fmla="*/ 288 w 14943"/>
                  <a:gd name="T15" fmla="*/ 0 h 576"/>
                  <a:gd name="T16" fmla="*/ 0 w 14943"/>
                  <a:gd name="T17" fmla="*/ 288 h 576"/>
                  <a:gd name="T18" fmla="*/ 0 w 14943"/>
                  <a:gd name="T19" fmla="*/ 288 h 576"/>
                  <a:gd name="T20" fmla="*/ 288 w 14943"/>
                  <a:gd name="T21" fmla="*/ 576 h 576"/>
                  <a:gd name="T22" fmla="*/ 288 w 14943"/>
                  <a:gd name="T23" fmla="*/ 576 h 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943" h="576">
                    <a:moveTo>
                      <a:pt x="288" y="576"/>
                    </a:moveTo>
                    <a:lnTo>
                      <a:pt x="14655" y="576"/>
                    </a:lnTo>
                    <a:cubicBezTo>
                      <a:pt x="14814" y="576"/>
                      <a:pt x="14943" y="447"/>
                      <a:pt x="14943" y="288"/>
                    </a:cubicBezTo>
                    <a:cubicBezTo>
                      <a:pt x="14943" y="288"/>
                      <a:pt x="14943" y="288"/>
                      <a:pt x="14943" y="288"/>
                    </a:cubicBezTo>
                    <a:cubicBezTo>
                      <a:pt x="14943" y="129"/>
                      <a:pt x="14814" y="0"/>
                      <a:pt x="14655" y="0"/>
                    </a:cubicBezTo>
                    <a:cubicBezTo>
                      <a:pt x="14655" y="0"/>
                      <a:pt x="14655" y="0"/>
                      <a:pt x="14655" y="0"/>
                    </a:cubicBezTo>
                    <a:lnTo>
                      <a:pt x="14655" y="0"/>
                    </a:lnTo>
                    <a:lnTo>
                      <a:pt x="288" y="0"/>
                    </a:lnTo>
                    <a:cubicBezTo>
                      <a:pt x="129" y="0"/>
                      <a:pt x="0" y="129"/>
                      <a:pt x="0" y="288"/>
                    </a:cubicBezTo>
                    <a:cubicBezTo>
                      <a:pt x="0" y="288"/>
                      <a:pt x="0" y="288"/>
                      <a:pt x="0" y="288"/>
                    </a:cubicBezTo>
                    <a:cubicBezTo>
                      <a:pt x="0" y="447"/>
                      <a:pt x="129" y="576"/>
                      <a:pt x="288" y="576"/>
                    </a:cubicBezTo>
                    <a:cubicBezTo>
                      <a:pt x="288" y="576"/>
                      <a:pt x="288" y="576"/>
                      <a:pt x="288" y="576"/>
                    </a:cubicBez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71" name="Rectangle 354"/>
              <p:cNvSpPr>
                <a:spLocks noChangeArrowheads="1"/>
              </p:cNvSpPr>
              <p:nvPr/>
            </p:nvSpPr>
            <p:spPr bwMode="auto">
              <a:xfrm>
                <a:off x="6838950" y="5664200"/>
                <a:ext cx="2587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dirty="0">
                    <a:ln>
                      <a:noFill/>
                    </a:ln>
                    <a:solidFill>
                      <a:srgbClr val="000000"/>
                    </a:solidFill>
                    <a:effectLst/>
                    <a:latin typeface="Arial" panose="020B0604020202020204" pitchFamily="34" charset="0"/>
                  </a:rPr>
                  <a: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grpSp>
      <p:sp>
        <p:nvSpPr>
          <p:cNvPr id="468" name="TextBox 467"/>
          <p:cNvSpPr txBox="1"/>
          <p:nvPr/>
        </p:nvSpPr>
        <p:spPr>
          <a:xfrm>
            <a:off x="457199" y="296862"/>
            <a:ext cx="11522075" cy="683264"/>
          </a:xfrm>
          <a:prstGeom prst="rect">
            <a:avLst/>
          </a:prstGeom>
          <a:noFill/>
        </p:spPr>
        <p:txBody>
          <a:bodyPr wrap="square" lIns="182880" tIns="146304" rIns="182880" bIns="146304" rtlCol="0">
            <a:spAutoFit/>
          </a:bodyPr>
          <a:lstStyle/>
          <a:p>
            <a:pPr algn="ctr">
              <a:lnSpc>
                <a:spcPct val="90000"/>
              </a:lnSpc>
              <a:spcAft>
                <a:spcPts val="600"/>
              </a:spcAft>
            </a:pPr>
            <a:r>
              <a:rPr lang="en-US" sz="2800" dirty="0">
                <a:gradFill>
                  <a:gsLst>
                    <a:gs pos="2917">
                      <a:schemeClr val="tx1"/>
                    </a:gs>
                    <a:gs pos="30000">
                      <a:schemeClr val="tx1"/>
                    </a:gs>
                  </a:gsLst>
                  <a:lin ang="5400000" scaled="0"/>
                </a:gradFill>
              </a:rPr>
              <a:t>A deeply-fused net can be formed from </a:t>
            </a:r>
            <a:r>
              <a:rPr lang="en-US" sz="2800" b="1" dirty="0">
                <a:gradFill>
                  <a:gsLst>
                    <a:gs pos="2917">
                      <a:schemeClr val="tx1"/>
                    </a:gs>
                    <a:gs pos="30000">
                      <a:schemeClr val="tx1"/>
                    </a:gs>
                  </a:gsLst>
                  <a:lin ang="5400000" scaled="0"/>
                </a:gradFill>
              </a:rPr>
              <a:t>many different </a:t>
            </a:r>
            <a:r>
              <a:rPr lang="en-US" sz="2800" dirty="0">
                <a:gradFill>
                  <a:gsLst>
                    <a:gs pos="2917">
                      <a:schemeClr val="tx1"/>
                    </a:gs>
                    <a:gs pos="30000">
                      <a:schemeClr val="tx1"/>
                    </a:gs>
                  </a:gsLst>
                  <a:lin ang="5400000" scaled="0"/>
                </a:gradFill>
              </a:rPr>
              <a:t>base networks</a:t>
            </a:r>
          </a:p>
        </p:txBody>
      </p:sp>
    </p:spTree>
    <p:extLst>
      <p:ext uri="{BB962C8B-B14F-4D97-AF65-F5344CB8AC3E}">
        <p14:creationId xmlns:p14="http://schemas.microsoft.com/office/powerpoint/2010/main" val="6096380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363"/>
                                        </p:tgtEl>
                                        <p:attrNameLst>
                                          <p:attrName>style.visibility</p:attrName>
                                        </p:attrNameLst>
                                      </p:cBhvr>
                                      <p:to>
                                        <p:strVal val="visible"/>
                                      </p:to>
                                    </p:set>
                                    <p:animEffect transition="in" filter="wipe(up)">
                                      <p:cBhvr>
                                        <p:cTn id="7" dur="500"/>
                                        <p:tgtEl>
                                          <p:spTgt spid="3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AutoShape 3"/>
          <p:cNvSpPr>
            <a:spLocks noChangeAspect="1" noChangeArrowheads="1" noTextEdit="1"/>
          </p:cNvSpPr>
          <p:nvPr/>
        </p:nvSpPr>
        <p:spPr bwMode="auto">
          <a:xfrm>
            <a:off x="1574800" y="1318339"/>
            <a:ext cx="1412874" cy="56158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5" name="Line 5"/>
          <p:cNvSpPr>
            <a:spLocks noChangeShapeType="1"/>
          </p:cNvSpPr>
          <p:nvPr/>
        </p:nvSpPr>
        <p:spPr bwMode="auto">
          <a:xfrm flipH="1">
            <a:off x="2381857" y="5733047"/>
            <a:ext cx="134160" cy="145690"/>
          </a:xfrm>
          <a:prstGeom prst="line">
            <a:avLst/>
          </a:prstGeom>
          <a:noFill/>
          <a:ln w="1270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200"/>
          </a:p>
        </p:txBody>
      </p:sp>
      <p:sp>
        <p:nvSpPr>
          <p:cNvPr id="6" name="Freeform 6"/>
          <p:cNvSpPr>
            <a:spLocks/>
          </p:cNvSpPr>
          <p:nvPr/>
        </p:nvSpPr>
        <p:spPr bwMode="auto">
          <a:xfrm>
            <a:off x="2354606" y="5859870"/>
            <a:ext cx="48214" cy="48214"/>
          </a:xfrm>
          <a:custGeom>
            <a:avLst/>
            <a:gdLst>
              <a:gd name="T0" fmla="*/ 46 w 46"/>
              <a:gd name="T1" fmla="*/ 29 h 46"/>
              <a:gd name="T2" fmla="*/ 0 w 46"/>
              <a:gd name="T3" fmla="*/ 46 h 46"/>
              <a:gd name="T4" fmla="*/ 14 w 46"/>
              <a:gd name="T5" fmla="*/ 0 h 46"/>
              <a:gd name="T6" fmla="*/ 46 w 46"/>
              <a:gd name="T7" fmla="*/ 29 h 46"/>
            </a:gdLst>
            <a:ahLst/>
            <a:cxnLst>
              <a:cxn ang="0">
                <a:pos x="T0" y="T1"/>
              </a:cxn>
              <a:cxn ang="0">
                <a:pos x="T2" y="T3"/>
              </a:cxn>
              <a:cxn ang="0">
                <a:pos x="T4" y="T5"/>
              </a:cxn>
              <a:cxn ang="0">
                <a:pos x="T6" y="T7"/>
              </a:cxn>
            </a:cxnLst>
            <a:rect l="0" t="0" r="r" b="b"/>
            <a:pathLst>
              <a:path w="46" h="46">
                <a:moveTo>
                  <a:pt x="46" y="29"/>
                </a:moveTo>
                <a:lnTo>
                  <a:pt x="0" y="46"/>
                </a:lnTo>
                <a:lnTo>
                  <a:pt x="14" y="0"/>
                </a:lnTo>
                <a:lnTo>
                  <a:pt x="46" y="2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7" name="Rectangle 7"/>
          <p:cNvSpPr>
            <a:spLocks noChangeArrowheads="1"/>
          </p:cNvSpPr>
          <p:nvPr/>
        </p:nvSpPr>
        <p:spPr bwMode="auto">
          <a:xfrm>
            <a:off x="1983569" y="1985995"/>
            <a:ext cx="592191" cy="294524"/>
          </a:xfrm>
          <a:prstGeom prst="rect">
            <a:avLst/>
          </a:prstGeom>
          <a:solidFill>
            <a:srgbClr val="FFA5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8" name="Rectangle 8"/>
          <p:cNvSpPr>
            <a:spLocks noChangeArrowheads="1"/>
          </p:cNvSpPr>
          <p:nvPr/>
        </p:nvSpPr>
        <p:spPr bwMode="auto">
          <a:xfrm>
            <a:off x="2197387" y="1985995"/>
            <a:ext cx="154075" cy="276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rgbClr val="000000"/>
                </a:solidFill>
                <a:effectLst/>
                <a:latin typeface="Times New Roman" panose="02020603050405020304" pitchFamily="18" charset="0"/>
              </a:rPr>
              <a:t>C</a:t>
            </a:r>
            <a:endParaRPr kumimoji="0" lang="en-US" altLang="en-US" sz="1200" b="0" i="0" u="none" strike="noStrike" cap="none" normalizeH="0" baseline="0">
              <a:ln>
                <a:noFill/>
              </a:ln>
              <a:solidFill>
                <a:schemeClr val="tx1"/>
              </a:solidFill>
              <a:effectLst/>
              <a:latin typeface="Arial" panose="020B0604020202020204" pitchFamily="34" charset="0"/>
            </a:endParaRPr>
          </a:p>
        </p:txBody>
      </p:sp>
      <p:sp>
        <p:nvSpPr>
          <p:cNvPr id="9" name="Rectangle 11"/>
          <p:cNvSpPr>
            <a:spLocks noChangeArrowheads="1"/>
          </p:cNvSpPr>
          <p:nvPr/>
        </p:nvSpPr>
        <p:spPr bwMode="auto">
          <a:xfrm>
            <a:off x="2350413" y="2500626"/>
            <a:ext cx="592191" cy="293475"/>
          </a:xfrm>
          <a:prstGeom prst="rect">
            <a:avLst/>
          </a:prstGeom>
          <a:solidFill>
            <a:srgbClr val="66C2A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0" name="Rectangle 12"/>
          <p:cNvSpPr>
            <a:spLocks noChangeArrowheads="1"/>
          </p:cNvSpPr>
          <p:nvPr/>
        </p:nvSpPr>
        <p:spPr bwMode="auto">
          <a:xfrm>
            <a:off x="2438456" y="2499577"/>
            <a:ext cx="384662" cy="276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Times New Roman" panose="02020603050405020304" pitchFamily="18" charset="0"/>
              </a:rPr>
              <a:t>R01</a:t>
            </a:r>
            <a:endParaRPr kumimoji="0" lang="en-US" altLang="en-US" sz="1200" b="0" i="0" u="none" strike="noStrike" cap="none" normalizeH="0" baseline="0" dirty="0">
              <a:ln>
                <a:noFill/>
              </a:ln>
              <a:solidFill>
                <a:schemeClr val="tx1"/>
              </a:solidFill>
              <a:effectLst/>
              <a:latin typeface="Arial" panose="020B0604020202020204" pitchFamily="34" charset="0"/>
            </a:endParaRPr>
          </a:p>
        </p:txBody>
      </p:sp>
      <p:sp>
        <p:nvSpPr>
          <p:cNvPr id="11" name="Rectangle 13"/>
          <p:cNvSpPr>
            <a:spLocks noChangeArrowheads="1"/>
          </p:cNvSpPr>
          <p:nvPr/>
        </p:nvSpPr>
        <p:spPr bwMode="auto">
          <a:xfrm>
            <a:off x="2350413" y="2940839"/>
            <a:ext cx="592191" cy="293475"/>
          </a:xfrm>
          <a:prstGeom prst="rect">
            <a:avLst/>
          </a:prstGeom>
          <a:solidFill>
            <a:srgbClr val="66C2A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2" name="Rectangle 14"/>
          <p:cNvSpPr>
            <a:spLocks noChangeArrowheads="1"/>
          </p:cNvSpPr>
          <p:nvPr/>
        </p:nvSpPr>
        <p:spPr bwMode="auto">
          <a:xfrm>
            <a:off x="2438456" y="2939790"/>
            <a:ext cx="384662" cy="276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rgbClr val="000000"/>
                </a:solidFill>
                <a:effectLst/>
                <a:latin typeface="Times New Roman" panose="02020603050405020304" pitchFamily="18" charset="0"/>
              </a:rPr>
              <a:t>R02</a:t>
            </a:r>
            <a:endParaRPr kumimoji="0" lang="en-US" altLang="en-US" sz="1200" b="0" i="0" u="none" strike="noStrike" cap="none" normalizeH="0" baseline="0">
              <a:ln>
                <a:noFill/>
              </a:ln>
              <a:solidFill>
                <a:schemeClr val="tx1"/>
              </a:solidFill>
              <a:effectLst/>
              <a:latin typeface="Arial" panose="020B0604020202020204" pitchFamily="34" charset="0"/>
            </a:endParaRPr>
          </a:p>
        </p:txBody>
      </p:sp>
      <p:sp>
        <p:nvSpPr>
          <p:cNvPr id="13" name="Rectangle 17"/>
          <p:cNvSpPr>
            <a:spLocks noChangeArrowheads="1"/>
          </p:cNvSpPr>
          <p:nvPr/>
        </p:nvSpPr>
        <p:spPr bwMode="auto">
          <a:xfrm>
            <a:off x="2350413" y="3752088"/>
            <a:ext cx="592191" cy="293475"/>
          </a:xfrm>
          <a:prstGeom prst="rect">
            <a:avLst/>
          </a:prstGeom>
          <a:solidFill>
            <a:srgbClr val="FC8D6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4" name="Rectangle 18"/>
          <p:cNvSpPr>
            <a:spLocks noChangeArrowheads="1"/>
          </p:cNvSpPr>
          <p:nvPr/>
        </p:nvSpPr>
        <p:spPr bwMode="auto">
          <a:xfrm>
            <a:off x="2438456" y="3754185"/>
            <a:ext cx="384662" cy="276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rgbClr val="000000"/>
                </a:solidFill>
                <a:effectLst/>
                <a:latin typeface="Times New Roman" panose="02020603050405020304" pitchFamily="18" charset="0"/>
              </a:rPr>
              <a:t>R03</a:t>
            </a:r>
            <a:endParaRPr kumimoji="0" lang="en-US" altLang="en-US" sz="1200" b="0" i="0" u="none" strike="noStrike" cap="none" normalizeH="0" baseline="0">
              <a:ln>
                <a:noFill/>
              </a:ln>
              <a:solidFill>
                <a:schemeClr val="tx1"/>
              </a:solidFill>
              <a:effectLst/>
              <a:latin typeface="Arial" panose="020B0604020202020204" pitchFamily="34" charset="0"/>
            </a:endParaRPr>
          </a:p>
        </p:txBody>
      </p:sp>
      <p:sp>
        <p:nvSpPr>
          <p:cNvPr id="15" name="Rectangle 19"/>
          <p:cNvSpPr>
            <a:spLocks noChangeArrowheads="1"/>
          </p:cNvSpPr>
          <p:nvPr/>
        </p:nvSpPr>
        <p:spPr bwMode="auto">
          <a:xfrm>
            <a:off x="2350413" y="4192301"/>
            <a:ext cx="592191" cy="293475"/>
          </a:xfrm>
          <a:prstGeom prst="rect">
            <a:avLst/>
          </a:prstGeom>
          <a:solidFill>
            <a:srgbClr val="FC8D6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6" name="Rectangle 20"/>
          <p:cNvSpPr>
            <a:spLocks noChangeArrowheads="1"/>
          </p:cNvSpPr>
          <p:nvPr/>
        </p:nvSpPr>
        <p:spPr bwMode="auto">
          <a:xfrm>
            <a:off x="2438456" y="4194398"/>
            <a:ext cx="384662" cy="276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rgbClr val="000000"/>
                </a:solidFill>
                <a:effectLst/>
                <a:latin typeface="Times New Roman" panose="02020603050405020304" pitchFamily="18" charset="0"/>
              </a:rPr>
              <a:t>R04</a:t>
            </a:r>
            <a:endParaRPr kumimoji="0" lang="en-US" altLang="en-US" sz="1200" b="0" i="0" u="none" strike="noStrike" cap="none" normalizeH="0" baseline="0">
              <a:ln>
                <a:noFill/>
              </a:ln>
              <a:solidFill>
                <a:schemeClr val="tx1"/>
              </a:solidFill>
              <a:effectLst/>
              <a:latin typeface="Arial" panose="020B0604020202020204" pitchFamily="34" charset="0"/>
            </a:endParaRPr>
          </a:p>
        </p:txBody>
      </p:sp>
      <p:sp>
        <p:nvSpPr>
          <p:cNvPr id="17" name="Line 21"/>
          <p:cNvSpPr>
            <a:spLocks noChangeShapeType="1"/>
          </p:cNvSpPr>
          <p:nvPr/>
        </p:nvSpPr>
        <p:spPr bwMode="auto">
          <a:xfrm>
            <a:off x="2647033" y="2794101"/>
            <a:ext cx="0" cy="106909"/>
          </a:xfrm>
          <a:prstGeom prst="line">
            <a:avLst/>
          </a:prstGeom>
          <a:noFill/>
          <a:ln w="1270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200"/>
          </a:p>
        </p:txBody>
      </p:sp>
      <p:sp>
        <p:nvSpPr>
          <p:cNvPr id="18" name="Freeform 22"/>
          <p:cNvSpPr>
            <a:spLocks/>
          </p:cNvSpPr>
          <p:nvPr/>
        </p:nvSpPr>
        <p:spPr bwMode="auto">
          <a:xfrm>
            <a:off x="2623974" y="2894721"/>
            <a:ext cx="46118" cy="46118"/>
          </a:xfrm>
          <a:custGeom>
            <a:avLst/>
            <a:gdLst>
              <a:gd name="T0" fmla="*/ 44 w 44"/>
              <a:gd name="T1" fmla="*/ 0 h 44"/>
              <a:gd name="T2" fmla="*/ 22 w 44"/>
              <a:gd name="T3" fmla="*/ 44 h 44"/>
              <a:gd name="T4" fmla="*/ 0 w 44"/>
              <a:gd name="T5" fmla="*/ 0 h 44"/>
              <a:gd name="T6" fmla="*/ 44 w 44"/>
              <a:gd name="T7" fmla="*/ 0 h 44"/>
            </a:gdLst>
            <a:ahLst/>
            <a:cxnLst>
              <a:cxn ang="0">
                <a:pos x="T0" y="T1"/>
              </a:cxn>
              <a:cxn ang="0">
                <a:pos x="T2" y="T3"/>
              </a:cxn>
              <a:cxn ang="0">
                <a:pos x="T4" y="T5"/>
              </a:cxn>
              <a:cxn ang="0">
                <a:pos x="T6" y="T7"/>
              </a:cxn>
            </a:cxnLst>
            <a:rect l="0" t="0" r="r" b="b"/>
            <a:pathLst>
              <a:path w="44" h="44">
                <a:moveTo>
                  <a:pt x="44" y="0"/>
                </a:moveTo>
                <a:lnTo>
                  <a:pt x="22" y="44"/>
                </a:lnTo>
                <a:lnTo>
                  <a:pt x="0" y="0"/>
                </a:lnTo>
                <a:lnTo>
                  <a:pt x="4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9" name="Line 23"/>
          <p:cNvSpPr>
            <a:spLocks noChangeShapeType="1"/>
          </p:cNvSpPr>
          <p:nvPr/>
        </p:nvSpPr>
        <p:spPr bwMode="auto">
          <a:xfrm>
            <a:off x="2647033" y="4045564"/>
            <a:ext cx="0" cy="106909"/>
          </a:xfrm>
          <a:prstGeom prst="line">
            <a:avLst/>
          </a:prstGeom>
          <a:noFill/>
          <a:ln w="1270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200"/>
          </a:p>
        </p:txBody>
      </p:sp>
      <p:sp>
        <p:nvSpPr>
          <p:cNvPr id="20" name="Freeform 24"/>
          <p:cNvSpPr>
            <a:spLocks/>
          </p:cNvSpPr>
          <p:nvPr/>
        </p:nvSpPr>
        <p:spPr bwMode="auto">
          <a:xfrm>
            <a:off x="2623974" y="4146184"/>
            <a:ext cx="46118" cy="46118"/>
          </a:xfrm>
          <a:custGeom>
            <a:avLst/>
            <a:gdLst>
              <a:gd name="T0" fmla="*/ 44 w 44"/>
              <a:gd name="T1" fmla="*/ 0 h 44"/>
              <a:gd name="T2" fmla="*/ 22 w 44"/>
              <a:gd name="T3" fmla="*/ 44 h 44"/>
              <a:gd name="T4" fmla="*/ 0 w 44"/>
              <a:gd name="T5" fmla="*/ 0 h 44"/>
              <a:gd name="T6" fmla="*/ 44 w 44"/>
              <a:gd name="T7" fmla="*/ 0 h 44"/>
            </a:gdLst>
            <a:ahLst/>
            <a:cxnLst>
              <a:cxn ang="0">
                <a:pos x="T0" y="T1"/>
              </a:cxn>
              <a:cxn ang="0">
                <a:pos x="T2" y="T3"/>
              </a:cxn>
              <a:cxn ang="0">
                <a:pos x="T4" y="T5"/>
              </a:cxn>
              <a:cxn ang="0">
                <a:pos x="T6" y="T7"/>
              </a:cxn>
            </a:cxnLst>
            <a:rect l="0" t="0" r="r" b="b"/>
            <a:pathLst>
              <a:path w="44" h="44">
                <a:moveTo>
                  <a:pt x="44" y="0"/>
                </a:moveTo>
                <a:lnTo>
                  <a:pt x="22" y="44"/>
                </a:lnTo>
                <a:lnTo>
                  <a:pt x="0" y="0"/>
                </a:lnTo>
                <a:lnTo>
                  <a:pt x="4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21" name="Line 25"/>
          <p:cNvSpPr>
            <a:spLocks noChangeShapeType="1"/>
          </p:cNvSpPr>
          <p:nvPr/>
        </p:nvSpPr>
        <p:spPr bwMode="auto">
          <a:xfrm>
            <a:off x="2279141" y="2280519"/>
            <a:ext cx="333304" cy="199144"/>
          </a:xfrm>
          <a:prstGeom prst="line">
            <a:avLst/>
          </a:prstGeom>
          <a:noFill/>
          <a:ln w="1270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200"/>
          </a:p>
        </p:txBody>
      </p:sp>
      <p:sp>
        <p:nvSpPr>
          <p:cNvPr id="22" name="Freeform 26"/>
          <p:cNvSpPr>
            <a:spLocks/>
          </p:cNvSpPr>
          <p:nvPr/>
        </p:nvSpPr>
        <p:spPr bwMode="auto">
          <a:xfrm>
            <a:off x="2595675" y="2457652"/>
            <a:ext cx="51358" cy="42973"/>
          </a:xfrm>
          <a:custGeom>
            <a:avLst/>
            <a:gdLst>
              <a:gd name="T0" fmla="*/ 22 w 49"/>
              <a:gd name="T1" fmla="*/ 0 h 41"/>
              <a:gd name="T2" fmla="*/ 49 w 49"/>
              <a:gd name="T3" fmla="*/ 41 h 41"/>
              <a:gd name="T4" fmla="*/ 0 w 49"/>
              <a:gd name="T5" fmla="*/ 37 h 41"/>
              <a:gd name="T6" fmla="*/ 22 w 49"/>
              <a:gd name="T7" fmla="*/ 0 h 41"/>
            </a:gdLst>
            <a:ahLst/>
            <a:cxnLst>
              <a:cxn ang="0">
                <a:pos x="T0" y="T1"/>
              </a:cxn>
              <a:cxn ang="0">
                <a:pos x="T2" y="T3"/>
              </a:cxn>
              <a:cxn ang="0">
                <a:pos x="T4" y="T5"/>
              </a:cxn>
              <a:cxn ang="0">
                <a:pos x="T6" y="T7"/>
              </a:cxn>
            </a:cxnLst>
            <a:rect l="0" t="0" r="r" b="b"/>
            <a:pathLst>
              <a:path w="49" h="41">
                <a:moveTo>
                  <a:pt x="22" y="0"/>
                </a:moveTo>
                <a:lnTo>
                  <a:pt x="49" y="41"/>
                </a:lnTo>
                <a:lnTo>
                  <a:pt x="0" y="37"/>
                </a:lnTo>
                <a:lnTo>
                  <a:pt x="2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23" name="Line 27"/>
          <p:cNvSpPr>
            <a:spLocks noChangeShapeType="1"/>
          </p:cNvSpPr>
          <p:nvPr/>
        </p:nvSpPr>
        <p:spPr bwMode="auto">
          <a:xfrm flipH="1">
            <a:off x="2378713" y="3234314"/>
            <a:ext cx="134160" cy="146738"/>
          </a:xfrm>
          <a:prstGeom prst="line">
            <a:avLst/>
          </a:prstGeom>
          <a:noFill/>
          <a:ln w="1270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200"/>
          </a:p>
        </p:txBody>
      </p:sp>
      <p:sp>
        <p:nvSpPr>
          <p:cNvPr id="24" name="Freeform 28"/>
          <p:cNvSpPr>
            <a:spLocks/>
          </p:cNvSpPr>
          <p:nvPr/>
        </p:nvSpPr>
        <p:spPr bwMode="auto">
          <a:xfrm>
            <a:off x="2352510" y="3361137"/>
            <a:ext cx="47166" cy="49262"/>
          </a:xfrm>
          <a:custGeom>
            <a:avLst/>
            <a:gdLst>
              <a:gd name="T0" fmla="*/ 45 w 45"/>
              <a:gd name="T1" fmla="*/ 29 h 47"/>
              <a:gd name="T2" fmla="*/ 0 w 45"/>
              <a:gd name="T3" fmla="*/ 47 h 47"/>
              <a:gd name="T4" fmla="*/ 13 w 45"/>
              <a:gd name="T5" fmla="*/ 0 h 47"/>
              <a:gd name="T6" fmla="*/ 45 w 45"/>
              <a:gd name="T7" fmla="*/ 29 h 47"/>
            </a:gdLst>
            <a:ahLst/>
            <a:cxnLst>
              <a:cxn ang="0">
                <a:pos x="T0" y="T1"/>
              </a:cxn>
              <a:cxn ang="0">
                <a:pos x="T2" y="T3"/>
              </a:cxn>
              <a:cxn ang="0">
                <a:pos x="T4" y="T5"/>
              </a:cxn>
              <a:cxn ang="0">
                <a:pos x="T6" y="T7"/>
              </a:cxn>
            </a:cxnLst>
            <a:rect l="0" t="0" r="r" b="b"/>
            <a:pathLst>
              <a:path w="45" h="47">
                <a:moveTo>
                  <a:pt x="45" y="29"/>
                </a:moveTo>
                <a:lnTo>
                  <a:pt x="0" y="47"/>
                </a:lnTo>
                <a:lnTo>
                  <a:pt x="13" y="0"/>
                </a:lnTo>
                <a:lnTo>
                  <a:pt x="45" y="2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25" name="Line 29"/>
          <p:cNvSpPr>
            <a:spLocks noChangeShapeType="1"/>
          </p:cNvSpPr>
          <p:nvPr/>
        </p:nvSpPr>
        <p:spPr bwMode="auto">
          <a:xfrm>
            <a:off x="1906008" y="2794101"/>
            <a:ext cx="299764" cy="564940"/>
          </a:xfrm>
          <a:prstGeom prst="line">
            <a:avLst/>
          </a:prstGeom>
          <a:noFill/>
          <a:ln w="1270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200"/>
          </a:p>
        </p:txBody>
      </p:sp>
      <p:sp>
        <p:nvSpPr>
          <p:cNvPr id="26" name="Freeform 30"/>
          <p:cNvSpPr>
            <a:spLocks/>
          </p:cNvSpPr>
          <p:nvPr/>
        </p:nvSpPr>
        <p:spPr bwMode="auto">
          <a:xfrm>
            <a:off x="2182713" y="3343319"/>
            <a:ext cx="40877" cy="51358"/>
          </a:xfrm>
          <a:custGeom>
            <a:avLst/>
            <a:gdLst>
              <a:gd name="T0" fmla="*/ 39 w 39"/>
              <a:gd name="T1" fmla="*/ 0 h 49"/>
              <a:gd name="T2" fmla="*/ 39 w 39"/>
              <a:gd name="T3" fmla="*/ 49 h 49"/>
              <a:gd name="T4" fmla="*/ 0 w 39"/>
              <a:gd name="T5" fmla="*/ 20 h 49"/>
              <a:gd name="T6" fmla="*/ 39 w 39"/>
              <a:gd name="T7" fmla="*/ 0 h 49"/>
            </a:gdLst>
            <a:ahLst/>
            <a:cxnLst>
              <a:cxn ang="0">
                <a:pos x="T0" y="T1"/>
              </a:cxn>
              <a:cxn ang="0">
                <a:pos x="T2" y="T3"/>
              </a:cxn>
              <a:cxn ang="0">
                <a:pos x="T4" y="T5"/>
              </a:cxn>
              <a:cxn ang="0">
                <a:pos x="T6" y="T7"/>
              </a:cxn>
            </a:cxnLst>
            <a:rect l="0" t="0" r="r" b="b"/>
            <a:pathLst>
              <a:path w="39" h="49">
                <a:moveTo>
                  <a:pt x="39" y="0"/>
                </a:moveTo>
                <a:lnTo>
                  <a:pt x="39" y="49"/>
                </a:lnTo>
                <a:lnTo>
                  <a:pt x="0" y="20"/>
                </a:lnTo>
                <a:lnTo>
                  <a:pt x="3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27" name="Rectangle 31"/>
          <p:cNvSpPr>
            <a:spLocks noChangeArrowheads="1"/>
          </p:cNvSpPr>
          <p:nvPr/>
        </p:nvSpPr>
        <p:spPr bwMode="auto">
          <a:xfrm>
            <a:off x="2353558" y="4998311"/>
            <a:ext cx="592191" cy="293475"/>
          </a:xfrm>
          <a:prstGeom prst="rect">
            <a:avLst/>
          </a:prstGeom>
          <a:solidFill>
            <a:srgbClr val="8DA0C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28" name="Rectangle 32"/>
          <p:cNvSpPr>
            <a:spLocks noChangeArrowheads="1"/>
          </p:cNvSpPr>
          <p:nvPr/>
        </p:nvSpPr>
        <p:spPr bwMode="auto">
          <a:xfrm>
            <a:off x="2444745" y="4996214"/>
            <a:ext cx="384662" cy="276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Times New Roman" panose="02020603050405020304" pitchFamily="18" charset="0"/>
              </a:rPr>
              <a:t>R05</a:t>
            </a:r>
            <a:endParaRPr kumimoji="0" lang="en-US" altLang="en-US" sz="1200" b="0" i="0" u="none" strike="noStrike" cap="none" normalizeH="0" baseline="0" dirty="0">
              <a:ln>
                <a:noFill/>
              </a:ln>
              <a:solidFill>
                <a:schemeClr val="tx1"/>
              </a:solidFill>
              <a:effectLst/>
              <a:latin typeface="Arial" panose="020B0604020202020204" pitchFamily="34" charset="0"/>
            </a:endParaRPr>
          </a:p>
        </p:txBody>
      </p:sp>
      <p:grpSp>
        <p:nvGrpSpPr>
          <p:cNvPr id="29" name="组合 474"/>
          <p:cNvGrpSpPr/>
          <p:nvPr/>
        </p:nvGrpSpPr>
        <p:grpSpPr>
          <a:xfrm>
            <a:off x="1610436" y="2499577"/>
            <a:ext cx="595336" cy="2792209"/>
            <a:chOff x="1610436" y="2499577"/>
            <a:chExt cx="595336" cy="2792209"/>
          </a:xfrm>
        </p:grpSpPr>
        <p:sp>
          <p:nvSpPr>
            <p:cNvPr id="30" name="Rectangle 9"/>
            <p:cNvSpPr>
              <a:spLocks noChangeArrowheads="1"/>
            </p:cNvSpPr>
            <p:nvPr/>
          </p:nvSpPr>
          <p:spPr bwMode="auto">
            <a:xfrm>
              <a:off x="1610436" y="2500626"/>
              <a:ext cx="592191" cy="293475"/>
            </a:xfrm>
            <a:prstGeom prst="rect">
              <a:avLst/>
            </a:prstGeom>
            <a:solidFill>
              <a:srgbClr val="66C2A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31" name="Rectangle 10"/>
            <p:cNvSpPr>
              <a:spLocks noChangeArrowheads="1"/>
            </p:cNvSpPr>
            <p:nvPr/>
          </p:nvSpPr>
          <p:spPr bwMode="auto">
            <a:xfrm>
              <a:off x="1710008" y="2499577"/>
              <a:ext cx="372085" cy="276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Times New Roman" panose="02020603050405020304" pitchFamily="18" charset="0"/>
                </a:rPr>
                <a:t>L01</a:t>
              </a:r>
              <a:endParaRPr kumimoji="0" lang="en-US" altLang="en-US" sz="1200" b="0" i="0" u="none" strike="noStrike" cap="none" normalizeH="0" baseline="0" dirty="0">
                <a:ln>
                  <a:noFill/>
                </a:ln>
                <a:solidFill>
                  <a:schemeClr val="tx1"/>
                </a:solidFill>
                <a:effectLst/>
                <a:latin typeface="Arial" panose="020B0604020202020204" pitchFamily="34" charset="0"/>
              </a:endParaRPr>
            </a:p>
          </p:txBody>
        </p:sp>
        <p:sp>
          <p:nvSpPr>
            <p:cNvPr id="32" name="Rectangle 15"/>
            <p:cNvSpPr>
              <a:spLocks noChangeArrowheads="1"/>
            </p:cNvSpPr>
            <p:nvPr/>
          </p:nvSpPr>
          <p:spPr bwMode="auto">
            <a:xfrm>
              <a:off x="1610436" y="3752088"/>
              <a:ext cx="592191" cy="293475"/>
            </a:xfrm>
            <a:prstGeom prst="rect">
              <a:avLst/>
            </a:prstGeom>
            <a:solidFill>
              <a:srgbClr val="FC8D6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33" name="Rectangle 16"/>
            <p:cNvSpPr>
              <a:spLocks noChangeArrowheads="1"/>
            </p:cNvSpPr>
            <p:nvPr/>
          </p:nvSpPr>
          <p:spPr bwMode="auto">
            <a:xfrm>
              <a:off x="1710008" y="3754185"/>
              <a:ext cx="372085" cy="276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Times New Roman" panose="02020603050405020304" pitchFamily="18" charset="0"/>
                </a:rPr>
                <a:t>L02</a:t>
              </a:r>
              <a:endParaRPr kumimoji="0" lang="en-US" altLang="en-US" sz="1200" b="0" i="0" u="none" strike="noStrike" cap="none" normalizeH="0" baseline="0" dirty="0">
                <a:ln>
                  <a:noFill/>
                </a:ln>
                <a:solidFill>
                  <a:schemeClr val="tx1"/>
                </a:solidFill>
                <a:effectLst/>
                <a:latin typeface="Arial" panose="020B0604020202020204" pitchFamily="34" charset="0"/>
              </a:endParaRPr>
            </a:p>
          </p:txBody>
        </p:sp>
        <p:sp>
          <p:nvSpPr>
            <p:cNvPr id="34" name="Rectangle 33"/>
            <p:cNvSpPr>
              <a:spLocks noChangeArrowheads="1"/>
            </p:cNvSpPr>
            <p:nvPr/>
          </p:nvSpPr>
          <p:spPr bwMode="auto">
            <a:xfrm>
              <a:off x="1613581" y="4998311"/>
              <a:ext cx="592191" cy="293475"/>
            </a:xfrm>
            <a:prstGeom prst="rect">
              <a:avLst/>
            </a:prstGeom>
            <a:solidFill>
              <a:srgbClr val="8DA0C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35" name="Rectangle 34"/>
            <p:cNvSpPr>
              <a:spLocks noChangeArrowheads="1"/>
            </p:cNvSpPr>
            <p:nvPr/>
          </p:nvSpPr>
          <p:spPr bwMode="auto">
            <a:xfrm>
              <a:off x="1710008" y="4996214"/>
              <a:ext cx="372085" cy="276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rgbClr val="000000"/>
                  </a:solidFill>
                  <a:effectLst/>
                  <a:latin typeface="Times New Roman" panose="02020603050405020304" pitchFamily="18" charset="0"/>
                </a:rPr>
                <a:t>L03</a:t>
              </a:r>
              <a:endParaRPr kumimoji="0" lang="en-US" altLang="en-US" sz="1200" b="0" i="0" u="none" strike="noStrike" cap="none" normalizeH="0" baseline="0">
                <a:ln>
                  <a:noFill/>
                </a:ln>
                <a:solidFill>
                  <a:schemeClr val="tx1"/>
                </a:solidFill>
                <a:effectLst/>
                <a:latin typeface="Arial" panose="020B0604020202020204" pitchFamily="34" charset="0"/>
              </a:endParaRPr>
            </a:p>
          </p:txBody>
        </p:sp>
      </p:grpSp>
      <p:sp>
        <p:nvSpPr>
          <p:cNvPr id="36" name="Rectangle 35"/>
          <p:cNvSpPr>
            <a:spLocks noChangeArrowheads="1"/>
          </p:cNvSpPr>
          <p:nvPr/>
        </p:nvSpPr>
        <p:spPr bwMode="auto">
          <a:xfrm>
            <a:off x="2353558" y="5439572"/>
            <a:ext cx="592191" cy="293475"/>
          </a:xfrm>
          <a:prstGeom prst="rect">
            <a:avLst/>
          </a:prstGeom>
          <a:solidFill>
            <a:srgbClr val="8DA0C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37" name="Rectangle 36"/>
          <p:cNvSpPr>
            <a:spLocks noChangeArrowheads="1"/>
          </p:cNvSpPr>
          <p:nvPr/>
        </p:nvSpPr>
        <p:spPr bwMode="auto">
          <a:xfrm>
            <a:off x="2444745" y="5436427"/>
            <a:ext cx="384662" cy="276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rgbClr val="000000"/>
                </a:solidFill>
                <a:effectLst/>
                <a:latin typeface="Times New Roman" panose="02020603050405020304" pitchFamily="18" charset="0"/>
              </a:rPr>
              <a:t>R06</a:t>
            </a:r>
            <a:endParaRPr kumimoji="0" lang="en-US" altLang="en-US" sz="1200" b="0" i="0" u="none" strike="noStrike" cap="none" normalizeH="0" baseline="0">
              <a:ln>
                <a:noFill/>
              </a:ln>
              <a:solidFill>
                <a:schemeClr val="tx1"/>
              </a:solidFill>
              <a:effectLst/>
              <a:latin typeface="Arial" panose="020B0604020202020204" pitchFamily="34" charset="0"/>
            </a:endParaRPr>
          </a:p>
        </p:txBody>
      </p:sp>
      <p:sp>
        <p:nvSpPr>
          <p:cNvPr id="38" name="Line 37"/>
          <p:cNvSpPr>
            <a:spLocks noChangeShapeType="1"/>
          </p:cNvSpPr>
          <p:nvPr/>
        </p:nvSpPr>
        <p:spPr bwMode="auto">
          <a:xfrm>
            <a:off x="2650177" y="5291786"/>
            <a:ext cx="0" cy="106909"/>
          </a:xfrm>
          <a:prstGeom prst="line">
            <a:avLst/>
          </a:prstGeom>
          <a:noFill/>
          <a:ln w="1270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200"/>
          </a:p>
        </p:txBody>
      </p:sp>
      <p:sp>
        <p:nvSpPr>
          <p:cNvPr id="39" name="Freeform 38"/>
          <p:cNvSpPr>
            <a:spLocks/>
          </p:cNvSpPr>
          <p:nvPr/>
        </p:nvSpPr>
        <p:spPr bwMode="auto">
          <a:xfrm>
            <a:off x="2626070" y="5393454"/>
            <a:ext cx="47166" cy="46118"/>
          </a:xfrm>
          <a:custGeom>
            <a:avLst/>
            <a:gdLst>
              <a:gd name="T0" fmla="*/ 45 w 45"/>
              <a:gd name="T1" fmla="*/ 0 h 44"/>
              <a:gd name="T2" fmla="*/ 23 w 45"/>
              <a:gd name="T3" fmla="*/ 44 h 44"/>
              <a:gd name="T4" fmla="*/ 0 w 45"/>
              <a:gd name="T5" fmla="*/ 0 h 44"/>
              <a:gd name="T6" fmla="*/ 45 w 45"/>
              <a:gd name="T7" fmla="*/ 0 h 44"/>
            </a:gdLst>
            <a:ahLst/>
            <a:cxnLst>
              <a:cxn ang="0">
                <a:pos x="T0" y="T1"/>
              </a:cxn>
              <a:cxn ang="0">
                <a:pos x="T2" y="T3"/>
              </a:cxn>
              <a:cxn ang="0">
                <a:pos x="T4" y="T5"/>
              </a:cxn>
              <a:cxn ang="0">
                <a:pos x="T6" y="T7"/>
              </a:cxn>
            </a:cxnLst>
            <a:rect l="0" t="0" r="r" b="b"/>
            <a:pathLst>
              <a:path w="45" h="44">
                <a:moveTo>
                  <a:pt x="45" y="0"/>
                </a:moveTo>
                <a:lnTo>
                  <a:pt x="23" y="44"/>
                </a:lnTo>
                <a:lnTo>
                  <a:pt x="0" y="0"/>
                </a:lnTo>
                <a:lnTo>
                  <a:pt x="4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40" name="Rectangle 39"/>
          <p:cNvSpPr>
            <a:spLocks noChangeArrowheads="1"/>
          </p:cNvSpPr>
          <p:nvPr/>
        </p:nvSpPr>
        <p:spPr bwMode="auto">
          <a:xfrm>
            <a:off x="1983569" y="6245581"/>
            <a:ext cx="592191" cy="293475"/>
          </a:xfrm>
          <a:prstGeom prst="rect">
            <a:avLst/>
          </a:prstGeom>
          <a:solidFill>
            <a:srgbClr val="A6D85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41" name="Rectangle 40"/>
          <p:cNvSpPr>
            <a:spLocks noChangeArrowheads="1"/>
          </p:cNvSpPr>
          <p:nvPr/>
        </p:nvSpPr>
        <p:spPr bwMode="auto">
          <a:xfrm>
            <a:off x="2130307" y="6244533"/>
            <a:ext cx="281946" cy="276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rgbClr val="000000"/>
                </a:solidFill>
                <a:effectLst/>
                <a:latin typeface="Times New Roman" panose="02020603050405020304" pitchFamily="18" charset="0"/>
              </a:rPr>
              <a:t>FC</a:t>
            </a:r>
            <a:endParaRPr kumimoji="0" lang="en-US" altLang="en-US" sz="1200" b="0" i="0" u="none" strike="noStrike" cap="none" normalizeH="0" baseline="0">
              <a:ln>
                <a:noFill/>
              </a:ln>
              <a:solidFill>
                <a:schemeClr val="tx1"/>
              </a:solidFill>
              <a:effectLst/>
              <a:latin typeface="Arial" panose="020B0604020202020204" pitchFamily="34" charset="0"/>
            </a:endParaRPr>
          </a:p>
        </p:txBody>
      </p:sp>
      <p:sp>
        <p:nvSpPr>
          <p:cNvPr id="42" name="Rectangle 41"/>
          <p:cNvSpPr>
            <a:spLocks noChangeArrowheads="1"/>
          </p:cNvSpPr>
          <p:nvPr/>
        </p:nvSpPr>
        <p:spPr bwMode="auto">
          <a:xfrm>
            <a:off x="1983569" y="1386467"/>
            <a:ext cx="592191" cy="29452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43" name="Rectangle 42"/>
          <p:cNvSpPr>
            <a:spLocks noChangeArrowheads="1"/>
          </p:cNvSpPr>
          <p:nvPr/>
        </p:nvSpPr>
        <p:spPr bwMode="auto">
          <a:xfrm>
            <a:off x="2019205" y="1385419"/>
            <a:ext cx="485282" cy="276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rgbClr val="000000"/>
                </a:solidFill>
                <a:effectLst/>
                <a:latin typeface="Times New Roman" panose="02020603050405020304" pitchFamily="18" charset="0"/>
              </a:rPr>
              <a:t>Input</a:t>
            </a:r>
            <a:endParaRPr kumimoji="0" lang="en-US" altLang="en-US" sz="1200" b="0" i="0" u="none" strike="noStrike" cap="none" normalizeH="0" baseline="0">
              <a:ln>
                <a:noFill/>
              </a:ln>
              <a:solidFill>
                <a:schemeClr val="tx1"/>
              </a:solidFill>
              <a:effectLst/>
              <a:latin typeface="Arial" panose="020B0604020202020204" pitchFamily="34" charset="0"/>
            </a:endParaRPr>
          </a:p>
        </p:txBody>
      </p:sp>
      <p:sp>
        <p:nvSpPr>
          <p:cNvPr id="44" name="Line 43"/>
          <p:cNvSpPr>
            <a:spLocks noChangeShapeType="1"/>
          </p:cNvSpPr>
          <p:nvPr/>
        </p:nvSpPr>
        <p:spPr bwMode="auto">
          <a:xfrm>
            <a:off x="2279141" y="1680991"/>
            <a:ext cx="0" cy="254695"/>
          </a:xfrm>
          <a:prstGeom prst="line">
            <a:avLst/>
          </a:prstGeom>
          <a:noFill/>
          <a:ln w="1270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200"/>
          </a:p>
        </p:txBody>
      </p:sp>
      <p:sp>
        <p:nvSpPr>
          <p:cNvPr id="45" name="Freeform 44"/>
          <p:cNvSpPr>
            <a:spLocks/>
          </p:cNvSpPr>
          <p:nvPr/>
        </p:nvSpPr>
        <p:spPr bwMode="auto">
          <a:xfrm>
            <a:off x="2250841" y="1929397"/>
            <a:ext cx="57647" cy="56599"/>
          </a:xfrm>
          <a:custGeom>
            <a:avLst/>
            <a:gdLst>
              <a:gd name="T0" fmla="*/ 55 w 55"/>
              <a:gd name="T1" fmla="*/ 0 h 54"/>
              <a:gd name="T2" fmla="*/ 27 w 55"/>
              <a:gd name="T3" fmla="*/ 54 h 54"/>
              <a:gd name="T4" fmla="*/ 0 w 55"/>
              <a:gd name="T5" fmla="*/ 0 h 54"/>
              <a:gd name="T6" fmla="*/ 55 w 55"/>
              <a:gd name="T7" fmla="*/ 0 h 54"/>
            </a:gdLst>
            <a:ahLst/>
            <a:cxnLst>
              <a:cxn ang="0">
                <a:pos x="T0" y="T1"/>
              </a:cxn>
              <a:cxn ang="0">
                <a:pos x="T2" y="T3"/>
              </a:cxn>
              <a:cxn ang="0">
                <a:pos x="T4" y="T5"/>
              </a:cxn>
              <a:cxn ang="0">
                <a:pos x="T6" y="T7"/>
              </a:cxn>
            </a:cxnLst>
            <a:rect l="0" t="0" r="r" b="b"/>
            <a:pathLst>
              <a:path w="55" h="54">
                <a:moveTo>
                  <a:pt x="55" y="0"/>
                </a:moveTo>
                <a:lnTo>
                  <a:pt x="27" y="54"/>
                </a:lnTo>
                <a:lnTo>
                  <a:pt x="0" y="0"/>
                </a:lnTo>
                <a:lnTo>
                  <a:pt x="5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46" name="Freeform 45"/>
          <p:cNvSpPr>
            <a:spLocks/>
          </p:cNvSpPr>
          <p:nvPr/>
        </p:nvSpPr>
        <p:spPr bwMode="auto">
          <a:xfrm>
            <a:off x="2163847" y="3382100"/>
            <a:ext cx="225347" cy="223251"/>
          </a:xfrm>
          <a:custGeom>
            <a:avLst/>
            <a:gdLst>
              <a:gd name="T0" fmla="*/ 0 w 584"/>
              <a:gd name="T1" fmla="*/ 292 h 584"/>
              <a:gd name="T2" fmla="*/ 292 w 584"/>
              <a:gd name="T3" fmla="*/ 0 h 584"/>
              <a:gd name="T4" fmla="*/ 584 w 584"/>
              <a:gd name="T5" fmla="*/ 292 h 584"/>
              <a:gd name="T6" fmla="*/ 584 w 584"/>
              <a:gd name="T7" fmla="*/ 292 h 584"/>
              <a:gd name="T8" fmla="*/ 292 w 584"/>
              <a:gd name="T9" fmla="*/ 584 h 584"/>
              <a:gd name="T10" fmla="*/ 0 w 584"/>
              <a:gd name="T11" fmla="*/ 292 h 584"/>
            </a:gdLst>
            <a:ahLst/>
            <a:cxnLst>
              <a:cxn ang="0">
                <a:pos x="T0" y="T1"/>
              </a:cxn>
              <a:cxn ang="0">
                <a:pos x="T2" y="T3"/>
              </a:cxn>
              <a:cxn ang="0">
                <a:pos x="T4" y="T5"/>
              </a:cxn>
              <a:cxn ang="0">
                <a:pos x="T6" y="T7"/>
              </a:cxn>
              <a:cxn ang="0">
                <a:pos x="T8" y="T9"/>
              </a:cxn>
              <a:cxn ang="0">
                <a:pos x="T10" y="T11"/>
              </a:cxn>
            </a:cxnLst>
            <a:rect l="0" t="0" r="r" b="b"/>
            <a:pathLst>
              <a:path w="584" h="584">
                <a:moveTo>
                  <a:pt x="0" y="292"/>
                </a:moveTo>
                <a:cubicBezTo>
                  <a:pt x="0" y="131"/>
                  <a:pt x="131" y="0"/>
                  <a:pt x="292" y="0"/>
                </a:cubicBezTo>
                <a:cubicBezTo>
                  <a:pt x="453" y="0"/>
                  <a:pt x="584" y="131"/>
                  <a:pt x="584" y="292"/>
                </a:cubicBezTo>
                <a:cubicBezTo>
                  <a:pt x="584" y="292"/>
                  <a:pt x="584" y="292"/>
                  <a:pt x="584" y="292"/>
                </a:cubicBezTo>
                <a:cubicBezTo>
                  <a:pt x="584" y="453"/>
                  <a:pt x="453" y="584"/>
                  <a:pt x="292" y="584"/>
                </a:cubicBezTo>
                <a:cubicBezTo>
                  <a:pt x="131" y="584"/>
                  <a:pt x="0" y="453"/>
                  <a:pt x="0" y="292"/>
                </a:cubicBezTo>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sz="1200"/>
          </a:p>
        </p:txBody>
      </p:sp>
      <p:sp>
        <p:nvSpPr>
          <p:cNvPr id="47" name="Freeform 46"/>
          <p:cNvSpPr>
            <a:spLocks/>
          </p:cNvSpPr>
          <p:nvPr/>
        </p:nvSpPr>
        <p:spPr bwMode="auto">
          <a:xfrm>
            <a:off x="2163847" y="3382100"/>
            <a:ext cx="225347" cy="223251"/>
          </a:xfrm>
          <a:custGeom>
            <a:avLst/>
            <a:gdLst>
              <a:gd name="T0" fmla="*/ 0 w 215"/>
              <a:gd name="T1" fmla="*/ 106 h 213"/>
              <a:gd name="T2" fmla="*/ 107 w 215"/>
              <a:gd name="T3" fmla="*/ 0 h 213"/>
              <a:gd name="T4" fmla="*/ 215 w 215"/>
              <a:gd name="T5" fmla="*/ 106 h 213"/>
              <a:gd name="T6" fmla="*/ 215 w 215"/>
              <a:gd name="T7" fmla="*/ 106 h 213"/>
              <a:gd name="T8" fmla="*/ 107 w 215"/>
              <a:gd name="T9" fmla="*/ 213 h 213"/>
              <a:gd name="T10" fmla="*/ 0 w 215"/>
              <a:gd name="T11" fmla="*/ 106 h 213"/>
            </a:gdLst>
            <a:ahLst/>
            <a:cxnLst>
              <a:cxn ang="0">
                <a:pos x="T0" y="T1"/>
              </a:cxn>
              <a:cxn ang="0">
                <a:pos x="T2" y="T3"/>
              </a:cxn>
              <a:cxn ang="0">
                <a:pos x="T4" y="T5"/>
              </a:cxn>
              <a:cxn ang="0">
                <a:pos x="T6" y="T7"/>
              </a:cxn>
              <a:cxn ang="0">
                <a:pos x="T8" y="T9"/>
              </a:cxn>
              <a:cxn ang="0">
                <a:pos x="T10" y="T11"/>
              </a:cxn>
            </a:cxnLst>
            <a:rect l="0" t="0" r="r" b="b"/>
            <a:pathLst>
              <a:path w="215" h="213">
                <a:moveTo>
                  <a:pt x="0" y="106"/>
                </a:moveTo>
                <a:cubicBezTo>
                  <a:pt x="0" y="47"/>
                  <a:pt x="48" y="0"/>
                  <a:pt x="107" y="0"/>
                </a:cubicBezTo>
                <a:cubicBezTo>
                  <a:pt x="167" y="0"/>
                  <a:pt x="215" y="47"/>
                  <a:pt x="215" y="106"/>
                </a:cubicBezTo>
                <a:cubicBezTo>
                  <a:pt x="215" y="106"/>
                  <a:pt x="215" y="106"/>
                  <a:pt x="215" y="106"/>
                </a:cubicBezTo>
                <a:cubicBezTo>
                  <a:pt x="215" y="165"/>
                  <a:pt x="167" y="213"/>
                  <a:pt x="107" y="213"/>
                </a:cubicBezTo>
                <a:cubicBezTo>
                  <a:pt x="48" y="213"/>
                  <a:pt x="0" y="165"/>
                  <a:pt x="0" y="106"/>
                </a:cubicBezTo>
              </a:path>
            </a:pathLst>
          </a:custGeom>
          <a:noFill/>
          <a:ln w="1270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200"/>
          </a:p>
        </p:txBody>
      </p:sp>
      <p:sp>
        <p:nvSpPr>
          <p:cNvPr id="48" name="Rectangle 47"/>
          <p:cNvSpPr>
            <a:spLocks noChangeArrowheads="1"/>
          </p:cNvSpPr>
          <p:nvPr/>
        </p:nvSpPr>
        <p:spPr bwMode="auto">
          <a:xfrm>
            <a:off x="2216253" y="3331790"/>
            <a:ext cx="115294" cy="276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rgbClr val="000000"/>
                </a:solidFill>
                <a:effectLst/>
                <a:latin typeface="Calibri" panose="020F0502020204030204" pitchFamily="34" charset="0"/>
              </a:rPr>
              <a:t>+</a:t>
            </a:r>
            <a:endParaRPr kumimoji="0" lang="en-US" altLang="en-US" sz="1200" b="0" i="0" u="none" strike="noStrike" cap="none" normalizeH="0" baseline="0">
              <a:ln>
                <a:noFill/>
              </a:ln>
              <a:solidFill>
                <a:schemeClr val="tx1"/>
              </a:solidFill>
              <a:effectLst/>
              <a:latin typeface="Arial" panose="020B0604020202020204" pitchFamily="34" charset="0"/>
            </a:endParaRPr>
          </a:p>
        </p:txBody>
      </p:sp>
      <p:sp>
        <p:nvSpPr>
          <p:cNvPr id="49" name="Line 48"/>
          <p:cNvSpPr>
            <a:spLocks noChangeShapeType="1"/>
          </p:cNvSpPr>
          <p:nvPr/>
        </p:nvSpPr>
        <p:spPr bwMode="auto">
          <a:xfrm flipH="1">
            <a:off x="1940596" y="2280519"/>
            <a:ext cx="338545" cy="199144"/>
          </a:xfrm>
          <a:prstGeom prst="line">
            <a:avLst/>
          </a:prstGeom>
          <a:noFill/>
          <a:ln w="1270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200"/>
          </a:p>
        </p:txBody>
      </p:sp>
      <p:sp>
        <p:nvSpPr>
          <p:cNvPr id="50" name="Freeform 49"/>
          <p:cNvSpPr>
            <a:spLocks/>
          </p:cNvSpPr>
          <p:nvPr/>
        </p:nvSpPr>
        <p:spPr bwMode="auto">
          <a:xfrm>
            <a:off x="1906008" y="2457652"/>
            <a:ext cx="51358" cy="42973"/>
          </a:xfrm>
          <a:custGeom>
            <a:avLst/>
            <a:gdLst>
              <a:gd name="T0" fmla="*/ 49 w 49"/>
              <a:gd name="T1" fmla="*/ 37 h 41"/>
              <a:gd name="T2" fmla="*/ 0 w 49"/>
              <a:gd name="T3" fmla="*/ 41 h 41"/>
              <a:gd name="T4" fmla="*/ 27 w 49"/>
              <a:gd name="T5" fmla="*/ 0 h 41"/>
              <a:gd name="T6" fmla="*/ 49 w 49"/>
              <a:gd name="T7" fmla="*/ 37 h 41"/>
            </a:gdLst>
            <a:ahLst/>
            <a:cxnLst>
              <a:cxn ang="0">
                <a:pos x="T0" y="T1"/>
              </a:cxn>
              <a:cxn ang="0">
                <a:pos x="T2" y="T3"/>
              </a:cxn>
              <a:cxn ang="0">
                <a:pos x="T4" y="T5"/>
              </a:cxn>
              <a:cxn ang="0">
                <a:pos x="T6" y="T7"/>
              </a:cxn>
            </a:cxnLst>
            <a:rect l="0" t="0" r="r" b="b"/>
            <a:pathLst>
              <a:path w="49" h="41">
                <a:moveTo>
                  <a:pt x="49" y="37"/>
                </a:moveTo>
                <a:lnTo>
                  <a:pt x="0" y="41"/>
                </a:lnTo>
                <a:lnTo>
                  <a:pt x="27" y="0"/>
                </a:lnTo>
                <a:lnTo>
                  <a:pt x="49" y="3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51" name="Line 50"/>
          <p:cNvSpPr>
            <a:spLocks noChangeShapeType="1"/>
          </p:cNvSpPr>
          <p:nvPr/>
        </p:nvSpPr>
        <p:spPr bwMode="auto">
          <a:xfrm flipH="1">
            <a:off x="1943740" y="3605351"/>
            <a:ext cx="332256" cy="131016"/>
          </a:xfrm>
          <a:prstGeom prst="line">
            <a:avLst/>
          </a:prstGeom>
          <a:noFill/>
          <a:ln w="1270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200"/>
          </a:p>
        </p:txBody>
      </p:sp>
      <p:sp>
        <p:nvSpPr>
          <p:cNvPr id="52" name="Freeform 51"/>
          <p:cNvSpPr>
            <a:spLocks/>
          </p:cNvSpPr>
          <p:nvPr/>
        </p:nvSpPr>
        <p:spPr bwMode="auto">
          <a:xfrm>
            <a:off x="1906008" y="3713308"/>
            <a:ext cx="51358" cy="42973"/>
          </a:xfrm>
          <a:custGeom>
            <a:avLst/>
            <a:gdLst>
              <a:gd name="T0" fmla="*/ 49 w 49"/>
              <a:gd name="T1" fmla="*/ 41 h 41"/>
              <a:gd name="T2" fmla="*/ 0 w 49"/>
              <a:gd name="T3" fmla="*/ 37 h 41"/>
              <a:gd name="T4" fmla="*/ 33 w 49"/>
              <a:gd name="T5" fmla="*/ 0 h 41"/>
              <a:gd name="T6" fmla="*/ 49 w 49"/>
              <a:gd name="T7" fmla="*/ 41 h 41"/>
            </a:gdLst>
            <a:ahLst/>
            <a:cxnLst>
              <a:cxn ang="0">
                <a:pos x="T0" y="T1"/>
              </a:cxn>
              <a:cxn ang="0">
                <a:pos x="T2" y="T3"/>
              </a:cxn>
              <a:cxn ang="0">
                <a:pos x="T4" y="T5"/>
              </a:cxn>
              <a:cxn ang="0">
                <a:pos x="T6" y="T7"/>
              </a:cxn>
            </a:cxnLst>
            <a:rect l="0" t="0" r="r" b="b"/>
            <a:pathLst>
              <a:path w="49" h="41">
                <a:moveTo>
                  <a:pt x="49" y="41"/>
                </a:moveTo>
                <a:lnTo>
                  <a:pt x="0" y="37"/>
                </a:lnTo>
                <a:lnTo>
                  <a:pt x="33" y="0"/>
                </a:lnTo>
                <a:lnTo>
                  <a:pt x="49" y="4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53" name="Line 52"/>
          <p:cNvSpPr>
            <a:spLocks noChangeShapeType="1"/>
          </p:cNvSpPr>
          <p:nvPr/>
        </p:nvSpPr>
        <p:spPr bwMode="auto">
          <a:xfrm>
            <a:off x="2275996" y="3605351"/>
            <a:ext cx="333304" cy="131016"/>
          </a:xfrm>
          <a:prstGeom prst="line">
            <a:avLst/>
          </a:prstGeom>
          <a:noFill/>
          <a:ln w="1270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200"/>
          </a:p>
        </p:txBody>
      </p:sp>
      <p:sp>
        <p:nvSpPr>
          <p:cNvPr id="54" name="Freeform 53"/>
          <p:cNvSpPr>
            <a:spLocks/>
          </p:cNvSpPr>
          <p:nvPr/>
        </p:nvSpPr>
        <p:spPr bwMode="auto">
          <a:xfrm>
            <a:off x="2595675" y="3713308"/>
            <a:ext cx="51358" cy="42973"/>
          </a:xfrm>
          <a:custGeom>
            <a:avLst/>
            <a:gdLst>
              <a:gd name="T0" fmla="*/ 16 w 49"/>
              <a:gd name="T1" fmla="*/ 0 h 41"/>
              <a:gd name="T2" fmla="*/ 49 w 49"/>
              <a:gd name="T3" fmla="*/ 37 h 41"/>
              <a:gd name="T4" fmla="*/ 0 w 49"/>
              <a:gd name="T5" fmla="*/ 41 h 41"/>
              <a:gd name="T6" fmla="*/ 16 w 49"/>
              <a:gd name="T7" fmla="*/ 0 h 41"/>
            </a:gdLst>
            <a:ahLst/>
            <a:cxnLst>
              <a:cxn ang="0">
                <a:pos x="T0" y="T1"/>
              </a:cxn>
              <a:cxn ang="0">
                <a:pos x="T2" y="T3"/>
              </a:cxn>
              <a:cxn ang="0">
                <a:pos x="T4" y="T5"/>
              </a:cxn>
              <a:cxn ang="0">
                <a:pos x="T6" y="T7"/>
              </a:cxn>
            </a:cxnLst>
            <a:rect l="0" t="0" r="r" b="b"/>
            <a:pathLst>
              <a:path w="49" h="41">
                <a:moveTo>
                  <a:pt x="16" y="0"/>
                </a:moveTo>
                <a:lnTo>
                  <a:pt x="49" y="37"/>
                </a:lnTo>
                <a:lnTo>
                  <a:pt x="0" y="41"/>
                </a:lnTo>
                <a:lnTo>
                  <a:pt x="1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55" name="Line 54"/>
          <p:cNvSpPr>
            <a:spLocks noChangeShapeType="1"/>
          </p:cNvSpPr>
          <p:nvPr/>
        </p:nvSpPr>
        <p:spPr bwMode="auto">
          <a:xfrm flipH="1">
            <a:off x="2378713" y="4485777"/>
            <a:ext cx="134160" cy="146738"/>
          </a:xfrm>
          <a:prstGeom prst="line">
            <a:avLst/>
          </a:prstGeom>
          <a:noFill/>
          <a:ln w="1270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200"/>
          </a:p>
        </p:txBody>
      </p:sp>
      <p:sp>
        <p:nvSpPr>
          <p:cNvPr id="56" name="Freeform 55"/>
          <p:cNvSpPr>
            <a:spLocks/>
          </p:cNvSpPr>
          <p:nvPr/>
        </p:nvSpPr>
        <p:spPr bwMode="auto">
          <a:xfrm>
            <a:off x="2352510" y="4612600"/>
            <a:ext cx="47166" cy="49262"/>
          </a:xfrm>
          <a:custGeom>
            <a:avLst/>
            <a:gdLst>
              <a:gd name="T0" fmla="*/ 45 w 45"/>
              <a:gd name="T1" fmla="*/ 29 h 47"/>
              <a:gd name="T2" fmla="*/ 0 w 45"/>
              <a:gd name="T3" fmla="*/ 47 h 47"/>
              <a:gd name="T4" fmla="*/ 13 w 45"/>
              <a:gd name="T5" fmla="*/ 0 h 47"/>
              <a:gd name="T6" fmla="*/ 45 w 45"/>
              <a:gd name="T7" fmla="*/ 29 h 47"/>
            </a:gdLst>
            <a:ahLst/>
            <a:cxnLst>
              <a:cxn ang="0">
                <a:pos x="T0" y="T1"/>
              </a:cxn>
              <a:cxn ang="0">
                <a:pos x="T2" y="T3"/>
              </a:cxn>
              <a:cxn ang="0">
                <a:pos x="T4" y="T5"/>
              </a:cxn>
              <a:cxn ang="0">
                <a:pos x="T6" y="T7"/>
              </a:cxn>
            </a:cxnLst>
            <a:rect l="0" t="0" r="r" b="b"/>
            <a:pathLst>
              <a:path w="45" h="47">
                <a:moveTo>
                  <a:pt x="45" y="29"/>
                </a:moveTo>
                <a:lnTo>
                  <a:pt x="0" y="47"/>
                </a:lnTo>
                <a:lnTo>
                  <a:pt x="13" y="0"/>
                </a:lnTo>
                <a:lnTo>
                  <a:pt x="45" y="2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57" name="Freeform 56"/>
          <p:cNvSpPr>
            <a:spLocks/>
          </p:cNvSpPr>
          <p:nvPr/>
        </p:nvSpPr>
        <p:spPr bwMode="auto">
          <a:xfrm>
            <a:off x="2163847" y="4632515"/>
            <a:ext cx="225347" cy="223251"/>
          </a:xfrm>
          <a:custGeom>
            <a:avLst/>
            <a:gdLst>
              <a:gd name="T0" fmla="*/ 0 w 584"/>
              <a:gd name="T1" fmla="*/ 292 h 584"/>
              <a:gd name="T2" fmla="*/ 292 w 584"/>
              <a:gd name="T3" fmla="*/ 0 h 584"/>
              <a:gd name="T4" fmla="*/ 584 w 584"/>
              <a:gd name="T5" fmla="*/ 292 h 584"/>
              <a:gd name="T6" fmla="*/ 584 w 584"/>
              <a:gd name="T7" fmla="*/ 292 h 584"/>
              <a:gd name="T8" fmla="*/ 292 w 584"/>
              <a:gd name="T9" fmla="*/ 584 h 584"/>
              <a:gd name="T10" fmla="*/ 0 w 584"/>
              <a:gd name="T11" fmla="*/ 292 h 584"/>
            </a:gdLst>
            <a:ahLst/>
            <a:cxnLst>
              <a:cxn ang="0">
                <a:pos x="T0" y="T1"/>
              </a:cxn>
              <a:cxn ang="0">
                <a:pos x="T2" y="T3"/>
              </a:cxn>
              <a:cxn ang="0">
                <a:pos x="T4" y="T5"/>
              </a:cxn>
              <a:cxn ang="0">
                <a:pos x="T6" y="T7"/>
              </a:cxn>
              <a:cxn ang="0">
                <a:pos x="T8" y="T9"/>
              </a:cxn>
              <a:cxn ang="0">
                <a:pos x="T10" y="T11"/>
              </a:cxn>
            </a:cxnLst>
            <a:rect l="0" t="0" r="r" b="b"/>
            <a:pathLst>
              <a:path w="584" h="584">
                <a:moveTo>
                  <a:pt x="0" y="292"/>
                </a:moveTo>
                <a:cubicBezTo>
                  <a:pt x="0" y="131"/>
                  <a:pt x="131" y="0"/>
                  <a:pt x="292" y="0"/>
                </a:cubicBezTo>
                <a:cubicBezTo>
                  <a:pt x="453" y="0"/>
                  <a:pt x="584" y="131"/>
                  <a:pt x="584" y="292"/>
                </a:cubicBezTo>
                <a:cubicBezTo>
                  <a:pt x="584" y="292"/>
                  <a:pt x="584" y="292"/>
                  <a:pt x="584" y="292"/>
                </a:cubicBezTo>
                <a:cubicBezTo>
                  <a:pt x="584" y="453"/>
                  <a:pt x="453" y="584"/>
                  <a:pt x="292" y="584"/>
                </a:cubicBezTo>
                <a:cubicBezTo>
                  <a:pt x="131" y="584"/>
                  <a:pt x="0" y="453"/>
                  <a:pt x="0" y="292"/>
                </a:cubicBezTo>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sz="1200"/>
          </a:p>
        </p:txBody>
      </p:sp>
      <p:sp>
        <p:nvSpPr>
          <p:cNvPr id="58" name="Freeform 57"/>
          <p:cNvSpPr>
            <a:spLocks/>
          </p:cNvSpPr>
          <p:nvPr/>
        </p:nvSpPr>
        <p:spPr bwMode="auto">
          <a:xfrm>
            <a:off x="2163847" y="4632515"/>
            <a:ext cx="225347" cy="223251"/>
          </a:xfrm>
          <a:custGeom>
            <a:avLst/>
            <a:gdLst>
              <a:gd name="T0" fmla="*/ 0 w 215"/>
              <a:gd name="T1" fmla="*/ 107 h 213"/>
              <a:gd name="T2" fmla="*/ 107 w 215"/>
              <a:gd name="T3" fmla="*/ 0 h 213"/>
              <a:gd name="T4" fmla="*/ 215 w 215"/>
              <a:gd name="T5" fmla="*/ 107 h 213"/>
              <a:gd name="T6" fmla="*/ 215 w 215"/>
              <a:gd name="T7" fmla="*/ 107 h 213"/>
              <a:gd name="T8" fmla="*/ 107 w 215"/>
              <a:gd name="T9" fmla="*/ 213 h 213"/>
              <a:gd name="T10" fmla="*/ 0 w 215"/>
              <a:gd name="T11" fmla="*/ 107 h 213"/>
            </a:gdLst>
            <a:ahLst/>
            <a:cxnLst>
              <a:cxn ang="0">
                <a:pos x="T0" y="T1"/>
              </a:cxn>
              <a:cxn ang="0">
                <a:pos x="T2" y="T3"/>
              </a:cxn>
              <a:cxn ang="0">
                <a:pos x="T4" y="T5"/>
              </a:cxn>
              <a:cxn ang="0">
                <a:pos x="T6" y="T7"/>
              </a:cxn>
              <a:cxn ang="0">
                <a:pos x="T8" y="T9"/>
              </a:cxn>
              <a:cxn ang="0">
                <a:pos x="T10" y="T11"/>
              </a:cxn>
            </a:cxnLst>
            <a:rect l="0" t="0" r="r" b="b"/>
            <a:pathLst>
              <a:path w="215" h="213">
                <a:moveTo>
                  <a:pt x="0" y="107"/>
                </a:moveTo>
                <a:cubicBezTo>
                  <a:pt x="0" y="48"/>
                  <a:pt x="48" y="0"/>
                  <a:pt x="107" y="0"/>
                </a:cubicBezTo>
                <a:cubicBezTo>
                  <a:pt x="167" y="0"/>
                  <a:pt x="215" y="48"/>
                  <a:pt x="215" y="107"/>
                </a:cubicBezTo>
                <a:cubicBezTo>
                  <a:pt x="215" y="107"/>
                  <a:pt x="215" y="107"/>
                  <a:pt x="215" y="107"/>
                </a:cubicBezTo>
                <a:cubicBezTo>
                  <a:pt x="215" y="166"/>
                  <a:pt x="167" y="213"/>
                  <a:pt x="107" y="213"/>
                </a:cubicBezTo>
                <a:cubicBezTo>
                  <a:pt x="48" y="213"/>
                  <a:pt x="0" y="166"/>
                  <a:pt x="0" y="107"/>
                </a:cubicBezTo>
              </a:path>
            </a:pathLst>
          </a:custGeom>
          <a:noFill/>
          <a:ln w="1270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200"/>
          </a:p>
        </p:txBody>
      </p:sp>
      <p:sp>
        <p:nvSpPr>
          <p:cNvPr id="59" name="Rectangle 58"/>
          <p:cNvSpPr>
            <a:spLocks noChangeArrowheads="1"/>
          </p:cNvSpPr>
          <p:nvPr/>
        </p:nvSpPr>
        <p:spPr bwMode="auto">
          <a:xfrm>
            <a:off x="2216253" y="4585349"/>
            <a:ext cx="115294" cy="276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rgbClr val="000000"/>
                </a:solidFill>
                <a:effectLst/>
                <a:latin typeface="Calibri" panose="020F0502020204030204" pitchFamily="34" charset="0"/>
              </a:rPr>
              <a:t>+</a:t>
            </a:r>
            <a:endParaRPr kumimoji="0" lang="en-US" altLang="en-US" sz="1200" b="0" i="0" u="none" strike="noStrike" cap="none" normalizeH="0" baseline="0">
              <a:ln>
                <a:noFill/>
              </a:ln>
              <a:solidFill>
                <a:schemeClr val="tx1"/>
              </a:solidFill>
              <a:effectLst/>
              <a:latin typeface="Arial" panose="020B0604020202020204" pitchFamily="34" charset="0"/>
            </a:endParaRPr>
          </a:p>
        </p:txBody>
      </p:sp>
      <p:sp>
        <p:nvSpPr>
          <p:cNvPr id="60" name="Line 59"/>
          <p:cNvSpPr>
            <a:spLocks noChangeShapeType="1"/>
          </p:cNvSpPr>
          <p:nvPr/>
        </p:nvSpPr>
        <p:spPr bwMode="auto">
          <a:xfrm>
            <a:off x="2275996" y="4855765"/>
            <a:ext cx="335400" cy="127871"/>
          </a:xfrm>
          <a:prstGeom prst="line">
            <a:avLst/>
          </a:prstGeom>
          <a:noFill/>
          <a:ln w="1270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200"/>
          </a:p>
        </p:txBody>
      </p:sp>
      <p:sp>
        <p:nvSpPr>
          <p:cNvPr id="61" name="Freeform 60"/>
          <p:cNvSpPr>
            <a:spLocks/>
          </p:cNvSpPr>
          <p:nvPr/>
        </p:nvSpPr>
        <p:spPr bwMode="auto">
          <a:xfrm>
            <a:off x="2598819" y="4960578"/>
            <a:ext cx="51358" cy="42973"/>
          </a:xfrm>
          <a:custGeom>
            <a:avLst/>
            <a:gdLst>
              <a:gd name="T0" fmla="*/ 15 w 49"/>
              <a:gd name="T1" fmla="*/ 0 h 41"/>
              <a:gd name="T2" fmla="*/ 49 w 49"/>
              <a:gd name="T3" fmla="*/ 36 h 41"/>
              <a:gd name="T4" fmla="*/ 0 w 49"/>
              <a:gd name="T5" fmla="*/ 41 h 41"/>
              <a:gd name="T6" fmla="*/ 15 w 49"/>
              <a:gd name="T7" fmla="*/ 0 h 41"/>
            </a:gdLst>
            <a:ahLst/>
            <a:cxnLst>
              <a:cxn ang="0">
                <a:pos x="T0" y="T1"/>
              </a:cxn>
              <a:cxn ang="0">
                <a:pos x="T2" y="T3"/>
              </a:cxn>
              <a:cxn ang="0">
                <a:pos x="T4" y="T5"/>
              </a:cxn>
              <a:cxn ang="0">
                <a:pos x="T6" y="T7"/>
              </a:cxn>
            </a:cxnLst>
            <a:rect l="0" t="0" r="r" b="b"/>
            <a:pathLst>
              <a:path w="49" h="41">
                <a:moveTo>
                  <a:pt x="15" y="0"/>
                </a:moveTo>
                <a:lnTo>
                  <a:pt x="49" y="36"/>
                </a:lnTo>
                <a:lnTo>
                  <a:pt x="0" y="41"/>
                </a:lnTo>
                <a:lnTo>
                  <a:pt x="1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62" name="Line 61"/>
          <p:cNvSpPr>
            <a:spLocks noChangeShapeType="1"/>
          </p:cNvSpPr>
          <p:nvPr/>
        </p:nvSpPr>
        <p:spPr bwMode="auto">
          <a:xfrm flipH="1">
            <a:off x="1946885" y="4855765"/>
            <a:ext cx="329112" cy="127871"/>
          </a:xfrm>
          <a:prstGeom prst="line">
            <a:avLst/>
          </a:prstGeom>
          <a:noFill/>
          <a:ln w="1270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200"/>
          </a:p>
        </p:txBody>
      </p:sp>
      <p:sp>
        <p:nvSpPr>
          <p:cNvPr id="63" name="Freeform 62"/>
          <p:cNvSpPr>
            <a:spLocks/>
          </p:cNvSpPr>
          <p:nvPr/>
        </p:nvSpPr>
        <p:spPr bwMode="auto">
          <a:xfrm>
            <a:off x="1909152" y="4960578"/>
            <a:ext cx="51358" cy="42973"/>
          </a:xfrm>
          <a:custGeom>
            <a:avLst/>
            <a:gdLst>
              <a:gd name="T0" fmla="*/ 49 w 49"/>
              <a:gd name="T1" fmla="*/ 41 h 41"/>
              <a:gd name="T2" fmla="*/ 0 w 49"/>
              <a:gd name="T3" fmla="*/ 36 h 41"/>
              <a:gd name="T4" fmla="*/ 33 w 49"/>
              <a:gd name="T5" fmla="*/ 0 h 41"/>
              <a:gd name="T6" fmla="*/ 49 w 49"/>
              <a:gd name="T7" fmla="*/ 41 h 41"/>
            </a:gdLst>
            <a:ahLst/>
            <a:cxnLst>
              <a:cxn ang="0">
                <a:pos x="T0" y="T1"/>
              </a:cxn>
              <a:cxn ang="0">
                <a:pos x="T2" y="T3"/>
              </a:cxn>
              <a:cxn ang="0">
                <a:pos x="T4" y="T5"/>
              </a:cxn>
              <a:cxn ang="0">
                <a:pos x="T6" y="T7"/>
              </a:cxn>
            </a:cxnLst>
            <a:rect l="0" t="0" r="r" b="b"/>
            <a:pathLst>
              <a:path w="49" h="41">
                <a:moveTo>
                  <a:pt x="49" y="41"/>
                </a:moveTo>
                <a:lnTo>
                  <a:pt x="0" y="36"/>
                </a:lnTo>
                <a:lnTo>
                  <a:pt x="33" y="0"/>
                </a:lnTo>
                <a:lnTo>
                  <a:pt x="49" y="4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64" name="Line 63"/>
          <p:cNvSpPr>
            <a:spLocks noChangeShapeType="1"/>
          </p:cNvSpPr>
          <p:nvPr/>
        </p:nvSpPr>
        <p:spPr bwMode="auto">
          <a:xfrm>
            <a:off x="1906008" y="4045564"/>
            <a:ext cx="299764" cy="564940"/>
          </a:xfrm>
          <a:prstGeom prst="line">
            <a:avLst/>
          </a:prstGeom>
          <a:noFill/>
          <a:ln w="1270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200"/>
          </a:p>
        </p:txBody>
      </p:sp>
      <p:sp>
        <p:nvSpPr>
          <p:cNvPr id="65" name="Freeform 64"/>
          <p:cNvSpPr>
            <a:spLocks/>
          </p:cNvSpPr>
          <p:nvPr/>
        </p:nvSpPr>
        <p:spPr bwMode="auto">
          <a:xfrm>
            <a:off x="2182713" y="4594782"/>
            <a:ext cx="40877" cy="50310"/>
          </a:xfrm>
          <a:custGeom>
            <a:avLst/>
            <a:gdLst>
              <a:gd name="T0" fmla="*/ 39 w 39"/>
              <a:gd name="T1" fmla="*/ 0 h 48"/>
              <a:gd name="T2" fmla="*/ 39 w 39"/>
              <a:gd name="T3" fmla="*/ 48 h 48"/>
              <a:gd name="T4" fmla="*/ 0 w 39"/>
              <a:gd name="T5" fmla="*/ 20 h 48"/>
              <a:gd name="T6" fmla="*/ 39 w 39"/>
              <a:gd name="T7" fmla="*/ 0 h 48"/>
            </a:gdLst>
            <a:ahLst/>
            <a:cxnLst>
              <a:cxn ang="0">
                <a:pos x="T0" y="T1"/>
              </a:cxn>
              <a:cxn ang="0">
                <a:pos x="T2" y="T3"/>
              </a:cxn>
              <a:cxn ang="0">
                <a:pos x="T4" y="T5"/>
              </a:cxn>
              <a:cxn ang="0">
                <a:pos x="T6" y="T7"/>
              </a:cxn>
            </a:cxnLst>
            <a:rect l="0" t="0" r="r" b="b"/>
            <a:pathLst>
              <a:path w="39" h="48">
                <a:moveTo>
                  <a:pt x="39" y="0"/>
                </a:moveTo>
                <a:lnTo>
                  <a:pt x="39" y="48"/>
                </a:lnTo>
                <a:lnTo>
                  <a:pt x="0" y="20"/>
                </a:lnTo>
                <a:lnTo>
                  <a:pt x="3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66" name="Freeform 65"/>
          <p:cNvSpPr>
            <a:spLocks/>
          </p:cNvSpPr>
          <p:nvPr/>
        </p:nvSpPr>
        <p:spPr bwMode="auto">
          <a:xfrm>
            <a:off x="2166991" y="5879785"/>
            <a:ext cx="225347" cy="223251"/>
          </a:xfrm>
          <a:custGeom>
            <a:avLst/>
            <a:gdLst>
              <a:gd name="T0" fmla="*/ 0 w 584"/>
              <a:gd name="T1" fmla="*/ 292 h 584"/>
              <a:gd name="T2" fmla="*/ 292 w 584"/>
              <a:gd name="T3" fmla="*/ 0 h 584"/>
              <a:gd name="T4" fmla="*/ 584 w 584"/>
              <a:gd name="T5" fmla="*/ 292 h 584"/>
              <a:gd name="T6" fmla="*/ 584 w 584"/>
              <a:gd name="T7" fmla="*/ 292 h 584"/>
              <a:gd name="T8" fmla="*/ 292 w 584"/>
              <a:gd name="T9" fmla="*/ 584 h 584"/>
              <a:gd name="T10" fmla="*/ 0 w 584"/>
              <a:gd name="T11" fmla="*/ 292 h 584"/>
            </a:gdLst>
            <a:ahLst/>
            <a:cxnLst>
              <a:cxn ang="0">
                <a:pos x="T0" y="T1"/>
              </a:cxn>
              <a:cxn ang="0">
                <a:pos x="T2" y="T3"/>
              </a:cxn>
              <a:cxn ang="0">
                <a:pos x="T4" y="T5"/>
              </a:cxn>
              <a:cxn ang="0">
                <a:pos x="T6" y="T7"/>
              </a:cxn>
              <a:cxn ang="0">
                <a:pos x="T8" y="T9"/>
              </a:cxn>
              <a:cxn ang="0">
                <a:pos x="T10" y="T11"/>
              </a:cxn>
            </a:cxnLst>
            <a:rect l="0" t="0" r="r" b="b"/>
            <a:pathLst>
              <a:path w="584" h="584">
                <a:moveTo>
                  <a:pt x="0" y="292"/>
                </a:moveTo>
                <a:cubicBezTo>
                  <a:pt x="0" y="131"/>
                  <a:pt x="131" y="0"/>
                  <a:pt x="292" y="0"/>
                </a:cubicBezTo>
                <a:cubicBezTo>
                  <a:pt x="453" y="0"/>
                  <a:pt x="584" y="131"/>
                  <a:pt x="584" y="292"/>
                </a:cubicBezTo>
                <a:cubicBezTo>
                  <a:pt x="584" y="292"/>
                  <a:pt x="584" y="292"/>
                  <a:pt x="584" y="292"/>
                </a:cubicBezTo>
                <a:cubicBezTo>
                  <a:pt x="584" y="453"/>
                  <a:pt x="453" y="584"/>
                  <a:pt x="292" y="584"/>
                </a:cubicBezTo>
                <a:cubicBezTo>
                  <a:pt x="131" y="584"/>
                  <a:pt x="0" y="453"/>
                  <a:pt x="0" y="292"/>
                </a:cubicBezTo>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sz="1200"/>
          </a:p>
        </p:txBody>
      </p:sp>
      <p:sp>
        <p:nvSpPr>
          <p:cNvPr id="67" name="Freeform 66"/>
          <p:cNvSpPr>
            <a:spLocks/>
          </p:cNvSpPr>
          <p:nvPr/>
        </p:nvSpPr>
        <p:spPr bwMode="auto">
          <a:xfrm>
            <a:off x="2166991" y="5879785"/>
            <a:ext cx="225347" cy="223251"/>
          </a:xfrm>
          <a:custGeom>
            <a:avLst/>
            <a:gdLst>
              <a:gd name="T0" fmla="*/ 0 w 215"/>
              <a:gd name="T1" fmla="*/ 106 h 213"/>
              <a:gd name="T2" fmla="*/ 107 w 215"/>
              <a:gd name="T3" fmla="*/ 0 h 213"/>
              <a:gd name="T4" fmla="*/ 215 w 215"/>
              <a:gd name="T5" fmla="*/ 106 h 213"/>
              <a:gd name="T6" fmla="*/ 215 w 215"/>
              <a:gd name="T7" fmla="*/ 106 h 213"/>
              <a:gd name="T8" fmla="*/ 107 w 215"/>
              <a:gd name="T9" fmla="*/ 213 h 213"/>
              <a:gd name="T10" fmla="*/ 0 w 215"/>
              <a:gd name="T11" fmla="*/ 106 h 213"/>
            </a:gdLst>
            <a:ahLst/>
            <a:cxnLst>
              <a:cxn ang="0">
                <a:pos x="T0" y="T1"/>
              </a:cxn>
              <a:cxn ang="0">
                <a:pos x="T2" y="T3"/>
              </a:cxn>
              <a:cxn ang="0">
                <a:pos x="T4" y="T5"/>
              </a:cxn>
              <a:cxn ang="0">
                <a:pos x="T6" y="T7"/>
              </a:cxn>
              <a:cxn ang="0">
                <a:pos x="T8" y="T9"/>
              </a:cxn>
              <a:cxn ang="0">
                <a:pos x="T10" y="T11"/>
              </a:cxn>
            </a:cxnLst>
            <a:rect l="0" t="0" r="r" b="b"/>
            <a:pathLst>
              <a:path w="215" h="213">
                <a:moveTo>
                  <a:pt x="0" y="106"/>
                </a:moveTo>
                <a:cubicBezTo>
                  <a:pt x="0" y="48"/>
                  <a:pt x="48" y="0"/>
                  <a:pt x="107" y="0"/>
                </a:cubicBezTo>
                <a:cubicBezTo>
                  <a:pt x="167" y="0"/>
                  <a:pt x="215" y="48"/>
                  <a:pt x="215" y="106"/>
                </a:cubicBezTo>
                <a:cubicBezTo>
                  <a:pt x="215" y="106"/>
                  <a:pt x="215" y="106"/>
                  <a:pt x="215" y="106"/>
                </a:cubicBezTo>
                <a:cubicBezTo>
                  <a:pt x="215" y="165"/>
                  <a:pt x="167" y="213"/>
                  <a:pt x="107" y="213"/>
                </a:cubicBezTo>
                <a:cubicBezTo>
                  <a:pt x="48" y="213"/>
                  <a:pt x="0" y="165"/>
                  <a:pt x="0" y="106"/>
                </a:cubicBezTo>
              </a:path>
            </a:pathLst>
          </a:custGeom>
          <a:noFill/>
          <a:ln w="1270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200"/>
          </a:p>
        </p:txBody>
      </p:sp>
      <p:sp>
        <p:nvSpPr>
          <p:cNvPr id="68" name="Rectangle 67"/>
          <p:cNvSpPr>
            <a:spLocks noChangeArrowheads="1"/>
          </p:cNvSpPr>
          <p:nvPr/>
        </p:nvSpPr>
        <p:spPr bwMode="auto">
          <a:xfrm>
            <a:off x="2216253" y="5833667"/>
            <a:ext cx="115294" cy="276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rgbClr val="000000"/>
                </a:solidFill>
                <a:effectLst/>
                <a:latin typeface="Calibri" panose="020F0502020204030204" pitchFamily="34" charset="0"/>
              </a:rPr>
              <a:t>+</a:t>
            </a:r>
            <a:endParaRPr kumimoji="0" lang="en-US" altLang="en-US" sz="1200" b="0" i="0" u="none" strike="noStrike" cap="none" normalizeH="0" baseline="0">
              <a:ln>
                <a:noFill/>
              </a:ln>
              <a:solidFill>
                <a:schemeClr val="tx1"/>
              </a:solidFill>
              <a:effectLst/>
              <a:latin typeface="Arial" panose="020B0604020202020204" pitchFamily="34" charset="0"/>
            </a:endParaRPr>
          </a:p>
        </p:txBody>
      </p:sp>
      <p:sp>
        <p:nvSpPr>
          <p:cNvPr id="69" name="Line 68"/>
          <p:cNvSpPr>
            <a:spLocks noChangeShapeType="1"/>
          </p:cNvSpPr>
          <p:nvPr/>
        </p:nvSpPr>
        <p:spPr bwMode="auto">
          <a:xfrm>
            <a:off x="1909152" y="5291786"/>
            <a:ext cx="299764" cy="564940"/>
          </a:xfrm>
          <a:prstGeom prst="line">
            <a:avLst/>
          </a:prstGeom>
          <a:noFill/>
          <a:ln w="1270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200"/>
          </a:p>
        </p:txBody>
      </p:sp>
      <p:sp>
        <p:nvSpPr>
          <p:cNvPr id="70" name="Freeform 69"/>
          <p:cNvSpPr>
            <a:spLocks/>
          </p:cNvSpPr>
          <p:nvPr/>
        </p:nvSpPr>
        <p:spPr bwMode="auto">
          <a:xfrm>
            <a:off x="2185858" y="5841004"/>
            <a:ext cx="40877" cy="51358"/>
          </a:xfrm>
          <a:custGeom>
            <a:avLst/>
            <a:gdLst>
              <a:gd name="T0" fmla="*/ 39 w 39"/>
              <a:gd name="T1" fmla="*/ 0 h 49"/>
              <a:gd name="T2" fmla="*/ 39 w 39"/>
              <a:gd name="T3" fmla="*/ 49 h 49"/>
              <a:gd name="T4" fmla="*/ 0 w 39"/>
              <a:gd name="T5" fmla="*/ 20 h 49"/>
              <a:gd name="T6" fmla="*/ 39 w 39"/>
              <a:gd name="T7" fmla="*/ 0 h 49"/>
            </a:gdLst>
            <a:ahLst/>
            <a:cxnLst>
              <a:cxn ang="0">
                <a:pos x="T0" y="T1"/>
              </a:cxn>
              <a:cxn ang="0">
                <a:pos x="T2" y="T3"/>
              </a:cxn>
              <a:cxn ang="0">
                <a:pos x="T4" y="T5"/>
              </a:cxn>
              <a:cxn ang="0">
                <a:pos x="T6" y="T7"/>
              </a:cxn>
            </a:cxnLst>
            <a:rect l="0" t="0" r="r" b="b"/>
            <a:pathLst>
              <a:path w="39" h="49">
                <a:moveTo>
                  <a:pt x="39" y="0"/>
                </a:moveTo>
                <a:lnTo>
                  <a:pt x="39" y="49"/>
                </a:lnTo>
                <a:lnTo>
                  <a:pt x="0" y="20"/>
                </a:lnTo>
                <a:lnTo>
                  <a:pt x="3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71" name="Line 70"/>
          <p:cNvSpPr>
            <a:spLocks noChangeShapeType="1"/>
          </p:cNvSpPr>
          <p:nvPr/>
        </p:nvSpPr>
        <p:spPr bwMode="auto">
          <a:xfrm>
            <a:off x="2279141" y="6103036"/>
            <a:ext cx="0" cy="101668"/>
          </a:xfrm>
          <a:prstGeom prst="line">
            <a:avLst/>
          </a:prstGeom>
          <a:noFill/>
          <a:ln w="1270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200"/>
          </a:p>
        </p:txBody>
      </p:sp>
      <p:sp>
        <p:nvSpPr>
          <p:cNvPr id="72" name="Freeform 71"/>
          <p:cNvSpPr>
            <a:spLocks/>
          </p:cNvSpPr>
          <p:nvPr/>
        </p:nvSpPr>
        <p:spPr bwMode="auto">
          <a:xfrm>
            <a:off x="2256082" y="6199463"/>
            <a:ext cx="46118" cy="46118"/>
          </a:xfrm>
          <a:custGeom>
            <a:avLst/>
            <a:gdLst>
              <a:gd name="T0" fmla="*/ 44 w 44"/>
              <a:gd name="T1" fmla="*/ 0 h 44"/>
              <a:gd name="T2" fmla="*/ 22 w 44"/>
              <a:gd name="T3" fmla="*/ 44 h 44"/>
              <a:gd name="T4" fmla="*/ 0 w 44"/>
              <a:gd name="T5" fmla="*/ 0 h 44"/>
              <a:gd name="T6" fmla="*/ 44 w 44"/>
              <a:gd name="T7" fmla="*/ 0 h 44"/>
            </a:gdLst>
            <a:ahLst/>
            <a:cxnLst>
              <a:cxn ang="0">
                <a:pos x="T0" y="T1"/>
              </a:cxn>
              <a:cxn ang="0">
                <a:pos x="T2" y="T3"/>
              </a:cxn>
              <a:cxn ang="0">
                <a:pos x="T4" y="T5"/>
              </a:cxn>
              <a:cxn ang="0">
                <a:pos x="T6" y="T7"/>
              </a:cxn>
            </a:cxnLst>
            <a:rect l="0" t="0" r="r" b="b"/>
            <a:pathLst>
              <a:path w="44" h="44">
                <a:moveTo>
                  <a:pt x="44" y="0"/>
                </a:moveTo>
                <a:lnTo>
                  <a:pt x="22" y="44"/>
                </a:lnTo>
                <a:lnTo>
                  <a:pt x="0" y="0"/>
                </a:lnTo>
                <a:lnTo>
                  <a:pt x="4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322" name="Rectangle 311"/>
          <p:cNvSpPr>
            <a:spLocks noChangeArrowheads="1"/>
          </p:cNvSpPr>
          <p:nvPr/>
        </p:nvSpPr>
        <p:spPr bwMode="auto">
          <a:xfrm>
            <a:off x="7686675" y="1362075"/>
            <a:ext cx="592138" cy="2936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5" name="input"/>
          <p:cNvSpPr>
            <a:spLocks noChangeArrowheads="1"/>
          </p:cNvSpPr>
          <p:nvPr/>
        </p:nvSpPr>
        <p:spPr bwMode="auto">
          <a:xfrm>
            <a:off x="7721600" y="1366837"/>
            <a:ext cx="6286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dirty="0">
                <a:ln>
                  <a:noFill/>
                </a:ln>
                <a:solidFill>
                  <a:srgbClr val="000000"/>
                </a:solidFill>
                <a:effectLst/>
                <a:latin typeface="Times New Roman" panose="02020603050405020304" pitchFamily="18" charset="0"/>
              </a:rPr>
              <a:t>Input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 name="TextBox 1"/>
          <p:cNvSpPr txBox="1"/>
          <p:nvPr/>
        </p:nvSpPr>
        <p:spPr>
          <a:xfrm>
            <a:off x="3497263" y="3283327"/>
            <a:ext cx="990600" cy="904863"/>
          </a:xfrm>
          <a:prstGeom prst="rect">
            <a:avLst/>
          </a:prstGeom>
          <a:noFill/>
        </p:spPr>
        <p:txBody>
          <a:bodyPr wrap="square" lIns="182880" tIns="146304" rIns="182880" bIns="146304" rtlCol="0">
            <a:spAutoFit/>
          </a:bodyPr>
          <a:lstStyle/>
          <a:p>
            <a:pPr algn="ctr">
              <a:lnSpc>
                <a:spcPct val="90000"/>
              </a:lnSpc>
              <a:spcAft>
                <a:spcPts val="600"/>
              </a:spcAft>
            </a:pPr>
            <a:r>
              <a:rPr lang="en-US" altLang="zh-CN" sz="4400" dirty="0">
                <a:solidFill>
                  <a:srgbClr val="FF0000"/>
                </a:solidFill>
              </a:rPr>
              <a:t>=</a:t>
            </a:r>
            <a:endParaRPr lang="en-US" sz="4400" dirty="0">
              <a:solidFill>
                <a:srgbClr val="FF0000"/>
              </a:solidFill>
            </a:endParaRPr>
          </a:p>
        </p:txBody>
      </p:sp>
      <p:sp>
        <p:nvSpPr>
          <p:cNvPr id="205" name="Rectangle 88"/>
          <p:cNvSpPr>
            <a:spLocks noChangeArrowheads="1"/>
          </p:cNvSpPr>
          <p:nvPr/>
        </p:nvSpPr>
        <p:spPr bwMode="auto">
          <a:xfrm>
            <a:off x="8794750" y="1957387"/>
            <a:ext cx="590550" cy="293688"/>
          </a:xfrm>
          <a:prstGeom prst="rect">
            <a:avLst/>
          </a:prstGeom>
          <a:solidFill>
            <a:srgbClr val="FFA5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Rectangle 89"/>
          <p:cNvSpPr>
            <a:spLocks noChangeArrowheads="1"/>
          </p:cNvSpPr>
          <p:nvPr/>
        </p:nvSpPr>
        <p:spPr bwMode="auto">
          <a:xfrm>
            <a:off x="9009063" y="1962150"/>
            <a:ext cx="26511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dirty="0">
                <a:ln>
                  <a:noFill/>
                </a:ln>
                <a:solidFill>
                  <a:srgbClr val="000000"/>
                </a:solidFill>
                <a:effectLst/>
                <a:latin typeface="Times New Roman" panose="02020603050405020304" pitchFamily="18" charset="0"/>
              </a:rPr>
              <a:t>C</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25" name="Line 168"/>
          <p:cNvSpPr>
            <a:spLocks noChangeShapeType="1"/>
          </p:cNvSpPr>
          <p:nvPr/>
        </p:nvSpPr>
        <p:spPr bwMode="auto">
          <a:xfrm>
            <a:off x="9090025" y="2251075"/>
            <a:ext cx="0" cy="180975"/>
          </a:xfrm>
          <a:prstGeom prst="line">
            <a:avLst/>
          </a:prstGeom>
          <a:noFill/>
          <a:ln w="793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1" name="Line 323"/>
          <p:cNvSpPr>
            <a:spLocks noChangeShapeType="1"/>
          </p:cNvSpPr>
          <p:nvPr/>
        </p:nvSpPr>
        <p:spPr bwMode="auto">
          <a:xfrm>
            <a:off x="8278813" y="1628775"/>
            <a:ext cx="765175" cy="309563"/>
          </a:xfrm>
          <a:prstGeom prst="line">
            <a:avLst/>
          </a:prstGeom>
          <a:noFill/>
          <a:ln w="793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2" name="Freeform 324"/>
          <p:cNvSpPr>
            <a:spLocks/>
          </p:cNvSpPr>
          <p:nvPr/>
        </p:nvSpPr>
        <p:spPr bwMode="auto">
          <a:xfrm>
            <a:off x="9024938" y="1908175"/>
            <a:ext cx="65088" cy="53975"/>
          </a:xfrm>
          <a:custGeom>
            <a:avLst/>
            <a:gdLst>
              <a:gd name="T0" fmla="*/ 14 w 41"/>
              <a:gd name="T1" fmla="*/ 0 h 34"/>
              <a:gd name="T2" fmla="*/ 41 w 41"/>
              <a:gd name="T3" fmla="*/ 31 h 34"/>
              <a:gd name="T4" fmla="*/ 0 w 41"/>
              <a:gd name="T5" fmla="*/ 34 h 34"/>
              <a:gd name="T6" fmla="*/ 14 w 41"/>
              <a:gd name="T7" fmla="*/ 0 h 34"/>
            </a:gdLst>
            <a:ahLst/>
            <a:cxnLst>
              <a:cxn ang="0">
                <a:pos x="T0" y="T1"/>
              </a:cxn>
              <a:cxn ang="0">
                <a:pos x="T2" y="T3"/>
              </a:cxn>
              <a:cxn ang="0">
                <a:pos x="T4" y="T5"/>
              </a:cxn>
              <a:cxn ang="0">
                <a:pos x="T6" y="T7"/>
              </a:cxn>
            </a:cxnLst>
            <a:rect l="0" t="0" r="r" b="b"/>
            <a:pathLst>
              <a:path w="41" h="34">
                <a:moveTo>
                  <a:pt x="14" y="0"/>
                </a:moveTo>
                <a:lnTo>
                  <a:pt x="41" y="31"/>
                </a:lnTo>
                <a:lnTo>
                  <a:pt x="0" y="34"/>
                </a:lnTo>
                <a:lnTo>
                  <a:pt x="1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353" name="Group 352"/>
          <p:cNvGrpSpPr/>
          <p:nvPr/>
        </p:nvGrpSpPr>
        <p:grpSpPr>
          <a:xfrm>
            <a:off x="8796528" y="2425700"/>
            <a:ext cx="639763" cy="4432300"/>
            <a:chOff x="8794750" y="2425700"/>
            <a:chExt cx="639763" cy="4432300"/>
          </a:xfrm>
        </p:grpSpPr>
        <p:sp>
          <p:nvSpPr>
            <p:cNvPr id="209" name="Rectangle 104"/>
            <p:cNvSpPr>
              <a:spLocks noChangeArrowheads="1"/>
            </p:cNvSpPr>
            <p:nvPr/>
          </p:nvSpPr>
          <p:spPr bwMode="auto">
            <a:xfrm>
              <a:off x="8794750" y="2471737"/>
              <a:ext cx="590550" cy="293688"/>
            </a:xfrm>
            <a:prstGeom prst="rect">
              <a:avLst/>
            </a:prstGeom>
            <a:solidFill>
              <a:srgbClr val="66C2A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 name="Rectangle 105"/>
            <p:cNvSpPr>
              <a:spLocks noChangeArrowheads="1"/>
            </p:cNvSpPr>
            <p:nvPr/>
          </p:nvSpPr>
          <p:spPr bwMode="auto">
            <a:xfrm>
              <a:off x="8885238" y="2476500"/>
              <a:ext cx="5175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dirty="0">
                  <a:ln>
                    <a:noFill/>
                  </a:ln>
                  <a:solidFill>
                    <a:srgbClr val="000000"/>
                  </a:solidFill>
                  <a:effectLst/>
                  <a:latin typeface="Times New Roman" panose="02020603050405020304" pitchFamily="18" charset="0"/>
                </a:rPr>
                <a:t>R01</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11" name="Rectangle 114"/>
            <p:cNvSpPr>
              <a:spLocks noChangeArrowheads="1"/>
            </p:cNvSpPr>
            <p:nvPr/>
          </p:nvSpPr>
          <p:spPr bwMode="auto">
            <a:xfrm>
              <a:off x="8794750" y="2913062"/>
              <a:ext cx="590550" cy="293688"/>
            </a:xfrm>
            <a:prstGeom prst="rect">
              <a:avLst/>
            </a:prstGeom>
            <a:solidFill>
              <a:srgbClr val="66C2A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 name="Rectangle 115"/>
            <p:cNvSpPr>
              <a:spLocks noChangeArrowheads="1"/>
            </p:cNvSpPr>
            <p:nvPr/>
          </p:nvSpPr>
          <p:spPr bwMode="auto">
            <a:xfrm>
              <a:off x="8885238" y="2917825"/>
              <a:ext cx="5175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a:ln>
                    <a:noFill/>
                  </a:ln>
                  <a:solidFill>
                    <a:srgbClr val="000000"/>
                  </a:solidFill>
                  <a:effectLst/>
                  <a:latin typeface="Times New Roman" panose="02020603050405020304" pitchFamily="18" charset="0"/>
                </a:rPr>
                <a:t>R02</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15" name="Rectangle 128"/>
            <p:cNvSpPr>
              <a:spLocks noChangeArrowheads="1"/>
            </p:cNvSpPr>
            <p:nvPr/>
          </p:nvSpPr>
          <p:spPr bwMode="auto">
            <a:xfrm>
              <a:off x="8794750" y="3724275"/>
              <a:ext cx="590550" cy="295275"/>
            </a:xfrm>
            <a:prstGeom prst="rect">
              <a:avLst/>
            </a:prstGeom>
            <a:solidFill>
              <a:srgbClr val="FC8D6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 name="Rectangle 129"/>
            <p:cNvSpPr>
              <a:spLocks noChangeArrowheads="1"/>
            </p:cNvSpPr>
            <p:nvPr/>
          </p:nvSpPr>
          <p:spPr bwMode="auto">
            <a:xfrm>
              <a:off x="8891588" y="3733800"/>
              <a:ext cx="5048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dirty="0">
                  <a:ln>
                    <a:noFill/>
                  </a:ln>
                  <a:solidFill>
                    <a:srgbClr val="000000"/>
                  </a:solidFill>
                  <a:effectLst/>
                  <a:latin typeface="Times New Roman" panose="02020603050405020304" pitchFamily="18" charset="0"/>
                </a:rPr>
                <a:t>L02</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19" name="Line 148"/>
            <p:cNvSpPr>
              <a:spLocks noChangeShapeType="1"/>
            </p:cNvSpPr>
            <p:nvPr/>
          </p:nvSpPr>
          <p:spPr bwMode="auto">
            <a:xfrm>
              <a:off x="9090025" y="2765425"/>
              <a:ext cx="0" cy="107950"/>
            </a:xfrm>
            <a:prstGeom prst="line">
              <a:avLst/>
            </a:prstGeom>
            <a:noFill/>
            <a:ln w="793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0" name="Freeform 149"/>
            <p:cNvSpPr>
              <a:spLocks/>
            </p:cNvSpPr>
            <p:nvPr/>
          </p:nvSpPr>
          <p:spPr bwMode="auto">
            <a:xfrm>
              <a:off x="9067800" y="2867025"/>
              <a:ext cx="46038" cy="46038"/>
            </a:xfrm>
            <a:custGeom>
              <a:avLst/>
              <a:gdLst>
                <a:gd name="T0" fmla="*/ 29 w 29"/>
                <a:gd name="T1" fmla="*/ 0 h 29"/>
                <a:gd name="T2" fmla="*/ 14 w 29"/>
                <a:gd name="T3" fmla="*/ 29 h 29"/>
                <a:gd name="T4" fmla="*/ 0 w 29"/>
                <a:gd name="T5" fmla="*/ 0 h 29"/>
                <a:gd name="T6" fmla="*/ 29 w 29"/>
                <a:gd name="T7" fmla="*/ 0 h 29"/>
              </a:gdLst>
              <a:ahLst/>
              <a:cxnLst>
                <a:cxn ang="0">
                  <a:pos x="T0" y="T1"/>
                </a:cxn>
                <a:cxn ang="0">
                  <a:pos x="T2" y="T3"/>
                </a:cxn>
                <a:cxn ang="0">
                  <a:pos x="T4" y="T5"/>
                </a:cxn>
                <a:cxn ang="0">
                  <a:pos x="T6" y="T7"/>
                </a:cxn>
              </a:cxnLst>
              <a:rect l="0" t="0" r="r" b="b"/>
              <a:pathLst>
                <a:path w="29" h="29">
                  <a:moveTo>
                    <a:pt x="29" y="0"/>
                  </a:moveTo>
                  <a:lnTo>
                    <a:pt x="14" y="29"/>
                  </a:lnTo>
                  <a:lnTo>
                    <a:pt x="0" y="0"/>
                  </a:lnTo>
                  <a:lnTo>
                    <a:pt x="2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 name="Freeform 169"/>
            <p:cNvSpPr>
              <a:spLocks/>
            </p:cNvSpPr>
            <p:nvPr/>
          </p:nvSpPr>
          <p:spPr bwMode="auto">
            <a:xfrm>
              <a:off x="9067800" y="2425700"/>
              <a:ext cx="46038" cy="46038"/>
            </a:xfrm>
            <a:custGeom>
              <a:avLst/>
              <a:gdLst>
                <a:gd name="T0" fmla="*/ 29 w 29"/>
                <a:gd name="T1" fmla="*/ 0 h 29"/>
                <a:gd name="T2" fmla="*/ 14 w 29"/>
                <a:gd name="T3" fmla="*/ 29 h 29"/>
                <a:gd name="T4" fmla="*/ 0 w 29"/>
                <a:gd name="T5" fmla="*/ 0 h 29"/>
                <a:gd name="T6" fmla="*/ 29 w 29"/>
                <a:gd name="T7" fmla="*/ 0 h 29"/>
              </a:gdLst>
              <a:ahLst/>
              <a:cxnLst>
                <a:cxn ang="0">
                  <a:pos x="T0" y="T1"/>
                </a:cxn>
                <a:cxn ang="0">
                  <a:pos x="T2" y="T3"/>
                </a:cxn>
                <a:cxn ang="0">
                  <a:pos x="T4" y="T5"/>
                </a:cxn>
                <a:cxn ang="0">
                  <a:pos x="T6" y="T7"/>
                </a:cxn>
              </a:cxnLst>
              <a:rect l="0" t="0" r="r" b="b"/>
              <a:pathLst>
                <a:path w="29" h="29">
                  <a:moveTo>
                    <a:pt x="29" y="0"/>
                  </a:moveTo>
                  <a:lnTo>
                    <a:pt x="14" y="29"/>
                  </a:lnTo>
                  <a:lnTo>
                    <a:pt x="0" y="0"/>
                  </a:lnTo>
                  <a:lnTo>
                    <a:pt x="2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 name="Line 176"/>
            <p:cNvSpPr>
              <a:spLocks noChangeShapeType="1"/>
            </p:cNvSpPr>
            <p:nvPr/>
          </p:nvSpPr>
          <p:spPr bwMode="auto">
            <a:xfrm>
              <a:off x="9090025" y="3206750"/>
              <a:ext cx="0" cy="477838"/>
            </a:xfrm>
            <a:prstGeom prst="line">
              <a:avLst/>
            </a:prstGeom>
            <a:noFill/>
            <a:ln w="793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8" name="Freeform 177"/>
            <p:cNvSpPr>
              <a:spLocks/>
            </p:cNvSpPr>
            <p:nvPr/>
          </p:nvSpPr>
          <p:spPr bwMode="auto">
            <a:xfrm>
              <a:off x="9067800" y="3678237"/>
              <a:ext cx="46038" cy="46038"/>
            </a:xfrm>
            <a:custGeom>
              <a:avLst/>
              <a:gdLst>
                <a:gd name="T0" fmla="*/ 29 w 29"/>
                <a:gd name="T1" fmla="*/ 0 h 29"/>
                <a:gd name="T2" fmla="*/ 14 w 29"/>
                <a:gd name="T3" fmla="*/ 29 h 29"/>
                <a:gd name="T4" fmla="*/ 0 w 29"/>
                <a:gd name="T5" fmla="*/ 0 h 29"/>
                <a:gd name="T6" fmla="*/ 29 w 29"/>
                <a:gd name="T7" fmla="*/ 0 h 29"/>
              </a:gdLst>
              <a:ahLst/>
              <a:cxnLst>
                <a:cxn ang="0">
                  <a:pos x="T0" y="T1"/>
                </a:cxn>
                <a:cxn ang="0">
                  <a:pos x="T2" y="T3"/>
                </a:cxn>
                <a:cxn ang="0">
                  <a:pos x="T4" y="T5"/>
                </a:cxn>
                <a:cxn ang="0">
                  <a:pos x="T6" y="T7"/>
                </a:cxn>
              </a:cxnLst>
              <a:rect l="0" t="0" r="r" b="b"/>
              <a:pathLst>
                <a:path w="29" h="29">
                  <a:moveTo>
                    <a:pt x="29" y="0"/>
                  </a:moveTo>
                  <a:lnTo>
                    <a:pt x="14" y="29"/>
                  </a:lnTo>
                  <a:lnTo>
                    <a:pt x="0" y="0"/>
                  </a:lnTo>
                  <a:lnTo>
                    <a:pt x="2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 name="Rectangle 200"/>
            <p:cNvSpPr>
              <a:spLocks noChangeArrowheads="1"/>
            </p:cNvSpPr>
            <p:nvPr/>
          </p:nvSpPr>
          <p:spPr bwMode="auto">
            <a:xfrm>
              <a:off x="8794750" y="4975225"/>
              <a:ext cx="590550" cy="293688"/>
            </a:xfrm>
            <a:prstGeom prst="rect">
              <a:avLst/>
            </a:prstGeom>
            <a:solidFill>
              <a:srgbClr val="8DA0C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 name="Rectangle 201"/>
            <p:cNvSpPr>
              <a:spLocks noChangeArrowheads="1"/>
            </p:cNvSpPr>
            <p:nvPr/>
          </p:nvSpPr>
          <p:spPr bwMode="auto">
            <a:xfrm>
              <a:off x="8885238" y="4983162"/>
              <a:ext cx="5175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a:ln>
                    <a:noFill/>
                  </a:ln>
                  <a:solidFill>
                    <a:srgbClr val="000000"/>
                  </a:solidFill>
                  <a:effectLst/>
                  <a:latin typeface="Times New Roman" panose="02020603050405020304" pitchFamily="18" charset="0"/>
                </a:rPr>
                <a:t>R05</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35" name="Rectangle 208"/>
            <p:cNvSpPr>
              <a:spLocks noChangeArrowheads="1"/>
            </p:cNvSpPr>
            <p:nvPr/>
          </p:nvSpPr>
          <p:spPr bwMode="auto">
            <a:xfrm>
              <a:off x="8794750" y="5413375"/>
              <a:ext cx="590550" cy="293688"/>
            </a:xfrm>
            <a:prstGeom prst="rect">
              <a:avLst/>
            </a:prstGeom>
            <a:solidFill>
              <a:srgbClr val="8DA0C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 name="Rectangle 209"/>
            <p:cNvSpPr>
              <a:spLocks noChangeArrowheads="1"/>
            </p:cNvSpPr>
            <p:nvPr/>
          </p:nvSpPr>
          <p:spPr bwMode="auto">
            <a:xfrm>
              <a:off x="8885238" y="5418137"/>
              <a:ext cx="5175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a:ln>
                    <a:noFill/>
                  </a:ln>
                  <a:solidFill>
                    <a:srgbClr val="000000"/>
                  </a:solidFill>
                  <a:effectLst/>
                  <a:latin typeface="Times New Roman" panose="02020603050405020304" pitchFamily="18" charset="0"/>
                </a:rPr>
                <a:t>R06</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37" name="Line 216"/>
            <p:cNvSpPr>
              <a:spLocks noChangeShapeType="1"/>
            </p:cNvSpPr>
            <p:nvPr/>
          </p:nvSpPr>
          <p:spPr bwMode="auto">
            <a:xfrm>
              <a:off x="9090025" y="5268912"/>
              <a:ext cx="0" cy="104775"/>
            </a:xfrm>
            <a:prstGeom prst="line">
              <a:avLst/>
            </a:prstGeom>
            <a:noFill/>
            <a:ln w="793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8" name="Freeform 217"/>
            <p:cNvSpPr>
              <a:spLocks/>
            </p:cNvSpPr>
            <p:nvPr/>
          </p:nvSpPr>
          <p:spPr bwMode="auto">
            <a:xfrm>
              <a:off x="9067800" y="5367337"/>
              <a:ext cx="46038" cy="46038"/>
            </a:xfrm>
            <a:custGeom>
              <a:avLst/>
              <a:gdLst>
                <a:gd name="T0" fmla="*/ 29 w 29"/>
                <a:gd name="T1" fmla="*/ 0 h 29"/>
                <a:gd name="T2" fmla="*/ 14 w 29"/>
                <a:gd name="T3" fmla="*/ 29 h 29"/>
                <a:gd name="T4" fmla="*/ 0 w 29"/>
                <a:gd name="T5" fmla="*/ 0 h 29"/>
                <a:gd name="T6" fmla="*/ 29 w 29"/>
                <a:gd name="T7" fmla="*/ 0 h 29"/>
              </a:gdLst>
              <a:ahLst/>
              <a:cxnLst>
                <a:cxn ang="0">
                  <a:pos x="T0" y="T1"/>
                </a:cxn>
                <a:cxn ang="0">
                  <a:pos x="T2" y="T3"/>
                </a:cxn>
                <a:cxn ang="0">
                  <a:pos x="T4" y="T5"/>
                </a:cxn>
                <a:cxn ang="0">
                  <a:pos x="T6" y="T7"/>
                </a:cxn>
              </a:cxnLst>
              <a:rect l="0" t="0" r="r" b="b"/>
              <a:pathLst>
                <a:path w="29" h="29">
                  <a:moveTo>
                    <a:pt x="29" y="0"/>
                  </a:moveTo>
                  <a:lnTo>
                    <a:pt x="14" y="29"/>
                  </a:lnTo>
                  <a:lnTo>
                    <a:pt x="0" y="0"/>
                  </a:lnTo>
                  <a:lnTo>
                    <a:pt x="2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 name="Line 224"/>
            <p:cNvSpPr>
              <a:spLocks noChangeShapeType="1"/>
            </p:cNvSpPr>
            <p:nvPr/>
          </p:nvSpPr>
          <p:spPr bwMode="auto">
            <a:xfrm>
              <a:off x="9090025" y="4019550"/>
              <a:ext cx="0" cy="915988"/>
            </a:xfrm>
            <a:prstGeom prst="line">
              <a:avLst/>
            </a:prstGeom>
            <a:noFill/>
            <a:ln w="793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0" name="Freeform 225"/>
            <p:cNvSpPr>
              <a:spLocks/>
            </p:cNvSpPr>
            <p:nvPr/>
          </p:nvSpPr>
          <p:spPr bwMode="auto">
            <a:xfrm>
              <a:off x="9067800" y="4929187"/>
              <a:ext cx="46038" cy="46038"/>
            </a:xfrm>
            <a:custGeom>
              <a:avLst/>
              <a:gdLst>
                <a:gd name="T0" fmla="*/ 29 w 29"/>
                <a:gd name="T1" fmla="*/ 0 h 29"/>
                <a:gd name="T2" fmla="*/ 14 w 29"/>
                <a:gd name="T3" fmla="*/ 29 h 29"/>
                <a:gd name="T4" fmla="*/ 0 w 29"/>
                <a:gd name="T5" fmla="*/ 0 h 29"/>
                <a:gd name="T6" fmla="*/ 29 w 29"/>
                <a:gd name="T7" fmla="*/ 0 h 29"/>
              </a:gdLst>
              <a:ahLst/>
              <a:cxnLst>
                <a:cxn ang="0">
                  <a:pos x="T0" y="T1"/>
                </a:cxn>
                <a:cxn ang="0">
                  <a:pos x="T2" y="T3"/>
                </a:cxn>
                <a:cxn ang="0">
                  <a:pos x="T4" y="T5"/>
                </a:cxn>
                <a:cxn ang="0">
                  <a:pos x="T6" y="T7"/>
                </a:cxn>
              </a:cxnLst>
              <a:rect l="0" t="0" r="r" b="b"/>
              <a:pathLst>
                <a:path w="29" h="29">
                  <a:moveTo>
                    <a:pt x="29" y="0"/>
                  </a:moveTo>
                  <a:lnTo>
                    <a:pt x="14" y="29"/>
                  </a:lnTo>
                  <a:lnTo>
                    <a:pt x="0" y="0"/>
                  </a:lnTo>
                  <a:lnTo>
                    <a:pt x="2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5" name="Rectangle 248"/>
            <p:cNvSpPr>
              <a:spLocks noChangeArrowheads="1"/>
            </p:cNvSpPr>
            <p:nvPr/>
          </p:nvSpPr>
          <p:spPr bwMode="auto">
            <a:xfrm>
              <a:off x="8794750" y="6224587"/>
              <a:ext cx="590550" cy="295275"/>
            </a:xfrm>
            <a:prstGeom prst="rect">
              <a:avLst/>
            </a:prstGeom>
            <a:solidFill>
              <a:srgbClr val="A6D85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6" name="Rectangle 249"/>
            <p:cNvSpPr>
              <a:spLocks noChangeArrowheads="1"/>
            </p:cNvSpPr>
            <p:nvPr/>
          </p:nvSpPr>
          <p:spPr bwMode="auto">
            <a:xfrm>
              <a:off x="8940800" y="6234112"/>
              <a:ext cx="4064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a:ln>
                    <a:noFill/>
                  </a:ln>
                  <a:solidFill>
                    <a:srgbClr val="000000"/>
                  </a:solidFill>
                  <a:effectLst/>
                  <a:latin typeface="Times New Roman" panose="02020603050405020304" pitchFamily="18" charset="0"/>
                </a:rPr>
                <a:t>FC</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47" name="Line 256"/>
            <p:cNvSpPr>
              <a:spLocks noChangeShapeType="1"/>
            </p:cNvSpPr>
            <p:nvPr/>
          </p:nvSpPr>
          <p:spPr bwMode="auto">
            <a:xfrm>
              <a:off x="9090025" y="5707062"/>
              <a:ext cx="0" cy="477838"/>
            </a:xfrm>
            <a:prstGeom prst="line">
              <a:avLst/>
            </a:prstGeom>
            <a:noFill/>
            <a:ln w="793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8" name="Freeform 257"/>
            <p:cNvSpPr>
              <a:spLocks/>
            </p:cNvSpPr>
            <p:nvPr/>
          </p:nvSpPr>
          <p:spPr bwMode="auto">
            <a:xfrm>
              <a:off x="9067800" y="6180137"/>
              <a:ext cx="46038" cy="44450"/>
            </a:xfrm>
            <a:custGeom>
              <a:avLst/>
              <a:gdLst>
                <a:gd name="T0" fmla="*/ 29 w 29"/>
                <a:gd name="T1" fmla="*/ 0 h 28"/>
                <a:gd name="T2" fmla="*/ 14 w 29"/>
                <a:gd name="T3" fmla="*/ 28 h 28"/>
                <a:gd name="T4" fmla="*/ 0 w 29"/>
                <a:gd name="T5" fmla="*/ 0 h 28"/>
                <a:gd name="T6" fmla="*/ 29 w 29"/>
                <a:gd name="T7" fmla="*/ 0 h 28"/>
              </a:gdLst>
              <a:ahLst/>
              <a:cxnLst>
                <a:cxn ang="0">
                  <a:pos x="T0" y="T1"/>
                </a:cxn>
                <a:cxn ang="0">
                  <a:pos x="T2" y="T3"/>
                </a:cxn>
                <a:cxn ang="0">
                  <a:pos x="T4" y="T5"/>
                </a:cxn>
                <a:cxn ang="0">
                  <a:pos x="T6" y="T7"/>
                </a:cxn>
              </a:cxnLst>
              <a:rect l="0" t="0" r="r" b="b"/>
              <a:pathLst>
                <a:path w="29" h="28">
                  <a:moveTo>
                    <a:pt x="29" y="0"/>
                  </a:moveTo>
                  <a:lnTo>
                    <a:pt x="14" y="28"/>
                  </a:lnTo>
                  <a:lnTo>
                    <a:pt x="0" y="0"/>
                  </a:lnTo>
                  <a:lnTo>
                    <a:pt x="2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1" name="Line 275"/>
            <p:cNvSpPr>
              <a:spLocks noChangeShapeType="1"/>
            </p:cNvSpPr>
            <p:nvPr/>
          </p:nvSpPr>
          <p:spPr bwMode="auto">
            <a:xfrm>
              <a:off x="9090025" y="4460875"/>
              <a:ext cx="0" cy="109538"/>
            </a:xfrm>
            <a:prstGeom prst="line">
              <a:avLst/>
            </a:prstGeom>
            <a:noFill/>
            <a:ln w="793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2" name="Freeform 277"/>
            <p:cNvSpPr>
              <a:spLocks/>
            </p:cNvSpPr>
            <p:nvPr/>
          </p:nvSpPr>
          <p:spPr bwMode="auto">
            <a:xfrm>
              <a:off x="9067800" y="4564062"/>
              <a:ext cx="46038" cy="46038"/>
            </a:xfrm>
            <a:custGeom>
              <a:avLst/>
              <a:gdLst>
                <a:gd name="T0" fmla="*/ 29 w 29"/>
                <a:gd name="T1" fmla="*/ 0 h 29"/>
                <a:gd name="T2" fmla="*/ 14 w 29"/>
                <a:gd name="T3" fmla="*/ 29 h 29"/>
                <a:gd name="T4" fmla="*/ 0 w 29"/>
                <a:gd name="T5" fmla="*/ 0 h 29"/>
                <a:gd name="T6" fmla="*/ 29 w 29"/>
                <a:gd name="T7" fmla="*/ 0 h 29"/>
              </a:gdLst>
              <a:ahLst/>
              <a:cxnLst>
                <a:cxn ang="0">
                  <a:pos x="T0" y="T1"/>
                </a:cxn>
                <a:cxn ang="0">
                  <a:pos x="T2" y="T3"/>
                </a:cxn>
                <a:cxn ang="0">
                  <a:pos x="T4" y="T5"/>
                </a:cxn>
                <a:cxn ang="0">
                  <a:pos x="T6" y="T7"/>
                </a:cxn>
              </a:cxnLst>
              <a:rect l="0" t="0" r="r" b="b"/>
              <a:pathLst>
                <a:path w="29" h="29">
                  <a:moveTo>
                    <a:pt x="29" y="0"/>
                  </a:moveTo>
                  <a:lnTo>
                    <a:pt x="14" y="29"/>
                  </a:lnTo>
                  <a:lnTo>
                    <a:pt x="0" y="0"/>
                  </a:lnTo>
                  <a:lnTo>
                    <a:pt x="2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5" name="Freeform 294"/>
            <p:cNvSpPr>
              <a:spLocks/>
            </p:cNvSpPr>
            <p:nvPr/>
          </p:nvSpPr>
          <p:spPr bwMode="auto">
            <a:xfrm>
              <a:off x="9067800" y="5808662"/>
              <a:ext cx="46038" cy="46038"/>
            </a:xfrm>
            <a:custGeom>
              <a:avLst/>
              <a:gdLst>
                <a:gd name="T0" fmla="*/ 29 w 29"/>
                <a:gd name="T1" fmla="*/ 0 h 29"/>
                <a:gd name="T2" fmla="*/ 14 w 29"/>
                <a:gd name="T3" fmla="*/ 29 h 29"/>
                <a:gd name="T4" fmla="*/ 0 w 29"/>
                <a:gd name="T5" fmla="*/ 0 h 29"/>
                <a:gd name="T6" fmla="*/ 29 w 29"/>
                <a:gd name="T7" fmla="*/ 0 h 29"/>
              </a:gdLst>
              <a:ahLst/>
              <a:cxnLst>
                <a:cxn ang="0">
                  <a:pos x="T0" y="T1"/>
                </a:cxn>
                <a:cxn ang="0">
                  <a:pos x="T2" y="T3"/>
                </a:cxn>
                <a:cxn ang="0">
                  <a:pos x="T4" y="T5"/>
                </a:cxn>
                <a:cxn ang="0">
                  <a:pos x="T6" y="T7"/>
                </a:cxn>
              </a:cxnLst>
              <a:rect l="0" t="0" r="r" b="b"/>
              <a:pathLst>
                <a:path w="29" h="29">
                  <a:moveTo>
                    <a:pt x="29" y="0"/>
                  </a:moveTo>
                  <a:lnTo>
                    <a:pt x="14" y="29"/>
                  </a:lnTo>
                  <a:lnTo>
                    <a:pt x="0" y="0"/>
                  </a:lnTo>
                  <a:lnTo>
                    <a:pt x="2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8" name="Rectangle 308"/>
            <p:cNvSpPr>
              <a:spLocks noChangeArrowheads="1"/>
            </p:cNvSpPr>
            <p:nvPr/>
          </p:nvSpPr>
          <p:spPr bwMode="auto">
            <a:xfrm>
              <a:off x="8848725" y="6521450"/>
              <a:ext cx="58578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a:ln>
                    <a:noFill/>
                  </a:ln>
                  <a:solidFill>
                    <a:srgbClr val="000000"/>
                  </a:solidFill>
                  <a:effectLst/>
                  <a:latin typeface="Times New Roman" panose="02020603050405020304" pitchFamily="18" charset="0"/>
                </a:rPr>
                <a:t>RLR</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63" name="Freeform 337"/>
            <p:cNvSpPr>
              <a:spLocks/>
            </p:cNvSpPr>
            <p:nvPr/>
          </p:nvSpPr>
          <p:spPr bwMode="auto">
            <a:xfrm>
              <a:off x="9069388" y="3309937"/>
              <a:ext cx="46038" cy="46038"/>
            </a:xfrm>
            <a:custGeom>
              <a:avLst/>
              <a:gdLst>
                <a:gd name="T0" fmla="*/ 29 w 29"/>
                <a:gd name="T1" fmla="*/ 0 h 29"/>
                <a:gd name="T2" fmla="*/ 15 w 29"/>
                <a:gd name="T3" fmla="*/ 29 h 29"/>
                <a:gd name="T4" fmla="*/ 0 w 29"/>
                <a:gd name="T5" fmla="*/ 0 h 29"/>
                <a:gd name="T6" fmla="*/ 29 w 29"/>
                <a:gd name="T7" fmla="*/ 0 h 29"/>
              </a:gdLst>
              <a:ahLst/>
              <a:cxnLst>
                <a:cxn ang="0">
                  <a:pos x="T0" y="T1"/>
                </a:cxn>
                <a:cxn ang="0">
                  <a:pos x="T2" y="T3"/>
                </a:cxn>
                <a:cxn ang="0">
                  <a:pos x="T4" y="T5"/>
                </a:cxn>
                <a:cxn ang="0">
                  <a:pos x="T6" y="T7"/>
                </a:cxn>
              </a:cxnLst>
              <a:rect l="0" t="0" r="r" b="b"/>
              <a:pathLst>
                <a:path w="29" h="29">
                  <a:moveTo>
                    <a:pt x="29" y="0"/>
                  </a:moveTo>
                  <a:lnTo>
                    <a:pt x="15" y="29"/>
                  </a:lnTo>
                  <a:lnTo>
                    <a:pt x="0" y="0"/>
                  </a:lnTo>
                  <a:lnTo>
                    <a:pt x="2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60" name="Group 359"/>
          <p:cNvGrpSpPr/>
          <p:nvPr/>
        </p:nvGrpSpPr>
        <p:grpSpPr>
          <a:xfrm>
            <a:off x="8055864" y="2425700"/>
            <a:ext cx="633413" cy="4432300"/>
            <a:chOff x="6577013" y="2425700"/>
            <a:chExt cx="633413" cy="4432300"/>
          </a:xfrm>
        </p:grpSpPr>
        <p:sp>
          <p:nvSpPr>
            <p:cNvPr id="207" name="Rectangle 98"/>
            <p:cNvSpPr>
              <a:spLocks noChangeArrowheads="1"/>
            </p:cNvSpPr>
            <p:nvPr/>
          </p:nvSpPr>
          <p:spPr bwMode="auto">
            <a:xfrm>
              <a:off x="6577013" y="2471737"/>
              <a:ext cx="590550" cy="293688"/>
            </a:xfrm>
            <a:prstGeom prst="rect">
              <a:avLst/>
            </a:prstGeom>
            <a:solidFill>
              <a:srgbClr val="66C2A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Rectangle 99"/>
            <p:cNvSpPr>
              <a:spLocks noChangeArrowheads="1"/>
            </p:cNvSpPr>
            <p:nvPr/>
          </p:nvSpPr>
          <p:spPr bwMode="auto">
            <a:xfrm>
              <a:off x="6673850" y="2476500"/>
              <a:ext cx="5048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dirty="0">
                  <a:ln>
                    <a:noFill/>
                  </a:ln>
                  <a:solidFill>
                    <a:srgbClr val="000000"/>
                  </a:solidFill>
                  <a:effectLst/>
                  <a:latin typeface="Times New Roman" panose="02020603050405020304" pitchFamily="18" charset="0"/>
                </a:rPr>
                <a:t>L01</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13" name="Rectangle 122"/>
            <p:cNvSpPr>
              <a:spLocks noChangeArrowheads="1"/>
            </p:cNvSpPr>
            <p:nvPr/>
          </p:nvSpPr>
          <p:spPr bwMode="auto">
            <a:xfrm>
              <a:off x="6577013" y="3724275"/>
              <a:ext cx="590550" cy="295275"/>
            </a:xfrm>
            <a:prstGeom prst="rect">
              <a:avLst/>
            </a:prstGeom>
            <a:solidFill>
              <a:srgbClr val="FC8D6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 name="Rectangle 123"/>
            <p:cNvSpPr>
              <a:spLocks noChangeArrowheads="1"/>
            </p:cNvSpPr>
            <p:nvPr/>
          </p:nvSpPr>
          <p:spPr bwMode="auto">
            <a:xfrm>
              <a:off x="6667500" y="3733800"/>
              <a:ext cx="5175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a:ln>
                    <a:noFill/>
                  </a:ln>
                  <a:solidFill>
                    <a:srgbClr val="000000"/>
                  </a:solidFill>
                  <a:effectLst/>
                  <a:latin typeface="Times New Roman" panose="02020603050405020304" pitchFamily="18" charset="0"/>
                </a:rPr>
                <a:t>R03</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17" name="Rectangle 134"/>
            <p:cNvSpPr>
              <a:spLocks noChangeArrowheads="1"/>
            </p:cNvSpPr>
            <p:nvPr/>
          </p:nvSpPr>
          <p:spPr bwMode="auto">
            <a:xfrm>
              <a:off x="6577013" y="4165600"/>
              <a:ext cx="590550" cy="295275"/>
            </a:xfrm>
            <a:prstGeom prst="rect">
              <a:avLst/>
            </a:prstGeom>
            <a:solidFill>
              <a:srgbClr val="FC8D6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 name="Rectangle 135"/>
            <p:cNvSpPr>
              <a:spLocks noChangeArrowheads="1"/>
            </p:cNvSpPr>
            <p:nvPr/>
          </p:nvSpPr>
          <p:spPr bwMode="auto">
            <a:xfrm>
              <a:off x="6667500" y="4175125"/>
              <a:ext cx="5175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a:ln>
                    <a:noFill/>
                  </a:ln>
                  <a:solidFill>
                    <a:srgbClr val="000000"/>
                  </a:solidFill>
                  <a:effectLst/>
                  <a:latin typeface="Times New Roman" panose="02020603050405020304" pitchFamily="18" charset="0"/>
                </a:rPr>
                <a:t>R04</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21" name="Line 152"/>
            <p:cNvSpPr>
              <a:spLocks noChangeShapeType="1"/>
            </p:cNvSpPr>
            <p:nvPr/>
          </p:nvSpPr>
          <p:spPr bwMode="auto">
            <a:xfrm>
              <a:off x="6872288" y="4019550"/>
              <a:ext cx="0" cy="106363"/>
            </a:xfrm>
            <a:prstGeom prst="line">
              <a:avLst/>
            </a:prstGeom>
            <a:noFill/>
            <a:ln w="793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2" name="Freeform 153"/>
            <p:cNvSpPr>
              <a:spLocks/>
            </p:cNvSpPr>
            <p:nvPr/>
          </p:nvSpPr>
          <p:spPr bwMode="auto">
            <a:xfrm>
              <a:off x="6850063" y="4119562"/>
              <a:ext cx="46038" cy="46038"/>
            </a:xfrm>
            <a:custGeom>
              <a:avLst/>
              <a:gdLst>
                <a:gd name="T0" fmla="*/ 29 w 29"/>
                <a:gd name="T1" fmla="*/ 0 h 29"/>
                <a:gd name="T2" fmla="*/ 14 w 29"/>
                <a:gd name="T3" fmla="*/ 29 h 29"/>
                <a:gd name="T4" fmla="*/ 0 w 29"/>
                <a:gd name="T5" fmla="*/ 0 h 29"/>
                <a:gd name="T6" fmla="*/ 29 w 29"/>
                <a:gd name="T7" fmla="*/ 0 h 29"/>
              </a:gdLst>
              <a:ahLst/>
              <a:cxnLst>
                <a:cxn ang="0">
                  <a:pos x="T0" y="T1"/>
                </a:cxn>
                <a:cxn ang="0">
                  <a:pos x="T2" y="T3"/>
                </a:cxn>
                <a:cxn ang="0">
                  <a:pos x="T4" y="T5"/>
                </a:cxn>
                <a:cxn ang="0">
                  <a:pos x="T6" y="T7"/>
                </a:cxn>
              </a:cxnLst>
              <a:rect l="0" t="0" r="r" b="b"/>
              <a:pathLst>
                <a:path w="29" h="29">
                  <a:moveTo>
                    <a:pt x="29" y="0"/>
                  </a:moveTo>
                  <a:lnTo>
                    <a:pt x="14" y="29"/>
                  </a:lnTo>
                  <a:lnTo>
                    <a:pt x="0" y="0"/>
                  </a:lnTo>
                  <a:lnTo>
                    <a:pt x="2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 name="Freeform 163"/>
            <p:cNvSpPr>
              <a:spLocks/>
            </p:cNvSpPr>
            <p:nvPr/>
          </p:nvSpPr>
          <p:spPr bwMode="auto">
            <a:xfrm>
              <a:off x="6850063" y="2425700"/>
              <a:ext cx="46038" cy="46038"/>
            </a:xfrm>
            <a:custGeom>
              <a:avLst/>
              <a:gdLst>
                <a:gd name="T0" fmla="*/ 29 w 29"/>
                <a:gd name="T1" fmla="*/ 0 h 29"/>
                <a:gd name="T2" fmla="*/ 14 w 29"/>
                <a:gd name="T3" fmla="*/ 29 h 29"/>
                <a:gd name="T4" fmla="*/ 0 w 29"/>
                <a:gd name="T5" fmla="*/ 0 h 29"/>
                <a:gd name="T6" fmla="*/ 29 w 29"/>
                <a:gd name="T7" fmla="*/ 0 h 29"/>
              </a:gdLst>
              <a:ahLst/>
              <a:cxnLst>
                <a:cxn ang="0">
                  <a:pos x="T0" y="T1"/>
                </a:cxn>
                <a:cxn ang="0">
                  <a:pos x="T2" y="T3"/>
                </a:cxn>
                <a:cxn ang="0">
                  <a:pos x="T4" y="T5"/>
                </a:cxn>
                <a:cxn ang="0">
                  <a:pos x="T6" y="T7"/>
                </a:cxn>
              </a:cxnLst>
              <a:rect l="0" t="0" r="r" b="b"/>
              <a:pathLst>
                <a:path w="29" h="29">
                  <a:moveTo>
                    <a:pt x="29" y="0"/>
                  </a:moveTo>
                  <a:lnTo>
                    <a:pt x="14" y="29"/>
                  </a:lnTo>
                  <a:lnTo>
                    <a:pt x="0" y="0"/>
                  </a:lnTo>
                  <a:lnTo>
                    <a:pt x="2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 name="Line 184"/>
            <p:cNvSpPr>
              <a:spLocks noChangeShapeType="1"/>
            </p:cNvSpPr>
            <p:nvPr/>
          </p:nvSpPr>
          <p:spPr bwMode="auto">
            <a:xfrm>
              <a:off x="6872288" y="2765425"/>
              <a:ext cx="0" cy="919163"/>
            </a:xfrm>
            <a:prstGeom prst="line">
              <a:avLst/>
            </a:prstGeom>
            <a:noFill/>
            <a:ln w="793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0" name="Freeform 185"/>
            <p:cNvSpPr>
              <a:spLocks/>
            </p:cNvSpPr>
            <p:nvPr/>
          </p:nvSpPr>
          <p:spPr bwMode="auto">
            <a:xfrm>
              <a:off x="6850063" y="3678237"/>
              <a:ext cx="46038" cy="46038"/>
            </a:xfrm>
            <a:custGeom>
              <a:avLst/>
              <a:gdLst>
                <a:gd name="T0" fmla="*/ 29 w 29"/>
                <a:gd name="T1" fmla="*/ 0 h 29"/>
                <a:gd name="T2" fmla="*/ 14 w 29"/>
                <a:gd name="T3" fmla="*/ 29 h 29"/>
                <a:gd name="T4" fmla="*/ 0 w 29"/>
                <a:gd name="T5" fmla="*/ 0 h 29"/>
                <a:gd name="T6" fmla="*/ 29 w 29"/>
                <a:gd name="T7" fmla="*/ 0 h 29"/>
              </a:gdLst>
              <a:ahLst/>
              <a:cxnLst>
                <a:cxn ang="0">
                  <a:pos x="T0" y="T1"/>
                </a:cxn>
                <a:cxn ang="0">
                  <a:pos x="T2" y="T3"/>
                </a:cxn>
                <a:cxn ang="0">
                  <a:pos x="T4" y="T5"/>
                </a:cxn>
                <a:cxn ang="0">
                  <a:pos x="T6" y="T7"/>
                </a:cxn>
              </a:cxnLst>
              <a:rect l="0" t="0" r="r" b="b"/>
              <a:pathLst>
                <a:path w="29" h="29">
                  <a:moveTo>
                    <a:pt x="29" y="0"/>
                  </a:moveTo>
                  <a:lnTo>
                    <a:pt x="14" y="29"/>
                  </a:lnTo>
                  <a:lnTo>
                    <a:pt x="0" y="0"/>
                  </a:lnTo>
                  <a:lnTo>
                    <a:pt x="2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 name="Rectangle 194"/>
            <p:cNvSpPr>
              <a:spLocks noChangeArrowheads="1"/>
            </p:cNvSpPr>
            <p:nvPr/>
          </p:nvSpPr>
          <p:spPr bwMode="auto">
            <a:xfrm>
              <a:off x="6577013" y="4975225"/>
              <a:ext cx="590550" cy="293688"/>
            </a:xfrm>
            <a:prstGeom prst="rect">
              <a:avLst/>
            </a:prstGeom>
            <a:solidFill>
              <a:srgbClr val="8DA0C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 name="Rectangle 195"/>
            <p:cNvSpPr>
              <a:spLocks noChangeArrowheads="1"/>
            </p:cNvSpPr>
            <p:nvPr/>
          </p:nvSpPr>
          <p:spPr bwMode="auto">
            <a:xfrm>
              <a:off x="6673850" y="4983162"/>
              <a:ext cx="5048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a:ln>
                    <a:noFill/>
                  </a:ln>
                  <a:solidFill>
                    <a:srgbClr val="000000"/>
                  </a:solidFill>
                  <a:effectLst/>
                  <a:latin typeface="Times New Roman" panose="02020603050405020304" pitchFamily="18" charset="0"/>
                </a:rPr>
                <a:t>L03</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41" name="Line 232"/>
            <p:cNvSpPr>
              <a:spLocks noChangeShapeType="1"/>
            </p:cNvSpPr>
            <p:nvPr/>
          </p:nvSpPr>
          <p:spPr bwMode="auto">
            <a:xfrm>
              <a:off x="6872288" y="4460875"/>
              <a:ext cx="0" cy="474663"/>
            </a:xfrm>
            <a:prstGeom prst="line">
              <a:avLst/>
            </a:prstGeom>
            <a:noFill/>
            <a:ln w="793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2" name="Freeform 233"/>
            <p:cNvSpPr>
              <a:spLocks/>
            </p:cNvSpPr>
            <p:nvPr/>
          </p:nvSpPr>
          <p:spPr bwMode="auto">
            <a:xfrm>
              <a:off x="6850063" y="4929187"/>
              <a:ext cx="46038" cy="46038"/>
            </a:xfrm>
            <a:custGeom>
              <a:avLst/>
              <a:gdLst>
                <a:gd name="T0" fmla="*/ 29 w 29"/>
                <a:gd name="T1" fmla="*/ 0 h 29"/>
                <a:gd name="T2" fmla="*/ 14 w 29"/>
                <a:gd name="T3" fmla="*/ 29 h 29"/>
                <a:gd name="T4" fmla="*/ 0 w 29"/>
                <a:gd name="T5" fmla="*/ 0 h 29"/>
                <a:gd name="T6" fmla="*/ 29 w 29"/>
                <a:gd name="T7" fmla="*/ 0 h 29"/>
              </a:gdLst>
              <a:ahLst/>
              <a:cxnLst>
                <a:cxn ang="0">
                  <a:pos x="T0" y="T1"/>
                </a:cxn>
                <a:cxn ang="0">
                  <a:pos x="T2" y="T3"/>
                </a:cxn>
                <a:cxn ang="0">
                  <a:pos x="T4" y="T5"/>
                </a:cxn>
                <a:cxn ang="0">
                  <a:pos x="T6" y="T7"/>
                </a:cxn>
              </a:cxnLst>
              <a:rect l="0" t="0" r="r" b="b"/>
              <a:pathLst>
                <a:path w="29" h="29">
                  <a:moveTo>
                    <a:pt x="29" y="0"/>
                  </a:moveTo>
                  <a:lnTo>
                    <a:pt x="14" y="29"/>
                  </a:lnTo>
                  <a:lnTo>
                    <a:pt x="0" y="0"/>
                  </a:lnTo>
                  <a:lnTo>
                    <a:pt x="2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3" name="Rectangle 242"/>
            <p:cNvSpPr>
              <a:spLocks noChangeArrowheads="1"/>
            </p:cNvSpPr>
            <p:nvPr/>
          </p:nvSpPr>
          <p:spPr bwMode="auto">
            <a:xfrm>
              <a:off x="6577013" y="6224587"/>
              <a:ext cx="590550" cy="295275"/>
            </a:xfrm>
            <a:prstGeom prst="rect">
              <a:avLst/>
            </a:prstGeom>
            <a:solidFill>
              <a:srgbClr val="A6D85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4" name="Rectangle 243"/>
            <p:cNvSpPr>
              <a:spLocks noChangeArrowheads="1"/>
            </p:cNvSpPr>
            <p:nvPr/>
          </p:nvSpPr>
          <p:spPr bwMode="auto">
            <a:xfrm>
              <a:off x="6723063" y="6234112"/>
              <a:ext cx="4064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a:ln>
                    <a:noFill/>
                  </a:ln>
                  <a:solidFill>
                    <a:srgbClr val="000000"/>
                  </a:solidFill>
                  <a:effectLst/>
                  <a:latin typeface="Times New Roman" panose="02020603050405020304" pitchFamily="18" charset="0"/>
                </a:rPr>
                <a:t>FC</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49" name="Line 262"/>
            <p:cNvSpPr>
              <a:spLocks noChangeShapeType="1"/>
            </p:cNvSpPr>
            <p:nvPr/>
          </p:nvSpPr>
          <p:spPr bwMode="auto">
            <a:xfrm>
              <a:off x="6872288" y="5268912"/>
              <a:ext cx="0" cy="915988"/>
            </a:xfrm>
            <a:prstGeom prst="line">
              <a:avLst/>
            </a:prstGeom>
            <a:noFill/>
            <a:ln w="793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0" name="Freeform 263"/>
            <p:cNvSpPr>
              <a:spLocks/>
            </p:cNvSpPr>
            <p:nvPr/>
          </p:nvSpPr>
          <p:spPr bwMode="auto">
            <a:xfrm>
              <a:off x="6850063" y="6180137"/>
              <a:ext cx="46038" cy="44450"/>
            </a:xfrm>
            <a:custGeom>
              <a:avLst/>
              <a:gdLst>
                <a:gd name="T0" fmla="*/ 29 w 29"/>
                <a:gd name="T1" fmla="*/ 0 h 28"/>
                <a:gd name="T2" fmla="*/ 14 w 29"/>
                <a:gd name="T3" fmla="*/ 28 h 28"/>
                <a:gd name="T4" fmla="*/ 0 w 29"/>
                <a:gd name="T5" fmla="*/ 0 h 28"/>
                <a:gd name="T6" fmla="*/ 29 w 29"/>
                <a:gd name="T7" fmla="*/ 0 h 28"/>
              </a:gdLst>
              <a:ahLst/>
              <a:cxnLst>
                <a:cxn ang="0">
                  <a:pos x="T0" y="T1"/>
                </a:cxn>
                <a:cxn ang="0">
                  <a:pos x="T2" y="T3"/>
                </a:cxn>
                <a:cxn ang="0">
                  <a:pos x="T4" y="T5"/>
                </a:cxn>
                <a:cxn ang="0">
                  <a:pos x="T6" y="T7"/>
                </a:cxn>
              </a:cxnLst>
              <a:rect l="0" t="0" r="r" b="b"/>
              <a:pathLst>
                <a:path w="29" h="28">
                  <a:moveTo>
                    <a:pt x="29" y="0"/>
                  </a:moveTo>
                  <a:lnTo>
                    <a:pt x="14" y="28"/>
                  </a:lnTo>
                  <a:lnTo>
                    <a:pt x="0" y="0"/>
                  </a:lnTo>
                  <a:lnTo>
                    <a:pt x="2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3" name="Line 280"/>
            <p:cNvSpPr>
              <a:spLocks noChangeShapeType="1"/>
            </p:cNvSpPr>
            <p:nvPr/>
          </p:nvSpPr>
          <p:spPr bwMode="auto">
            <a:xfrm>
              <a:off x="6872288" y="4460875"/>
              <a:ext cx="0" cy="109538"/>
            </a:xfrm>
            <a:prstGeom prst="line">
              <a:avLst/>
            </a:prstGeom>
            <a:noFill/>
            <a:ln w="793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4" name="Freeform 281"/>
            <p:cNvSpPr>
              <a:spLocks/>
            </p:cNvSpPr>
            <p:nvPr/>
          </p:nvSpPr>
          <p:spPr bwMode="auto">
            <a:xfrm>
              <a:off x="6850063" y="4564062"/>
              <a:ext cx="46038" cy="46038"/>
            </a:xfrm>
            <a:custGeom>
              <a:avLst/>
              <a:gdLst>
                <a:gd name="T0" fmla="*/ 29 w 29"/>
                <a:gd name="T1" fmla="*/ 0 h 29"/>
                <a:gd name="T2" fmla="*/ 14 w 29"/>
                <a:gd name="T3" fmla="*/ 29 h 29"/>
                <a:gd name="T4" fmla="*/ 0 w 29"/>
                <a:gd name="T5" fmla="*/ 0 h 29"/>
                <a:gd name="T6" fmla="*/ 29 w 29"/>
                <a:gd name="T7" fmla="*/ 0 h 29"/>
              </a:gdLst>
              <a:ahLst/>
              <a:cxnLst>
                <a:cxn ang="0">
                  <a:pos x="T0" y="T1"/>
                </a:cxn>
                <a:cxn ang="0">
                  <a:pos x="T2" y="T3"/>
                </a:cxn>
                <a:cxn ang="0">
                  <a:pos x="T4" y="T5"/>
                </a:cxn>
                <a:cxn ang="0">
                  <a:pos x="T6" y="T7"/>
                </a:cxn>
              </a:cxnLst>
              <a:rect l="0" t="0" r="r" b="b"/>
              <a:pathLst>
                <a:path w="29" h="29">
                  <a:moveTo>
                    <a:pt x="29" y="0"/>
                  </a:moveTo>
                  <a:lnTo>
                    <a:pt x="14" y="29"/>
                  </a:lnTo>
                  <a:lnTo>
                    <a:pt x="0" y="0"/>
                  </a:lnTo>
                  <a:lnTo>
                    <a:pt x="2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6" name="Freeform 298"/>
            <p:cNvSpPr>
              <a:spLocks/>
            </p:cNvSpPr>
            <p:nvPr/>
          </p:nvSpPr>
          <p:spPr bwMode="auto">
            <a:xfrm>
              <a:off x="6853238" y="5808662"/>
              <a:ext cx="44450" cy="46038"/>
            </a:xfrm>
            <a:custGeom>
              <a:avLst/>
              <a:gdLst>
                <a:gd name="T0" fmla="*/ 28 w 28"/>
                <a:gd name="T1" fmla="*/ 0 h 29"/>
                <a:gd name="T2" fmla="*/ 14 w 28"/>
                <a:gd name="T3" fmla="*/ 29 h 29"/>
                <a:gd name="T4" fmla="*/ 0 w 28"/>
                <a:gd name="T5" fmla="*/ 0 h 29"/>
                <a:gd name="T6" fmla="*/ 28 w 28"/>
                <a:gd name="T7" fmla="*/ 0 h 29"/>
              </a:gdLst>
              <a:ahLst/>
              <a:cxnLst>
                <a:cxn ang="0">
                  <a:pos x="T0" y="T1"/>
                </a:cxn>
                <a:cxn ang="0">
                  <a:pos x="T2" y="T3"/>
                </a:cxn>
                <a:cxn ang="0">
                  <a:pos x="T4" y="T5"/>
                </a:cxn>
                <a:cxn ang="0">
                  <a:pos x="T6" y="T7"/>
                </a:cxn>
              </a:cxnLst>
              <a:rect l="0" t="0" r="r" b="b"/>
              <a:pathLst>
                <a:path w="28" h="29">
                  <a:moveTo>
                    <a:pt x="28" y="0"/>
                  </a:moveTo>
                  <a:lnTo>
                    <a:pt x="14" y="29"/>
                  </a:lnTo>
                  <a:lnTo>
                    <a:pt x="0" y="0"/>
                  </a:lnTo>
                  <a:lnTo>
                    <a:pt x="2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7" name="Rectangle 305"/>
            <p:cNvSpPr>
              <a:spLocks noChangeArrowheads="1"/>
            </p:cNvSpPr>
            <p:nvPr/>
          </p:nvSpPr>
          <p:spPr bwMode="auto">
            <a:xfrm>
              <a:off x="6637338" y="6521450"/>
              <a:ext cx="57308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a:ln>
                    <a:noFill/>
                  </a:ln>
                  <a:solidFill>
                    <a:srgbClr val="000000"/>
                  </a:solidFill>
                  <a:effectLst/>
                  <a:latin typeface="Times New Roman" panose="02020603050405020304" pitchFamily="18" charset="0"/>
                </a:rPr>
                <a:t>LRL</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64" name="Freeform 341"/>
            <p:cNvSpPr>
              <a:spLocks/>
            </p:cNvSpPr>
            <p:nvPr/>
          </p:nvSpPr>
          <p:spPr bwMode="auto">
            <a:xfrm>
              <a:off x="6853238" y="3309937"/>
              <a:ext cx="44450" cy="46038"/>
            </a:xfrm>
            <a:custGeom>
              <a:avLst/>
              <a:gdLst>
                <a:gd name="T0" fmla="*/ 28 w 28"/>
                <a:gd name="T1" fmla="*/ 0 h 29"/>
                <a:gd name="T2" fmla="*/ 14 w 28"/>
                <a:gd name="T3" fmla="*/ 29 h 29"/>
                <a:gd name="T4" fmla="*/ 0 w 28"/>
                <a:gd name="T5" fmla="*/ 0 h 29"/>
                <a:gd name="T6" fmla="*/ 28 w 28"/>
                <a:gd name="T7" fmla="*/ 0 h 29"/>
              </a:gdLst>
              <a:ahLst/>
              <a:cxnLst>
                <a:cxn ang="0">
                  <a:pos x="T0" y="T1"/>
                </a:cxn>
                <a:cxn ang="0">
                  <a:pos x="T2" y="T3"/>
                </a:cxn>
                <a:cxn ang="0">
                  <a:pos x="T4" y="T5"/>
                </a:cxn>
                <a:cxn ang="0">
                  <a:pos x="T6" y="T7"/>
                </a:cxn>
              </a:cxnLst>
              <a:rect l="0" t="0" r="r" b="b"/>
              <a:pathLst>
                <a:path w="28" h="29">
                  <a:moveTo>
                    <a:pt x="28" y="0"/>
                  </a:moveTo>
                  <a:lnTo>
                    <a:pt x="14" y="29"/>
                  </a:lnTo>
                  <a:lnTo>
                    <a:pt x="0" y="0"/>
                  </a:lnTo>
                  <a:lnTo>
                    <a:pt x="2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70" name="Rectangle 86"/>
          <p:cNvSpPr>
            <a:spLocks noChangeArrowheads="1"/>
          </p:cNvSpPr>
          <p:nvPr/>
        </p:nvSpPr>
        <p:spPr bwMode="auto">
          <a:xfrm>
            <a:off x="8054975" y="1957387"/>
            <a:ext cx="592138" cy="293688"/>
          </a:xfrm>
          <a:prstGeom prst="rect">
            <a:avLst/>
          </a:prstGeom>
          <a:solidFill>
            <a:srgbClr val="FFA5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1" name="Rectangle 87"/>
          <p:cNvSpPr>
            <a:spLocks noChangeArrowheads="1"/>
          </p:cNvSpPr>
          <p:nvPr/>
        </p:nvSpPr>
        <p:spPr bwMode="auto">
          <a:xfrm>
            <a:off x="8269288" y="1962150"/>
            <a:ext cx="26511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dirty="0">
                <a:ln>
                  <a:noFill/>
                </a:ln>
                <a:solidFill>
                  <a:srgbClr val="000000"/>
                </a:solidFill>
                <a:effectLst/>
                <a:latin typeface="Times New Roman" panose="02020603050405020304" pitchFamily="18" charset="0"/>
              </a:rPr>
              <a:t>C</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90" name="Line 166"/>
          <p:cNvSpPr>
            <a:spLocks noChangeShapeType="1"/>
          </p:cNvSpPr>
          <p:nvPr/>
        </p:nvSpPr>
        <p:spPr bwMode="auto">
          <a:xfrm>
            <a:off x="8350250" y="2251075"/>
            <a:ext cx="0" cy="180975"/>
          </a:xfrm>
          <a:prstGeom prst="line">
            <a:avLst/>
          </a:prstGeom>
          <a:noFill/>
          <a:ln w="793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5" name="Line 321"/>
          <p:cNvSpPr>
            <a:spLocks noChangeShapeType="1"/>
          </p:cNvSpPr>
          <p:nvPr/>
        </p:nvSpPr>
        <p:spPr bwMode="auto">
          <a:xfrm>
            <a:off x="8104188" y="1655762"/>
            <a:ext cx="214313" cy="261938"/>
          </a:xfrm>
          <a:prstGeom prst="line">
            <a:avLst/>
          </a:prstGeom>
          <a:noFill/>
          <a:ln w="793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6" name="Freeform 322"/>
          <p:cNvSpPr>
            <a:spLocks/>
          </p:cNvSpPr>
          <p:nvPr/>
        </p:nvSpPr>
        <p:spPr bwMode="auto">
          <a:xfrm>
            <a:off x="8291513" y="1893887"/>
            <a:ext cx="58738" cy="63500"/>
          </a:xfrm>
          <a:custGeom>
            <a:avLst/>
            <a:gdLst>
              <a:gd name="T0" fmla="*/ 29 w 37"/>
              <a:gd name="T1" fmla="*/ 0 h 40"/>
              <a:gd name="T2" fmla="*/ 37 w 37"/>
              <a:gd name="T3" fmla="*/ 40 h 40"/>
              <a:gd name="T4" fmla="*/ 0 w 37"/>
              <a:gd name="T5" fmla="*/ 23 h 40"/>
              <a:gd name="T6" fmla="*/ 29 w 37"/>
              <a:gd name="T7" fmla="*/ 0 h 40"/>
            </a:gdLst>
            <a:ahLst/>
            <a:cxnLst>
              <a:cxn ang="0">
                <a:pos x="T0" y="T1"/>
              </a:cxn>
              <a:cxn ang="0">
                <a:pos x="T2" y="T3"/>
              </a:cxn>
              <a:cxn ang="0">
                <a:pos x="T4" y="T5"/>
              </a:cxn>
              <a:cxn ang="0">
                <a:pos x="T6" y="T7"/>
              </a:cxn>
            </a:cxnLst>
            <a:rect l="0" t="0" r="r" b="b"/>
            <a:pathLst>
              <a:path w="37" h="40">
                <a:moveTo>
                  <a:pt x="29" y="0"/>
                </a:moveTo>
                <a:lnTo>
                  <a:pt x="37" y="40"/>
                </a:lnTo>
                <a:lnTo>
                  <a:pt x="0" y="23"/>
                </a:lnTo>
                <a:lnTo>
                  <a:pt x="2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376" name="fusion"/>
          <p:cNvGrpSpPr/>
          <p:nvPr/>
        </p:nvGrpSpPr>
        <p:grpSpPr>
          <a:xfrm>
            <a:off x="8058341" y="3328987"/>
            <a:ext cx="1284096" cy="2836863"/>
            <a:chOff x="4037013" y="3163887"/>
            <a:chExt cx="5754688" cy="2836863"/>
          </a:xfrm>
        </p:grpSpPr>
        <p:sp>
          <p:nvSpPr>
            <p:cNvPr id="377" name="Freeform 347"/>
            <p:cNvSpPr>
              <a:spLocks/>
            </p:cNvSpPr>
            <p:nvPr/>
          </p:nvSpPr>
          <p:spPr bwMode="auto">
            <a:xfrm>
              <a:off x="4049713" y="3190875"/>
              <a:ext cx="5741988" cy="220663"/>
            </a:xfrm>
            <a:custGeom>
              <a:avLst/>
              <a:gdLst>
                <a:gd name="T0" fmla="*/ 288 w 14912"/>
                <a:gd name="T1" fmla="*/ 576 h 576"/>
                <a:gd name="T2" fmla="*/ 14624 w 14912"/>
                <a:gd name="T3" fmla="*/ 576 h 576"/>
                <a:gd name="T4" fmla="*/ 14912 w 14912"/>
                <a:gd name="T5" fmla="*/ 288 h 576"/>
                <a:gd name="T6" fmla="*/ 14912 w 14912"/>
                <a:gd name="T7" fmla="*/ 288 h 576"/>
                <a:gd name="T8" fmla="*/ 14624 w 14912"/>
                <a:gd name="T9" fmla="*/ 0 h 576"/>
                <a:gd name="T10" fmla="*/ 14624 w 14912"/>
                <a:gd name="T11" fmla="*/ 0 h 576"/>
                <a:gd name="T12" fmla="*/ 14624 w 14912"/>
                <a:gd name="T13" fmla="*/ 0 h 576"/>
                <a:gd name="T14" fmla="*/ 288 w 14912"/>
                <a:gd name="T15" fmla="*/ 0 h 576"/>
                <a:gd name="T16" fmla="*/ 0 w 14912"/>
                <a:gd name="T17" fmla="*/ 288 h 576"/>
                <a:gd name="T18" fmla="*/ 0 w 14912"/>
                <a:gd name="T19" fmla="*/ 288 h 576"/>
                <a:gd name="T20" fmla="*/ 288 w 14912"/>
                <a:gd name="T21" fmla="*/ 576 h 576"/>
                <a:gd name="T22" fmla="*/ 288 w 14912"/>
                <a:gd name="T23" fmla="*/ 576 h 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912" h="576">
                  <a:moveTo>
                    <a:pt x="288" y="576"/>
                  </a:moveTo>
                  <a:lnTo>
                    <a:pt x="14624" y="576"/>
                  </a:lnTo>
                  <a:cubicBezTo>
                    <a:pt x="14783" y="576"/>
                    <a:pt x="14912" y="447"/>
                    <a:pt x="14912" y="288"/>
                  </a:cubicBezTo>
                  <a:cubicBezTo>
                    <a:pt x="14912" y="288"/>
                    <a:pt x="14912" y="288"/>
                    <a:pt x="14912" y="288"/>
                  </a:cubicBezTo>
                  <a:cubicBezTo>
                    <a:pt x="14912" y="129"/>
                    <a:pt x="14783" y="0"/>
                    <a:pt x="14624" y="0"/>
                  </a:cubicBezTo>
                  <a:cubicBezTo>
                    <a:pt x="14624" y="0"/>
                    <a:pt x="14624" y="0"/>
                    <a:pt x="14624" y="0"/>
                  </a:cubicBezTo>
                  <a:lnTo>
                    <a:pt x="14624" y="0"/>
                  </a:lnTo>
                  <a:lnTo>
                    <a:pt x="288" y="0"/>
                  </a:lnTo>
                  <a:cubicBezTo>
                    <a:pt x="129" y="0"/>
                    <a:pt x="0" y="129"/>
                    <a:pt x="0" y="288"/>
                  </a:cubicBezTo>
                  <a:cubicBezTo>
                    <a:pt x="0" y="288"/>
                    <a:pt x="0" y="288"/>
                    <a:pt x="0" y="288"/>
                  </a:cubicBezTo>
                  <a:cubicBezTo>
                    <a:pt x="0" y="447"/>
                    <a:pt x="129" y="576"/>
                    <a:pt x="288" y="576"/>
                  </a:cubicBezTo>
                  <a:cubicBezTo>
                    <a:pt x="288" y="576"/>
                    <a:pt x="288" y="576"/>
                    <a:pt x="288" y="576"/>
                  </a:cubicBezTo>
                  <a:close/>
                </a:path>
              </a:pathLst>
            </a:custGeom>
            <a:noFill/>
            <a:ln w="793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378" name="Group 377"/>
            <p:cNvGrpSpPr/>
            <p:nvPr/>
          </p:nvGrpSpPr>
          <p:grpSpPr>
            <a:xfrm>
              <a:off x="4049713" y="3163887"/>
              <a:ext cx="5741988" cy="336550"/>
              <a:chOff x="4049713" y="3163887"/>
              <a:chExt cx="5741988" cy="336550"/>
            </a:xfrm>
          </p:grpSpPr>
          <p:sp>
            <p:nvSpPr>
              <p:cNvPr id="387" name="Freeform 346"/>
              <p:cNvSpPr>
                <a:spLocks/>
              </p:cNvSpPr>
              <p:nvPr/>
            </p:nvSpPr>
            <p:spPr bwMode="auto">
              <a:xfrm>
                <a:off x="4049713" y="3190875"/>
                <a:ext cx="5741988" cy="220663"/>
              </a:xfrm>
              <a:custGeom>
                <a:avLst/>
                <a:gdLst>
                  <a:gd name="T0" fmla="*/ 288 w 14912"/>
                  <a:gd name="T1" fmla="*/ 576 h 576"/>
                  <a:gd name="T2" fmla="*/ 14624 w 14912"/>
                  <a:gd name="T3" fmla="*/ 576 h 576"/>
                  <a:gd name="T4" fmla="*/ 14912 w 14912"/>
                  <a:gd name="T5" fmla="*/ 288 h 576"/>
                  <a:gd name="T6" fmla="*/ 14912 w 14912"/>
                  <a:gd name="T7" fmla="*/ 288 h 576"/>
                  <a:gd name="T8" fmla="*/ 14624 w 14912"/>
                  <a:gd name="T9" fmla="*/ 0 h 576"/>
                  <a:gd name="T10" fmla="*/ 14624 w 14912"/>
                  <a:gd name="T11" fmla="*/ 0 h 576"/>
                  <a:gd name="T12" fmla="*/ 14624 w 14912"/>
                  <a:gd name="T13" fmla="*/ 0 h 576"/>
                  <a:gd name="T14" fmla="*/ 288 w 14912"/>
                  <a:gd name="T15" fmla="*/ 0 h 576"/>
                  <a:gd name="T16" fmla="*/ 0 w 14912"/>
                  <a:gd name="T17" fmla="*/ 288 h 576"/>
                  <a:gd name="T18" fmla="*/ 0 w 14912"/>
                  <a:gd name="T19" fmla="*/ 288 h 576"/>
                  <a:gd name="T20" fmla="*/ 288 w 14912"/>
                  <a:gd name="T21" fmla="*/ 576 h 576"/>
                  <a:gd name="T22" fmla="*/ 288 w 14912"/>
                  <a:gd name="T23" fmla="*/ 576 h 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912" h="576">
                    <a:moveTo>
                      <a:pt x="288" y="576"/>
                    </a:moveTo>
                    <a:lnTo>
                      <a:pt x="14624" y="576"/>
                    </a:lnTo>
                    <a:cubicBezTo>
                      <a:pt x="14783" y="576"/>
                      <a:pt x="14912" y="447"/>
                      <a:pt x="14912" y="288"/>
                    </a:cubicBezTo>
                    <a:cubicBezTo>
                      <a:pt x="14912" y="288"/>
                      <a:pt x="14912" y="288"/>
                      <a:pt x="14912" y="288"/>
                    </a:cubicBezTo>
                    <a:cubicBezTo>
                      <a:pt x="14912" y="129"/>
                      <a:pt x="14783" y="0"/>
                      <a:pt x="14624" y="0"/>
                    </a:cubicBezTo>
                    <a:cubicBezTo>
                      <a:pt x="14624" y="0"/>
                      <a:pt x="14624" y="0"/>
                      <a:pt x="14624" y="0"/>
                    </a:cubicBezTo>
                    <a:lnTo>
                      <a:pt x="14624" y="0"/>
                    </a:lnTo>
                    <a:lnTo>
                      <a:pt x="288" y="0"/>
                    </a:lnTo>
                    <a:cubicBezTo>
                      <a:pt x="129" y="0"/>
                      <a:pt x="0" y="129"/>
                      <a:pt x="0" y="288"/>
                    </a:cubicBezTo>
                    <a:cubicBezTo>
                      <a:pt x="0" y="288"/>
                      <a:pt x="0" y="288"/>
                      <a:pt x="0" y="288"/>
                    </a:cubicBezTo>
                    <a:cubicBezTo>
                      <a:pt x="0" y="447"/>
                      <a:pt x="129" y="576"/>
                      <a:pt x="288" y="576"/>
                    </a:cubicBezTo>
                    <a:cubicBezTo>
                      <a:pt x="288" y="576"/>
                      <a:pt x="288" y="576"/>
                      <a:pt x="288" y="576"/>
                    </a:cubicBez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88" name="Rectangle 348"/>
              <p:cNvSpPr>
                <a:spLocks noChangeArrowheads="1"/>
              </p:cNvSpPr>
              <p:nvPr/>
            </p:nvSpPr>
            <p:spPr bwMode="auto">
              <a:xfrm>
                <a:off x="6845300" y="3163887"/>
                <a:ext cx="2587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dirty="0">
                    <a:ln>
                      <a:noFill/>
                    </a:ln>
                    <a:solidFill>
                      <a:srgbClr val="000000"/>
                    </a:solidFill>
                    <a:effectLst/>
                    <a:latin typeface="Arial" panose="020B0604020202020204" pitchFamily="34" charset="0"/>
                  </a:rPr>
                  <a: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sp>
          <p:nvSpPr>
            <p:cNvPr id="379" name="Freeform 350"/>
            <p:cNvSpPr>
              <a:spLocks/>
            </p:cNvSpPr>
            <p:nvPr/>
          </p:nvSpPr>
          <p:spPr bwMode="auto">
            <a:xfrm>
              <a:off x="4037013" y="4441825"/>
              <a:ext cx="5754688" cy="220663"/>
            </a:xfrm>
            <a:custGeom>
              <a:avLst/>
              <a:gdLst>
                <a:gd name="T0" fmla="*/ 288 w 14945"/>
                <a:gd name="T1" fmla="*/ 576 h 576"/>
                <a:gd name="T2" fmla="*/ 14657 w 14945"/>
                <a:gd name="T3" fmla="*/ 576 h 576"/>
                <a:gd name="T4" fmla="*/ 14945 w 14945"/>
                <a:gd name="T5" fmla="*/ 288 h 576"/>
                <a:gd name="T6" fmla="*/ 14945 w 14945"/>
                <a:gd name="T7" fmla="*/ 288 h 576"/>
                <a:gd name="T8" fmla="*/ 14657 w 14945"/>
                <a:gd name="T9" fmla="*/ 0 h 576"/>
                <a:gd name="T10" fmla="*/ 14657 w 14945"/>
                <a:gd name="T11" fmla="*/ 0 h 576"/>
                <a:gd name="T12" fmla="*/ 14657 w 14945"/>
                <a:gd name="T13" fmla="*/ 0 h 576"/>
                <a:gd name="T14" fmla="*/ 288 w 14945"/>
                <a:gd name="T15" fmla="*/ 0 h 576"/>
                <a:gd name="T16" fmla="*/ 0 w 14945"/>
                <a:gd name="T17" fmla="*/ 288 h 576"/>
                <a:gd name="T18" fmla="*/ 0 w 14945"/>
                <a:gd name="T19" fmla="*/ 288 h 576"/>
                <a:gd name="T20" fmla="*/ 288 w 14945"/>
                <a:gd name="T21" fmla="*/ 576 h 576"/>
                <a:gd name="T22" fmla="*/ 288 w 14945"/>
                <a:gd name="T23" fmla="*/ 576 h 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945" h="576">
                  <a:moveTo>
                    <a:pt x="288" y="576"/>
                  </a:moveTo>
                  <a:lnTo>
                    <a:pt x="14657" y="576"/>
                  </a:lnTo>
                  <a:cubicBezTo>
                    <a:pt x="14816" y="576"/>
                    <a:pt x="14945" y="447"/>
                    <a:pt x="14945" y="288"/>
                  </a:cubicBezTo>
                  <a:cubicBezTo>
                    <a:pt x="14945" y="288"/>
                    <a:pt x="14945" y="288"/>
                    <a:pt x="14945" y="288"/>
                  </a:cubicBezTo>
                  <a:cubicBezTo>
                    <a:pt x="14945" y="129"/>
                    <a:pt x="14816" y="0"/>
                    <a:pt x="14657" y="0"/>
                  </a:cubicBezTo>
                  <a:cubicBezTo>
                    <a:pt x="14657" y="0"/>
                    <a:pt x="14657" y="0"/>
                    <a:pt x="14657" y="0"/>
                  </a:cubicBezTo>
                  <a:lnTo>
                    <a:pt x="14657" y="0"/>
                  </a:lnTo>
                  <a:lnTo>
                    <a:pt x="288" y="0"/>
                  </a:lnTo>
                  <a:cubicBezTo>
                    <a:pt x="129" y="0"/>
                    <a:pt x="0" y="129"/>
                    <a:pt x="0" y="288"/>
                  </a:cubicBezTo>
                  <a:cubicBezTo>
                    <a:pt x="0" y="288"/>
                    <a:pt x="0" y="288"/>
                    <a:pt x="0" y="288"/>
                  </a:cubicBezTo>
                  <a:cubicBezTo>
                    <a:pt x="0" y="447"/>
                    <a:pt x="129" y="576"/>
                    <a:pt x="288" y="576"/>
                  </a:cubicBezTo>
                  <a:cubicBezTo>
                    <a:pt x="288" y="576"/>
                    <a:pt x="288" y="576"/>
                    <a:pt x="288" y="576"/>
                  </a:cubicBezTo>
                  <a:close/>
                </a:path>
              </a:pathLst>
            </a:custGeom>
            <a:noFill/>
            <a:ln w="793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380" name="Group 379"/>
            <p:cNvGrpSpPr/>
            <p:nvPr/>
          </p:nvGrpSpPr>
          <p:grpSpPr>
            <a:xfrm>
              <a:off x="4037013" y="4413250"/>
              <a:ext cx="5754688" cy="336550"/>
              <a:chOff x="4037013" y="4413250"/>
              <a:chExt cx="5754688" cy="336550"/>
            </a:xfrm>
          </p:grpSpPr>
          <p:sp>
            <p:nvSpPr>
              <p:cNvPr id="385" name="Freeform 349"/>
              <p:cNvSpPr>
                <a:spLocks/>
              </p:cNvSpPr>
              <p:nvPr/>
            </p:nvSpPr>
            <p:spPr bwMode="auto">
              <a:xfrm>
                <a:off x="4037013" y="4441825"/>
                <a:ext cx="5754688" cy="220663"/>
              </a:xfrm>
              <a:custGeom>
                <a:avLst/>
                <a:gdLst>
                  <a:gd name="T0" fmla="*/ 288 w 14945"/>
                  <a:gd name="T1" fmla="*/ 576 h 576"/>
                  <a:gd name="T2" fmla="*/ 14657 w 14945"/>
                  <a:gd name="T3" fmla="*/ 576 h 576"/>
                  <a:gd name="T4" fmla="*/ 14945 w 14945"/>
                  <a:gd name="T5" fmla="*/ 288 h 576"/>
                  <a:gd name="T6" fmla="*/ 14945 w 14945"/>
                  <a:gd name="T7" fmla="*/ 288 h 576"/>
                  <a:gd name="T8" fmla="*/ 14657 w 14945"/>
                  <a:gd name="T9" fmla="*/ 0 h 576"/>
                  <a:gd name="T10" fmla="*/ 14657 w 14945"/>
                  <a:gd name="T11" fmla="*/ 0 h 576"/>
                  <a:gd name="T12" fmla="*/ 14657 w 14945"/>
                  <a:gd name="T13" fmla="*/ 0 h 576"/>
                  <a:gd name="T14" fmla="*/ 288 w 14945"/>
                  <a:gd name="T15" fmla="*/ 0 h 576"/>
                  <a:gd name="T16" fmla="*/ 0 w 14945"/>
                  <a:gd name="T17" fmla="*/ 288 h 576"/>
                  <a:gd name="T18" fmla="*/ 0 w 14945"/>
                  <a:gd name="T19" fmla="*/ 288 h 576"/>
                  <a:gd name="T20" fmla="*/ 288 w 14945"/>
                  <a:gd name="T21" fmla="*/ 576 h 576"/>
                  <a:gd name="T22" fmla="*/ 288 w 14945"/>
                  <a:gd name="T23" fmla="*/ 576 h 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945" h="576">
                    <a:moveTo>
                      <a:pt x="288" y="576"/>
                    </a:moveTo>
                    <a:lnTo>
                      <a:pt x="14657" y="576"/>
                    </a:lnTo>
                    <a:cubicBezTo>
                      <a:pt x="14816" y="576"/>
                      <a:pt x="14945" y="447"/>
                      <a:pt x="14945" y="288"/>
                    </a:cubicBezTo>
                    <a:cubicBezTo>
                      <a:pt x="14945" y="288"/>
                      <a:pt x="14945" y="288"/>
                      <a:pt x="14945" y="288"/>
                    </a:cubicBezTo>
                    <a:cubicBezTo>
                      <a:pt x="14945" y="129"/>
                      <a:pt x="14816" y="0"/>
                      <a:pt x="14657" y="0"/>
                    </a:cubicBezTo>
                    <a:cubicBezTo>
                      <a:pt x="14657" y="0"/>
                      <a:pt x="14657" y="0"/>
                      <a:pt x="14657" y="0"/>
                    </a:cubicBezTo>
                    <a:lnTo>
                      <a:pt x="14657" y="0"/>
                    </a:lnTo>
                    <a:lnTo>
                      <a:pt x="288" y="0"/>
                    </a:lnTo>
                    <a:cubicBezTo>
                      <a:pt x="129" y="0"/>
                      <a:pt x="0" y="129"/>
                      <a:pt x="0" y="288"/>
                    </a:cubicBezTo>
                    <a:cubicBezTo>
                      <a:pt x="0" y="288"/>
                      <a:pt x="0" y="288"/>
                      <a:pt x="0" y="288"/>
                    </a:cubicBezTo>
                    <a:cubicBezTo>
                      <a:pt x="0" y="447"/>
                      <a:pt x="129" y="576"/>
                      <a:pt x="288" y="576"/>
                    </a:cubicBezTo>
                    <a:cubicBezTo>
                      <a:pt x="288" y="576"/>
                      <a:pt x="288" y="576"/>
                      <a:pt x="288" y="576"/>
                    </a:cubicBez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86" name="Rectangle 351"/>
              <p:cNvSpPr>
                <a:spLocks noChangeArrowheads="1"/>
              </p:cNvSpPr>
              <p:nvPr/>
            </p:nvSpPr>
            <p:spPr bwMode="auto">
              <a:xfrm>
                <a:off x="6845300" y="4413250"/>
                <a:ext cx="2587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dirty="0">
                    <a:ln>
                      <a:noFill/>
                    </a:ln>
                    <a:solidFill>
                      <a:srgbClr val="000000"/>
                    </a:solidFill>
                    <a:effectLst/>
                    <a:latin typeface="Arial" panose="020B0604020202020204" pitchFamily="34" charset="0"/>
                  </a:rPr>
                  <a: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sp>
          <p:nvSpPr>
            <p:cNvPr id="381" name="Freeform 353"/>
            <p:cNvSpPr>
              <a:spLocks/>
            </p:cNvSpPr>
            <p:nvPr/>
          </p:nvSpPr>
          <p:spPr bwMode="auto">
            <a:xfrm>
              <a:off x="4037013" y="5692775"/>
              <a:ext cx="5753100" cy="220663"/>
            </a:xfrm>
            <a:custGeom>
              <a:avLst/>
              <a:gdLst>
                <a:gd name="T0" fmla="*/ 288 w 14943"/>
                <a:gd name="T1" fmla="*/ 576 h 576"/>
                <a:gd name="T2" fmla="*/ 14655 w 14943"/>
                <a:gd name="T3" fmla="*/ 576 h 576"/>
                <a:gd name="T4" fmla="*/ 14943 w 14943"/>
                <a:gd name="T5" fmla="*/ 288 h 576"/>
                <a:gd name="T6" fmla="*/ 14943 w 14943"/>
                <a:gd name="T7" fmla="*/ 288 h 576"/>
                <a:gd name="T8" fmla="*/ 14655 w 14943"/>
                <a:gd name="T9" fmla="*/ 0 h 576"/>
                <a:gd name="T10" fmla="*/ 14655 w 14943"/>
                <a:gd name="T11" fmla="*/ 0 h 576"/>
                <a:gd name="T12" fmla="*/ 14655 w 14943"/>
                <a:gd name="T13" fmla="*/ 0 h 576"/>
                <a:gd name="T14" fmla="*/ 288 w 14943"/>
                <a:gd name="T15" fmla="*/ 0 h 576"/>
                <a:gd name="T16" fmla="*/ 0 w 14943"/>
                <a:gd name="T17" fmla="*/ 288 h 576"/>
                <a:gd name="T18" fmla="*/ 0 w 14943"/>
                <a:gd name="T19" fmla="*/ 288 h 576"/>
                <a:gd name="T20" fmla="*/ 288 w 14943"/>
                <a:gd name="T21" fmla="*/ 576 h 576"/>
                <a:gd name="T22" fmla="*/ 288 w 14943"/>
                <a:gd name="T23" fmla="*/ 576 h 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943" h="576">
                  <a:moveTo>
                    <a:pt x="288" y="576"/>
                  </a:moveTo>
                  <a:lnTo>
                    <a:pt x="14655" y="576"/>
                  </a:lnTo>
                  <a:cubicBezTo>
                    <a:pt x="14814" y="576"/>
                    <a:pt x="14943" y="447"/>
                    <a:pt x="14943" y="288"/>
                  </a:cubicBezTo>
                  <a:cubicBezTo>
                    <a:pt x="14943" y="288"/>
                    <a:pt x="14943" y="288"/>
                    <a:pt x="14943" y="288"/>
                  </a:cubicBezTo>
                  <a:cubicBezTo>
                    <a:pt x="14943" y="129"/>
                    <a:pt x="14814" y="0"/>
                    <a:pt x="14655" y="0"/>
                  </a:cubicBezTo>
                  <a:cubicBezTo>
                    <a:pt x="14655" y="0"/>
                    <a:pt x="14655" y="0"/>
                    <a:pt x="14655" y="0"/>
                  </a:cubicBezTo>
                  <a:lnTo>
                    <a:pt x="14655" y="0"/>
                  </a:lnTo>
                  <a:lnTo>
                    <a:pt x="288" y="0"/>
                  </a:lnTo>
                  <a:cubicBezTo>
                    <a:pt x="129" y="0"/>
                    <a:pt x="0" y="129"/>
                    <a:pt x="0" y="288"/>
                  </a:cubicBezTo>
                  <a:cubicBezTo>
                    <a:pt x="0" y="288"/>
                    <a:pt x="0" y="288"/>
                    <a:pt x="0" y="288"/>
                  </a:cubicBezTo>
                  <a:cubicBezTo>
                    <a:pt x="0" y="447"/>
                    <a:pt x="129" y="576"/>
                    <a:pt x="288" y="576"/>
                  </a:cubicBezTo>
                  <a:cubicBezTo>
                    <a:pt x="288" y="576"/>
                    <a:pt x="288" y="576"/>
                    <a:pt x="288" y="576"/>
                  </a:cubicBezTo>
                  <a:close/>
                </a:path>
              </a:pathLst>
            </a:custGeom>
            <a:noFill/>
            <a:ln w="793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382" name="Group 381"/>
            <p:cNvGrpSpPr/>
            <p:nvPr/>
          </p:nvGrpSpPr>
          <p:grpSpPr>
            <a:xfrm>
              <a:off x="4037013" y="5664200"/>
              <a:ext cx="5753100" cy="336550"/>
              <a:chOff x="4037013" y="5664200"/>
              <a:chExt cx="5753100" cy="336550"/>
            </a:xfrm>
          </p:grpSpPr>
          <p:sp>
            <p:nvSpPr>
              <p:cNvPr id="383" name="Freeform 352"/>
              <p:cNvSpPr>
                <a:spLocks/>
              </p:cNvSpPr>
              <p:nvPr/>
            </p:nvSpPr>
            <p:spPr bwMode="auto">
              <a:xfrm>
                <a:off x="4037013" y="5692775"/>
                <a:ext cx="5753100" cy="220663"/>
              </a:xfrm>
              <a:custGeom>
                <a:avLst/>
                <a:gdLst>
                  <a:gd name="T0" fmla="*/ 288 w 14943"/>
                  <a:gd name="T1" fmla="*/ 576 h 576"/>
                  <a:gd name="T2" fmla="*/ 14655 w 14943"/>
                  <a:gd name="T3" fmla="*/ 576 h 576"/>
                  <a:gd name="T4" fmla="*/ 14943 w 14943"/>
                  <a:gd name="T5" fmla="*/ 288 h 576"/>
                  <a:gd name="T6" fmla="*/ 14943 w 14943"/>
                  <a:gd name="T7" fmla="*/ 288 h 576"/>
                  <a:gd name="T8" fmla="*/ 14655 w 14943"/>
                  <a:gd name="T9" fmla="*/ 0 h 576"/>
                  <a:gd name="T10" fmla="*/ 14655 w 14943"/>
                  <a:gd name="T11" fmla="*/ 0 h 576"/>
                  <a:gd name="T12" fmla="*/ 14655 w 14943"/>
                  <a:gd name="T13" fmla="*/ 0 h 576"/>
                  <a:gd name="T14" fmla="*/ 288 w 14943"/>
                  <a:gd name="T15" fmla="*/ 0 h 576"/>
                  <a:gd name="T16" fmla="*/ 0 w 14943"/>
                  <a:gd name="T17" fmla="*/ 288 h 576"/>
                  <a:gd name="T18" fmla="*/ 0 w 14943"/>
                  <a:gd name="T19" fmla="*/ 288 h 576"/>
                  <a:gd name="T20" fmla="*/ 288 w 14943"/>
                  <a:gd name="T21" fmla="*/ 576 h 576"/>
                  <a:gd name="T22" fmla="*/ 288 w 14943"/>
                  <a:gd name="T23" fmla="*/ 576 h 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943" h="576">
                    <a:moveTo>
                      <a:pt x="288" y="576"/>
                    </a:moveTo>
                    <a:lnTo>
                      <a:pt x="14655" y="576"/>
                    </a:lnTo>
                    <a:cubicBezTo>
                      <a:pt x="14814" y="576"/>
                      <a:pt x="14943" y="447"/>
                      <a:pt x="14943" y="288"/>
                    </a:cubicBezTo>
                    <a:cubicBezTo>
                      <a:pt x="14943" y="288"/>
                      <a:pt x="14943" y="288"/>
                      <a:pt x="14943" y="288"/>
                    </a:cubicBezTo>
                    <a:cubicBezTo>
                      <a:pt x="14943" y="129"/>
                      <a:pt x="14814" y="0"/>
                      <a:pt x="14655" y="0"/>
                    </a:cubicBezTo>
                    <a:cubicBezTo>
                      <a:pt x="14655" y="0"/>
                      <a:pt x="14655" y="0"/>
                      <a:pt x="14655" y="0"/>
                    </a:cubicBezTo>
                    <a:lnTo>
                      <a:pt x="14655" y="0"/>
                    </a:lnTo>
                    <a:lnTo>
                      <a:pt x="288" y="0"/>
                    </a:lnTo>
                    <a:cubicBezTo>
                      <a:pt x="129" y="0"/>
                      <a:pt x="0" y="129"/>
                      <a:pt x="0" y="288"/>
                    </a:cubicBezTo>
                    <a:cubicBezTo>
                      <a:pt x="0" y="288"/>
                      <a:pt x="0" y="288"/>
                      <a:pt x="0" y="288"/>
                    </a:cubicBezTo>
                    <a:cubicBezTo>
                      <a:pt x="0" y="447"/>
                      <a:pt x="129" y="576"/>
                      <a:pt x="288" y="576"/>
                    </a:cubicBezTo>
                    <a:cubicBezTo>
                      <a:pt x="288" y="576"/>
                      <a:pt x="288" y="576"/>
                      <a:pt x="288" y="576"/>
                    </a:cubicBez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84" name="Rectangle 354"/>
              <p:cNvSpPr>
                <a:spLocks noChangeArrowheads="1"/>
              </p:cNvSpPr>
              <p:nvPr/>
            </p:nvSpPr>
            <p:spPr bwMode="auto">
              <a:xfrm>
                <a:off x="6838950" y="5664200"/>
                <a:ext cx="2587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dirty="0">
                    <a:ln>
                      <a:noFill/>
                    </a:ln>
                    <a:solidFill>
                      <a:srgbClr val="000000"/>
                    </a:solidFill>
                    <a:effectLst/>
                    <a:latin typeface="Arial" panose="020B0604020202020204" pitchFamily="34" charset="0"/>
                  </a:rPr>
                  <a: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grpSp>
      <p:sp>
        <p:nvSpPr>
          <p:cNvPr id="402" name="TextBox 401"/>
          <p:cNvSpPr txBox="1"/>
          <p:nvPr/>
        </p:nvSpPr>
        <p:spPr>
          <a:xfrm>
            <a:off x="457199" y="296862"/>
            <a:ext cx="11522075" cy="683264"/>
          </a:xfrm>
          <a:prstGeom prst="rect">
            <a:avLst/>
          </a:prstGeom>
          <a:noFill/>
        </p:spPr>
        <p:txBody>
          <a:bodyPr wrap="square" lIns="182880" tIns="146304" rIns="182880" bIns="146304" rtlCol="0">
            <a:spAutoFit/>
          </a:bodyPr>
          <a:lstStyle/>
          <a:p>
            <a:pPr algn="ctr">
              <a:lnSpc>
                <a:spcPct val="90000"/>
              </a:lnSpc>
              <a:spcAft>
                <a:spcPts val="600"/>
              </a:spcAft>
            </a:pPr>
            <a:r>
              <a:rPr lang="en-US" sz="2800" dirty="0">
                <a:gradFill>
                  <a:gsLst>
                    <a:gs pos="2917">
                      <a:schemeClr val="tx1"/>
                    </a:gs>
                    <a:gs pos="30000">
                      <a:schemeClr val="tx1"/>
                    </a:gs>
                  </a:gsLst>
                  <a:lin ang="5400000" scaled="0"/>
                </a:gradFill>
              </a:rPr>
              <a:t>A deeply-fused net can be formed from </a:t>
            </a:r>
            <a:r>
              <a:rPr lang="en-US" sz="2800" b="1" dirty="0">
                <a:gradFill>
                  <a:gsLst>
                    <a:gs pos="2917">
                      <a:schemeClr val="tx1"/>
                    </a:gs>
                    <a:gs pos="30000">
                      <a:schemeClr val="tx1"/>
                    </a:gs>
                  </a:gsLst>
                  <a:lin ang="5400000" scaled="0"/>
                </a:gradFill>
              </a:rPr>
              <a:t>many different </a:t>
            </a:r>
            <a:r>
              <a:rPr lang="en-US" sz="2800" dirty="0">
                <a:gradFill>
                  <a:gsLst>
                    <a:gs pos="2917">
                      <a:schemeClr val="tx1"/>
                    </a:gs>
                    <a:gs pos="30000">
                      <a:schemeClr val="tx1"/>
                    </a:gs>
                  </a:gsLst>
                  <a:lin ang="5400000" scaled="0"/>
                </a:gradFill>
              </a:rPr>
              <a:t>base networks</a:t>
            </a:r>
          </a:p>
        </p:txBody>
      </p:sp>
    </p:spTree>
    <p:extLst>
      <p:ext uri="{BB962C8B-B14F-4D97-AF65-F5344CB8AC3E}">
        <p14:creationId xmlns:p14="http://schemas.microsoft.com/office/powerpoint/2010/main" val="321745892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376"/>
                                        </p:tgtEl>
                                        <p:attrNameLst>
                                          <p:attrName>style.visibility</p:attrName>
                                        </p:attrNameLst>
                                      </p:cBhvr>
                                      <p:to>
                                        <p:strVal val="visible"/>
                                      </p:to>
                                    </p:set>
                                    <p:animEffect transition="in" filter="wipe(up)">
                                      <p:cBhvr>
                                        <p:cTn id="7" dur="500"/>
                                        <p:tgtEl>
                                          <p:spTgt spid="3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AutoShape 3"/>
          <p:cNvSpPr>
            <a:spLocks noChangeAspect="1" noChangeArrowheads="1" noTextEdit="1"/>
          </p:cNvSpPr>
          <p:nvPr/>
        </p:nvSpPr>
        <p:spPr bwMode="auto">
          <a:xfrm>
            <a:off x="1574800" y="1318339"/>
            <a:ext cx="1412874" cy="56158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5" name="Line 5"/>
          <p:cNvSpPr>
            <a:spLocks noChangeShapeType="1"/>
          </p:cNvSpPr>
          <p:nvPr/>
        </p:nvSpPr>
        <p:spPr bwMode="auto">
          <a:xfrm flipH="1">
            <a:off x="2381857" y="5733047"/>
            <a:ext cx="134160" cy="145690"/>
          </a:xfrm>
          <a:prstGeom prst="line">
            <a:avLst/>
          </a:prstGeom>
          <a:noFill/>
          <a:ln w="1270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200"/>
          </a:p>
        </p:txBody>
      </p:sp>
      <p:sp>
        <p:nvSpPr>
          <p:cNvPr id="6" name="Freeform 6"/>
          <p:cNvSpPr>
            <a:spLocks/>
          </p:cNvSpPr>
          <p:nvPr/>
        </p:nvSpPr>
        <p:spPr bwMode="auto">
          <a:xfrm>
            <a:off x="2354606" y="5859870"/>
            <a:ext cx="48214" cy="48214"/>
          </a:xfrm>
          <a:custGeom>
            <a:avLst/>
            <a:gdLst>
              <a:gd name="T0" fmla="*/ 46 w 46"/>
              <a:gd name="T1" fmla="*/ 29 h 46"/>
              <a:gd name="T2" fmla="*/ 0 w 46"/>
              <a:gd name="T3" fmla="*/ 46 h 46"/>
              <a:gd name="T4" fmla="*/ 14 w 46"/>
              <a:gd name="T5" fmla="*/ 0 h 46"/>
              <a:gd name="T6" fmla="*/ 46 w 46"/>
              <a:gd name="T7" fmla="*/ 29 h 46"/>
            </a:gdLst>
            <a:ahLst/>
            <a:cxnLst>
              <a:cxn ang="0">
                <a:pos x="T0" y="T1"/>
              </a:cxn>
              <a:cxn ang="0">
                <a:pos x="T2" y="T3"/>
              </a:cxn>
              <a:cxn ang="0">
                <a:pos x="T4" y="T5"/>
              </a:cxn>
              <a:cxn ang="0">
                <a:pos x="T6" y="T7"/>
              </a:cxn>
            </a:cxnLst>
            <a:rect l="0" t="0" r="r" b="b"/>
            <a:pathLst>
              <a:path w="46" h="46">
                <a:moveTo>
                  <a:pt x="46" y="29"/>
                </a:moveTo>
                <a:lnTo>
                  <a:pt x="0" y="46"/>
                </a:lnTo>
                <a:lnTo>
                  <a:pt x="14" y="0"/>
                </a:lnTo>
                <a:lnTo>
                  <a:pt x="46" y="2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7" name="Rectangle 7"/>
          <p:cNvSpPr>
            <a:spLocks noChangeArrowheads="1"/>
          </p:cNvSpPr>
          <p:nvPr/>
        </p:nvSpPr>
        <p:spPr bwMode="auto">
          <a:xfrm>
            <a:off x="1983569" y="1985995"/>
            <a:ext cx="592191" cy="294524"/>
          </a:xfrm>
          <a:prstGeom prst="rect">
            <a:avLst/>
          </a:prstGeom>
          <a:solidFill>
            <a:srgbClr val="FFA5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8" name="Rectangle 8"/>
          <p:cNvSpPr>
            <a:spLocks noChangeArrowheads="1"/>
          </p:cNvSpPr>
          <p:nvPr/>
        </p:nvSpPr>
        <p:spPr bwMode="auto">
          <a:xfrm>
            <a:off x="2197387" y="1985995"/>
            <a:ext cx="154075" cy="276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rgbClr val="000000"/>
                </a:solidFill>
                <a:effectLst/>
                <a:latin typeface="Times New Roman" panose="02020603050405020304" pitchFamily="18" charset="0"/>
              </a:rPr>
              <a:t>C</a:t>
            </a:r>
            <a:endParaRPr kumimoji="0" lang="en-US" altLang="en-US" sz="1200" b="0" i="0" u="none" strike="noStrike" cap="none" normalizeH="0" baseline="0">
              <a:ln>
                <a:noFill/>
              </a:ln>
              <a:solidFill>
                <a:schemeClr val="tx1"/>
              </a:solidFill>
              <a:effectLst/>
              <a:latin typeface="Arial" panose="020B0604020202020204" pitchFamily="34" charset="0"/>
            </a:endParaRPr>
          </a:p>
        </p:txBody>
      </p:sp>
      <p:sp>
        <p:nvSpPr>
          <p:cNvPr id="9" name="Rectangle 11"/>
          <p:cNvSpPr>
            <a:spLocks noChangeArrowheads="1"/>
          </p:cNvSpPr>
          <p:nvPr/>
        </p:nvSpPr>
        <p:spPr bwMode="auto">
          <a:xfrm>
            <a:off x="2350413" y="2500626"/>
            <a:ext cx="592191" cy="293475"/>
          </a:xfrm>
          <a:prstGeom prst="rect">
            <a:avLst/>
          </a:prstGeom>
          <a:solidFill>
            <a:srgbClr val="66C2A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0" name="Rectangle 12"/>
          <p:cNvSpPr>
            <a:spLocks noChangeArrowheads="1"/>
          </p:cNvSpPr>
          <p:nvPr/>
        </p:nvSpPr>
        <p:spPr bwMode="auto">
          <a:xfrm>
            <a:off x="2438456" y="2499577"/>
            <a:ext cx="384662" cy="276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Times New Roman" panose="02020603050405020304" pitchFamily="18" charset="0"/>
              </a:rPr>
              <a:t>R01</a:t>
            </a:r>
            <a:endParaRPr kumimoji="0" lang="en-US" altLang="en-US" sz="1200" b="0" i="0" u="none" strike="noStrike" cap="none" normalizeH="0" baseline="0" dirty="0">
              <a:ln>
                <a:noFill/>
              </a:ln>
              <a:solidFill>
                <a:schemeClr val="tx1"/>
              </a:solidFill>
              <a:effectLst/>
              <a:latin typeface="Arial" panose="020B0604020202020204" pitchFamily="34" charset="0"/>
            </a:endParaRPr>
          </a:p>
        </p:txBody>
      </p:sp>
      <p:sp>
        <p:nvSpPr>
          <p:cNvPr id="11" name="Rectangle 13"/>
          <p:cNvSpPr>
            <a:spLocks noChangeArrowheads="1"/>
          </p:cNvSpPr>
          <p:nvPr/>
        </p:nvSpPr>
        <p:spPr bwMode="auto">
          <a:xfrm>
            <a:off x="2350413" y="2940839"/>
            <a:ext cx="592191" cy="293475"/>
          </a:xfrm>
          <a:prstGeom prst="rect">
            <a:avLst/>
          </a:prstGeom>
          <a:solidFill>
            <a:srgbClr val="66C2A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2" name="Rectangle 14"/>
          <p:cNvSpPr>
            <a:spLocks noChangeArrowheads="1"/>
          </p:cNvSpPr>
          <p:nvPr/>
        </p:nvSpPr>
        <p:spPr bwMode="auto">
          <a:xfrm>
            <a:off x="2438456" y="2939790"/>
            <a:ext cx="384662" cy="276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rgbClr val="000000"/>
                </a:solidFill>
                <a:effectLst/>
                <a:latin typeface="Times New Roman" panose="02020603050405020304" pitchFamily="18" charset="0"/>
              </a:rPr>
              <a:t>R02</a:t>
            </a:r>
            <a:endParaRPr kumimoji="0" lang="en-US" altLang="en-US" sz="1200" b="0" i="0" u="none" strike="noStrike" cap="none" normalizeH="0" baseline="0">
              <a:ln>
                <a:noFill/>
              </a:ln>
              <a:solidFill>
                <a:schemeClr val="tx1"/>
              </a:solidFill>
              <a:effectLst/>
              <a:latin typeface="Arial" panose="020B0604020202020204" pitchFamily="34" charset="0"/>
            </a:endParaRPr>
          </a:p>
        </p:txBody>
      </p:sp>
      <p:sp>
        <p:nvSpPr>
          <p:cNvPr id="13" name="Rectangle 17"/>
          <p:cNvSpPr>
            <a:spLocks noChangeArrowheads="1"/>
          </p:cNvSpPr>
          <p:nvPr/>
        </p:nvSpPr>
        <p:spPr bwMode="auto">
          <a:xfrm>
            <a:off x="2350413" y="3752088"/>
            <a:ext cx="592191" cy="293475"/>
          </a:xfrm>
          <a:prstGeom prst="rect">
            <a:avLst/>
          </a:prstGeom>
          <a:solidFill>
            <a:srgbClr val="FC8D6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4" name="Rectangle 18"/>
          <p:cNvSpPr>
            <a:spLocks noChangeArrowheads="1"/>
          </p:cNvSpPr>
          <p:nvPr/>
        </p:nvSpPr>
        <p:spPr bwMode="auto">
          <a:xfrm>
            <a:off x="2438456" y="3754185"/>
            <a:ext cx="384662" cy="276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rgbClr val="000000"/>
                </a:solidFill>
                <a:effectLst/>
                <a:latin typeface="Times New Roman" panose="02020603050405020304" pitchFamily="18" charset="0"/>
              </a:rPr>
              <a:t>R03</a:t>
            </a:r>
            <a:endParaRPr kumimoji="0" lang="en-US" altLang="en-US" sz="1200" b="0" i="0" u="none" strike="noStrike" cap="none" normalizeH="0" baseline="0">
              <a:ln>
                <a:noFill/>
              </a:ln>
              <a:solidFill>
                <a:schemeClr val="tx1"/>
              </a:solidFill>
              <a:effectLst/>
              <a:latin typeface="Arial" panose="020B0604020202020204" pitchFamily="34" charset="0"/>
            </a:endParaRPr>
          </a:p>
        </p:txBody>
      </p:sp>
      <p:sp>
        <p:nvSpPr>
          <p:cNvPr id="15" name="Rectangle 19"/>
          <p:cNvSpPr>
            <a:spLocks noChangeArrowheads="1"/>
          </p:cNvSpPr>
          <p:nvPr/>
        </p:nvSpPr>
        <p:spPr bwMode="auto">
          <a:xfrm>
            <a:off x="2350413" y="4192301"/>
            <a:ext cx="592191" cy="293475"/>
          </a:xfrm>
          <a:prstGeom prst="rect">
            <a:avLst/>
          </a:prstGeom>
          <a:solidFill>
            <a:srgbClr val="FC8D6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6" name="Rectangle 20"/>
          <p:cNvSpPr>
            <a:spLocks noChangeArrowheads="1"/>
          </p:cNvSpPr>
          <p:nvPr/>
        </p:nvSpPr>
        <p:spPr bwMode="auto">
          <a:xfrm>
            <a:off x="2438456" y="4194398"/>
            <a:ext cx="384662" cy="276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rgbClr val="000000"/>
                </a:solidFill>
                <a:effectLst/>
                <a:latin typeface="Times New Roman" panose="02020603050405020304" pitchFamily="18" charset="0"/>
              </a:rPr>
              <a:t>R04</a:t>
            </a:r>
            <a:endParaRPr kumimoji="0" lang="en-US" altLang="en-US" sz="1200" b="0" i="0" u="none" strike="noStrike" cap="none" normalizeH="0" baseline="0">
              <a:ln>
                <a:noFill/>
              </a:ln>
              <a:solidFill>
                <a:schemeClr val="tx1"/>
              </a:solidFill>
              <a:effectLst/>
              <a:latin typeface="Arial" panose="020B0604020202020204" pitchFamily="34" charset="0"/>
            </a:endParaRPr>
          </a:p>
        </p:txBody>
      </p:sp>
      <p:sp>
        <p:nvSpPr>
          <p:cNvPr id="17" name="Line 21"/>
          <p:cNvSpPr>
            <a:spLocks noChangeShapeType="1"/>
          </p:cNvSpPr>
          <p:nvPr/>
        </p:nvSpPr>
        <p:spPr bwMode="auto">
          <a:xfrm>
            <a:off x="2647033" y="2794101"/>
            <a:ext cx="0" cy="106909"/>
          </a:xfrm>
          <a:prstGeom prst="line">
            <a:avLst/>
          </a:prstGeom>
          <a:noFill/>
          <a:ln w="1270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200"/>
          </a:p>
        </p:txBody>
      </p:sp>
      <p:sp>
        <p:nvSpPr>
          <p:cNvPr id="18" name="Freeform 22"/>
          <p:cNvSpPr>
            <a:spLocks/>
          </p:cNvSpPr>
          <p:nvPr/>
        </p:nvSpPr>
        <p:spPr bwMode="auto">
          <a:xfrm>
            <a:off x="2623974" y="2894721"/>
            <a:ext cx="46118" cy="46118"/>
          </a:xfrm>
          <a:custGeom>
            <a:avLst/>
            <a:gdLst>
              <a:gd name="T0" fmla="*/ 44 w 44"/>
              <a:gd name="T1" fmla="*/ 0 h 44"/>
              <a:gd name="T2" fmla="*/ 22 w 44"/>
              <a:gd name="T3" fmla="*/ 44 h 44"/>
              <a:gd name="T4" fmla="*/ 0 w 44"/>
              <a:gd name="T5" fmla="*/ 0 h 44"/>
              <a:gd name="T6" fmla="*/ 44 w 44"/>
              <a:gd name="T7" fmla="*/ 0 h 44"/>
            </a:gdLst>
            <a:ahLst/>
            <a:cxnLst>
              <a:cxn ang="0">
                <a:pos x="T0" y="T1"/>
              </a:cxn>
              <a:cxn ang="0">
                <a:pos x="T2" y="T3"/>
              </a:cxn>
              <a:cxn ang="0">
                <a:pos x="T4" y="T5"/>
              </a:cxn>
              <a:cxn ang="0">
                <a:pos x="T6" y="T7"/>
              </a:cxn>
            </a:cxnLst>
            <a:rect l="0" t="0" r="r" b="b"/>
            <a:pathLst>
              <a:path w="44" h="44">
                <a:moveTo>
                  <a:pt x="44" y="0"/>
                </a:moveTo>
                <a:lnTo>
                  <a:pt x="22" y="44"/>
                </a:lnTo>
                <a:lnTo>
                  <a:pt x="0" y="0"/>
                </a:lnTo>
                <a:lnTo>
                  <a:pt x="4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9" name="Line 23"/>
          <p:cNvSpPr>
            <a:spLocks noChangeShapeType="1"/>
          </p:cNvSpPr>
          <p:nvPr/>
        </p:nvSpPr>
        <p:spPr bwMode="auto">
          <a:xfrm>
            <a:off x="2647033" y="4045564"/>
            <a:ext cx="0" cy="106909"/>
          </a:xfrm>
          <a:prstGeom prst="line">
            <a:avLst/>
          </a:prstGeom>
          <a:noFill/>
          <a:ln w="1270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200"/>
          </a:p>
        </p:txBody>
      </p:sp>
      <p:sp>
        <p:nvSpPr>
          <p:cNvPr id="20" name="Freeform 24"/>
          <p:cNvSpPr>
            <a:spLocks/>
          </p:cNvSpPr>
          <p:nvPr/>
        </p:nvSpPr>
        <p:spPr bwMode="auto">
          <a:xfrm>
            <a:off x="2623974" y="4146184"/>
            <a:ext cx="46118" cy="46118"/>
          </a:xfrm>
          <a:custGeom>
            <a:avLst/>
            <a:gdLst>
              <a:gd name="T0" fmla="*/ 44 w 44"/>
              <a:gd name="T1" fmla="*/ 0 h 44"/>
              <a:gd name="T2" fmla="*/ 22 w 44"/>
              <a:gd name="T3" fmla="*/ 44 h 44"/>
              <a:gd name="T4" fmla="*/ 0 w 44"/>
              <a:gd name="T5" fmla="*/ 0 h 44"/>
              <a:gd name="T6" fmla="*/ 44 w 44"/>
              <a:gd name="T7" fmla="*/ 0 h 44"/>
            </a:gdLst>
            <a:ahLst/>
            <a:cxnLst>
              <a:cxn ang="0">
                <a:pos x="T0" y="T1"/>
              </a:cxn>
              <a:cxn ang="0">
                <a:pos x="T2" y="T3"/>
              </a:cxn>
              <a:cxn ang="0">
                <a:pos x="T4" y="T5"/>
              </a:cxn>
              <a:cxn ang="0">
                <a:pos x="T6" y="T7"/>
              </a:cxn>
            </a:cxnLst>
            <a:rect l="0" t="0" r="r" b="b"/>
            <a:pathLst>
              <a:path w="44" h="44">
                <a:moveTo>
                  <a:pt x="44" y="0"/>
                </a:moveTo>
                <a:lnTo>
                  <a:pt x="22" y="44"/>
                </a:lnTo>
                <a:lnTo>
                  <a:pt x="0" y="0"/>
                </a:lnTo>
                <a:lnTo>
                  <a:pt x="4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21" name="Line 25"/>
          <p:cNvSpPr>
            <a:spLocks noChangeShapeType="1"/>
          </p:cNvSpPr>
          <p:nvPr/>
        </p:nvSpPr>
        <p:spPr bwMode="auto">
          <a:xfrm>
            <a:off x="2279141" y="2280519"/>
            <a:ext cx="333304" cy="199144"/>
          </a:xfrm>
          <a:prstGeom prst="line">
            <a:avLst/>
          </a:prstGeom>
          <a:noFill/>
          <a:ln w="1270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200"/>
          </a:p>
        </p:txBody>
      </p:sp>
      <p:sp>
        <p:nvSpPr>
          <p:cNvPr id="22" name="Freeform 26"/>
          <p:cNvSpPr>
            <a:spLocks/>
          </p:cNvSpPr>
          <p:nvPr/>
        </p:nvSpPr>
        <p:spPr bwMode="auto">
          <a:xfrm>
            <a:off x="2595675" y="2457652"/>
            <a:ext cx="51358" cy="42973"/>
          </a:xfrm>
          <a:custGeom>
            <a:avLst/>
            <a:gdLst>
              <a:gd name="T0" fmla="*/ 22 w 49"/>
              <a:gd name="T1" fmla="*/ 0 h 41"/>
              <a:gd name="T2" fmla="*/ 49 w 49"/>
              <a:gd name="T3" fmla="*/ 41 h 41"/>
              <a:gd name="T4" fmla="*/ 0 w 49"/>
              <a:gd name="T5" fmla="*/ 37 h 41"/>
              <a:gd name="T6" fmla="*/ 22 w 49"/>
              <a:gd name="T7" fmla="*/ 0 h 41"/>
            </a:gdLst>
            <a:ahLst/>
            <a:cxnLst>
              <a:cxn ang="0">
                <a:pos x="T0" y="T1"/>
              </a:cxn>
              <a:cxn ang="0">
                <a:pos x="T2" y="T3"/>
              </a:cxn>
              <a:cxn ang="0">
                <a:pos x="T4" y="T5"/>
              </a:cxn>
              <a:cxn ang="0">
                <a:pos x="T6" y="T7"/>
              </a:cxn>
            </a:cxnLst>
            <a:rect l="0" t="0" r="r" b="b"/>
            <a:pathLst>
              <a:path w="49" h="41">
                <a:moveTo>
                  <a:pt x="22" y="0"/>
                </a:moveTo>
                <a:lnTo>
                  <a:pt x="49" y="41"/>
                </a:lnTo>
                <a:lnTo>
                  <a:pt x="0" y="37"/>
                </a:lnTo>
                <a:lnTo>
                  <a:pt x="2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23" name="Line 27"/>
          <p:cNvSpPr>
            <a:spLocks noChangeShapeType="1"/>
          </p:cNvSpPr>
          <p:nvPr/>
        </p:nvSpPr>
        <p:spPr bwMode="auto">
          <a:xfrm flipH="1">
            <a:off x="2378713" y="3234314"/>
            <a:ext cx="134160" cy="146738"/>
          </a:xfrm>
          <a:prstGeom prst="line">
            <a:avLst/>
          </a:prstGeom>
          <a:noFill/>
          <a:ln w="1270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200"/>
          </a:p>
        </p:txBody>
      </p:sp>
      <p:sp>
        <p:nvSpPr>
          <p:cNvPr id="24" name="Freeform 28"/>
          <p:cNvSpPr>
            <a:spLocks/>
          </p:cNvSpPr>
          <p:nvPr/>
        </p:nvSpPr>
        <p:spPr bwMode="auto">
          <a:xfrm>
            <a:off x="2352510" y="3361137"/>
            <a:ext cx="47166" cy="49262"/>
          </a:xfrm>
          <a:custGeom>
            <a:avLst/>
            <a:gdLst>
              <a:gd name="T0" fmla="*/ 45 w 45"/>
              <a:gd name="T1" fmla="*/ 29 h 47"/>
              <a:gd name="T2" fmla="*/ 0 w 45"/>
              <a:gd name="T3" fmla="*/ 47 h 47"/>
              <a:gd name="T4" fmla="*/ 13 w 45"/>
              <a:gd name="T5" fmla="*/ 0 h 47"/>
              <a:gd name="T6" fmla="*/ 45 w 45"/>
              <a:gd name="T7" fmla="*/ 29 h 47"/>
            </a:gdLst>
            <a:ahLst/>
            <a:cxnLst>
              <a:cxn ang="0">
                <a:pos x="T0" y="T1"/>
              </a:cxn>
              <a:cxn ang="0">
                <a:pos x="T2" y="T3"/>
              </a:cxn>
              <a:cxn ang="0">
                <a:pos x="T4" y="T5"/>
              </a:cxn>
              <a:cxn ang="0">
                <a:pos x="T6" y="T7"/>
              </a:cxn>
            </a:cxnLst>
            <a:rect l="0" t="0" r="r" b="b"/>
            <a:pathLst>
              <a:path w="45" h="47">
                <a:moveTo>
                  <a:pt x="45" y="29"/>
                </a:moveTo>
                <a:lnTo>
                  <a:pt x="0" y="47"/>
                </a:lnTo>
                <a:lnTo>
                  <a:pt x="13" y="0"/>
                </a:lnTo>
                <a:lnTo>
                  <a:pt x="45" y="2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25" name="Line 29"/>
          <p:cNvSpPr>
            <a:spLocks noChangeShapeType="1"/>
          </p:cNvSpPr>
          <p:nvPr/>
        </p:nvSpPr>
        <p:spPr bwMode="auto">
          <a:xfrm>
            <a:off x="1906008" y="2794101"/>
            <a:ext cx="299764" cy="564940"/>
          </a:xfrm>
          <a:prstGeom prst="line">
            <a:avLst/>
          </a:prstGeom>
          <a:noFill/>
          <a:ln w="1270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200"/>
          </a:p>
        </p:txBody>
      </p:sp>
      <p:sp>
        <p:nvSpPr>
          <p:cNvPr id="26" name="Freeform 30"/>
          <p:cNvSpPr>
            <a:spLocks/>
          </p:cNvSpPr>
          <p:nvPr/>
        </p:nvSpPr>
        <p:spPr bwMode="auto">
          <a:xfrm>
            <a:off x="2182713" y="3343319"/>
            <a:ext cx="40877" cy="51358"/>
          </a:xfrm>
          <a:custGeom>
            <a:avLst/>
            <a:gdLst>
              <a:gd name="T0" fmla="*/ 39 w 39"/>
              <a:gd name="T1" fmla="*/ 0 h 49"/>
              <a:gd name="T2" fmla="*/ 39 w 39"/>
              <a:gd name="T3" fmla="*/ 49 h 49"/>
              <a:gd name="T4" fmla="*/ 0 w 39"/>
              <a:gd name="T5" fmla="*/ 20 h 49"/>
              <a:gd name="T6" fmla="*/ 39 w 39"/>
              <a:gd name="T7" fmla="*/ 0 h 49"/>
            </a:gdLst>
            <a:ahLst/>
            <a:cxnLst>
              <a:cxn ang="0">
                <a:pos x="T0" y="T1"/>
              </a:cxn>
              <a:cxn ang="0">
                <a:pos x="T2" y="T3"/>
              </a:cxn>
              <a:cxn ang="0">
                <a:pos x="T4" y="T5"/>
              </a:cxn>
              <a:cxn ang="0">
                <a:pos x="T6" y="T7"/>
              </a:cxn>
            </a:cxnLst>
            <a:rect l="0" t="0" r="r" b="b"/>
            <a:pathLst>
              <a:path w="39" h="49">
                <a:moveTo>
                  <a:pt x="39" y="0"/>
                </a:moveTo>
                <a:lnTo>
                  <a:pt x="39" y="49"/>
                </a:lnTo>
                <a:lnTo>
                  <a:pt x="0" y="20"/>
                </a:lnTo>
                <a:lnTo>
                  <a:pt x="3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27" name="Rectangle 31"/>
          <p:cNvSpPr>
            <a:spLocks noChangeArrowheads="1"/>
          </p:cNvSpPr>
          <p:nvPr/>
        </p:nvSpPr>
        <p:spPr bwMode="auto">
          <a:xfrm>
            <a:off x="2353558" y="4998311"/>
            <a:ext cx="592191" cy="293475"/>
          </a:xfrm>
          <a:prstGeom prst="rect">
            <a:avLst/>
          </a:prstGeom>
          <a:solidFill>
            <a:srgbClr val="8DA0C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28" name="Rectangle 32"/>
          <p:cNvSpPr>
            <a:spLocks noChangeArrowheads="1"/>
          </p:cNvSpPr>
          <p:nvPr/>
        </p:nvSpPr>
        <p:spPr bwMode="auto">
          <a:xfrm>
            <a:off x="2444745" y="4996214"/>
            <a:ext cx="384662" cy="276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Times New Roman" panose="02020603050405020304" pitchFamily="18" charset="0"/>
              </a:rPr>
              <a:t>R05</a:t>
            </a:r>
            <a:endParaRPr kumimoji="0" lang="en-US" altLang="en-US" sz="1200" b="0" i="0" u="none" strike="noStrike" cap="none" normalizeH="0" baseline="0" dirty="0">
              <a:ln>
                <a:noFill/>
              </a:ln>
              <a:solidFill>
                <a:schemeClr val="tx1"/>
              </a:solidFill>
              <a:effectLst/>
              <a:latin typeface="Arial" panose="020B0604020202020204" pitchFamily="34" charset="0"/>
            </a:endParaRPr>
          </a:p>
        </p:txBody>
      </p:sp>
      <p:grpSp>
        <p:nvGrpSpPr>
          <p:cNvPr id="29" name="组合 474"/>
          <p:cNvGrpSpPr/>
          <p:nvPr/>
        </p:nvGrpSpPr>
        <p:grpSpPr>
          <a:xfrm>
            <a:off x="1610436" y="2499577"/>
            <a:ext cx="595336" cy="2792209"/>
            <a:chOff x="1610436" y="2499577"/>
            <a:chExt cx="595336" cy="2792209"/>
          </a:xfrm>
        </p:grpSpPr>
        <p:sp>
          <p:nvSpPr>
            <p:cNvPr id="30" name="Rectangle 9"/>
            <p:cNvSpPr>
              <a:spLocks noChangeArrowheads="1"/>
            </p:cNvSpPr>
            <p:nvPr/>
          </p:nvSpPr>
          <p:spPr bwMode="auto">
            <a:xfrm>
              <a:off x="1610436" y="2500626"/>
              <a:ext cx="592191" cy="293475"/>
            </a:xfrm>
            <a:prstGeom prst="rect">
              <a:avLst/>
            </a:prstGeom>
            <a:solidFill>
              <a:srgbClr val="66C2A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31" name="Rectangle 10"/>
            <p:cNvSpPr>
              <a:spLocks noChangeArrowheads="1"/>
            </p:cNvSpPr>
            <p:nvPr/>
          </p:nvSpPr>
          <p:spPr bwMode="auto">
            <a:xfrm>
              <a:off x="1710008" y="2499577"/>
              <a:ext cx="372085" cy="276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Times New Roman" panose="02020603050405020304" pitchFamily="18" charset="0"/>
                </a:rPr>
                <a:t>L01</a:t>
              </a:r>
              <a:endParaRPr kumimoji="0" lang="en-US" altLang="en-US" sz="1200" b="0" i="0" u="none" strike="noStrike" cap="none" normalizeH="0" baseline="0" dirty="0">
                <a:ln>
                  <a:noFill/>
                </a:ln>
                <a:solidFill>
                  <a:schemeClr val="tx1"/>
                </a:solidFill>
                <a:effectLst/>
                <a:latin typeface="Arial" panose="020B0604020202020204" pitchFamily="34" charset="0"/>
              </a:endParaRPr>
            </a:p>
          </p:txBody>
        </p:sp>
        <p:sp>
          <p:nvSpPr>
            <p:cNvPr id="32" name="Rectangle 15"/>
            <p:cNvSpPr>
              <a:spLocks noChangeArrowheads="1"/>
            </p:cNvSpPr>
            <p:nvPr/>
          </p:nvSpPr>
          <p:spPr bwMode="auto">
            <a:xfrm>
              <a:off x="1610436" y="3752088"/>
              <a:ext cx="592191" cy="293475"/>
            </a:xfrm>
            <a:prstGeom prst="rect">
              <a:avLst/>
            </a:prstGeom>
            <a:solidFill>
              <a:srgbClr val="FC8D6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33" name="Rectangle 16"/>
            <p:cNvSpPr>
              <a:spLocks noChangeArrowheads="1"/>
            </p:cNvSpPr>
            <p:nvPr/>
          </p:nvSpPr>
          <p:spPr bwMode="auto">
            <a:xfrm>
              <a:off x="1710008" y="3754185"/>
              <a:ext cx="372085" cy="276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Times New Roman" panose="02020603050405020304" pitchFamily="18" charset="0"/>
                </a:rPr>
                <a:t>L02</a:t>
              </a:r>
              <a:endParaRPr kumimoji="0" lang="en-US" altLang="en-US" sz="1200" b="0" i="0" u="none" strike="noStrike" cap="none" normalizeH="0" baseline="0" dirty="0">
                <a:ln>
                  <a:noFill/>
                </a:ln>
                <a:solidFill>
                  <a:schemeClr val="tx1"/>
                </a:solidFill>
                <a:effectLst/>
                <a:latin typeface="Arial" panose="020B0604020202020204" pitchFamily="34" charset="0"/>
              </a:endParaRPr>
            </a:p>
          </p:txBody>
        </p:sp>
        <p:sp>
          <p:nvSpPr>
            <p:cNvPr id="34" name="Rectangle 33"/>
            <p:cNvSpPr>
              <a:spLocks noChangeArrowheads="1"/>
            </p:cNvSpPr>
            <p:nvPr/>
          </p:nvSpPr>
          <p:spPr bwMode="auto">
            <a:xfrm>
              <a:off x="1613581" y="4998311"/>
              <a:ext cx="592191" cy="293475"/>
            </a:xfrm>
            <a:prstGeom prst="rect">
              <a:avLst/>
            </a:prstGeom>
            <a:solidFill>
              <a:srgbClr val="8DA0C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35" name="Rectangle 34"/>
            <p:cNvSpPr>
              <a:spLocks noChangeArrowheads="1"/>
            </p:cNvSpPr>
            <p:nvPr/>
          </p:nvSpPr>
          <p:spPr bwMode="auto">
            <a:xfrm>
              <a:off x="1710008" y="4996214"/>
              <a:ext cx="372085" cy="276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rgbClr val="000000"/>
                  </a:solidFill>
                  <a:effectLst/>
                  <a:latin typeface="Times New Roman" panose="02020603050405020304" pitchFamily="18" charset="0"/>
                </a:rPr>
                <a:t>L03</a:t>
              </a:r>
              <a:endParaRPr kumimoji="0" lang="en-US" altLang="en-US" sz="1200" b="0" i="0" u="none" strike="noStrike" cap="none" normalizeH="0" baseline="0">
                <a:ln>
                  <a:noFill/>
                </a:ln>
                <a:solidFill>
                  <a:schemeClr val="tx1"/>
                </a:solidFill>
                <a:effectLst/>
                <a:latin typeface="Arial" panose="020B0604020202020204" pitchFamily="34" charset="0"/>
              </a:endParaRPr>
            </a:p>
          </p:txBody>
        </p:sp>
      </p:grpSp>
      <p:sp>
        <p:nvSpPr>
          <p:cNvPr id="36" name="Rectangle 35"/>
          <p:cNvSpPr>
            <a:spLocks noChangeArrowheads="1"/>
          </p:cNvSpPr>
          <p:nvPr/>
        </p:nvSpPr>
        <p:spPr bwMode="auto">
          <a:xfrm>
            <a:off x="2353558" y="5439572"/>
            <a:ext cx="592191" cy="293475"/>
          </a:xfrm>
          <a:prstGeom prst="rect">
            <a:avLst/>
          </a:prstGeom>
          <a:solidFill>
            <a:srgbClr val="8DA0C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37" name="Rectangle 36"/>
          <p:cNvSpPr>
            <a:spLocks noChangeArrowheads="1"/>
          </p:cNvSpPr>
          <p:nvPr/>
        </p:nvSpPr>
        <p:spPr bwMode="auto">
          <a:xfrm>
            <a:off x="2444745" y="5436427"/>
            <a:ext cx="384662" cy="276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rgbClr val="000000"/>
                </a:solidFill>
                <a:effectLst/>
                <a:latin typeface="Times New Roman" panose="02020603050405020304" pitchFamily="18" charset="0"/>
              </a:rPr>
              <a:t>R06</a:t>
            </a:r>
            <a:endParaRPr kumimoji="0" lang="en-US" altLang="en-US" sz="1200" b="0" i="0" u="none" strike="noStrike" cap="none" normalizeH="0" baseline="0">
              <a:ln>
                <a:noFill/>
              </a:ln>
              <a:solidFill>
                <a:schemeClr val="tx1"/>
              </a:solidFill>
              <a:effectLst/>
              <a:latin typeface="Arial" panose="020B0604020202020204" pitchFamily="34" charset="0"/>
            </a:endParaRPr>
          </a:p>
        </p:txBody>
      </p:sp>
      <p:sp>
        <p:nvSpPr>
          <p:cNvPr id="38" name="Line 37"/>
          <p:cNvSpPr>
            <a:spLocks noChangeShapeType="1"/>
          </p:cNvSpPr>
          <p:nvPr/>
        </p:nvSpPr>
        <p:spPr bwMode="auto">
          <a:xfrm>
            <a:off x="2650177" y="5291786"/>
            <a:ext cx="0" cy="106909"/>
          </a:xfrm>
          <a:prstGeom prst="line">
            <a:avLst/>
          </a:prstGeom>
          <a:noFill/>
          <a:ln w="1270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200"/>
          </a:p>
        </p:txBody>
      </p:sp>
      <p:sp>
        <p:nvSpPr>
          <p:cNvPr id="39" name="Freeform 38"/>
          <p:cNvSpPr>
            <a:spLocks/>
          </p:cNvSpPr>
          <p:nvPr/>
        </p:nvSpPr>
        <p:spPr bwMode="auto">
          <a:xfrm>
            <a:off x="2626070" y="5393454"/>
            <a:ext cx="47166" cy="46118"/>
          </a:xfrm>
          <a:custGeom>
            <a:avLst/>
            <a:gdLst>
              <a:gd name="T0" fmla="*/ 45 w 45"/>
              <a:gd name="T1" fmla="*/ 0 h 44"/>
              <a:gd name="T2" fmla="*/ 23 w 45"/>
              <a:gd name="T3" fmla="*/ 44 h 44"/>
              <a:gd name="T4" fmla="*/ 0 w 45"/>
              <a:gd name="T5" fmla="*/ 0 h 44"/>
              <a:gd name="T6" fmla="*/ 45 w 45"/>
              <a:gd name="T7" fmla="*/ 0 h 44"/>
            </a:gdLst>
            <a:ahLst/>
            <a:cxnLst>
              <a:cxn ang="0">
                <a:pos x="T0" y="T1"/>
              </a:cxn>
              <a:cxn ang="0">
                <a:pos x="T2" y="T3"/>
              </a:cxn>
              <a:cxn ang="0">
                <a:pos x="T4" y="T5"/>
              </a:cxn>
              <a:cxn ang="0">
                <a:pos x="T6" y="T7"/>
              </a:cxn>
            </a:cxnLst>
            <a:rect l="0" t="0" r="r" b="b"/>
            <a:pathLst>
              <a:path w="45" h="44">
                <a:moveTo>
                  <a:pt x="45" y="0"/>
                </a:moveTo>
                <a:lnTo>
                  <a:pt x="23" y="44"/>
                </a:lnTo>
                <a:lnTo>
                  <a:pt x="0" y="0"/>
                </a:lnTo>
                <a:lnTo>
                  <a:pt x="4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40" name="Rectangle 39"/>
          <p:cNvSpPr>
            <a:spLocks noChangeArrowheads="1"/>
          </p:cNvSpPr>
          <p:nvPr/>
        </p:nvSpPr>
        <p:spPr bwMode="auto">
          <a:xfrm>
            <a:off x="1983569" y="6245581"/>
            <a:ext cx="592191" cy="293475"/>
          </a:xfrm>
          <a:prstGeom prst="rect">
            <a:avLst/>
          </a:prstGeom>
          <a:solidFill>
            <a:srgbClr val="A6D85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41" name="Rectangle 40"/>
          <p:cNvSpPr>
            <a:spLocks noChangeArrowheads="1"/>
          </p:cNvSpPr>
          <p:nvPr/>
        </p:nvSpPr>
        <p:spPr bwMode="auto">
          <a:xfrm>
            <a:off x="2130307" y="6244533"/>
            <a:ext cx="281946" cy="276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rgbClr val="000000"/>
                </a:solidFill>
                <a:effectLst/>
                <a:latin typeface="Times New Roman" panose="02020603050405020304" pitchFamily="18" charset="0"/>
              </a:rPr>
              <a:t>FC</a:t>
            </a:r>
            <a:endParaRPr kumimoji="0" lang="en-US" altLang="en-US" sz="1200" b="0" i="0" u="none" strike="noStrike" cap="none" normalizeH="0" baseline="0">
              <a:ln>
                <a:noFill/>
              </a:ln>
              <a:solidFill>
                <a:schemeClr val="tx1"/>
              </a:solidFill>
              <a:effectLst/>
              <a:latin typeface="Arial" panose="020B0604020202020204" pitchFamily="34" charset="0"/>
            </a:endParaRPr>
          </a:p>
        </p:txBody>
      </p:sp>
      <p:sp>
        <p:nvSpPr>
          <p:cNvPr id="42" name="Rectangle 41"/>
          <p:cNvSpPr>
            <a:spLocks noChangeArrowheads="1"/>
          </p:cNvSpPr>
          <p:nvPr/>
        </p:nvSpPr>
        <p:spPr bwMode="auto">
          <a:xfrm>
            <a:off x="1983569" y="1386467"/>
            <a:ext cx="592191" cy="29452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43" name="Rectangle 42"/>
          <p:cNvSpPr>
            <a:spLocks noChangeArrowheads="1"/>
          </p:cNvSpPr>
          <p:nvPr/>
        </p:nvSpPr>
        <p:spPr bwMode="auto">
          <a:xfrm>
            <a:off x="2019205" y="1385419"/>
            <a:ext cx="485282" cy="276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rgbClr val="000000"/>
                </a:solidFill>
                <a:effectLst/>
                <a:latin typeface="Times New Roman" panose="02020603050405020304" pitchFamily="18" charset="0"/>
              </a:rPr>
              <a:t>Input</a:t>
            </a:r>
            <a:endParaRPr kumimoji="0" lang="en-US" altLang="en-US" sz="1200" b="0" i="0" u="none" strike="noStrike" cap="none" normalizeH="0" baseline="0">
              <a:ln>
                <a:noFill/>
              </a:ln>
              <a:solidFill>
                <a:schemeClr val="tx1"/>
              </a:solidFill>
              <a:effectLst/>
              <a:latin typeface="Arial" panose="020B0604020202020204" pitchFamily="34" charset="0"/>
            </a:endParaRPr>
          </a:p>
        </p:txBody>
      </p:sp>
      <p:sp>
        <p:nvSpPr>
          <p:cNvPr id="44" name="Line 43"/>
          <p:cNvSpPr>
            <a:spLocks noChangeShapeType="1"/>
          </p:cNvSpPr>
          <p:nvPr/>
        </p:nvSpPr>
        <p:spPr bwMode="auto">
          <a:xfrm>
            <a:off x="2279141" y="1680991"/>
            <a:ext cx="0" cy="254695"/>
          </a:xfrm>
          <a:prstGeom prst="line">
            <a:avLst/>
          </a:prstGeom>
          <a:noFill/>
          <a:ln w="1270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200"/>
          </a:p>
        </p:txBody>
      </p:sp>
      <p:sp>
        <p:nvSpPr>
          <p:cNvPr id="45" name="Freeform 44"/>
          <p:cNvSpPr>
            <a:spLocks/>
          </p:cNvSpPr>
          <p:nvPr/>
        </p:nvSpPr>
        <p:spPr bwMode="auto">
          <a:xfrm>
            <a:off x="2250841" y="1929397"/>
            <a:ext cx="57647" cy="56599"/>
          </a:xfrm>
          <a:custGeom>
            <a:avLst/>
            <a:gdLst>
              <a:gd name="T0" fmla="*/ 55 w 55"/>
              <a:gd name="T1" fmla="*/ 0 h 54"/>
              <a:gd name="T2" fmla="*/ 27 w 55"/>
              <a:gd name="T3" fmla="*/ 54 h 54"/>
              <a:gd name="T4" fmla="*/ 0 w 55"/>
              <a:gd name="T5" fmla="*/ 0 h 54"/>
              <a:gd name="T6" fmla="*/ 55 w 55"/>
              <a:gd name="T7" fmla="*/ 0 h 54"/>
            </a:gdLst>
            <a:ahLst/>
            <a:cxnLst>
              <a:cxn ang="0">
                <a:pos x="T0" y="T1"/>
              </a:cxn>
              <a:cxn ang="0">
                <a:pos x="T2" y="T3"/>
              </a:cxn>
              <a:cxn ang="0">
                <a:pos x="T4" y="T5"/>
              </a:cxn>
              <a:cxn ang="0">
                <a:pos x="T6" y="T7"/>
              </a:cxn>
            </a:cxnLst>
            <a:rect l="0" t="0" r="r" b="b"/>
            <a:pathLst>
              <a:path w="55" h="54">
                <a:moveTo>
                  <a:pt x="55" y="0"/>
                </a:moveTo>
                <a:lnTo>
                  <a:pt x="27" y="54"/>
                </a:lnTo>
                <a:lnTo>
                  <a:pt x="0" y="0"/>
                </a:lnTo>
                <a:lnTo>
                  <a:pt x="5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46" name="Freeform 45"/>
          <p:cNvSpPr>
            <a:spLocks/>
          </p:cNvSpPr>
          <p:nvPr/>
        </p:nvSpPr>
        <p:spPr bwMode="auto">
          <a:xfrm>
            <a:off x="2163847" y="3382100"/>
            <a:ext cx="225347" cy="223251"/>
          </a:xfrm>
          <a:custGeom>
            <a:avLst/>
            <a:gdLst>
              <a:gd name="T0" fmla="*/ 0 w 584"/>
              <a:gd name="T1" fmla="*/ 292 h 584"/>
              <a:gd name="T2" fmla="*/ 292 w 584"/>
              <a:gd name="T3" fmla="*/ 0 h 584"/>
              <a:gd name="T4" fmla="*/ 584 w 584"/>
              <a:gd name="T5" fmla="*/ 292 h 584"/>
              <a:gd name="T6" fmla="*/ 584 w 584"/>
              <a:gd name="T7" fmla="*/ 292 h 584"/>
              <a:gd name="T8" fmla="*/ 292 w 584"/>
              <a:gd name="T9" fmla="*/ 584 h 584"/>
              <a:gd name="T10" fmla="*/ 0 w 584"/>
              <a:gd name="T11" fmla="*/ 292 h 584"/>
            </a:gdLst>
            <a:ahLst/>
            <a:cxnLst>
              <a:cxn ang="0">
                <a:pos x="T0" y="T1"/>
              </a:cxn>
              <a:cxn ang="0">
                <a:pos x="T2" y="T3"/>
              </a:cxn>
              <a:cxn ang="0">
                <a:pos x="T4" y="T5"/>
              </a:cxn>
              <a:cxn ang="0">
                <a:pos x="T6" y="T7"/>
              </a:cxn>
              <a:cxn ang="0">
                <a:pos x="T8" y="T9"/>
              </a:cxn>
              <a:cxn ang="0">
                <a:pos x="T10" y="T11"/>
              </a:cxn>
            </a:cxnLst>
            <a:rect l="0" t="0" r="r" b="b"/>
            <a:pathLst>
              <a:path w="584" h="584">
                <a:moveTo>
                  <a:pt x="0" y="292"/>
                </a:moveTo>
                <a:cubicBezTo>
                  <a:pt x="0" y="131"/>
                  <a:pt x="131" y="0"/>
                  <a:pt x="292" y="0"/>
                </a:cubicBezTo>
                <a:cubicBezTo>
                  <a:pt x="453" y="0"/>
                  <a:pt x="584" y="131"/>
                  <a:pt x="584" y="292"/>
                </a:cubicBezTo>
                <a:cubicBezTo>
                  <a:pt x="584" y="292"/>
                  <a:pt x="584" y="292"/>
                  <a:pt x="584" y="292"/>
                </a:cubicBezTo>
                <a:cubicBezTo>
                  <a:pt x="584" y="453"/>
                  <a:pt x="453" y="584"/>
                  <a:pt x="292" y="584"/>
                </a:cubicBezTo>
                <a:cubicBezTo>
                  <a:pt x="131" y="584"/>
                  <a:pt x="0" y="453"/>
                  <a:pt x="0" y="292"/>
                </a:cubicBezTo>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sz="1200"/>
          </a:p>
        </p:txBody>
      </p:sp>
      <p:sp>
        <p:nvSpPr>
          <p:cNvPr id="47" name="Freeform 46"/>
          <p:cNvSpPr>
            <a:spLocks/>
          </p:cNvSpPr>
          <p:nvPr/>
        </p:nvSpPr>
        <p:spPr bwMode="auto">
          <a:xfrm>
            <a:off x="2163847" y="3382100"/>
            <a:ext cx="225347" cy="223251"/>
          </a:xfrm>
          <a:custGeom>
            <a:avLst/>
            <a:gdLst>
              <a:gd name="T0" fmla="*/ 0 w 215"/>
              <a:gd name="T1" fmla="*/ 106 h 213"/>
              <a:gd name="T2" fmla="*/ 107 w 215"/>
              <a:gd name="T3" fmla="*/ 0 h 213"/>
              <a:gd name="T4" fmla="*/ 215 w 215"/>
              <a:gd name="T5" fmla="*/ 106 h 213"/>
              <a:gd name="T6" fmla="*/ 215 w 215"/>
              <a:gd name="T7" fmla="*/ 106 h 213"/>
              <a:gd name="T8" fmla="*/ 107 w 215"/>
              <a:gd name="T9" fmla="*/ 213 h 213"/>
              <a:gd name="T10" fmla="*/ 0 w 215"/>
              <a:gd name="T11" fmla="*/ 106 h 213"/>
            </a:gdLst>
            <a:ahLst/>
            <a:cxnLst>
              <a:cxn ang="0">
                <a:pos x="T0" y="T1"/>
              </a:cxn>
              <a:cxn ang="0">
                <a:pos x="T2" y="T3"/>
              </a:cxn>
              <a:cxn ang="0">
                <a:pos x="T4" y="T5"/>
              </a:cxn>
              <a:cxn ang="0">
                <a:pos x="T6" y="T7"/>
              </a:cxn>
              <a:cxn ang="0">
                <a:pos x="T8" y="T9"/>
              </a:cxn>
              <a:cxn ang="0">
                <a:pos x="T10" y="T11"/>
              </a:cxn>
            </a:cxnLst>
            <a:rect l="0" t="0" r="r" b="b"/>
            <a:pathLst>
              <a:path w="215" h="213">
                <a:moveTo>
                  <a:pt x="0" y="106"/>
                </a:moveTo>
                <a:cubicBezTo>
                  <a:pt x="0" y="47"/>
                  <a:pt x="48" y="0"/>
                  <a:pt x="107" y="0"/>
                </a:cubicBezTo>
                <a:cubicBezTo>
                  <a:pt x="167" y="0"/>
                  <a:pt x="215" y="47"/>
                  <a:pt x="215" y="106"/>
                </a:cubicBezTo>
                <a:cubicBezTo>
                  <a:pt x="215" y="106"/>
                  <a:pt x="215" y="106"/>
                  <a:pt x="215" y="106"/>
                </a:cubicBezTo>
                <a:cubicBezTo>
                  <a:pt x="215" y="165"/>
                  <a:pt x="167" y="213"/>
                  <a:pt x="107" y="213"/>
                </a:cubicBezTo>
                <a:cubicBezTo>
                  <a:pt x="48" y="213"/>
                  <a:pt x="0" y="165"/>
                  <a:pt x="0" y="106"/>
                </a:cubicBezTo>
              </a:path>
            </a:pathLst>
          </a:custGeom>
          <a:noFill/>
          <a:ln w="1270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200"/>
          </a:p>
        </p:txBody>
      </p:sp>
      <p:sp>
        <p:nvSpPr>
          <p:cNvPr id="48" name="Rectangle 47"/>
          <p:cNvSpPr>
            <a:spLocks noChangeArrowheads="1"/>
          </p:cNvSpPr>
          <p:nvPr/>
        </p:nvSpPr>
        <p:spPr bwMode="auto">
          <a:xfrm>
            <a:off x="2216253" y="3331790"/>
            <a:ext cx="115294" cy="276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rgbClr val="000000"/>
                </a:solidFill>
                <a:effectLst/>
                <a:latin typeface="Calibri" panose="020F0502020204030204" pitchFamily="34" charset="0"/>
              </a:rPr>
              <a:t>+</a:t>
            </a:r>
            <a:endParaRPr kumimoji="0" lang="en-US" altLang="en-US" sz="1200" b="0" i="0" u="none" strike="noStrike" cap="none" normalizeH="0" baseline="0">
              <a:ln>
                <a:noFill/>
              </a:ln>
              <a:solidFill>
                <a:schemeClr val="tx1"/>
              </a:solidFill>
              <a:effectLst/>
              <a:latin typeface="Arial" panose="020B0604020202020204" pitchFamily="34" charset="0"/>
            </a:endParaRPr>
          </a:p>
        </p:txBody>
      </p:sp>
      <p:sp>
        <p:nvSpPr>
          <p:cNvPr id="49" name="Line 48"/>
          <p:cNvSpPr>
            <a:spLocks noChangeShapeType="1"/>
          </p:cNvSpPr>
          <p:nvPr/>
        </p:nvSpPr>
        <p:spPr bwMode="auto">
          <a:xfrm flipH="1">
            <a:off x="1940596" y="2280519"/>
            <a:ext cx="338545" cy="199144"/>
          </a:xfrm>
          <a:prstGeom prst="line">
            <a:avLst/>
          </a:prstGeom>
          <a:noFill/>
          <a:ln w="1270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200"/>
          </a:p>
        </p:txBody>
      </p:sp>
      <p:sp>
        <p:nvSpPr>
          <p:cNvPr id="50" name="Freeform 49"/>
          <p:cNvSpPr>
            <a:spLocks/>
          </p:cNvSpPr>
          <p:nvPr/>
        </p:nvSpPr>
        <p:spPr bwMode="auto">
          <a:xfrm>
            <a:off x="1906008" y="2457652"/>
            <a:ext cx="51358" cy="42973"/>
          </a:xfrm>
          <a:custGeom>
            <a:avLst/>
            <a:gdLst>
              <a:gd name="T0" fmla="*/ 49 w 49"/>
              <a:gd name="T1" fmla="*/ 37 h 41"/>
              <a:gd name="T2" fmla="*/ 0 w 49"/>
              <a:gd name="T3" fmla="*/ 41 h 41"/>
              <a:gd name="T4" fmla="*/ 27 w 49"/>
              <a:gd name="T5" fmla="*/ 0 h 41"/>
              <a:gd name="T6" fmla="*/ 49 w 49"/>
              <a:gd name="T7" fmla="*/ 37 h 41"/>
            </a:gdLst>
            <a:ahLst/>
            <a:cxnLst>
              <a:cxn ang="0">
                <a:pos x="T0" y="T1"/>
              </a:cxn>
              <a:cxn ang="0">
                <a:pos x="T2" y="T3"/>
              </a:cxn>
              <a:cxn ang="0">
                <a:pos x="T4" y="T5"/>
              </a:cxn>
              <a:cxn ang="0">
                <a:pos x="T6" y="T7"/>
              </a:cxn>
            </a:cxnLst>
            <a:rect l="0" t="0" r="r" b="b"/>
            <a:pathLst>
              <a:path w="49" h="41">
                <a:moveTo>
                  <a:pt x="49" y="37"/>
                </a:moveTo>
                <a:lnTo>
                  <a:pt x="0" y="41"/>
                </a:lnTo>
                <a:lnTo>
                  <a:pt x="27" y="0"/>
                </a:lnTo>
                <a:lnTo>
                  <a:pt x="49" y="3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51" name="Line 50"/>
          <p:cNvSpPr>
            <a:spLocks noChangeShapeType="1"/>
          </p:cNvSpPr>
          <p:nvPr/>
        </p:nvSpPr>
        <p:spPr bwMode="auto">
          <a:xfrm flipH="1">
            <a:off x="1943740" y="3605351"/>
            <a:ext cx="332256" cy="131016"/>
          </a:xfrm>
          <a:prstGeom prst="line">
            <a:avLst/>
          </a:prstGeom>
          <a:noFill/>
          <a:ln w="1270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200"/>
          </a:p>
        </p:txBody>
      </p:sp>
      <p:sp>
        <p:nvSpPr>
          <p:cNvPr id="52" name="Freeform 51"/>
          <p:cNvSpPr>
            <a:spLocks/>
          </p:cNvSpPr>
          <p:nvPr/>
        </p:nvSpPr>
        <p:spPr bwMode="auto">
          <a:xfrm>
            <a:off x="1906008" y="3713308"/>
            <a:ext cx="51358" cy="42973"/>
          </a:xfrm>
          <a:custGeom>
            <a:avLst/>
            <a:gdLst>
              <a:gd name="T0" fmla="*/ 49 w 49"/>
              <a:gd name="T1" fmla="*/ 41 h 41"/>
              <a:gd name="T2" fmla="*/ 0 w 49"/>
              <a:gd name="T3" fmla="*/ 37 h 41"/>
              <a:gd name="T4" fmla="*/ 33 w 49"/>
              <a:gd name="T5" fmla="*/ 0 h 41"/>
              <a:gd name="T6" fmla="*/ 49 w 49"/>
              <a:gd name="T7" fmla="*/ 41 h 41"/>
            </a:gdLst>
            <a:ahLst/>
            <a:cxnLst>
              <a:cxn ang="0">
                <a:pos x="T0" y="T1"/>
              </a:cxn>
              <a:cxn ang="0">
                <a:pos x="T2" y="T3"/>
              </a:cxn>
              <a:cxn ang="0">
                <a:pos x="T4" y="T5"/>
              </a:cxn>
              <a:cxn ang="0">
                <a:pos x="T6" y="T7"/>
              </a:cxn>
            </a:cxnLst>
            <a:rect l="0" t="0" r="r" b="b"/>
            <a:pathLst>
              <a:path w="49" h="41">
                <a:moveTo>
                  <a:pt x="49" y="41"/>
                </a:moveTo>
                <a:lnTo>
                  <a:pt x="0" y="37"/>
                </a:lnTo>
                <a:lnTo>
                  <a:pt x="33" y="0"/>
                </a:lnTo>
                <a:lnTo>
                  <a:pt x="49" y="4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53" name="Line 52"/>
          <p:cNvSpPr>
            <a:spLocks noChangeShapeType="1"/>
          </p:cNvSpPr>
          <p:nvPr/>
        </p:nvSpPr>
        <p:spPr bwMode="auto">
          <a:xfrm>
            <a:off x="2275996" y="3605351"/>
            <a:ext cx="333304" cy="131016"/>
          </a:xfrm>
          <a:prstGeom prst="line">
            <a:avLst/>
          </a:prstGeom>
          <a:noFill/>
          <a:ln w="1270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200"/>
          </a:p>
        </p:txBody>
      </p:sp>
      <p:sp>
        <p:nvSpPr>
          <p:cNvPr id="54" name="Freeform 53"/>
          <p:cNvSpPr>
            <a:spLocks/>
          </p:cNvSpPr>
          <p:nvPr/>
        </p:nvSpPr>
        <p:spPr bwMode="auto">
          <a:xfrm>
            <a:off x="2595675" y="3713308"/>
            <a:ext cx="51358" cy="42973"/>
          </a:xfrm>
          <a:custGeom>
            <a:avLst/>
            <a:gdLst>
              <a:gd name="T0" fmla="*/ 16 w 49"/>
              <a:gd name="T1" fmla="*/ 0 h 41"/>
              <a:gd name="T2" fmla="*/ 49 w 49"/>
              <a:gd name="T3" fmla="*/ 37 h 41"/>
              <a:gd name="T4" fmla="*/ 0 w 49"/>
              <a:gd name="T5" fmla="*/ 41 h 41"/>
              <a:gd name="T6" fmla="*/ 16 w 49"/>
              <a:gd name="T7" fmla="*/ 0 h 41"/>
            </a:gdLst>
            <a:ahLst/>
            <a:cxnLst>
              <a:cxn ang="0">
                <a:pos x="T0" y="T1"/>
              </a:cxn>
              <a:cxn ang="0">
                <a:pos x="T2" y="T3"/>
              </a:cxn>
              <a:cxn ang="0">
                <a:pos x="T4" y="T5"/>
              </a:cxn>
              <a:cxn ang="0">
                <a:pos x="T6" y="T7"/>
              </a:cxn>
            </a:cxnLst>
            <a:rect l="0" t="0" r="r" b="b"/>
            <a:pathLst>
              <a:path w="49" h="41">
                <a:moveTo>
                  <a:pt x="16" y="0"/>
                </a:moveTo>
                <a:lnTo>
                  <a:pt x="49" y="37"/>
                </a:lnTo>
                <a:lnTo>
                  <a:pt x="0" y="41"/>
                </a:lnTo>
                <a:lnTo>
                  <a:pt x="1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55" name="Line 54"/>
          <p:cNvSpPr>
            <a:spLocks noChangeShapeType="1"/>
          </p:cNvSpPr>
          <p:nvPr/>
        </p:nvSpPr>
        <p:spPr bwMode="auto">
          <a:xfrm flipH="1">
            <a:off x="2378713" y="4485777"/>
            <a:ext cx="134160" cy="146738"/>
          </a:xfrm>
          <a:prstGeom prst="line">
            <a:avLst/>
          </a:prstGeom>
          <a:noFill/>
          <a:ln w="1270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200"/>
          </a:p>
        </p:txBody>
      </p:sp>
      <p:sp>
        <p:nvSpPr>
          <p:cNvPr id="56" name="Freeform 55"/>
          <p:cNvSpPr>
            <a:spLocks/>
          </p:cNvSpPr>
          <p:nvPr/>
        </p:nvSpPr>
        <p:spPr bwMode="auto">
          <a:xfrm>
            <a:off x="2352510" y="4612600"/>
            <a:ext cx="47166" cy="49262"/>
          </a:xfrm>
          <a:custGeom>
            <a:avLst/>
            <a:gdLst>
              <a:gd name="T0" fmla="*/ 45 w 45"/>
              <a:gd name="T1" fmla="*/ 29 h 47"/>
              <a:gd name="T2" fmla="*/ 0 w 45"/>
              <a:gd name="T3" fmla="*/ 47 h 47"/>
              <a:gd name="T4" fmla="*/ 13 w 45"/>
              <a:gd name="T5" fmla="*/ 0 h 47"/>
              <a:gd name="T6" fmla="*/ 45 w 45"/>
              <a:gd name="T7" fmla="*/ 29 h 47"/>
            </a:gdLst>
            <a:ahLst/>
            <a:cxnLst>
              <a:cxn ang="0">
                <a:pos x="T0" y="T1"/>
              </a:cxn>
              <a:cxn ang="0">
                <a:pos x="T2" y="T3"/>
              </a:cxn>
              <a:cxn ang="0">
                <a:pos x="T4" y="T5"/>
              </a:cxn>
              <a:cxn ang="0">
                <a:pos x="T6" y="T7"/>
              </a:cxn>
            </a:cxnLst>
            <a:rect l="0" t="0" r="r" b="b"/>
            <a:pathLst>
              <a:path w="45" h="47">
                <a:moveTo>
                  <a:pt x="45" y="29"/>
                </a:moveTo>
                <a:lnTo>
                  <a:pt x="0" y="47"/>
                </a:lnTo>
                <a:lnTo>
                  <a:pt x="13" y="0"/>
                </a:lnTo>
                <a:lnTo>
                  <a:pt x="45" y="2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57" name="Freeform 56"/>
          <p:cNvSpPr>
            <a:spLocks/>
          </p:cNvSpPr>
          <p:nvPr/>
        </p:nvSpPr>
        <p:spPr bwMode="auto">
          <a:xfrm>
            <a:off x="2163847" y="4632515"/>
            <a:ext cx="225347" cy="223251"/>
          </a:xfrm>
          <a:custGeom>
            <a:avLst/>
            <a:gdLst>
              <a:gd name="T0" fmla="*/ 0 w 584"/>
              <a:gd name="T1" fmla="*/ 292 h 584"/>
              <a:gd name="T2" fmla="*/ 292 w 584"/>
              <a:gd name="T3" fmla="*/ 0 h 584"/>
              <a:gd name="T4" fmla="*/ 584 w 584"/>
              <a:gd name="T5" fmla="*/ 292 h 584"/>
              <a:gd name="T6" fmla="*/ 584 w 584"/>
              <a:gd name="T7" fmla="*/ 292 h 584"/>
              <a:gd name="T8" fmla="*/ 292 w 584"/>
              <a:gd name="T9" fmla="*/ 584 h 584"/>
              <a:gd name="T10" fmla="*/ 0 w 584"/>
              <a:gd name="T11" fmla="*/ 292 h 584"/>
            </a:gdLst>
            <a:ahLst/>
            <a:cxnLst>
              <a:cxn ang="0">
                <a:pos x="T0" y="T1"/>
              </a:cxn>
              <a:cxn ang="0">
                <a:pos x="T2" y="T3"/>
              </a:cxn>
              <a:cxn ang="0">
                <a:pos x="T4" y="T5"/>
              </a:cxn>
              <a:cxn ang="0">
                <a:pos x="T6" y="T7"/>
              </a:cxn>
              <a:cxn ang="0">
                <a:pos x="T8" y="T9"/>
              </a:cxn>
              <a:cxn ang="0">
                <a:pos x="T10" y="T11"/>
              </a:cxn>
            </a:cxnLst>
            <a:rect l="0" t="0" r="r" b="b"/>
            <a:pathLst>
              <a:path w="584" h="584">
                <a:moveTo>
                  <a:pt x="0" y="292"/>
                </a:moveTo>
                <a:cubicBezTo>
                  <a:pt x="0" y="131"/>
                  <a:pt x="131" y="0"/>
                  <a:pt x="292" y="0"/>
                </a:cubicBezTo>
                <a:cubicBezTo>
                  <a:pt x="453" y="0"/>
                  <a:pt x="584" y="131"/>
                  <a:pt x="584" y="292"/>
                </a:cubicBezTo>
                <a:cubicBezTo>
                  <a:pt x="584" y="292"/>
                  <a:pt x="584" y="292"/>
                  <a:pt x="584" y="292"/>
                </a:cubicBezTo>
                <a:cubicBezTo>
                  <a:pt x="584" y="453"/>
                  <a:pt x="453" y="584"/>
                  <a:pt x="292" y="584"/>
                </a:cubicBezTo>
                <a:cubicBezTo>
                  <a:pt x="131" y="584"/>
                  <a:pt x="0" y="453"/>
                  <a:pt x="0" y="292"/>
                </a:cubicBezTo>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sz="1200"/>
          </a:p>
        </p:txBody>
      </p:sp>
      <p:sp>
        <p:nvSpPr>
          <p:cNvPr id="58" name="Freeform 57"/>
          <p:cNvSpPr>
            <a:spLocks/>
          </p:cNvSpPr>
          <p:nvPr/>
        </p:nvSpPr>
        <p:spPr bwMode="auto">
          <a:xfrm>
            <a:off x="2163847" y="4632515"/>
            <a:ext cx="225347" cy="223251"/>
          </a:xfrm>
          <a:custGeom>
            <a:avLst/>
            <a:gdLst>
              <a:gd name="T0" fmla="*/ 0 w 215"/>
              <a:gd name="T1" fmla="*/ 107 h 213"/>
              <a:gd name="T2" fmla="*/ 107 w 215"/>
              <a:gd name="T3" fmla="*/ 0 h 213"/>
              <a:gd name="T4" fmla="*/ 215 w 215"/>
              <a:gd name="T5" fmla="*/ 107 h 213"/>
              <a:gd name="T6" fmla="*/ 215 w 215"/>
              <a:gd name="T7" fmla="*/ 107 h 213"/>
              <a:gd name="T8" fmla="*/ 107 w 215"/>
              <a:gd name="T9" fmla="*/ 213 h 213"/>
              <a:gd name="T10" fmla="*/ 0 w 215"/>
              <a:gd name="T11" fmla="*/ 107 h 213"/>
            </a:gdLst>
            <a:ahLst/>
            <a:cxnLst>
              <a:cxn ang="0">
                <a:pos x="T0" y="T1"/>
              </a:cxn>
              <a:cxn ang="0">
                <a:pos x="T2" y="T3"/>
              </a:cxn>
              <a:cxn ang="0">
                <a:pos x="T4" y="T5"/>
              </a:cxn>
              <a:cxn ang="0">
                <a:pos x="T6" y="T7"/>
              </a:cxn>
              <a:cxn ang="0">
                <a:pos x="T8" y="T9"/>
              </a:cxn>
              <a:cxn ang="0">
                <a:pos x="T10" y="T11"/>
              </a:cxn>
            </a:cxnLst>
            <a:rect l="0" t="0" r="r" b="b"/>
            <a:pathLst>
              <a:path w="215" h="213">
                <a:moveTo>
                  <a:pt x="0" y="107"/>
                </a:moveTo>
                <a:cubicBezTo>
                  <a:pt x="0" y="48"/>
                  <a:pt x="48" y="0"/>
                  <a:pt x="107" y="0"/>
                </a:cubicBezTo>
                <a:cubicBezTo>
                  <a:pt x="167" y="0"/>
                  <a:pt x="215" y="48"/>
                  <a:pt x="215" y="107"/>
                </a:cubicBezTo>
                <a:cubicBezTo>
                  <a:pt x="215" y="107"/>
                  <a:pt x="215" y="107"/>
                  <a:pt x="215" y="107"/>
                </a:cubicBezTo>
                <a:cubicBezTo>
                  <a:pt x="215" y="166"/>
                  <a:pt x="167" y="213"/>
                  <a:pt x="107" y="213"/>
                </a:cubicBezTo>
                <a:cubicBezTo>
                  <a:pt x="48" y="213"/>
                  <a:pt x="0" y="166"/>
                  <a:pt x="0" y="107"/>
                </a:cubicBezTo>
              </a:path>
            </a:pathLst>
          </a:custGeom>
          <a:noFill/>
          <a:ln w="1270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200"/>
          </a:p>
        </p:txBody>
      </p:sp>
      <p:sp>
        <p:nvSpPr>
          <p:cNvPr id="59" name="Rectangle 58"/>
          <p:cNvSpPr>
            <a:spLocks noChangeArrowheads="1"/>
          </p:cNvSpPr>
          <p:nvPr/>
        </p:nvSpPr>
        <p:spPr bwMode="auto">
          <a:xfrm>
            <a:off x="2216253" y="4585349"/>
            <a:ext cx="115294" cy="276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rgbClr val="000000"/>
                </a:solidFill>
                <a:effectLst/>
                <a:latin typeface="Calibri" panose="020F0502020204030204" pitchFamily="34" charset="0"/>
              </a:rPr>
              <a:t>+</a:t>
            </a:r>
            <a:endParaRPr kumimoji="0" lang="en-US" altLang="en-US" sz="1200" b="0" i="0" u="none" strike="noStrike" cap="none" normalizeH="0" baseline="0">
              <a:ln>
                <a:noFill/>
              </a:ln>
              <a:solidFill>
                <a:schemeClr val="tx1"/>
              </a:solidFill>
              <a:effectLst/>
              <a:latin typeface="Arial" panose="020B0604020202020204" pitchFamily="34" charset="0"/>
            </a:endParaRPr>
          </a:p>
        </p:txBody>
      </p:sp>
      <p:sp>
        <p:nvSpPr>
          <p:cNvPr id="60" name="Line 59"/>
          <p:cNvSpPr>
            <a:spLocks noChangeShapeType="1"/>
          </p:cNvSpPr>
          <p:nvPr/>
        </p:nvSpPr>
        <p:spPr bwMode="auto">
          <a:xfrm>
            <a:off x="2275996" y="4855765"/>
            <a:ext cx="335400" cy="127871"/>
          </a:xfrm>
          <a:prstGeom prst="line">
            <a:avLst/>
          </a:prstGeom>
          <a:noFill/>
          <a:ln w="1270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200"/>
          </a:p>
        </p:txBody>
      </p:sp>
      <p:sp>
        <p:nvSpPr>
          <p:cNvPr id="61" name="Freeform 60"/>
          <p:cNvSpPr>
            <a:spLocks/>
          </p:cNvSpPr>
          <p:nvPr/>
        </p:nvSpPr>
        <p:spPr bwMode="auto">
          <a:xfrm>
            <a:off x="2598819" y="4960578"/>
            <a:ext cx="51358" cy="42973"/>
          </a:xfrm>
          <a:custGeom>
            <a:avLst/>
            <a:gdLst>
              <a:gd name="T0" fmla="*/ 15 w 49"/>
              <a:gd name="T1" fmla="*/ 0 h 41"/>
              <a:gd name="T2" fmla="*/ 49 w 49"/>
              <a:gd name="T3" fmla="*/ 36 h 41"/>
              <a:gd name="T4" fmla="*/ 0 w 49"/>
              <a:gd name="T5" fmla="*/ 41 h 41"/>
              <a:gd name="T6" fmla="*/ 15 w 49"/>
              <a:gd name="T7" fmla="*/ 0 h 41"/>
            </a:gdLst>
            <a:ahLst/>
            <a:cxnLst>
              <a:cxn ang="0">
                <a:pos x="T0" y="T1"/>
              </a:cxn>
              <a:cxn ang="0">
                <a:pos x="T2" y="T3"/>
              </a:cxn>
              <a:cxn ang="0">
                <a:pos x="T4" y="T5"/>
              </a:cxn>
              <a:cxn ang="0">
                <a:pos x="T6" y="T7"/>
              </a:cxn>
            </a:cxnLst>
            <a:rect l="0" t="0" r="r" b="b"/>
            <a:pathLst>
              <a:path w="49" h="41">
                <a:moveTo>
                  <a:pt x="15" y="0"/>
                </a:moveTo>
                <a:lnTo>
                  <a:pt x="49" y="36"/>
                </a:lnTo>
                <a:lnTo>
                  <a:pt x="0" y="41"/>
                </a:lnTo>
                <a:lnTo>
                  <a:pt x="1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62" name="Line 61"/>
          <p:cNvSpPr>
            <a:spLocks noChangeShapeType="1"/>
          </p:cNvSpPr>
          <p:nvPr/>
        </p:nvSpPr>
        <p:spPr bwMode="auto">
          <a:xfrm flipH="1">
            <a:off x="1946885" y="4855765"/>
            <a:ext cx="329112" cy="127871"/>
          </a:xfrm>
          <a:prstGeom prst="line">
            <a:avLst/>
          </a:prstGeom>
          <a:noFill/>
          <a:ln w="1270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200"/>
          </a:p>
        </p:txBody>
      </p:sp>
      <p:sp>
        <p:nvSpPr>
          <p:cNvPr id="63" name="Freeform 62"/>
          <p:cNvSpPr>
            <a:spLocks/>
          </p:cNvSpPr>
          <p:nvPr/>
        </p:nvSpPr>
        <p:spPr bwMode="auto">
          <a:xfrm>
            <a:off x="1909152" y="4960578"/>
            <a:ext cx="51358" cy="42973"/>
          </a:xfrm>
          <a:custGeom>
            <a:avLst/>
            <a:gdLst>
              <a:gd name="T0" fmla="*/ 49 w 49"/>
              <a:gd name="T1" fmla="*/ 41 h 41"/>
              <a:gd name="T2" fmla="*/ 0 w 49"/>
              <a:gd name="T3" fmla="*/ 36 h 41"/>
              <a:gd name="T4" fmla="*/ 33 w 49"/>
              <a:gd name="T5" fmla="*/ 0 h 41"/>
              <a:gd name="T6" fmla="*/ 49 w 49"/>
              <a:gd name="T7" fmla="*/ 41 h 41"/>
            </a:gdLst>
            <a:ahLst/>
            <a:cxnLst>
              <a:cxn ang="0">
                <a:pos x="T0" y="T1"/>
              </a:cxn>
              <a:cxn ang="0">
                <a:pos x="T2" y="T3"/>
              </a:cxn>
              <a:cxn ang="0">
                <a:pos x="T4" y="T5"/>
              </a:cxn>
              <a:cxn ang="0">
                <a:pos x="T6" y="T7"/>
              </a:cxn>
            </a:cxnLst>
            <a:rect l="0" t="0" r="r" b="b"/>
            <a:pathLst>
              <a:path w="49" h="41">
                <a:moveTo>
                  <a:pt x="49" y="41"/>
                </a:moveTo>
                <a:lnTo>
                  <a:pt x="0" y="36"/>
                </a:lnTo>
                <a:lnTo>
                  <a:pt x="33" y="0"/>
                </a:lnTo>
                <a:lnTo>
                  <a:pt x="49" y="4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64" name="Line 63"/>
          <p:cNvSpPr>
            <a:spLocks noChangeShapeType="1"/>
          </p:cNvSpPr>
          <p:nvPr/>
        </p:nvSpPr>
        <p:spPr bwMode="auto">
          <a:xfrm>
            <a:off x="1906008" y="4045564"/>
            <a:ext cx="299764" cy="564940"/>
          </a:xfrm>
          <a:prstGeom prst="line">
            <a:avLst/>
          </a:prstGeom>
          <a:noFill/>
          <a:ln w="1270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200"/>
          </a:p>
        </p:txBody>
      </p:sp>
      <p:sp>
        <p:nvSpPr>
          <p:cNvPr id="65" name="Freeform 64"/>
          <p:cNvSpPr>
            <a:spLocks/>
          </p:cNvSpPr>
          <p:nvPr/>
        </p:nvSpPr>
        <p:spPr bwMode="auto">
          <a:xfrm>
            <a:off x="2182713" y="4594782"/>
            <a:ext cx="40877" cy="50310"/>
          </a:xfrm>
          <a:custGeom>
            <a:avLst/>
            <a:gdLst>
              <a:gd name="T0" fmla="*/ 39 w 39"/>
              <a:gd name="T1" fmla="*/ 0 h 48"/>
              <a:gd name="T2" fmla="*/ 39 w 39"/>
              <a:gd name="T3" fmla="*/ 48 h 48"/>
              <a:gd name="T4" fmla="*/ 0 w 39"/>
              <a:gd name="T5" fmla="*/ 20 h 48"/>
              <a:gd name="T6" fmla="*/ 39 w 39"/>
              <a:gd name="T7" fmla="*/ 0 h 48"/>
            </a:gdLst>
            <a:ahLst/>
            <a:cxnLst>
              <a:cxn ang="0">
                <a:pos x="T0" y="T1"/>
              </a:cxn>
              <a:cxn ang="0">
                <a:pos x="T2" y="T3"/>
              </a:cxn>
              <a:cxn ang="0">
                <a:pos x="T4" y="T5"/>
              </a:cxn>
              <a:cxn ang="0">
                <a:pos x="T6" y="T7"/>
              </a:cxn>
            </a:cxnLst>
            <a:rect l="0" t="0" r="r" b="b"/>
            <a:pathLst>
              <a:path w="39" h="48">
                <a:moveTo>
                  <a:pt x="39" y="0"/>
                </a:moveTo>
                <a:lnTo>
                  <a:pt x="39" y="48"/>
                </a:lnTo>
                <a:lnTo>
                  <a:pt x="0" y="20"/>
                </a:lnTo>
                <a:lnTo>
                  <a:pt x="3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66" name="Freeform 65"/>
          <p:cNvSpPr>
            <a:spLocks/>
          </p:cNvSpPr>
          <p:nvPr/>
        </p:nvSpPr>
        <p:spPr bwMode="auto">
          <a:xfrm>
            <a:off x="2166991" y="5879785"/>
            <a:ext cx="225347" cy="223251"/>
          </a:xfrm>
          <a:custGeom>
            <a:avLst/>
            <a:gdLst>
              <a:gd name="T0" fmla="*/ 0 w 584"/>
              <a:gd name="T1" fmla="*/ 292 h 584"/>
              <a:gd name="T2" fmla="*/ 292 w 584"/>
              <a:gd name="T3" fmla="*/ 0 h 584"/>
              <a:gd name="T4" fmla="*/ 584 w 584"/>
              <a:gd name="T5" fmla="*/ 292 h 584"/>
              <a:gd name="T6" fmla="*/ 584 w 584"/>
              <a:gd name="T7" fmla="*/ 292 h 584"/>
              <a:gd name="T8" fmla="*/ 292 w 584"/>
              <a:gd name="T9" fmla="*/ 584 h 584"/>
              <a:gd name="T10" fmla="*/ 0 w 584"/>
              <a:gd name="T11" fmla="*/ 292 h 584"/>
            </a:gdLst>
            <a:ahLst/>
            <a:cxnLst>
              <a:cxn ang="0">
                <a:pos x="T0" y="T1"/>
              </a:cxn>
              <a:cxn ang="0">
                <a:pos x="T2" y="T3"/>
              </a:cxn>
              <a:cxn ang="0">
                <a:pos x="T4" y="T5"/>
              </a:cxn>
              <a:cxn ang="0">
                <a:pos x="T6" y="T7"/>
              </a:cxn>
              <a:cxn ang="0">
                <a:pos x="T8" y="T9"/>
              </a:cxn>
              <a:cxn ang="0">
                <a:pos x="T10" y="T11"/>
              </a:cxn>
            </a:cxnLst>
            <a:rect l="0" t="0" r="r" b="b"/>
            <a:pathLst>
              <a:path w="584" h="584">
                <a:moveTo>
                  <a:pt x="0" y="292"/>
                </a:moveTo>
                <a:cubicBezTo>
                  <a:pt x="0" y="131"/>
                  <a:pt x="131" y="0"/>
                  <a:pt x="292" y="0"/>
                </a:cubicBezTo>
                <a:cubicBezTo>
                  <a:pt x="453" y="0"/>
                  <a:pt x="584" y="131"/>
                  <a:pt x="584" y="292"/>
                </a:cubicBezTo>
                <a:cubicBezTo>
                  <a:pt x="584" y="292"/>
                  <a:pt x="584" y="292"/>
                  <a:pt x="584" y="292"/>
                </a:cubicBezTo>
                <a:cubicBezTo>
                  <a:pt x="584" y="453"/>
                  <a:pt x="453" y="584"/>
                  <a:pt x="292" y="584"/>
                </a:cubicBezTo>
                <a:cubicBezTo>
                  <a:pt x="131" y="584"/>
                  <a:pt x="0" y="453"/>
                  <a:pt x="0" y="292"/>
                </a:cubicBezTo>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sz="1200"/>
          </a:p>
        </p:txBody>
      </p:sp>
      <p:sp>
        <p:nvSpPr>
          <p:cNvPr id="67" name="Freeform 66"/>
          <p:cNvSpPr>
            <a:spLocks/>
          </p:cNvSpPr>
          <p:nvPr/>
        </p:nvSpPr>
        <p:spPr bwMode="auto">
          <a:xfrm>
            <a:off x="2166991" y="5879785"/>
            <a:ext cx="225347" cy="223251"/>
          </a:xfrm>
          <a:custGeom>
            <a:avLst/>
            <a:gdLst>
              <a:gd name="T0" fmla="*/ 0 w 215"/>
              <a:gd name="T1" fmla="*/ 106 h 213"/>
              <a:gd name="T2" fmla="*/ 107 w 215"/>
              <a:gd name="T3" fmla="*/ 0 h 213"/>
              <a:gd name="T4" fmla="*/ 215 w 215"/>
              <a:gd name="T5" fmla="*/ 106 h 213"/>
              <a:gd name="T6" fmla="*/ 215 w 215"/>
              <a:gd name="T7" fmla="*/ 106 h 213"/>
              <a:gd name="T8" fmla="*/ 107 w 215"/>
              <a:gd name="T9" fmla="*/ 213 h 213"/>
              <a:gd name="T10" fmla="*/ 0 w 215"/>
              <a:gd name="T11" fmla="*/ 106 h 213"/>
            </a:gdLst>
            <a:ahLst/>
            <a:cxnLst>
              <a:cxn ang="0">
                <a:pos x="T0" y="T1"/>
              </a:cxn>
              <a:cxn ang="0">
                <a:pos x="T2" y="T3"/>
              </a:cxn>
              <a:cxn ang="0">
                <a:pos x="T4" y="T5"/>
              </a:cxn>
              <a:cxn ang="0">
                <a:pos x="T6" y="T7"/>
              </a:cxn>
              <a:cxn ang="0">
                <a:pos x="T8" y="T9"/>
              </a:cxn>
              <a:cxn ang="0">
                <a:pos x="T10" y="T11"/>
              </a:cxn>
            </a:cxnLst>
            <a:rect l="0" t="0" r="r" b="b"/>
            <a:pathLst>
              <a:path w="215" h="213">
                <a:moveTo>
                  <a:pt x="0" y="106"/>
                </a:moveTo>
                <a:cubicBezTo>
                  <a:pt x="0" y="48"/>
                  <a:pt x="48" y="0"/>
                  <a:pt x="107" y="0"/>
                </a:cubicBezTo>
                <a:cubicBezTo>
                  <a:pt x="167" y="0"/>
                  <a:pt x="215" y="48"/>
                  <a:pt x="215" y="106"/>
                </a:cubicBezTo>
                <a:cubicBezTo>
                  <a:pt x="215" y="106"/>
                  <a:pt x="215" y="106"/>
                  <a:pt x="215" y="106"/>
                </a:cubicBezTo>
                <a:cubicBezTo>
                  <a:pt x="215" y="165"/>
                  <a:pt x="167" y="213"/>
                  <a:pt x="107" y="213"/>
                </a:cubicBezTo>
                <a:cubicBezTo>
                  <a:pt x="48" y="213"/>
                  <a:pt x="0" y="165"/>
                  <a:pt x="0" y="106"/>
                </a:cubicBezTo>
              </a:path>
            </a:pathLst>
          </a:custGeom>
          <a:noFill/>
          <a:ln w="1270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200"/>
          </a:p>
        </p:txBody>
      </p:sp>
      <p:sp>
        <p:nvSpPr>
          <p:cNvPr id="68" name="Rectangle 67"/>
          <p:cNvSpPr>
            <a:spLocks noChangeArrowheads="1"/>
          </p:cNvSpPr>
          <p:nvPr/>
        </p:nvSpPr>
        <p:spPr bwMode="auto">
          <a:xfrm>
            <a:off x="2216253" y="5833667"/>
            <a:ext cx="115294" cy="276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rgbClr val="000000"/>
                </a:solidFill>
                <a:effectLst/>
                <a:latin typeface="Calibri" panose="020F0502020204030204" pitchFamily="34" charset="0"/>
              </a:rPr>
              <a:t>+</a:t>
            </a:r>
            <a:endParaRPr kumimoji="0" lang="en-US" altLang="en-US" sz="1200" b="0" i="0" u="none" strike="noStrike" cap="none" normalizeH="0" baseline="0">
              <a:ln>
                <a:noFill/>
              </a:ln>
              <a:solidFill>
                <a:schemeClr val="tx1"/>
              </a:solidFill>
              <a:effectLst/>
              <a:latin typeface="Arial" panose="020B0604020202020204" pitchFamily="34" charset="0"/>
            </a:endParaRPr>
          </a:p>
        </p:txBody>
      </p:sp>
      <p:sp>
        <p:nvSpPr>
          <p:cNvPr id="69" name="Line 68"/>
          <p:cNvSpPr>
            <a:spLocks noChangeShapeType="1"/>
          </p:cNvSpPr>
          <p:nvPr/>
        </p:nvSpPr>
        <p:spPr bwMode="auto">
          <a:xfrm>
            <a:off x="1909152" y="5291786"/>
            <a:ext cx="299764" cy="564940"/>
          </a:xfrm>
          <a:prstGeom prst="line">
            <a:avLst/>
          </a:prstGeom>
          <a:noFill/>
          <a:ln w="1270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200"/>
          </a:p>
        </p:txBody>
      </p:sp>
      <p:sp>
        <p:nvSpPr>
          <p:cNvPr id="70" name="Freeform 69"/>
          <p:cNvSpPr>
            <a:spLocks/>
          </p:cNvSpPr>
          <p:nvPr/>
        </p:nvSpPr>
        <p:spPr bwMode="auto">
          <a:xfrm>
            <a:off x="2185858" y="5841004"/>
            <a:ext cx="40877" cy="51358"/>
          </a:xfrm>
          <a:custGeom>
            <a:avLst/>
            <a:gdLst>
              <a:gd name="T0" fmla="*/ 39 w 39"/>
              <a:gd name="T1" fmla="*/ 0 h 49"/>
              <a:gd name="T2" fmla="*/ 39 w 39"/>
              <a:gd name="T3" fmla="*/ 49 h 49"/>
              <a:gd name="T4" fmla="*/ 0 w 39"/>
              <a:gd name="T5" fmla="*/ 20 h 49"/>
              <a:gd name="T6" fmla="*/ 39 w 39"/>
              <a:gd name="T7" fmla="*/ 0 h 49"/>
            </a:gdLst>
            <a:ahLst/>
            <a:cxnLst>
              <a:cxn ang="0">
                <a:pos x="T0" y="T1"/>
              </a:cxn>
              <a:cxn ang="0">
                <a:pos x="T2" y="T3"/>
              </a:cxn>
              <a:cxn ang="0">
                <a:pos x="T4" y="T5"/>
              </a:cxn>
              <a:cxn ang="0">
                <a:pos x="T6" y="T7"/>
              </a:cxn>
            </a:cxnLst>
            <a:rect l="0" t="0" r="r" b="b"/>
            <a:pathLst>
              <a:path w="39" h="49">
                <a:moveTo>
                  <a:pt x="39" y="0"/>
                </a:moveTo>
                <a:lnTo>
                  <a:pt x="39" y="49"/>
                </a:lnTo>
                <a:lnTo>
                  <a:pt x="0" y="20"/>
                </a:lnTo>
                <a:lnTo>
                  <a:pt x="3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71" name="Line 70"/>
          <p:cNvSpPr>
            <a:spLocks noChangeShapeType="1"/>
          </p:cNvSpPr>
          <p:nvPr/>
        </p:nvSpPr>
        <p:spPr bwMode="auto">
          <a:xfrm>
            <a:off x="2279141" y="6103036"/>
            <a:ext cx="0" cy="101668"/>
          </a:xfrm>
          <a:prstGeom prst="line">
            <a:avLst/>
          </a:prstGeom>
          <a:noFill/>
          <a:ln w="1270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200"/>
          </a:p>
        </p:txBody>
      </p:sp>
      <p:sp>
        <p:nvSpPr>
          <p:cNvPr id="72" name="Freeform 71"/>
          <p:cNvSpPr>
            <a:spLocks/>
          </p:cNvSpPr>
          <p:nvPr/>
        </p:nvSpPr>
        <p:spPr bwMode="auto">
          <a:xfrm>
            <a:off x="2256082" y="6199463"/>
            <a:ext cx="46118" cy="46118"/>
          </a:xfrm>
          <a:custGeom>
            <a:avLst/>
            <a:gdLst>
              <a:gd name="T0" fmla="*/ 44 w 44"/>
              <a:gd name="T1" fmla="*/ 0 h 44"/>
              <a:gd name="T2" fmla="*/ 22 w 44"/>
              <a:gd name="T3" fmla="*/ 44 h 44"/>
              <a:gd name="T4" fmla="*/ 0 w 44"/>
              <a:gd name="T5" fmla="*/ 0 h 44"/>
              <a:gd name="T6" fmla="*/ 44 w 44"/>
              <a:gd name="T7" fmla="*/ 0 h 44"/>
            </a:gdLst>
            <a:ahLst/>
            <a:cxnLst>
              <a:cxn ang="0">
                <a:pos x="T0" y="T1"/>
              </a:cxn>
              <a:cxn ang="0">
                <a:pos x="T2" y="T3"/>
              </a:cxn>
              <a:cxn ang="0">
                <a:pos x="T4" y="T5"/>
              </a:cxn>
              <a:cxn ang="0">
                <a:pos x="T6" y="T7"/>
              </a:cxn>
            </a:cxnLst>
            <a:rect l="0" t="0" r="r" b="b"/>
            <a:pathLst>
              <a:path w="44" h="44">
                <a:moveTo>
                  <a:pt x="44" y="0"/>
                </a:moveTo>
                <a:lnTo>
                  <a:pt x="22" y="44"/>
                </a:lnTo>
                <a:lnTo>
                  <a:pt x="0" y="0"/>
                </a:lnTo>
                <a:lnTo>
                  <a:pt x="4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322" name="Rectangle 311"/>
          <p:cNvSpPr>
            <a:spLocks noChangeArrowheads="1"/>
          </p:cNvSpPr>
          <p:nvPr/>
        </p:nvSpPr>
        <p:spPr bwMode="auto">
          <a:xfrm>
            <a:off x="7686675" y="1362075"/>
            <a:ext cx="592138" cy="2936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5" name="input"/>
          <p:cNvSpPr>
            <a:spLocks noChangeArrowheads="1"/>
          </p:cNvSpPr>
          <p:nvPr/>
        </p:nvSpPr>
        <p:spPr bwMode="auto">
          <a:xfrm>
            <a:off x="7721600" y="1366837"/>
            <a:ext cx="6286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dirty="0">
                <a:ln>
                  <a:noFill/>
                </a:ln>
                <a:solidFill>
                  <a:srgbClr val="000000"/>
                </a:solidFill>
                <a:effectLst/>
                <a:latin typeface="Times New Roman" panose="02020603050405020304" pitchFamily="18" charset="0"/>
              </a:rPr>
              <a:t>Input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 name="TextBox 1"/>
          <p:cNvSpPr txBox="1"/>
          <p:nvPr/>
        </p:nvSpPr>
        <p:spPr>
          <a:xfrm>
            <a:off x="3497263" y="3283327"/>
            <a:ext cx="990600" cy="904863"/>
          </a:xfrm>
          <a:prstGeom prst="rect">
            <a:avLst/>
          </a:prstGeom>
          <a:noFill/>
        </p:spPr>
        <p:txBody>
          <a:bodyPr wrap="square" lIns="182880" tIns="146304" rIns="182880" bIns="146304" rtlCol="0">
            <a:spAutoFit/>
          </a:bodyPr>
          <a:lstStyle/>
          <a:p>
            <a:pPr algn="ctr">
              <a:lnSpc>
                <a:spcPct val="90000"/>
              </a:lnSpc>
              <a:spcAft>
                <a:spcPts val="600"/>
              </a:spcAft>
            </a:pPr>
            <a:r>
              <a:rPr lang="en-US" altLang="zh-CN" sz="4400" dirty="0">
                <a:solidFill>
                  <a:srgbClr val="FF0000"/>
                </a:solidFill>
              </a:rPr>
              <a:t>=</a:t>
            </a:r>
            <a:endParaRPr lang="en-US" sz="4400" dirty="0">
              <a:solidFill>
                <a:srgbClr val="FF0000"/>
              </a:solidFill>
            </a:endParaRPr>
          </a:p>
        </p:txBody>
      </p:sp>
      <p:sp>
        <p:nvSpPr>
          <p:cNvPr id="133" name="Line 327"/>
          <p:cNvSpPr>
            <a:spLocks noChangeShapeType="1"/>
          </p:cNvSpPr>
          <p:nvPr/>
        </p:nvSpPr>
        <p:spPr bwMode="auto">
          <a:xfrm>
            <a:off x="8278813" y="1560512"/>
            <a:ext cx="2239963" cy="387350"/>
          </a:xfrm>
          <a:prstGeom prst="line">
            <a:avLst/>
          </a:prstGeom>
          <a:noFill/>
          <a:ln w="793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7" name="Line 325"/>
          <p:cNvSpPr>
            <a:spLocks noChangeShapeType="1"/>
          </p:cNvSpPr>
          <p:nvPr/>
        </p:nvSpPr>
        <p:spPr bwMode="auto">
          <a:xfrm>
            <a:off x="8278813" y="1581150"/>
            <a:ext cx="1501775" cy="363538"/>
          </a:xfrm>
          <a:prstGeom prst="line">
            <a:avLst/>
          </a:prstGeom>
          <a:noFill/>
          <a:ln w="793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7" name="Rectangle 92"/>
          <p:cNvSpPr>
            <a:spLocks noChangeArrowheads="1"/>
          </p:cNvSpPr>
          <p:nvPr/>
        </p:nvSpPr>
        <p:spPr bwMode="auto">
          <a:xfrm>
            <a:off x="10272713" y="1957387"/>
            <a:ext cx="592138" cy="293688"/>
          </a:xfrm>
          <a:prstGeom prst="rect">
            <a:avLst/>
          </a:prstGeom>
          <a:solidFill>
            <a:srgbClr val="FFA5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Rectangle 93"/>
          <p:cNvSpPr>
            <a:spLocks noChangeArrowheads="1"/>
          </p:cNvSpPr>
          <p:nvPr/>
        </p:nvSpPr>
        <p:spPr bwMode="auto">
          <a:xfrm>
            <a:off x="10487025" y="1962150"/>
            <a:ext cx="26511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a:ln>
                  <a:noFill/>
                </a:ln>
                <a:solidFill>
                  <a:srgbClr val="000000"/>
                </a:solidFill>
                <a:effectLst/>
                <a:latin typeface="Times New Roman" panose="02020603050405020304" pitchFamily="18" charset="0"/>
              </a:rPr>
              <a:t>C</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7" name="Line 172"/>
          <p:cNvSpPr>
            <a:spLocks noChangeShapeType="1"/>
          </p:cNvSpPr>
          <p:nvPr/>
        </p:nvSpPr>
        <p:spPr bwMode="auto">
          <a:xfrm>
            <a:off x="10567988" y="2251075"/>
            <a:ext cx="0" cy="180975"/>
          </a:xfrm>
          <a:prstGeom prst="line">
            <a:avLst/>
          </a:prstGeom>
          <a:noFill/>
          <a:ln w="793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4" name="Freeform 328"/>
          <p:cNvSpPr>
            <a:spLocks/>
          </p:cNvSpPr>
          <p:nvPr/>
        </p:nvSpPr>
        <p:spPr bwMode="auto">
          <a:xfrm>
            <a:off x="10506075" y="1919287"/>
            <a:ext cx="61913" cy="55563"/>
          </a:xfrm>
          <a:custGeom>
            <a:avLst/>
            <a:gdLst>
              <a:gd name="T0" fmla="*/ 7 w 39"/>
              <a:gd name="T1" fmla="*/ 0 h 35"/>
              <a:gd name="T2" fmla="*/ 39 w 39"/>
              <a:gd name="T3" fmla="*/ 24 h 35"/>
              <a:gd name="T4" fmla="*/ 0 w 39"/>
              <a:gd name="T5" fmla="*/ 35 h 35"/>
              <a:gd name="T6" fmla="*/ 7 w 39"/>
              <a:gd name="T7" fmla="*/ 0 h 35"/>
            </a:gdLst>
            <a:ahLst/>
            <a:cxnLst>
              <a:cxn ang="0">
                <a:pos x="T0" y="T1"/>
              </a:cxn>
              <a:cxn ang="0">
                <a:pos x="T2" y="T3"/>
              </a:cxn>
              <a:cxn ang="0">
                <a:pos x="T4" y="T5"/>
              </a:cxn>
              <a:cxn ang="0">
                <a:pos x="T6" y="T7"/>
              </a:cxn>
            </a:cxnLst>
            <a:rect l="0" t="0" r="r" b="b"/>
            <a:pathLst>
              <a:path w="39" h="35">
                <a:moveTo>
                  <a:pt x="7" y="0"/>
                </a:moveTo>
                <a:lnTo>
                  <a:pt x="39" y="24"/>
                </a:lnTo>
                <a:lnTo>
                  <a:pt x="0" y="35"/>
                </a:lnTo>
                <a:lnTo>
                  <a:pt x="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 name="Rectangle 90"/>
          <p:cNvSpPr>
            <a:spLocks noChangeArrowheads="1"/>
          </p:cNvSpPr>
          <p:nvPr/>
        </p:nvSpPr>
        <p:spPr bwMode="auto">
          <a:xfrm>
            <a:off x="9534525" y="1957387"/>
            <a:ext cx="590550" cy="293688"/>
          </a:xfrm>
          <a:prstGeom prst="rect">
            <a:avLst/>
          </a:prstGeom>
          <a:solidFill>
            <a:srgbClr val="FFA5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 name="Rectangle 91"/>
          <p:cNvSpPr>
            <a:spLocks noChangeArrowheads="1"/>
          </p:cNvSpPr>
          <p:nvPr/>
        </p:nvSpPr>
        <p:spPr bwMode="auto">
          <a:xfrm>
            <a:off x="9748838" y="1962150"/>
            <a:ext cx="26511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a:ln>
                  <a:noFill/>
                </a:ln>
                <a:solidFill>
                  <a:srgbClr val="000000"/>
                </a:solidFill>
                <a:effectLst/>
                <a:latin typeface="Times New Roman" panose="02020603050405020304" pitchFamily="18" charset="0"/>
              </a:rPr>
              <a:t>C</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61" name="Line 170"/>
          <p:cNvSpPr>
            <a:spLocks noChangeShapeType="1"/>
          </p:cNvSpPr>
          <p:nvPr/>
        </p:nvSpPr>
        <p:spPr bwMode="auto">
          <a:xfrm>
            <a:off x="9829800" y="2251075"/>
            <a:ext cx="0" cy="180975"/>
          </a:xfrm>
          <a:prstGeom prst="line">
            <a:avLst/>
          </a:prstGeom>
          <a:noFill/>
          <a:ln w="793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8" name="Freeform 326"/>
          <p:cNvSpPr>
            <a:spLocks/>
          </p:cNvSpPr>
          <p:nvPr/>
        </p:nvSpPr>
        <p:spPr bwMode="auto">
          <a:xfrm>
            <a:off x="9766300" y="1914525"/>
            <a:ext cx="63500" cy="57150"/>
          </a:xfrm>
          <a:custGeom>
            <a:avLst/>
            <a:gdLst>
              <a:gd name="T0" fmla="*/ 9 w 40"/>
              <a:gd name="T1" fmla="*/ 0 h 36"/>
              <a:gd name="T2" fmla="*/ 40 w 40"/>
              <a:gd name="T3" fmla="*/ 27 h 36"/>
              <a:gd name="T4" fmla="*/ 0 w 40"/>
              <a:gd name="T5" fmla="*/ 36 h 36"/>
              <a:gd name="T6" fmla="*/ 9 w 40"/>
              <a:gd name="T7" fmla="*/ 0 h 36"/>
            </a:gdLst>
            <a:ahLst/>
            <a:cxnLst>
              <a:cxn ang="0">
                <a:pos x="T0" y="T1"/>
              </a:cxn>
              <a:cxn ang="0">
                <a:pos x="T2" y="T3"/>
              </a:cxn>
              <a:cxn ang="0">
                <a:pos x="T4" y="T5"/>
              </a:cxn>
              <a:cxn ang="0">
                <a:pos x="T6" y="T7"/>
              </a:cxn>
            </a:cxnLst>
            <a:rect l="0" t="0" r="r" b="b"/>
            <a:pathLst>
              <a:path w="40" h="36">
                <a:moveTo>
                  <a:pt x="9" y="0"/>
                </a:moveTo>
                <a:lnTo>
                  <a:pt x="40" y="27"/>
                </a:lnTo>
                <a:lnTo>
                  <a:pt x="0" y="36"/>
                </a:lnTo>
                <a:lnTo>
                  <a:pt x="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358" name="Group 357"/>
          <p:cNvGrpSpPr/>
          <p:nvPr/>
        </p:nvGrpSpPr>
        <p:grpSpPr>
          <a:xfrm>
            <a:off x="10268712" y="2425700"/>
            <a:ext cx="639763" cy="4432300"/>
            <a:chOff x="8054975" y="2425700"/>
            <a:chExt cx="639763" cy="4432300"/>
          </a:xfrm>
        </p:grpSpPr>
        <p:sp>
          <p:nvSpPr>
            <p:cNvPr id="321" name="Rectangle 307"/>
            <p:cNvSpPr>
              <a:spLocks noChangeArrowheads="1"/>
            </p:cNvSpPr>
            <p:nvPr/>
          </p:nvSpPr>
          <p:spPr bwMode="auto">
            <a:xfrm>
              <a:off x="8108950" y="6521450"/>
              <a:ext cx="58578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dirty="0">
                  <a:ln>
                    <a:noFill/>
                  </a:ln>
                  <a:solidFill>
                    <a:srgbClr val="000000"/>
                  </a:solidFill>
                  <a:effectLst/>
                  <a:latin typeface="Times New Roman" panose="02020603050405020304" pitchFamily="18" charset="0"/>
                </a:rPr>
                <a:t>RRL</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nvGrpSpPr>
            <p:cNvPr id="354" name="Group 353"/>
            <p:cNvGrpSpPr/>
            <p:nvPr/>
          </p:nvGrpSpPr>
          <p:grpSpPr>
            <a:xfrm>
              <a:off x="8054975" y="2425700"/>
              <a:ext cx="609600" cy="4144962"/>
              <a:chOff x="8054975" y="2425700"/>
              <a:chExt cx="609600" cy="4144962"/>
            </a:xfrm>
          </p:grpSpPr>
          <p:sp>
            <p:nvSpPr>
              <p:cNvPr id="274" name="Rectangle 102"/>
              <p:cNvSpPr>
                <a:spLocks noChangeArrowheads="1"/>
              </p:cNvSpPr>
              <p:nvPr/>
            </p:nvSpPr>
            <p:spPr bwMode="auto">
              <a:xfrm>
                <a:off x="8054975" y="2471737"/>
                <a:ext cx="592138" cy="293688"/>
              </a:xfrm>
              <a:prstGeom prst="rect">
                <a:avLst/>
              </a:prstGeom>
              <a:solidFill>
                <a:srgbClr val="66C2A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5" name="Rectangle 103"/>
              <p:cNvSpPr>
                <a:spLocks noChangeArrowheads="1"/>
              </p:cNvSpPr>
              <p:nvPr/>
            </p:nvSpPr>
            <p:spPr bwMode="auto">
              <a:xfrm>
                <a:off x="8147050" y="2476500"/>
                <a:ext cx="5175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a:ln>
                      <a:noFill/>
                    </a:ln>
                    <a:solidFill>
                      <a:srgbClr val="000000"/>
                    </a:solidFill>
                    <a:effectLst/>
                    <a:latin typeface="Times New Roman" panose="02020603050405020304" pitchFamily="18" charset="0"/>
                  </a:rPr>
                  <a:t>R01</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76" name="Rectangle 112"/>
              <p:cNvSpPr>
                <a:spLocks noChangeArrowheads="1"/>
              </p:cNvSpPr>
              <p:nvPr/>
            </p:nvSpPr>
            <p:spPr bwMode="auto">
              <a:xfrm>
                <a:off x="8054975" y="2913062"/>
                <a:ext cx="592138" cy="293688"/>
              </a:xfrm>
              <a:prstGeom prst="rect">
                <a:avLst/>
              </a:prstGeom>
              <a:solidFill>
                <a:srgbClr val="66C2A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7" name="Rectangle 113"/>
              <p:cNvSpPr>
                <a:spLocks noChangeArrowheads="1"/>
              </p:cNvSpPr>
              <p:nvPr/>
            </p:nvSpPr>
            <p:spPr bwMode="auto">
              <a:xfrm>
                <a:off x="8147050" y="2917825"/>
                <a:ext cx="5175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a:ln>
                      <a:noFill/>
                    </a:ln>
                    <a:solidFill>
                      <a:srgbClr val="000000"/>
                    </a:solidFill>
                    <a:effectLst/>
                    <a:latin typeface="Times New Roman" panose="02020603050405020304" pitchFamily="18" charset="0"/>
                  </a:rPr>
                  <a:t>R02</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80" name="Rectangle 126"/>
              <p:cNvSpPr>
                <a:spLocks noChangeArrowheads="1"/>
              </p:cNvSpPr>
              <p:nvPr/>
            </p:nvSpPr>
            <p:spPr bwMode="auto">
              <a:xfrm>
                <a:off x="8054975" y="3724275"/>
                <a:ext cx="592138" cy="295275"/>
              </a:xfrm>
              <a:prstGeom prst="rect">
                <a:avLst/>
              </a:prstGeom>
              <a:solidFill>
                <a:srgbClr val="FC8D6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1" name="Rectangle 127"/>
              <p:cNvSpPr>
                <a:spLocks noChangeArrowheads="1"/>
              </p:cNvSpPr>
              <p:nvPr/>
            </p:nvSpPr>
            <p:spPr bwMode="auto">
              <a:xfrm>
                <a:off x="8147050" y="3733800"/>
                <a:ext cx="5175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a:ln>
                      <a:noFill/>
                    </a:ln>
                    <a:solidFill>
                      <a:srgbClr val="000000"/>
                    </a:solidFill>
                    <a:effectLst/>
                    <a:latin typeface="Times New Roman" panose="02020603050405020304" pitchFamily="18" charset="0"/>
                  </a:rPr>
                  <a:t>R03</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82" name="Rectangle 136"/>
              <p:cNvSpPr>
                <a:spLocks noChangeArrowheads="1"/>
              </p:cNvSpPr>
              <p:nvPr/>
            </p:nvSpPr>
            <p:spPr bwMode="auto">
              <a:xfrm>
                <a:off x="8054975" y="4165600"/>
                <a:ext cx="592138" cy="295275"/>
              </a:xfrm>
              <a:prstGeom prst="rect">
                <a:avLst/>
              </a:prstGeom>
              <a:solidFill>
                <a:srgbClr val="FC8D6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3" name="Rectangle 137"/>
              <p:cNvSpPr>
                <a:spLocks noChangeArrowheads="1"/>
              </p:cNvSpPr>
              <p:nvPr/>
            </p:nvSpPr>
            <p:spPr bwMode="auto">
              <a:xfrm>
                <a:off x="8147050" y="4175125"/>
                <a:ext cx="5175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a:ln>
                      <a:noFill/>
                    </a:ln>
                    <a:solidFill>
                      <a:srgbClr val="000000"/>
                    </a:solidFill>
                    <a:effectLst/>
                    <a:latin typeface="Times New Roman" panose="02020603050405020304" pitchFamily="18" charset="0"/>
                  </a:rPr>
                  <a:t>R04</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84" name="Line 146"/>
              <p:cNvSpPr>
                <a:spLocks noChangeShapeType="1"/>
              </p:cNvSpPr>
              <p:nvPr/>
            </p:nvSpPr>
            <p:spPr bwMode="auto">
              <a:xfrm>
                <a:off x="8350250" y="2765425"/>
                <a:ext cx="0" cy="107950"/>
              </a:xfrm>
              <a:prstGeom prst="line">
                <a:avLst/>
              </a:prstGeom>
              <a:noFill/>
              <a:ln w="793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5" name="Freeform 147"/>
              <p:cNvSpPr>
                <a:spLocks/>
              </p:cNvSpPr>
              <p:nvPr/>
            </p:nvSpPr>
            <p:spPr bwMode="auto">
              <a:xfrm>
                <a:off x="8328025" y="2867025"/>
                <a:ext cx="46038" cy="46038"/>
              </a:xfrm>
              <a:custGeom>
                <a:avLst/>
                <a:gdLst>
                  <a:gd name="T0" fmla="*/ 29 w 29"/>
                  <a:gd name="T1" fmla="*/ 0 h 29"/>
                  <a:gd name="T2" fmla="*/ 14 w 29"/>
                  <a:gd name="T3" fmla="*/ 29 h 29"/>
                  <a:gd name="T4" fmla="*/ 0 w 29"/>
                  <a:gd name="T5" fmla="*/ 0 h 29"/>
                  <a:gd name="T6" fmla="*/ 29 w 29"/>
                  <a:gd name="T7" fmla="*/ 0 h 29"/>
                </a:gdLst>
                <a:ahLst/>
                <a:cxnLst>
                  <a:cxn ang="0">
                    <a:pos x="T0" y="T1"/>
                  </a:cxn>
                  <a:cxn ang="0">
                    <a:pos x="T2" y="T3"/>
                  </a:cxn>
                  <a:cxn ang="0">
                    <a:pos x="T4" y="T5"/>
                  </a:cxn>
                  <a:cxn ang="0">
                    <a:pos x="T6" y="T7"/>
                  </a:cxn>
                </a:cxnLst>
                <a:rect l="0" t="0" r="r" b="b"/>
                <a:pathLst>
                  <a:path w="29" h="29">
                    <a:moveTo>
                      <a:pt x="29" y="0"/>
                    </a:moveTo>
                    <a:lnTo>
                      <a:pt x="14" y="29"/>
                    </a:lnTo>
                    <a:lnTo>
                      <a:pt x="0" y="0"/>
                    </a:lnTo>
                    <a:lnTo>
                      <a:pt x="2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6" name="Line 154"/>
              <p:cNvSpPr>
                <a:spLocks noChangeShapeType="1"/>
              </p:cNvSpPr>
              <p:nvPr/>
            </p:nvSpPr>
            <p:spPr bwMode="auto">
              <a:xfrm>
                <a:off x="8350250" y="4019550"/>
                <a:ext cx="0" cy="106363"/>
              </a:xfrm>
              <a:prstGeom prst="line">
                <a:avLst/>
              </a:prstGeom>
              <a:noFill/>
              <a:ln w="793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7" name="Freeform 155"/>
              <p:cNvSpPr>
                <a:spLocks/>
              </p:cNvSpPr>
              <p:nvPr/>
            </p:nvSpPr>
            <p:spPr bwMode="auto">
              <a:xfrm>
                <a:off x="8328025" y="4119562"/>
                <a:ext cx="46038" cy="46038"/>
              </a:xfrm>
              <a:custGeom>
                <a:avLst/>
                <a:gdLst>
                  <a:gd name="T0" fmla="*/ 29 w 29"/>
                  <a:gd name="T1" fmla="*/ 0 h 29"/>
                  <a:gd name="T2" fmla="*/ 14 w 29"/>
                  <a:gd name="T3" fmla="*/ 29 h 29"/>
                  <a:gd name="T4" fmla="*/ 0 w 29"/>
                  <a:gd name="T5" fmla="*/ 0 h 29"/>
                  <a:gd name="T6" fmla="*/ 29 w 29"/>
                  <a:gd name="T7" fmla="*/ 0 h 29"/>
                </a:gdLst>
                <a:ahLst/>
                <a:cxnLst>
                  <a:cxn ang="0">
                    <a:pos x="T0" y="T1"/>
                  </a:cxn>
                  <a:cxn ang="0">
                    <a:pos x="T2" y="T3"/>
                  </a:cxn>
                  <a:cxn ang="0">
                    <a:pos x="T4" y="T5"/>
                  </a:cxn>
                  <a:cxn ang="0">
                    <a:pos x="T6" y="T7"/>
                  </a:cxn>
                </a:cxnLst>
                <a:rect l="0" t="0" r="r" b="b"/>
                <a:pathLst>
                  <a:path w="29" h="29">
                    <a:moveTo>
                      <a:pt x="29" y="0"/>
                    </a:moveTo>
                    <a:lnTo>
                      <a:pt x="14" y="29"/>
                    </a:lnTo>
                    <a:lnTo>
                      <a:pt x="0" y="0"/>
                    </a:lnTo>
                    <a:lnTo>
                      <a:pt x="2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1" name="Freeform 167"/>
              <p:cNvSpPr>
                <a:spLocks/>
              </p:cNvSpPr>
              <p:nvPr/>
            </p:nvSpPr>
            <p:spPr bwMode="auto">
              <a:xfrm>
                <a:off x="8328025" y="2425700"/>
                <a:ext cx="46038" cy="46038"/>
              </a:xfrm>
              <a:custGeom>
                <a:avLst/>
                <a:gdLst>
                  <a:gd name="T0" fmla="*/ 29 w 29"/>
                  <a:gd name="T1" fmla="*/ 0 h 29"/>
                  <a:gd name="T2" fmla="*/ 14 w 29"/>
                  <a:gd name="T3" fmla="*/ 29 h 29"/>
                  <a:gd name="T4" fmla="*/ 0 w 29"/>
                  <a:gd name="T5" fmla="*/ 0 h 29"/>
                  <a:gd name="T6" fmla="*/ 29 w 29"/>
                  <a:gd name="T7" fmla="*/ 0 h 29"/>
                </a:gdLst>
                <a:ahLst/>
                <a:cxnLst>
                  <a:cxn ang="0">
                    <a:pos x="T0" y="T1"/>
                  </a:cxn>
                  <a:cxn ang="0">
                    <a:pos x="T2" y="T3"/>
                  </a:cxn>
                  <a:cxn ang="0">
                    <a:pos x="T4" y="T5"/>
                  </a:cxn>
                  <a:cxn ang="0">
                    <a:pos x="T6" y="T7"/>
                  </a:cxn>
                </a:cxnLst>
                <a:rect l="0" t="0" r="r" b="b"/>
                <a:pathLst>
                  <a:path w="29" h="29">
                    <a:moveTo>
                      <a:pt x="29" y="0"/>
                    </a:moveTo>
                    <a:lnTo>
                      <a:pt x="14" y="29"/>
                    </a:lnTo>
                    <a:lnTo>
                      <a:pt x="0" y="0"/>
                    </a:lnTo>
                    <a:lnTo>
                      <a:pt x="2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2" name="Line 174"/>
              <p:cNvSpPr>
                <a:spLocks noChangeShapeType="1"/>
              </p:cNvSpPr>
              <p:nvPr/>
            </p:nvSpPr>
            <p:spPr bwMode="auto">
              <a:xfrm>
                <a:off x="8350250" y="3206750"/>
                <a:ext cx="0" cy="477838"/>
              </a:xfrm>
              <a:prstGeom prst="line">
                <a:avLst/>
              </a:prstGeom>
              <a:noFill/>
              <a:ln w="793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3" name="Freeform 175"/>
              <p:cNvSpPr>
                <a:spLocks/>
              </p:cNvSpPr>
              <p:nvPr/>
            </p:nvSpPr>
            <p:spPr bwMode="auto">
              <a:xfrm>
                <a:off x="8328025" y="3678237"/>
                <a:ext cx="46038" cy="46038"/>
              </a:xfrm>
              <a:custGeom>
                <a:avLst/>
                <a:gdLst>
                  <a:gd name="T0" fmla="*/ 29 w 29"/>
                  <a:gd name="T1" fmla="*/ 0 h 29"/>
                  <a:gd name="T2" fmla="*/ 14 w 29"/>
                  <a:gd name="T3" fmla="*/ 29 h 29"/>
                  <a:gd name="T4" fmla="*/ 0 w 29"/>
                  <a:gd name="T5" fmla="*/ 0 h 29"/>
                  <a:gd name="T6" fmla="*/ 29 w 29"/>
                  <a:gd name="T7" fmla="*/ 0 h 29"/>
                </a:gdLst>
                <a:ahLst/>
                <a:cxnLst>
                  <a:cxn ang="0">
                    <a:pos x="T0" y="T1"/>
                  </a:cxn>
                  <a:cxn ang="0">
                    <a:pos x="T2" y="T3"/>
                  </a:cxn>
                  <a:cxn ang="0">
                    <a:pos x="T4" y="T5"/>
                  </a:cxn>
                  <a:cxn ang="0">
                    <a:pos x="T6" y="T7"/>
                  </a:cxn>
                </a:cxnLst>
                <a:rect l="0" t="0" r="r" b="b"/>
                <a:pathLst>
                  <a:path w="29" h="29">
                    <a:moveTo>
                      <a:pt x="29" y="0"/>
                    </a:moveTo>
                    <a:lnTo>
                      <a:pt x="14" y="29"/>
                    </a:lnTo>
                    <a:lnTo>
                      <a:pt x="0" y="0"/>
                    </a:lnTo>
                    <a:lnTo>
                      <a:pt x="2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8" name="Rectangle 198"/>
              <p:cNvSpPr>
                <a:spLocks noChangeArrowheads="1"/>
              </p:cNvSpPr>
              <p:nvPr/>
            </p:nvSpPr>
            <p:spPr bwMode="auto">
              <a:xfrm>
                <a:off x="8054975" y="4975225"/>
                <a:ext cx="592138" cy="293688"/>
              </a:xfrm>
              <a:prstGeom prst="rect">
                <a:avLst/>
              </a:prstGeom>
              <a:solidFill>
                <a:srgbClr val="8DA0C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9" name="Rectangle 199"/>
              <p:cNvSpPr>
                <a:spLocks noChangeArrowheads="1"/>
              </p:cNvSpPr>
              <p:nvPr/>
            </p:nvSpPr>
            <p:spPr bwMode="auto">
              <a:xfrm>
                <a:off x="8153400" y="4983162"/>
                <a:ext cx="5048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a:ln>
                      <a:noFill/>
                    </a:ln>
                    <a:solidFill>
                      <a:srgbClr val="000000"/>
                    </a:solidFill>
                    <a:effectLst/>
                    <a:latin typeface="Times New Roman" panose="02020603050405020304" pitchFamily="18" charset="0"/>
                  </a:rPr>
                  <a:t>L03</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04" name="Line 222"/>
              <p:cNvSpPr>
                <a:spLocks noChangeShapeType="1"/>
              </p:cNvSpPr>
              <p:nvPr/>
            </p:nvSpPr>
            <p:spPr bwMode="auto">
              <a:xfrm>
                <a:off x="8350250" y="4460875"/>
                <a:ext cx="0" cy="474663"/>
              </a:xfrm>
              <a:prstGeom prst="line">
                <a:avLst/>
              </a:prstGeom>
              <a:noFill/>
              <a:ln w="793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5" name="Freeform 223"/>
              <p:cNvSpPr>
                <a:spLocks/>
              </p:cNvSpPr>
              <p:nvPr/>
            </p:nvSpPr>
            <p:spPr bwMode="auto">
              <a:xfrm>
                <a:off x="8328025" y="4929187"/>
                <a:ext cx="46038" cy="46038"/>
              </a:xfrm>
              <a:custGeom>
                <a:avLst/>
                <a:gdLst>
                  <a:gd name="T0" fmla="*/ 29 w 29"/>
                  <a:gd name="T1" fmla="*/ 0 h 29"/>
                  <a:gd name="T2" fmla="*/ 14 w 29"/>
                  <a:gd name="T3" fmla="*/ 29 h 29"/>
                  <a:gd name="T4" fmla="*/ 0 w 29"/>
                  <a:gd name="T5" fmla="*/ 0 h 29"/>
                  <a:gd name="T6" fmla="*/ 29 w 29"/>
                  <a:gd name="T7" fmla="*/ 0 h 29"/>
                </a:gdLst>
                <a:ahLst/>
                <a:cxnLst>
                  <a:cxn ang="0">
                    <a:pos x="T0" y="T1"/>
                  </a:cxn>
                  <a:cxn ang="0">
                    <a:pos x="T2" y="T3"/>
                  </a:cxn>
                  <a:cxn ang="0">
                    <a:pos x="T4" y="T5"/>
                  </a:cxn>
                  <a:cxn ang="0">
                    <a:pos x="T6" y="T7"/>
                  </a:cxn>
                </a:cxnLst>
                <a:rect l="0" t="0" r="r" b="b"/>
                <a:pathLst>
                  <a:path w="29" h="29">
                    <a:moveTo>
                      <a:pt x="29" y="0"/>
                    </a:moveTo>
                    <a:lnTo>
                      <a:pt x="14" y="29"/>
                    </a:lnTo>
                    <a:lnTo>
                      <a:pt x="0" y="0"/>
                    </a:lnTo>
                    <a:lnTo>
                      <a:pt x="2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0" name="Rectangle 246"/>
              <p:cNvSpPr>
                <a:spLocks noChangeArrowheads="1"/>
              </p:cNvSpPr>
              <p:nvPr/>
            </p:nvSpPr>
            <p:spPr bwMode="auto">
              <a:xfrm>
                <a:off x="8054975" y="6224587"/>
                <a:ext cx="592138" cy="295275"/>
              </a:xfrm>
              <a:prstGeom prst="rect">
                <a:avLst/>
              </a:prstGeom>
              <a:solidFill>
                <a:srgbClr val="A6D85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1" name="Rectangle 247"/>
              <p:cNvSpPr>
                <a:spLocks noChangeArrowheads="1"/>
              </p:cNvSpPr>
              <p:nvPr/>
            </p:nvSpPr>
            <p:spPr bwMode="auto">
              <a:xfrm>
                <a:off x="8202613" y="6234112"/>
                <a:ext cx="4064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a:ln>
                      <a:noFill/>
                    </a:ln>
                    <a:solidFill>
                      <a:srgbClr val="000000"/>
                    </a:solidFill>
                    <a:effectLst/>
                    <a:latin typeface="Times New Roman" panose="02020603050405020304" pitchFamily="18" charset="0"/>
                  </a:rPr>
                  <a:t>FC</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12" name="Line 254"/>
              <p:cNvSpPr>
                <a:spLocks noChangeShapeType="1"/>
              </p:cNvSpPr>
              <p:nvPr/>
            </p:nvSpPr>
            <p:spPr bwMode="auto">
              <a:xfrm>
                <a:off x="8350250" y="5268912"/>
                <a:ext cx="0" cy="915988"/>
              </a:xfrm>
              <a:prstGeom prst="line">
                <a:avLst/>
              </a:prstGeom>
              <a:noFill/>
              <a:ln w="793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3" name="Freeform 255"/>
              <p:cNvSpPr>
                <a:spLocks/>
              </p:cNvSpPr>
              <p:nvPr/>
            </p:nvSpPr>
            <p:spPr bwMode="auto">
              <a:xfrm>
                <a:off x="8328025" y="6180137"/>
                <a:ext cx="46038" cy="44450"/>
              </a:xfrm>
              <a:custGeom>
                <a:avLst/>
                <a:gdLst>
                  <a:gd name="T0" fmla="*/ 29 w 29"/>
                  <a:gd name="T1" fmla="*/ 0 h 28"/>
                  <a:gd name="T2" fmla="*/ 14 w 29"/>
                  <a:gd name="T3" fmla="*/ 28 h 28"/>
                  <a:gd name="T4" fmla="*/ 0 w 29"/>
                  <a:gd name="T5" fmla="*/ 0 h 28"/>
                  <a:gd name="T6" fmla="*/ 29 w 29"/>
                  <a:gd name="T7" fmla="*/ 0 h 28"/>
                </a:gdLst>
                <a:ahLst/>
                <a:cxnLst>
                  <a:cxn ang="0">
                    <a:pos x="T0" y="T1"/>
                  </a:cxn>
                  <a:cxn ang="0">
                    <a:pos x="T2" y="T3"/>
                  </a:cxn>
                  <a:cxn ang="0">
                    <a:pos x="T4" y="T5"/>
                  </a:cxn>
                  <a:cxn ang="0">
                    <a:pos x="T6" y="T7"/>
                  </a:cxn>
                </a:cxnLst>
                <a:rect l="0" t="0" r="r" b="b"/>
                <a:pathLst>
                  <a:path w="29" h="28">
                    <a:moveTo>
                      <a:pt x="29" y="0"/>
                    </a:moveTo>
                    <a:lnTo>
                      <a:pt x="14" y="28"/>
                    </a:lnTo>
                    <a:lnTo>
                      <a:pt x="0" y="0"/>
                    </a:lnTo>
                    <a:lnTo>
                      <a:pt x="2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4" name="Line 273"/>
              <p:cNvSpPr>
                <a:spLocks noChangeShapeType="1"/>
              </p:cNvSpPr>
              <p:nvPr/>
            </p:nvSpPr>
            <p:spPr bwMode="auto">
              <a:xfrm>
                <a:off x="8350250" y="4460875"/>
                <a:ext cx="0" cy="109538"/>
              </a:xfrm>
              <a:prstGeom prst="line">
                <a:avLst/>
              </a:prstGeom>
              <a:noFill/>
              <a:ln w="793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5" name="Freeform 274"/>
              <p:cNvSpPr>
                <a:spLocks/>
              </p:cNvSpPr>
              <p:nvPr/>
            </p:nvSpPr>
            <p:spPr bwMode="auto">
              <a:xfrm>
                <a:off x="8328025" y="4564062"/>
                <a:ext cx="46038" cy="46038"/>
              </a:xfrm>
              <a:custGeom>
                <a:avLst/>
                <a:gdLst>
                  <a:gd name="T0" fmla="*/ 29 w 29"/>
                  <a:gd name="T1" fmla="*/ 0 h 29"/>
                  <a:gd name="T2" fmla="*/ 14 w 29"/>
                  <a:gd name="T3" fmla="*/ 29 h 29"/>
                  <a:gd name="T4" fmla="*/ 0 w 29"/>
                  <a:gd name="T5" fmla="*/ 0 h 29"/>
                  <a:gd name="T6" fmla="*/ 29 w 29"/>
                  <a:gd name="T7" fmla="*/ 0 h 29"/>
                </a:gdLst>
                <a:ahLst/>
                <a:cxnLst>
                  <a:cxn ang="0">
                    <a:pos x="T0" y="T1"/>
                  </a:cxn>
                  <a:cxn ang="0">
                    <a:pos x="T2" y="T3"/>
                  </a:cxn>
                  <a:cxn ang="0">
                    <a:pos x="T4" y="T5"/>
                  </a:cxn>
                  <a:cxn ang="0">
                    <a:pos x="T6" y="T7"/>
                  </a:cxn>
                </a:cxnLst>
                <a:rect l="0" t="0" r="r" b="b"/>
                <a:pathLst>
                  <a:path w="29" h="29">
                    <a:moveTo>
                      <a:pt x="29" y="0"/>
                    </a:moveTo>
                    <a:lnTo>
                      <a:pt x="14" y="29"/>
                    </a:lnTo>
                    <a:lnTo>
                      <a:pt x="0" y="0"/>
                    </a:lnTo>
                    <a:lnTo>
                      <a:pt x="2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8" name="Freeform 292"/>
              <p:cNvSpPr>
                <a:spLocks/>
              </p:cNvSpPr>
              <p:nvPr/>
            </p:nvSpPr>
            <p:spPr bwMode="auto">
              <a:xfrm>
                <a:off x="8331200" y="5808662"/>
                <a:ext cx="46038" cy="46038"/>
              </a:xfrm>
              <a:custGeom>
                <a:avLst/>
                <a:gdLst>
                  <a:gd name="T0" fmla="*/ 29 w 29"/>
                  <a:gd name="T1" fmla="*/ 0 h 29"/>
                  <a:gd name="T2" fmla="*/ 14 w 29"/>
                  <a:gd name="T3" fmla="*/ 29 h 29"/>
                  <a:gd name="T4" fmla="*/ 0 w 29"/>
                  <a:gd name="T5" fmla="*/ 0 h 29"/>
                  <a:gd name="T6" fmla="*/ 29 w 29"/>
                  <a:gd name="T7" fmla="*/ 0 h 29"/>
                </a:gdLst>
                <a:ahLst/>
                <a:cxnLst>
                  <a:cxn ang="0">
                    <a:pos x="T0" y="T1"/>
                  </a:cxn>
                  <a:cxn ang="0">
                    <a:pos x="T2" y="T3"/>
                  </a:cxn>
                  <a:cxn ang="0">
                    <a:pos x="T4" y="T5"/>
                  </a:cxn>
                  <a:cxn ang="0">
                    <a:pos x="T6" y="T7"/>
                  </a:cxn>
                </a:cxnLst>
                <a:rect l="0" t="0" r="r" b="b"/>
                <a:pathLst>
                  <a:path w="29" h="29">
                    <a:moveTo>
                      <a:pt x="29" y="0"/>
                    </a:moveTo>
                    <a:lnTo>
                      <a:pt x="14" y="29"/>
                    </a:lnTo>
                    <a:lnTo>
                      <a:pt x="0" y="0"/>
                    </a:lnTo>
                    <a:lnTo>
                      <a:pt x="2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7" name="Line 334"/>
              <p:cNvSpPr>
                <a:spLocks noChangeShapeType="1"/>
              </p:cNvSpPr>
              <p:nvPr/>
            </p:nvSpPr>
            <p:spPr bwMode="auto">
              <a:xfrm>
                <a:off x="8350250" y="3206750"/>
                <a:ext cx="0" cy="107950"/>
              </a:xfrm>
              <a:prstGeom prst="line">
                <a:avLst/>
              </a:prstGeom>
              <a:noFill/>
              <a:ln w="793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8" name="Freeform 335"/>
              <p:cNvSpPr>
                <a:spLocks/>
              </p:cNvSpPr>
              <p:nvPr/>
            </p:nvSpPr>
            <p:spPr bwMode="auto">
              <a:xfrm>
                <a:off x="8328025" y="3309937"/>
                <a:ext cx="46038" cy="46038"/>
              </a:xfrm>
              <a:custGeom>
                <a:avLst/>
                <a:gdLst>
                  <a:gd name="T0" fmla="*/ 29 w 29"/>
                  <a:gd name="T1" fmla="*/ 0 h 29"/>
                  <a:gd name="T2" fmla="*/ 14 w 29"/>
                  <a:gd name="T3" fmla="*/ 29 h 29"/>
                  <a:gd name="T4" fmla="*/ 0 w 29"/>
                  <a:gd name="T5" fmla="*/ 0 h 29"/>
                  <a:gd name="T6" fmla="*/ 29 w 29"/>
                  <a:gd name="T7" fmla="*/ 0 h 29"/>
                </a:gdLst>
                <a:ahLst/>
                <a:cxnLst>
                  <a:cxn ang="0">
                    <a:pos x="T0" y="T1"/>
                  </a:cxn>
                  <a:cxn ang="0">
                    <a:pos x="T2" y="T3"/>
                  </a:cxn>
                  <a:cxn ang="0">
                    <a:pos x="T4" y="T5"/>
                  </a:cxn>
                  <a:cxn ang="0">
                    <a:pos x="T6" y="T7"/>
                  </a:cxn>
                </a:cxnLst>
                <a:rect l="0" t="0" r="r" b="b"/>
                <a:pathLst>
                  <a:path w="29" h="29">
                    <a:moveTo>
                      <a:pt x="29" y="0"/>
                    </a:moveTo>
                    <a:lnTo>
                      <a:pt x="14" y="29"/>
                    </a:lnTo>
                    <a:lnTo>
                      <a:pt x="0" y="0"/>
                    </a:lnTo>
                    <a:lnTo>
                      <a:pt x="2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359" name="Group 358"/>
          <p:cNvGrpSpPr/>
          <p:nvPr/>
        </p:nvGrpSpPr>
        <p:grpSpPr>
          <a:xfrm>
            <a:off x="9537192" y="2425700"/>
            <a:ext cx="633413" cy="4432300"/>
            <a:chOff x="7316788" y="2425700"/>
            <a:chExt cx="633413" cy="4432300"/>
          </a:xfrm>
        </p:grpSpPr>
        <p:sp>
          <p:nvSpPr>
            <p:cNvPr id="266" name="Line 76"/>
            <p:cNvSpPr>
              <a:spLocks noChangeShapeType="1"/>
            </p:cNvSpPr>
            <p:nvPr/>
          </p:nvSpPr>
          <p:spPr bwMode="auto">
            <a:xfrm>
              <a:off x="7612063" y="5707062"/>
              <a:ext cx="0" cy="477838"/>
            </a:xfrm>
            <a:prstGeom prst="line">
              <a:avLst/>
            </a:prstGeom>
            <a:noFill/>
            <a:ln w="793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7" name="Freeform 77"/>
            <p:cNvSpPr>
              <a:spLocks/>
            </p:cNvSpPr>
            <p:nvPr/>
          </p:nvSpPr>
          <p:spPr bwMode="auto">
            <a:xfrm>
              <a:off x="7588250" y="6180137"/>
              <a:ext cx="46038" cy="44450"/>
            </a:xfrm>
            <a:custGeom>
              <a:avLst/>
              <a:gdLst>
                <a:gd name="T0" fmla="*/ 29 w 29"/>
                <a:gd name="T1" fmla="*/ 0 h 28"/>
                <a:gd name="T2" fmla="*/ 15 w 29"/>
                <a:gd name="T3" fmla="*/ 28 h 28"/>
                <a:gd name="T4" fmla="*/ 0 w 29"/>
                <a:gd name="T5" fmla="*/ 0 h 28"/>
                <a:gd name="T6" fmla="*/ 29 w 29"/>
                <a:gd name="T7" fmla="*/ 0 h 28"/>
              </a:gdLst>
              <a:ahLst/>
              <a:cxnLst>
                <a:cxn ang="0">
                  <a:pos x="T0" y="T1"/>
                </a:cxn>
                <a:cxn ang="0">
                  <a:pos x="T2" y="T3"/>
                </a:cxn>
                <a:cxn ang="0">
                  <a:pos x="T4" y="T5"/>
                </a:cxn>
                <a:cxn ang="0">
                  <a:pos x="T6" y="T7"/>
                </a:cxn>
              </a:cxnLst>
              <a:rect l="0" t="0" r="r" b="b"/>
              <a:pathLst>
                <a:path w="29" h="28">
                  <a:moveTo>
                    <a:pt x="29" y="0"/>
                  </a:moveTo>
                  <a:lnTo>
                    <a:pt x="15" y="28"/>
                  </a:lnTo>
                  <a:lnTo>
                    <a:pt x="0" y="0"/>
                  </a:lnTo>
                  <a:lnTo>
                    <a:pt x="2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2" name="Rectangle 100"/>
            <p:cNvSpPr>
              <a:spLocks noChangeArrowheads="1"/>
            </p:cNvSpPr>
            <p:nvPr/>
          </p:nvSpPr>
          <p:spPr bwMode="auto">
            <a:xfrm>
              <a:off x="7316788" y="2471737"/>
              <a:ext cx="590550" cy="293688"/>
            </a:xfrm>
            <a:prstGeom prst="rect">
              <a:avLst/>
            </a:prstGeom>
            <a:solidFill>
              <a:srgbClr val="66C2A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3" name="Rectangle 101"/>
            <p:cNvSpPr>
              <a:spLocks noChangeArrowheads="1"/>
            </p:cNvSpPr>
            <p:nvPr/>
          </p:nvSpPr>
          <p:spPr bwMode="auto">
            <a:xfrm>
              <a:off x="7413625" y="2476500"/>
              <a:ext cx="5048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a:ln>
                    <a:noFill/>
                  </a:ln>
                  <a:solidFill>
                    <a:srgbClr val="000000"/>
                  </a:solidFill>
                  <a:effectLst/>
                  <a:latin typeface="Times New Roman" panose="02020603050405020304" pitchFamily="18" charset="0"/>
                </a:rPr>
                <a:t>L01</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78" name="Rectangle 124"/>
            <p:cNvSpPr>
              <a:spLocks noChangeArrowheads="1"/>
            </p:cNvSpPr>
            <p:nvPr/>
          </p:nvSpPr>
          <p:spPr bwMode="auto">
            <a:xfrm>
              <a:off x="7316788" y="3724275"/>
              <a:ext cx="590550" cy="295275"/>
            </a:xfrm>
            <a:prstGeom prst="rect">
              <a:avLst/>
            </a:prstGeom>
            <a:solidFill>
              <a:srgbClr val="FC8D6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9" name="Rectangle 125"/>
            <p:cNvSpPr>
              <a:spLocks noChangeArrowheads="1"/>
            </p:cNvSpPr>
            <p:nvPr/>
          </p:nvSpPr>
          <p:spPr bwMode="auto">
            <a:xfrm>
              <a:off x="7413625" y="3733800"/>
              <a:ext cx="5048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dirty="0">
                  <a:ln>
                    <a:noFill/>
                  </a:ln>
                  <a:solidFill>
                    <a:srgbClr val="000000"/>
                  </a:solidFill>
                  <a:effectLst/>
                  <a:latin typeface="Times New Roman" panose="02020603050405020304" pitchFamily="18" charset="0"/>
                </a:rPr>
                <a:t>L02</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89" name="Freeform 165"/>
            <p:cNvSpPr>
              <a:spLocks/>
            </p:cNvSpPr>
            <p:nvPr/>
          </p:nvSpPr>
          <p:spPr bwMode="auto">
            <a:xfrm>
              <a:off x="7588250" y="2425700"/>
              <a:ext cx="46038" cy="46038"/>
            </a:xfrm>
            <a:custGeom>
              <a:avLst/>
              <a:gdLst>
                <a:gd name="T0" fmla="*/ 29 w 29"/>
                <a:gd name="T1" fmla="*/ 0 h 29"/>
                <a:gd name="T2" fmla="*/ 15 w 29"/>
                <a:gd name="T3" fmla="*/ 29 h 29"/>
                <a:gd name="T4" fmla="*/ 0 w 29"/>
                <a:gd name="T5" fmla="*/ 0 h 29"/>
                <a:gd name="T6" fmla="*/ 29 w 29"/>
                <a:gd name="T7" fmla="*/ 0 h 29"/>
              </a:gdLst>
              <a:ahLst/>
              <a:cxnLst>
                <a:cxn ang="0">
                  <a:pos x="T0" y="T1"/>
                </a:cxn>
                <a:cxn ang="0">
                  <a:pos x="T2" y="T3"/>
                </a:cxn>
                <a:cxn ang="0">
                  <a:pos x="T4" y="T5"/>
                </a:cxn>
                <a:cxn ang="0">
                  <a:pos x="T6" y="T7"/>
                </a:cxn>
              </a:cxnLst>
              <a:rect l="0" t="0" r="r" b="b"/>
              <a:pathLst>
                <a:path w="29" h="29">
                  <a:moveTo>
                    <a:pt x="29" y="0"/>
                  </a:moveTo>
                  <a:lnTo>
                    <a:pt x="15" y="29"/>
                  </a:lnTo>
                  <a:lnTo>
                    <a:pt x="0" y="0"/>
                  </a:lnTo>
                  <a:lnTo>
                    <a:pt x="2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4" name="Line 182"/>
            <p:cNvSpPr>
              <a:spLocks noChangeShapeType="1"/>
            </p:cNvSpPr>
            <p:nvPr/>
          </p:nvSpPr>
          <p:spPr bwMode="auto">
            <a:xfrm>
              <a:off x="7612063" y="2765425"/>
              <a:ext cx="0" cy="919163"/>
            </a:xfrm>
            <a:prstGeom prst="line">
              <a:avLst/>
            </a:prstGeom>
            <a:noFill/>
            <a:ln w="793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5" name="Freeform 183"/>
            <p:cNvSpPr>
              <a:spLocks/>
            </p:cNvSpPr>
            <p:nvPr/>
          </p:nvSpPr>
          <p:spPr bwMode="auto">
            <a:xfrm>
              <a:off x="7588250" y="3678237"/>
              <a:ext cx="46038" cy="46038"/>
            </a:xfrm>
            <a:custGeom>
              <a:avLst/>
              <a:gdLst>
                <a:gd name="T0" fmla="*/ 29 w 29"/>
                <a:gd name="T1" fmla="*/ 0 h 29"/>
                <a:gd name="T2" fmla="*/ 15 w 29"/>
                <a:gd name="T3" fmla="*/ 29 h 29"/>
                <a:gd name="T4" fmla="*/ 0 w 29"/>
                <a:gd name="T5" fmla="*/ 0 h 29"/>
                <a:gd name="T6" fmla="*/ 29 w 29"/>
                <a:gd name="T7" fmla="*/ 0 h 29"/>
              </a:gdLst>
              <a:ahLst/>
              <a:cxnLst>
                <a:cxn ang="0">
                  <a:pos x="T0" y="T1"/>
                </a:cxn>
                <a:cxn ang="0">
                  <a:pos x="T2" y="T3"/>
                </a:cxn>
                <a:cxn ang="0">
                  <a:pos x="T4" y="T5"/>
                </a:cxn>
                <a:cxn ang="0">
                  <a:pos x="T6" y="T7"/>
                </a:cxn>
              </a:cxnLst>
              <a:rect l="0" t="0" r="r" b="b"/>
              <a:pathLst>
                <a:path w="29" h="29">
                  <a:moveTo>
                    <a:pt x="29" y="0"/>
                  </a:moveTo>
                  <a:lnTo>
                    <a:pt x="15" y="29"/>
                  </a:lnTo>
                  <a:lnTo>
                    <a:pt x="0" y="0"/>
                  </a:lnTo>
                  <a:lnTo>
                    <a:pt x="2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6" name="Rectangle 196"/>
            <p:cNvSpPr>
              <a:spLocks noChangeArrowheads="1"/>
            </p:cNvSpPr>
            <p:nvPr/>
          </p:nvSpPr>
          <p:spPr bwMode="auto">
            <a:xfrm>
              <a:off x="7316788" y="4975225"/>
              <a:ext cx="590550" cy="293688"/>
            </a:xfrm>
            <a:prstGeom prst="rect">
              <a:avLst/>
            </a:prstGeom>
            <a:solidFill>
              <a:srgbClr val="8DA0C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7" name="Rectangle 197"/>
            <p:cNvSpPr>
              <a:spLocks noChangeArrowheads="1"/>
            </p:cNvSpPr>
            <p:nvPr/>
          </p:nvSpPr>
          <p:spPr bwMode="auto">
            <a:xfrm>
              <a:off x="7407275" y="4983162"/>
              <a:ext cx="5175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a:ln>
                    <a:noFill/>
                  </a:ln>
                  <a:solidFill>
                    <a:srgbClr val="000000"/>
                  </a:solidFill>
                  <a:effectLst/>
                  <a:latin typeface="Times New Roman" panose="02020603050405020304" pitchFamily="18" charset="0"/>
                </a:rPr>
                <a:t>R05</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00" name="Rectangle 206"/>
            <p:cNvSpPr>
              <a:spLocks noChangeArrowheads="1"/>
            </p:cNvSpPr>
            <p:nvPr/>
          </p:nvSpPr>
          <p:spPr bwMode="auto">
            <a:xfrm>
              <a:off x="7316788" y="5413375"/>
              <a:ext cx="590550" cy="293688"/>
            </a:xfrm>
            <a:prstGeom prst="rect">
              <a:avLst/>
            </a:prstGeom>
            <a:solidFill>
              <a:srgbClr val="8DA0C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1" name="Rectangle 207"/>
            <p:cNvSpPr>
              <a:spLocks noChangeArrowheads="1"/>
            </p:cNvSpPr>
            <p:nvPr/>
          </p:nvSpPr>
          <p:spPr bwMode="auto">
            <a:xfrm>
              <a:off x="7407275" y="5418137"/>
              <a:ext cx="5175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a:ln>
                    <a:noFill/>
                  </a:ln>
                  <a:solidFill>
                    <a:srgbClr val="000000"/>
                  </a:solidFill>
                  <a:effectLst/>
                  <a:latin typeface="Times New Roman" panose="02020603050405020304" pitchFamily="18" charset="0"/>
                </a:rPr>
                <a:t>R06</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02" name="Line 214"/>
            <p:cNvSpPr>
              <a:spLocks noChangeShapeType="1"/>
            </p:cNvSpPr>
            <p:nvPr/>
          </p:nvSpPr>
          <p:spPr bwMode="auto">
            <a:xfrm>
              <a:off x="7612063" y="5268912"/>
              <a:ext cx="0" cy="104775"/>
            </a:xfrm>
            <a:prstGeom prst="line">
              <a:avLst/>
            </a:prstGeom>
            <a:noFill/>
            <a:ln w="793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3" name="Freeform 215"/>
            <p:cNvSpPr>
              <a:spLocks/>
            </p:cNvSpPr>
            <p:nvPr/>
          </p:nvSpPr>
          <p:spPr bwMode="auto">
            <a:xfrm>
              <a:off x="7588250" y="5367337"/>
              <a:ext cx="46038" cy="46038"/>
            </a:xfrm>
            <a:custGeom>
              <a:avLst/>
              <a:gdLst>
                <a:gd name="T0" fmla="*/ 29 w 29"/>
                <a:gd name="T1" fmla="*/ 0 h 29"/>
                <a:gd name="T2" fmla="*/ 15 w 29"/>
                <a:gd name="T3" fmla="*/ 29 h 29"/>
                <a:gd name="T4" fmla="*/ 0 w 29"/>
                <a:gd name="T5" fmla="*/ 0 h 29"/>
                <a:gd name="T6" fmla="*/ 29 w 29"/>
                <a:gd name="T7" fmla="*/ 0 h 29"/>
              </a:gdLst>
              <a:ahLst/>
              <a:cxnLst>
                <a:cxn ang="0">
                  <a:pos x="T0" y="T1"/>
                </a:cxn>
                <a:cxn ang="0">
                  <a:pos x="T2" y="T3"/>
                </a:cxn>
                <a:cxn ang="0">
                  <a:pos x="T4" y="T5"/>
                </a:cxn>
                <a:cxn ang="0">
                  <a:pos x="T6" y="T7"/>
                </a:cxn>
              </a:cxnLst>
              <a:rect l="0" t="0" r="r" b="b"/>
              <a:pathLst>
                <a:path w="29" h="29">
                  <a:moveTo>
                    <a:pt x="29" y="0"/>
                  </a:moveTo>
                  <a:lnTo>
                    <a:pt x="15" y="29"/>
                  </a:lnTo>
                  <a:lnTo>
                    <a:pt x="0" y="0"/>
                  </a:lnTo>
                  <a:lnTo>
                    <a:pt x="2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6" name="Line 230"/>
            <p:cNvSpPr>
              <a:spLocks noChangeShapeType="1"/>
            </p:cNvSpPr>
            <p:nvPr/>
          </p:nvSpPr>
          <p:spPr bwMode="auto">
            <a:xfrm>
              <a:off x="7612063" y="4019550"/>
              <a:ext cx="0" cy="915988"/>
            </a:xfrm>
            <a:prstGeom prst="line">
              <a:avLst/>
            </a:prstGeom>
            <a:noFill/>
            <a:ln w="793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7" name="Freeform 231"/>
            <p:cNvSpPr>
              <a:spLocks/>
            </p:cNvSpPr>
            <p:nvPr/>
          </p:nvSpPr>
          <p:spPr bwMode="auto">
            <a:xfrm>
              <a:off x="7588250" y="4929187"/>
              <a:ext cx="46038" cy="46038"/>
            </a:xfrm>
            <a:custGeom>
              <a:avLst/>
              <a:gdLst>
                <a:gd name="T0" fmla="*/ 29 w 29"/>
                <a:gd name="T1" fmla="*/ 0 h 29"/>
                <a:gd name="T2" fmla="*/ 15 w 29"/>
                <a:gd name="T3" fmla="*/ 29 h 29"/>
                <a:gd name="T4" fmla="*/ 0 w 29"/>
                <a:gd name="T5" fmla="*/ 0 h 29"/>
                <a:gd name="T6" fmla="*/ 29 w 29"/>
                <a:gd name="T7" fmla="*/ 0 h 29"/>
              </a:gdLst>
              <a:ahLst/>
              <a:cxnLst>
                <a:cxn ang="0">
                  <a:pos x="T0" y="T1"/>
                </a:cxn>
                <a:cxn ang="0">
                  <a:pos x="T2" y="T3"/>
                </a:cxn>
                <a:cxn ang="0">
                  <a:pos x="T4" y="T5"/>
                </a:cxn>
                <a:cxn ang="0">
                  <a:pos x="T6" y="T7"/>
                </a:cxn>
              </a:cxnLst>
              <a:rect l="0" t="0" r="r" b="b"/>
              <a:pathLst>
                <a:path w="29" h="29">
                  <a:moveTo>
                    <a:pt x="29" y="0"/>
                  </a:moveTo>
                  <a:lnTo>
                    <a:pt x="15" y="29"/>
                  </a:lnTo>
                  <a:lnTo>
                    <a:pt x="0" y="0"/>
                  </a:lnTo>
                  <a:lnTo>
                    <a:pt x="2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8" name="Rectangle 244"/>
            <p:cNvSpPr>
              <a:spLocks noChangeArrowheads="1"/>
            </p:cNvSpPr>
            <p:nvPr/>
          </p:nvSpPr>
          <p:spPr bwMode="auto">
            <a:xfrm>
              <a:off x="7316788" y="6224587"/>
              <a:ext cx="590550" cy="295275"/>
            </a:xfrm>
            <a:prstGeom prst="rect">
              <a:avLst/>
            </a:prstGeom>
            <a:solidFill>
              <a:srgbClr val="A6D85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9" name="Rectangle 245"/>
            <p:cNvSpPr>
              <a:spLocks noChangeArrowheads="1"/>
            </p:cNvSpPr>
            <p:nvPr/>
          </p:nvSpPr>
          <p:spPr bwMode="auto">
            <a:xfrm>
              <a:off x="7462838" y="6234112"/>
              <a:ext cx="4064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a:ln>
                    <a:noFill/>
                  </a:ln>
                  <a:solidFill>
                    <a:srgbClr val="000000"/>
                  </a:solidFill>
                  <a:effectLst/>
                  <a:latin typeface="Times New Roman" panose="02020603050405020304" pitchFamily="18" charset="0"/>
                </a:rPr>
                <a:t>FC</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16" name="Line 282"/>
            <p:cNvSpPr>
              <a:spLocks noChangeShapeType="1"/>
            </p:cNvSpPr>
            <p:nvPr/>
          </p:nvSpPr>
          <p:spPr bwMode="auto">
            <a:xfrm>
              <a:off x="7612063" y="4460875"/>
              <a:ext cx="0" cy="109538"/>
            </a:xfrm>
            <a:prstGeom prst="line">
              <a:avLst/>
            </a:prstGeom>
            <a:noFill/>
            <a:ln w="793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7" name="Freeform 283"/>
            <p:cNvSpPr>
              <a:spLocks/>
            </p:cNvSpPr>
            <p:nvPr/>
          </p:nvSpPr>
          <p:spPr bwMode="auto">
            <a:xfrm>
              <a:off x="7588250" y="4565650"/>
              <a:ext cx="46038" cy="44450"/>
            </a:xfrm>
            <a:custGeom>
              <a:avLst/>
              <a:gdLst>
                <a:gd name="T0" fmla="*/ 29 w 29"/>
                <a:gd name="T1" fmla="*/ 0 h 28"/>
                <a:gd name="T2" fmla="*/ 15 w 29"/>
                <a:gd name="T3" fmla="*/ 28 h 28"/>
                <a:gd name="T4" fmla="*/ 0 w 29"/>
                <a:gd name="T5" fmla="*/ 0 h 28"/>
                <a:gd name="T6" fmla="*/ 29 w 29"/>
                <a:gd name="T7" fmla="*/ 0 h 28"/>
              </a:gdLst>
              <a:ahLst/>
              <a:cxnLst>
                <a:cxn ang="0">
                  <a:pos x="T0" y="T1"/>
                </a:cxn>
                <a:cxn ang="0">
                  <a:pos x="T2" y="T3"/>
                </a:cxn>
                <a:cxn ang="0">
                  <a:pos x="T4" y="T5"/>
                </a:cxn>
                <a:cxn ang="0">
                  <a:pos x="T6" y="T7"/>
                </a:cxn>
              </a:cxnLst>
              <a:rect l="0" t="0" r="r" b="b"/>
              <a:pathLst>
                <a:path w="29" h="28">
                  <a:moveTo>
                    <a:pt x="29" y="0"/>
                  </a:moveTo>
                  <a:lnTo>
                    <a:pt x="15" y="28"/>
                  </a:lnTo>
                  <a:lnTo>
                    <a:pt x="0" y="0"/>
                  </a:lnTo>
                  <a:lnTo>
                    <a:pt x="2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19" name="Freeform 300"/>
            <p:cNvSpPr>
              <a:spLocks/>
            </p:cNvSpPr>
            <p:nvPr/>
          </p:nvSpPr>
          <p:spPr bwMode="auto">
            <a:xfrm>
              <a:off x="7590631" y="5808662"/>
              <a:ext cx="46038" cy="46038"/>
            </a:xfrm>
            <a:custGeom>
              <a:avLst/>
              <a:gdLst>
                <a:gd name="T0" fmla="*/ 29 w 29"/>
                <a:gd name="T1" fmla="*/ 0 h 29"/>
                <a:gd name="T2" fmla="*/ 14 w 29"/>
                <a:gd name="T3" fmla="*/ 29 h 29"/>
                <a:gd name="T4" fmla="*/ 0 w 29"/>
                <a:gd name="T5" fmla="*/ 0 h 29"/>
                <a:gd name="T6" fmla="*/ 29 w 29"/>
                <a:gd name="T7" fmla="*/ 0 h 29"/>
              </a:gdLst>
              <a:ahLst/>
              <a:cxnLst>
                <a:cxn ang="0">
                  <a:pos x="T0" y="T1"/>
                </a:cxn>
                <a:cxn ang="0">
                  <a:pos x="T2" y="T3"/>
                </a:cxn>
                <a:cxn ang="0">
                  <a:pos x="T4" y="T5"/>
                </a:cxn>
                <a:cxn ang="0">
                  <a:pos x="T6" y="T7"/>
                </a:cxn>
              </a:cxnLst>
              <a:rect l="0" t="0" r="r" b="b"/>
              <a:pathLst>
                <a:path w="29" h="29">
                  <a:moveTo>
                    <a:pt x="29" y="0"/>
                  </a:moveTo>
                  <a:lnTo>
                    <a:pt x="14" y="29"/>
                  </a:lnTo>
                  <a:lnTo>
                    <a:pt x="0" y="0"/>
                  </a:lnTo>
                  <a:lnTo>
                    <a:pt x="2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0" name="Rectangle 306"/>
            <p:cNvSpPr>
              <a:spLocks noChangeArrowheads="1"/>
            </p:cNvSpPr>
            <p:nvPr/>
          </p:nvSpPr>
          <p:spPr bwMode="auto">
            <a:xfrm>
              <a:off x="7377113" y="6521450"/>
              <a:ext cx="57308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dirty="0">
                  <a:ln>
                    <a:noFill/>
                  </a:ln>
                  <a:solidFill>
                    <a:srgbClr val="000000"/>
                  </a:solidFill>
                  <a:effectLst/>
                  <a:latin typeface="Times New Roman" panose="02020603050405020304" pitchFamily="18" charset="0"/>
                </a:rPr>
                <a:t>LLR</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29" name="Line 342"/>
            <p:cNvSpPr>
              <a:spLocks noChangeShapeType="1"/>
            </p:cNvSpPr>
            <p:nvPr/>
          </p:nvSpPr>
          <p:spPr bwMode="auto">
            <a:xfrm>
              <a:off x="7612063" y="3219450"/>
              <a:ext cx="0" cy="95250"/>
            </a:xfrm>
            <a:prstGeom prst="line">
              <a:avLst/>
            </a:prstGeom>
            <a:noFill/>
            <a:ln w="793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0" name="Freeform 343"/>
            <p:cNvSpPr>
              <a:spLocks/>
            </p:cNvSpPr>
            <p:nvPr/>
          </p:nvSpPr>
          <p:spPr bwMode="auto">
            <a:xfrm>
              <a:off x="7588250" y="3309937"/>
              <a:ext cx="46038" cy="46038"/>
            </a:xfrm>
            <a:custGeom>
              <a:avLst/>
              <a:gdLst>
                <a:gd name="T0" fmla="*/ 29 w 29"/>
                <a:gd name="T1" fmla="*/ 0 h 29"/>
                <a:gd name="T2" fmla="*/ 15 w 29"/>
                <a:gd name="T3" fmla="*/ 29 h 29"/>
                <a:gd name="T4" fmla="*/ 0 w 29"/>
                <a:gd name="T5" fmla="*/ 0 h 29"/>
                <a:gd name="T6" fmla="*/ 29 w 29"/>
                <a:gd name="T7" fmla="*/ 0 h 29"/>
              </a:gdLst>
              <a:ahLst/>
              <a:cxnLst>
                <a:cxn ang="0">
                  <a:pos x="T0" y="T1"/>
                </a:cxn>
                <a:cxn ang="0">
                  <a:pos x="T2" y="T3"/>
                </a:cxn>
                <a:cxn ang="0">
                  <a:pos x="T4" y="T5"/>
                </a:cxn>
                <a:cxn ang="0">
                  <a:pos x="T6" y="T7"/>
                </a:cxn>
              </a:cxnLst>
              <a:rect l="0" t="0" r="r" b="b"/>
              <a:pathLst>
                <a:path w="29" h="29">
                  <a:moveTo>
                    <a:pt x="29" y="0"/>
                  </a:moveTo>
                  <a:lnTo>
                    <a:pt x="15" y="29"/>
                  </a:lnTo>
                  <a:lnTo>
                    <a:pt x="0" y="0"/>
                  </a:lnTo>
                  <a:lnTo>
                    <a:pt x="2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89" name="fusion"/>
          <p:cNvGrpSpPr/>
          <p:nvPr/>
        </p:nvGrpSpPr>
        <p:grpSpPr>
          <a:xfrm>
            <a:off x="9571037" y="3328987"/>
            <a:ext cx="1284096" cy="2836863"/>
            <a:chOff x="4037013" y="3163887"/>
            <a:chExt cx="5754688" cy="2836863"/>
          </a:xfrm>
        </p:grpSpPr>
        <p:sp>
          <p:nvSpPr>
            <p:cNvPr id="390" name="Freeform 347"/>
            <p:cNvSpPr>
              <a:spLocks/>
            </p:cNvSpPr>
            <p:nvPr/>
          </p:nvSpPr>
          <p:spPr bwMode="auto">
            <a:xfrm>
              <a:off x="4049713" y="3190875"/>
              <a:ext cx="5741988" cy="220663"/>
            </a:xfrm>
            <a:custGeom>
              <a:avLst/>
              <a:gdLst>
                <a:gd name="T0" fmla="*/ 288 w 14912"/>
                <a:gd name="T1" fmla="*/ 576 h 576"/>
                <a:gd name="T2" fmla="*/ 14624 w 14912"/>
                <a:gd name="T3" fmla="*/ 576 h 576"/>
                <a:gd name="T4" fmla="*/ 14912 w 14912"/>
                <a:gd name="T5" fmla="*/ 288 h 576"/>
                <a:gd name="T6" fmla="*/ 14912 w 14912"/>
                <a:gd name="T7" fmla="*/ 288 h 576"/>
                <a:gd name="T8" fmla="*/ 14624 w 14912"/>
                <a:gd name="T9" fmla="*/ 0 h 576"/>
                <a:gd name="T10" fmla="*/ 14624 w 14912"/>
                <a:gd name="T11" fmla="*/ 0 h 576"/>
                <a:gd name="T12" fmla="*/ 14624 w 14912"/>
                <a:gd name="T13" fmla="*/ 0 h 576"/>
                <a:gd name="T14" fmla="*/ 288 w 14912"/>
                <a:gd name="T15" fmla="*/ 0 h 576"/>
                <a:gd name="T16" fmla="*/ 0 w 14912"/>
                <a:gd name="T17" fmla="*/ 288 h 576"/>
                <a:gd name="T18" fmla="*/ 0 w 14912"/>
                <a:gd name="T19" fmla="*/ 288 h 576"/>
                <a:gd name="T20" fmla="*/ 288 w 14912"/>
                <a:gd name="T21" fmla="*/ 576 h 576"/>
                <a:gd name="T22" fmla="*/ 288 w 14912"/>
                <a:gd name="T23" fmla="*/ 576 h 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912" h="576">
                  <a:moveTo>
                    <a:pt x="288" y="576"/>
                  </a:moveTo>
                  <a:lnTo>
                    <a:pt x="14624" y="576"/>
                  </a:lnTo>
                  <a:cubicBezTo>
                    <a:pt x="14783" y="576"/>
                    <a:pt x="14912" y="447"/>
                    <a:pt x="14912" y="288"/>
                  </a:cubicBezTo>
                  <a:cubicBezTo>
                    <a:pt x="14912" y="288"/>
                    <a:pt x="14912" y="288"/>
                    <a:pt x="14912" y="288"/>
                  </a:cubicBezTo>
                  <a:cubicBezTo>
                    <a:pt x="14912" y="129"/>
                    <a:pt x="14783" y="0"/>
                    <a:pt x="14624" y="0"/>
                  </a:cubicBezTo>
                  <a:cubicBezTo>
                    <a:pt x="14624" y="0"/>
                    <a:pt x="14624" y="0"/>
                    <a:pt x="14624" y="0"/>
                  </a:cubicBezTo>
                  <a:lnTo>
                    <a:pt x="14624" y="0"/>
                  </a:lnTo>
                  <a:lnTo>
                    <a:pt x="288" y="0"/>
                  </a:lnTo>
                  <a:cubicBezTo>
                    <a:pt x="129" y="0"/>
                    <a:pt x="0" y="129"/>
                    <a:pt x="0" y="288"/>
                  </a:cubicBezTo>
                  <a:cubicBezTo>
                    <a:pt x="0" y="288"/>
                    <a:pt x="0" y="288"/>
                    <a:pt x="0" y="288"/>
                  </a:cubicBezTo>
                  <a:cubicBezTo>
                    <a:pt x="0" y="447"/>
                    <a:pt x="129" y="576"/>
                    <a:pt x="288" y="576"/>
                  </a:cubicBezTo>
                  <a:cubicBezTo>
                    <a:pt x="288" y="576"/>
                    <a:pt x="288" y="576"/>
                    <a:pt x="288" y="576"/>
                  </a:cubicBezTo>
                  <a:close/>
                </a:path>
              </a:pathLst>
            </a:custGeom>
            <a:noFill/>
            <a:ln w="793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391" name="Group 390"/>
            <p:cNvGrpSpPr/>
            <p:nvPr/>
          </p:nvGrpSpPr>
          <p:grpSpPr>
            <a:xfrm>
              <a:off x="4049713" y="3163887"/>
              <a:ext cx="5741988" cy="336550"/>
              <a:chOff x="4049713" y="3163887"/>
              <a:chExt cx="5741988" cy="336550"/>
            </a:xfrm>
          </p:grpSpPr>
          <p:sp>
            <p:nvSpPr>
              <p:cNvPr id="400" name="Freeform 346"/>
              <p:cNvSpPr>
                <a:spLocks/>
              </p:cNvSpPr>
              <p:nvPr/>
            </p:nvSpPr>
            <p:spPr bwMode="auto">
              <a:xfrm>
                <a:off x="4049713" y="3190875"/>
                <a:ext cx="5741988" cy="220663"/>
              </a:xfrm>
              <a:custGeom>
                <a:avLst/>
                <a:gdLst>
                  <a:gd name="T0" fmla="*/ 288 w 14912"/>
                  <a:gd name="T1" fmla="*/ 576 h 576"/>
                  <a:gd name="T2" fmla="*/ 14624 w 14912"/>
                  <a:gd name="T3" fmla="*/ 576 h 576"/>
                  <a:gd name="T4" fmla="*/ 14912 w 14912"/>
                  <a:gd name="T5" fmla="*/ 288 h 576"/>
                  <a:gd name="T6" fmla="*/ 14912 w 14912"/>
                  <a:gd name="T7" fmla="*/ 288 h 576"/>
                  <a:gd name="T8" fmla="*/ 14624 w 14912"/>
                  <a:gd name="T9" fmla="*/ 0 h 576"/>
                  <a:gd name="T10" fmla="*/ 14624 w 14912"/>
                  <a:gd name="T11" fmla="*/ 0 h 576"/>
                  <a:gd name="T12" fmla="*/ 14624 w 14912"/>
                  <a:gd name="T13" fmla="*/ 0 h 576"/>
                  <a:gd name="T14" fmla="*/ 288 w 14912"/>
                  <a:gd name="T15" fmla="*/ 0 h 576"/>
                  <a:gd name="T16" fmla="*/ 0 w 14912"/>
                  <a:gd name="T17" fmla="*/ 288 h 576"/>
                  <a:gd name="T18" fmla="*/ 0 w 14912"/>
                  <a:gd name="T19" fmla="*/ 288 h 576"/>
                  <a:gd name="T20" fmla="*/ 288 w 14912"/>
                  <a:gd name="T21" fmla="*/ 576 h 576"/>
                  <a:gd name="T22" fmla="*/ 288 w 14912"/>
                  <a:gd name="T23" fmla="*/ 576 h 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912" h="576">
                    <a:moveTo>
                      <a:pt x="288" y="576"/>
                    </a:moveTo>
                    <a:lnTo>
                      <a:pt x="14624" y="576"/>
                    </a:lnTo>
                    <a:cubicBezTo>
                      <a:pt x="14783" y="576"/>
                      <a:pt x="14912" y="447"/>
                      <a:pt x="14912" y="288"/>
                    </a:cubicBezTo>
                    <a:cubicBezTo>
                      <a:pt x="14912" y="288"/>
                      <a:pt x="14912" y="288"/>
                      <a:pt x="14912" y="288"/>
                    </a:cubicBezTo>
                    <a:cubicBezTo>
                      <a:pt x="14912" y="129"/>
                      <a:pt x="14783" y="0"/>
                      <a:pt x="14624" y="0"/>
                    </a:cubicBezTo>
                    <a:cubicBezTo>
                      <a:pt x="14624" y="0"/>
                      <a:pt x="14624" y="0"/>
                      <a:pt x="14624" y="0"/>
                    </a:cubicBezTo>
                    <a:lnTo>
                      <a:pt x="14624" y="0"/>
                    </a:lnTo>
                    <a:lnTo>
                      <a:pt x="288" y="0"/>
                    </a:lnTo>
                    <a:cubicBezTo>
                      <a:pt x="129" y="0"/>
                      <a:pt x="0" y="129"/>
                      <a:pt x="0" y="288"/>
                    </a:cubicBezTo>
                    <a:cubicBezTo>
                      <a:pt x="0" y="288"/>
                      <a:pt x="0" y="288"/>
                      <a:pt x="0" y="288"/>
                    </a:cubicBezTo>
                    <a:cubicBezTo>
                      <a:pt x="0" y="447"/>
                      <a:pt x="129" y="576"/>
                      <a:pt x="288" y="576"/>
                    </a:cubicBezTo>
                    <a:cubicBezTo>
                      <a:pt x="288" y="576"/>
                      <a:pt x="288" y="576"/>
                      <a:pt x="288" y="576"/>
                    </a:cubicBez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01" name="Rectangle 348"/>
              <p:cNvSpPr>
                <a:spLocks noChangeArrowheads="1"/>
              </p:cNvSpPr>
              <p:nvPr/>
            </p:nvSpPr>
            <p:spPr bwMode="auto">
              <a:xfrm>
                <a:off x="6845300" y="3163887"/>
                <a:ext cx="2587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dirty="0">
                    <a:ln>
                      <a:noFill/>
                    </a:ln>
                    <a:solidFill>
                      <a:srgbClr val="000000"/>
                    </a:solidFill>
                    <a:effectLst/>
                    <a:latin typeface="Arial" panose="020B0604020202020204" pitchFamily="34" charset="0"/>
                  </a:rPr>
                  <a: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sp>
          <p:nvSpPr>
            <p:cNvPr id="392" name="Freeform 350"/>
            <p:cNvSpPr>
              <a:spLocks/>
            </p:cNvSpPr>
            <p:nvPr/>
          </p:nvSpPr>
          <p:spPr bwMode="auto">
            <a:xfrm>
              <a:off x="4037013" y="4441825"/>
              <a:ext cx="5754688" cy="220663"/>
            </a:xfrm>
            <a:custGeom>
              <a:avLst/>
              <a:gdLst>
                <a:gd name="T0" fmla="*/ 288 w 14945"/>
                <a:gd name="T1" fmla="*/ 576 h 576"/>
                <a:gd name="T2" fmla="*/ 14657 w 14945"/>
                <a:gd name="T3" fmla="*/ 576 h 576"/>
                <a:gd name="T4" fmla="*/ 14945 w 14945"/>
                <a:gd name="T5" fmla="*/ 288 h 576"/>
                <a:gd name="T6" fmla="*/ 14945 w 14945"/>
                <a:gd name="T7" fmla="*/ 288 h 576"/>
                <a:gd name="T8" fmla="*/ 14657 w 14945"/>
                <a:gd name="T9" fmla="*/ 0 h 576"/>
                <a:gd name="T10" fmla="*/ 14657 w 14945"/>
                <a:gd name="T11" fmla="*/ 0 h 576"/>
                <a:gd name="T12" fmla="*/ 14657 w 14945"/>
                <a:gd name="T13" fmla="*/ 0 h 576"/>
                <a:gd name="T14" fmla="*/ 288 w 14945"/>
                <a:gd name="T15" fmla="*/ 0 h 576"/>
                <a:gd name="T16" fmla="*/ 0 w 14945"/>
                <a:gd name="T17" fmla="*/ 288 h 576"/>
                <a:gd name="T18" fmla="*/ 0 w 14945"/>
                <a:gd name="T19" fmla="*/ 288 h 576"/>
                <a:gd name="T20" fmla="*/ 288 w 14945"/>
                <a:gd name="T21" fmla="*/ 576 h 576"/>
                <a:gd name="T22" fmla="*/ 288 w 14945"/>
                <a:gd name="T23" fmla="*/ 576 h 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945" h="576">
                  <a:moveTo>
                    <a:pt x="288" y="576"/>
                  </a:moveTo>
                  <a:lnTo>
                    <a:pt x="14657" y="576"/>
                  </a:lnTo>
                  <a:cubicBezTo>
                    <a:pt x="14816" y="576"/>
                    <a:pt x="14945" y="447"/>
                    <a:pt x="14945" y="288"/>
                  </a:cubicBezTo>
                  <a:cubicBezTo>
                    <a:pt x="14945" y="288"/>
                    <a:pt x="14945" y="288"/>
                    <a:pt x="14945" y="288"/>
                  </a:cubicBezTo>
                  <a:cubicBezTo>
                    <a:pt x="14945" y="129"/>
                    <a:pt x="14816" y="0"/>
                    <a:pt x="14657" y="0"/>
                  </a:cubicBezTo>
                  <a:cubicBezTo>
                    <a:pt x="14657" y="0"/>
                    <a:pt x="14657" y="0"/>
                    <a:pt x="14657" y="0"/>
                  </a:cubicBezTo>
                  <a:lnTo>
                    <a:pt x="14657" y="0"/>
                  </a:lnTo>
                  <a:lnTo>
                    <a:pt x="288" y="0"/>
                  </a:lnTo>
                  <a:cubicBezTo>
                    <a:pt x="129" y="0"/>
                    <a:pt x="0" y="129"/>
                    <a:pt x="0" y="288"/>
                  </a:cubicBezTo>
                  <a:cubicBezTo>
                    <a:pt x="0" y="288"/>
                    <a:pt x="0" y="288"/>
                    <a:pt x="0" y="288"/>
                  </a:cubicBezTo>
                  <a:cubicBezTo>
                    <a:pt x="0" y="447"/>
                    <a:pt x="129" y="576"/>
                    <a:pt x="288" y="576"/>
                  </a:cubicBezTo>
                  <a:cubicBezTo>
                    <a:pt x="288" y="576"/>
                    <a:pt x="288" y="576"/>
                    <a:pt x="288" y="576"/>
                  </a:cubicBezTo>
                  <a:close/>
                </a:path>
              </a:pathLst>
            </a:custGeom>
            <a:noFill/>
            <a:ln w="793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393" name="Group 392"/>
            <p:cNvGrpSpPr/>
            <p:nvPr/>
          </p:nvGrpSpPr>
          <p:grpSpPr>
            <a:xfrm>
              <a:off x="4037013" y="4413250"/>
              <a:ext cx="5754688" cy="336550"/>
              <a:chOff x="4037013" y="4413250"/>
              <a:chExt cx="5754688" cy="336550"/>
            </a:xfrm>
          </p:grpSpPr>
          <p:sp>
            <p:nvSpPr>
              <p:cNvPr id="398" name="Freeform 349"/>
              <p:cNvSpPr>
                <a:spLocks/>
              </p:cNvSpPr>
              <p:nvPr/>
            </p:nvSpPr>
            <p:spPr bwMode="auto">
              <a:xfrm>
                <a:off x="4037013" y="4441825"/>
                <a:ext cx="5754688" cy="220663"/>
              </a:xfrm>
              <a:custGeom>
                <a:avLst/>
                <a:gdLst>
                  <a:gd name="T0" fmla="*/ 288 w 14945"/>
                  <a:gd name="T1" fmla="*/ 576 h 576"/>
                  <a:gd name="T2" fmla="*/ 14657 w 14945"/>
                  <a:gd name="T3" fmla="*/ 576 h 576"/>
                  <a:gd name="T4" fmla="*/ 14945 w 14945"/>
                  <a:gd name="T5" fmla="*/ 288 h 576"/>
                  <a:gd name="T6" fmla="*/ 14945 w 14945"/>
                  <a:gd name="T7" fmla="*/ 288 h 576"/>
                  <a:gd name="T8" fmla="*/ 14657 w 14945"/>
                  <a:gd name="T9" fmla="*/ 0 h 576"/>
                  <a:gd name="T10" fmla="*/ 14657 w 14945"/>
                  <a:gd name="T11" fmla="*/ 0 h 576"/>
                  <a:gd name="T12" fmla="*/ 14657 w 14945"/>
                  <a:gd name="T13" fmla="*/ 0 h 576"/>
                  <a:gd name="T14" fmla="*/ 288 w 14945"/>
                  <a:gd name="T15" fmla="*/ 0 h 576"/>
                  <a:gd name="T16" fmla="*/ 0 w 14945"/>
                  <a:gd name="T17" fmla="*/ 288 h 576"/>
                  <a:gd name="T18" fmla="*/ 0 w 14945"/>
                  <a:gd name="T19" fmla="*/ 288 h 576"/>
                  <a:gd name="T20" fmla="*/ 288 w 14945"/>
                  <a:gd name="T21" fmla="*/ 576 h 576"/>
                  <a:gd name="T22" fmla="*/ 288 w 14945"/>
                  <a:gd name="T23" fmla="*/ 576 h 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945" h="576">
                    <a:moveTo>
                      <a:pt x="288" y="576"/>
                    </a:moveTo>
                    <a:lnTo>
                      <a:pt x="14657" y="576"/>
                    </a:lnTo>
                    <a:cubicBezTo>
                      <a:pt x="14816" y="576"/>
                      <a:pt x="14945" y="447"/>
                      <a:pt x="14945" y="288"/>
                    </a:cubicBezTo>
                    <a:cubicBezTo>
                      <a:pt x="14945" y="288"/>
                      <a:pt x="14945" y="288"/>
                      <a:pt x="14945" y="288"/>
                    </a:cubicBezTo>
                    <a:cubicBezTo>
                      <a:pt x="14945" y="129"/>
                      <a:pt x="14816" y="0"/>
                      <a:pt x="14657" y="0"/>
                    </a:cubicBezTo>
                    <a:cubicBezTo>
                      <a:pt x="14657" y="0"/>
                      <a:pt x="14657" y="0"/>
                      <a:pt x="14657" y="0"/>
                    </a:cubicBezTo>
                    <a:lnTo>
                      <a:pt x="14657" y="0"/>
                    </a:lnTo>
                    <a:lnTo>
                      <a:pt x="288" y="0"/>
                    </a:lnTo>
                    <a:cubicBezTo>
                      <a:pt x="129" y="0"/>
                      <a:pt x="0" y="129"/>
                      <a:pt x="0" y="288"/>
                    </a:cubicBezTo>
                    <a:cubicBezTo>
                      <a:pt x="0" y="288"/>
                      <a:pt x="0" y="288"/>
                      <a:pt x="0" y="288"/>
                    </a:cubicBezTo>
                    <a:cubicBezTo>
                      <a:pt x="0" y="447"/>
                      <a:pt x="129" y="576"/>
                      <a:pt x="288" y="576"/>
                    </a:cubicBezTo>
                    <a:cubicBezTo>
                      <a:pt x="288" y="576"/>
                      <a:pt x="288" y="576"/>
                      <a:pt x="288" y="576"/>
                    </a:cubicBez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99" name="Rectangle 351"/>
              <p:cNvSpPr>
                <a:spLocks noChangeArrowheads="1"/>
              </p:cNvSpPr>
              <p:nvPr/>
            </p:nvSpPr>
            <p:spPr bwMode="auto">
              <a:xfrm>
                <a:off x="6845300" y="4413250"/>
                <a:ext cx="2587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dirty="0">
                    <a:ln>
                      <a:noFill/>
                    </a:ln>
                    <a:solidFill>
                      <a:srgbClr val="000000"/>
                    </a:solidFill>
                    <a:effectLst/>
                    <a:latin typeface="Arial" panose="020B0604020202020204" pitchFamily="34" charset="0"/>
                  </a:rPr>
                  <a: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sp>
          <p:nvSpPr>
            <p:cNvPr id="394" name="Freeform 353"/>
            <p:cNvSpPr>
              <a:spLocks/>
            </p:cNvSpPr>
            <p:nvPr/>
          </p:nvSpPr>
          <p:spPr bwMode="auto">
            <a:xfrm>
              <a:off x="4037013" y="5692775"/>
              <a:ext cx="5753100" cy="220663"/>
            </a:xfrm>
            <a:custGeom>
              <a:avLst/>
              <a:gdLst>
                <a:gd name="T0" fmla="*/ 288 w 14943"/>
                <a:gd name="T1" fmla="*/ 576 h 576"/>
                <a:gd name="T2" fmla="*/ 14655 w 14943"/>
                <a:gd name="T3" fmla="*/ 576 h 576"/>
                <a:gd name="T4" fmla="*/ 14943 w 14943"/>
                <a:gd name="T5" fmla="*/ 288 h 576"/>
                <a:gd name="T6" fmla="*/ 14943 w 14943"/>
                <a:gd name="T7" fmla="*/ 288 h 576"/>
                <a:gd name="T8" fmla="*/ 14655 w 14943"/>
                <a:gd name="T9" fmla="*/ 0 h 576"/>
                <a:gd name="T10" fmla="*/ 14655 w 14943"/>
                <a:gd name="T11" fmla="*/ 0 h 576"/>
                <a:gd name="T12" fmla="*/ 14655 w 14943"/>
                <a:gd name="T13" fmla="*/ 0 h 576"/>
                <a:gd name="T14" fmla="*/ 288 w 14943"/>
                <a:gd name="T15" fmla="*/ 0 h 576"/>
                <a:gd name="T16" fmla="*/ 0 w 14943"/>
                <a:gd name="T17" fmla="*/ 288 h 576"/>
                <a:gd name="T18" fmla="*/ 0 w 14943"/>
                <a:gd name="T19" fmla="*/ 288 h 576"/>
                <a:gd name="T20" fmla="*/ 288 w 14943"/>
                <a:gd name="T21" fmla="*/ 576 h 576"/>
                <a:gd name="T22" fmla="*/ 288 w 14943"/>
                <a:gd name="T23" fmla="*/ 576 h 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943" h="576">
                  <a:moveTo>
                    <a:pt x="288" y="576"/>
                  </a:moveTo>
                  <a:lnTo>
                    <a:pt x="14655" y="576"/>
                  </a:lnTo>
                  <a:cubicBezTo>
                    <a:pt x="14814" y="576"/>
                    <a:pt x="14943" y="447"/>
                    <a:pt x="14943" y="288"/>
                  </a:cubicBezTo>
                  <a:cubicBezTo>
                    <a:pt x="14943" y="288"/>
                    <a:pt x="14943" y="288"/>
                    <a:pt x="14943" y="288"/>
                  </a:cubicBezTo>
                  <a:cubicBezTo>
                    <a:pt x="14943" y="129"/>
                    <a:pt x="14814" y="0"/>
                    <a:pt x="14655" y="0"/>
                  </a:cubicBezTo>
                  <a:cubicBezTo>
                    <a:pt x="14655" y="0"/>
                    <a:pt x="14655" y="0"/>
                    <a:pt x="14655" y="0"/>
                  </a:cubicBezTo>
                  <a:lnTo>
                    <a:pt x="14655" y="0"/>
                  </a:lnTo>
                  <a:lnTo>
                    <a:pt x="288" y="0"/>
                  </a:lnTo>
                  <a:cubicBezTo>
                    <a:pt x="129" y="0"/>
                    <a:pt x="0" y="129"/>
                    <a:pt x="0" y="288"/>
                  </a:cubicBezTo>
                  <a:cubicBezTo>
                    <a:pt x="0" y="288"/>
                    <a:pt x="0" y="288"/>
                    <a:pt x="0" y="288"/>
                  </a:cubicBezTo>
                  <a:cubicBezTo>
                    <a:pt x="0" y="447"/>
                    <a:pt x="129" y="576"/>
                    <a:pt x="288" y="576"/>
                  </a:cubicBezTo>
                  <a:cubicBezTo>
                    <a:pt x="288" y="576"/>
                    <a:pt x="288" y="576"/>
                    <a:pt x="288" y="576"/>
                  </a:cubicBezTo>
                  <a:close/>
                </a:path>
              </a:pathLst>
            </a:custGeom>
            <a:noFill/>
            <a:ln w="793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395" name="Group 394"/>
            <p:cNvGrpSpPr/>
            <p:nvPr/>
          </p:nvGrpSpPr>
          <p:grpSpPr>
            <a:xfrm>
              <a:off x="4037013" y="5664200"/>
              <a:ext cx="5753100" cy="336550"/>
              <a:chOff x="4037013" y="5664200"/>
              <a:chExt cx="5753100" cy="336550"/>
            </a:xfrm>
          </p:grpSpPr>
          <p:sp>
            <p:nvSpPr>
              <p:cNvPr id="396" name="Freeform 352"/>
              <p:cNvSpPr>
                <a:spLocks/>
              </p:cNvSpPr>
              <p:nvPr/>
            </p:nvSpPr>
            <p:spPr bwMode="auto">
              <a:xfrm>
                <a:off x="4037013" y="5692775"/>
                <a:ext cx="5753100" cy="220663"/>
              </a:xfrm>
              <a:custGeom>
                <a:avLst/>
                <a:gdLst>
                  <a:gd name="T0" fmla="*/ 288 w 14943"/>
                  <a:gd name="T1" fmla="*/ 576 h 576"/>
                  <a:gd name="T2" fmla="*/ 14655 w 14943"/>
                  <a:gd name="T3" fmla="*/ 576 h 576"/>
                  <a:gd name="T4" fmla="*/ 14943 w 14943"/>
                  <a:gd name="T5" fmla="*/ 288 h 576"/>
                  <a:gd name="T6" fmla="*/ 14943 w 14943"/>
                  <a:gd name="T7" fmla="*/ 288 h 576"/>
                  <a:gd name="T8" fmla="*/ 14655 w 14943"/>
                  <a:gd name="T9" fmla="*/ 0 h 576"/>
                  <a:gd name="T10" fmla="*/ 14655 w 14943"/>
                  <a:gd name="T11" fmla="*/ 0 h 576"/>
                  <a:gd name="T12" fmla="*/ 14655 w 14943"/>
                  <a:gd name="T13" fmla="*/ 0 h 576"/>
                  <a:gd name="T14" fmla="*/ 288 w 14943"/>
                  <a:gd name="T15" fmla="*/ 0 h 576"/>
                  <a:gd name="T16" fmla="*/ 0 w 14943"/>
                  <a:gd name="T17" fmla="*/ 288 h 576"/>
                  <a:gd name="T18" fmla="*/ 0 w 14943"/>
                  <a:gd name="T19" fmla="*/ 288 h 576"/>
                  <a:gd name="T20" fmla="*/ 288 w 14943"/>
                  <a:gd name="T21" fmla="*/ 576 h 576"/>
                  <a:gd name="T22" fmla="*/ 288 w 14943"/>
                  <a:gd name="T23" fmla="*/ 576 h 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943" h="576">
                    <a:moveTo>
                      <a:pt x="288" y="576"/>
                    </a:moveTo>
                    <a:lnTo>
                      <a:pt x="14655" y="576"/>
                    </a:lnTo>
                    <a:cubicBezTo>
                      <a:pt x="14814" y="576"/>
                      <a:pt x="14943" y="447"/>
                      <a:pt x="14943" y="288"/>
                    </a:cubicBezTo>
                    <a:cubicBezTo>
                      <a:pt x="14943" y="288"/>
                      <a:pt x="14943" y="288"/>
                      <a:pt x="14943" y="288"/>
                    </a:cubicBezTo>
                    <a:cubicBezTo>
                      <a:pt x="14943" y="129"/>
                      <a:pt x="14814" y="0"/>
                      <a:pt x="14655" y="0"/>
                    </a:cubicBezTo>
                    <a:cubicBezTo>
                      <a:pt x="14655" y="0"/>
                      <a:pt x="14655" y="0"/>
                      <a:pt x="14655" y="0"/>
                    </a:cubicBezTo>
                    <a:lnTo>
                      <a:pt x="14655" y="0"/>
                    </a:lnTo>
                    <a:lnTo>
                      <a:pt x="288" y="0"/>
                    </a:lnTo>
                    <a:cubicBezTo>
                      <a:pt x="129" y="0"/>
                      <a:pt x="0" y="129"/>
                      <a:pt x="0" y="288"/>
                    </a:cubicBezTo>
                    <a:cubicBezTo>
                      <a:pt x="0" y="288"/>
                      <a:pt x="0" y="288"/>
                      <a:pt x="0" y="288"/>
                    </a:cubicBezTo>
                    <a:cubicBezTo>
                      <a:pt x="0" y="447"/>
                      <a:pt x="129" y="576"/>
                      <a:pt x="288" y="576"/>
                    </a:cubicBezTo>
                    <a:cubicBezTo>
                      <a:pt x="288" y="576"/>
                      <a:pt x="288" y="576"/>
                      <a:pt x="288" y="576"/>
                    </a:cubicBez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97" name="Rectangle 354"/>
              <p:cNvSpPr>
                <a:spLocks noChangeArrowheads="1"/>
              </p:cNvSpPr>
              <p:nvPr/>
            </p:nvSpPr>
            <p:spPr bwMode="auto">
              <a:xfrm>
                <a:off x="6838950" y="5664200"/>
                <a:ext cx="2587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dirty="0">
                    <a:ln>
                      <a:noFill/>
                    </a:ln>
                    <a:solidFill>
                      <a:srgbClr val="000000"/>
                    </a:solidFill>
                    <a:effectLst/>
                    <a:latin typeface="Arial" panose="020B0604020202020204" pitchFamily="34" charset="0"/>
                  </a:rPr>
                  <a: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grpSp>
      <p:sp>
        <p:nvSpPr>
          <p:cNvPr id="402" name="TextBox 401"/>
          <p:cNvSpPr txBox="1"/>
          <p:nvPr/>
        </p:nvSpPr>
        <p:spPr>
          <a:xfrm>
            <a:off x="457199" y="296862"/>
            <a:ext cx="11522075" cy="683264"/>
          </a:xfrm>
          <a:prstGeom prst="rect">
            <a:avLst/>
          </a:prstGeom>
          <a:noFill/>
        </p:spPr>
        <p:txBody>
          <a:bodyPr wrap="square" lIns="182880" tIns="146304" rIns="182880" bIns="146304" rtlCol="0">
            <a:spAutoFit/>
          </a:bodyPr>
          <a:lstStyle/>
          <a:p>
            <a:pPr algn="ctr">
              <a:lnSpc>
                <a:spcPct val="90000"/>
              </a:lnSpc>
              <a:spcAft>
                <a:spcPts val="600"/>
              </a:spcAft>
            </a:pPr>
            <a:r>
              <a:rPr lang="en-US" sz="2800" dirty="0">
                <a:gradFill>
                  <a:gsLst>
                    <a:gs pos="2917">
                      <a:schemeClr val="tx1"/>
                    </a:gs>
                    <a:gs pos="30000">
                      <a:schemeClr val="tx1"/>
                    </a:gs>
                  </a:gsLst>
                  <a:lin ang="5400000" scaled="0"/>
                </a:gradFill>
              </a:rPr>
              <a:t>A deeply-fused net can be formed from </a:t>
            </a:r>
            <a:r>
              <a:rPr lang="en-US" sz="2800" b="1" dirty="0">
                <a:gradFill>
                  <a:gsLst>
                    <a:gs pos="2917">
                      <a:schemeClr val="tx1"/>
                    </a:gs>
                    <a:gs pos="30000">
                      <a:schemeClr val="tx1"/>
                    </a:gs>
                  </a:gsLst>
                  <a:lin ang="5400000" scaled="0"/>
                </a:gradFill>
              </a:rPr>
              <a:t>many different </a:t>
            </a:r>
            <a:r>
              <a:rPr lang="en-US" sz="2800" dirty="0">
                <a:gradFill>
                  <a:gsLst>
                    <a:gs pos="2917">
                      <a:schemeClr val="tx1"/>
                    </a:gs>
                    <a:gs pos="30000">
                      <a:schemeClr val="tx1"/>
                    </a:gs>
                  </a:gsLst>
                  <a:lin ang="5400000" scaled="0"/>
                </a:gradFill>
              </a:rPr>
              <a:t>base networks</a:t>
            </a:r>
          </a:p>
        </p:txBody>
      </p:sp>
    </p:spTree>
    <p:extLst>
      <p:ext uri="{BB962C8B-B14F-4D97-AF65-F5344CB8AC3E}">
        <p14:creationId xmlns:p14="http://schemas.microsoft.com/office/powerpoint/2010/main" val="28650473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389"/>
                                        </p:tgtEl>
                                        <p:attrNameLst>
                                          <p:attrName>style.visibility</p:attrName>
                                        </p:attrNameLst>
                                      </p:cBhvr>
                                      <p:to>
                                        <p:strVal val="visible"/>
                                      </p:to>
                                    </p:set>
                                    <p:animEffect transition="in" filter="wipe(up)">
                                      <p:cBhvr>
                                        <p:cTn id="7" dur="500"/>
                                        <p:tgtEl>
                                          <p:spTgt spid="3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AutoShape 3"/>
          <p:cNvSpPr>
            <a:spLocks noChangeAspect="1" noChangeArrowheads="1" noTextEdit="1"/>
          </p:cNvSpPr>
          <p:nvPr/>
        </p:nvSpPr>
        <p:spPr bwMode="auto">
          <a:xfrm>
            <a:off x="1574800" y="1318339"/>
            <a:ext cx="1412874" cy="56158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5" name="Line 5"/>
          <p:cNvSpPr>
            <a:spLocks noChangeShapeType="1"/>
          </p:cNvSpPr>
          <p:nvPr/>
        </p:nvSpPr>
        <p:spPr bwMode="auto">
          <a:xfrm flipH="1">
            <a:off x="2381857" y="5733047"/>
            <a:ext cx="134160" cy="145690"/>
          </a:xfrm>
          <a:prstGeom prst="line">
            <a:avLst/>
          </a:prstGeom>
          <a:noFill/>
          <a:ln w="1270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200"/>
          </a:p>
        </p:txBody>
      </p:sp>
      <p:sp>
        <p:nvSpPr>
          <p:cNvPr id="6" name="Freeform 6"/>
          <p:cNvSpPr>
            <a:spLocks/>
          </p:cNvSpPr>
          <p:nvPr/>
        </p:nvSpPr>
        <p:spPr bwMode="auto">
          <a:xfrm>
            <a:off x="2354606" y="5859870"/>
            <a:ext cx="48214" cy="48214"/>
          </a:xfrm>
          <a:custGeom>
            <a:avLst/>
            <a:gdLst>
              <a:gd name="T0" fmla="*/ 46 w 46"/>
              <a:gd name="T1" fmla="*/ 29 h 46"/>
              <a:gd name="T2" fmla="*/ 0 w 46"/>
              <a:gd name="T3" fmla="*/ 46 h 46"/>
              <a:gd name="T4" fmla="*/ 14 w 46"/>
              <a:gd name="T5" fmla="*/ 0 h 46"/>
              <a:gd name="T6" fmla="*/ 46 w 46"/>
              <a:gd name="T7" fmla="*/ 29 h 46"/>
            </a:gdLst>
            <a:ahLst/>
            <a:cxnLst>
              <a:cxn ang="0">
                <a:pos x="T0" y="T1"/>
              </a:cxn>
              <a:cxn ang="0">
                <a:pos x="T2" y="T3"/>
              </a:cxn>
              <a:cxn ang="0">
                <a:pos x="T4" y="T5"/>
              </a:cxn>
              <a:cxn ang="0">
                <a:pos x="T6" y="T7"/>
              </a:cxn>
            </a:cxnLst>
            <a:rect l="0" t="0" r="r" b="b"/>
            <a:pathLst>
              <a:path w="46" h="46">
                <a:moveTo>
                  <a:pt x="46" y="29"/>
                </a:moveTo>
                <a:lnTo>
                  <a:pt x="0" y="46"/>
                </a:lnTo>
                <a:lnTo>
                  <a:pt x="14" y="0"/>
                </a:lnTo>
                <a:lnTo>
                  <a:pt x="46" y="2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7" name="Rectangle 7"/>
          <p:cNvSpPr>
            <a:spLocks noChangeArrowheads="1"/>
          </p:cNvSpPr>
          <p:nvPr/>
        </p:nvSpPr>
        <p:spPr bwMode="auto">
          <a:xfrm>
            <a:off x="1983569" y="1985995"/>
            <a:ext cx="592191" cy="294524"/>
          </a:xfrm>
          <a:prstGeom prst="rect">
            <a:avLst/>
          </a:prstGeom>
          <a:solidFill>
            <a:srgbClr val="FFA5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8" name="Rectangle 8"/>
          <p:cNvSpPr>
            <a:spLocks noChangeArrowheads="1"/>
          </p:cNvSpPr>
          <p:nvPr/>
        </p:nvSpPr>
        <p:spPr bwMode="auto">
          <a:xfrm>
            <a:off x="2197387" y="1985995"/>
            <a:ext cx="154075" cy="276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rgbClr val="000000"/>
                </a:solidFill>
                <a:effectLst/>
                <a:latin typeface="Times New Roman" panose="02020603050405020304" pitchFamily="18" charset="0"/>
              </a:rPr>
              <a:t>C</a:t>
            </a:r>
            <a:endParaRPr kumimoji="0" lang="en-US" altLang="en-US" sz="1200" b="0" i="0" u="none" strike="noStrike" cap="none" normalizeH="0" baseline="0">
              <a:ln>
                <a:noFill/>
              </a:ln>
              <a:solidFill>
                <a:schemeClr val="tx1"/>
              </a:solidFill>
              <a:effectLst/>
              <a:latin typeface="Arial" panose="020B0604020202020204" pitchFamily="34" charset="0"/>
            </a:endParaRPr>
          </a:p>
        </p:txBody>
      </p:sp>
      <p:sp>
        <p:nvSpPr>
          <p:cNvPr id="9" name="Rectangle 11"/>
          <p:cNvSpPr>
            <a:spLocks noChangeArrowheads="1"/>
          </p:cNvSpPr>
          <p:nvPr/>
        </p:nvSpPr>
        <p:spPr bwMode="auto">
          <a:xfrm>
            <a:off x="2350413" y="2500626"/>
            <a:ext cx="592191" cy="293475"/>
          </a:xfrm>
          <a:prstGeom prst="rect">
            <a:avLst/>
          </a:prstGeom>
          <a:solidFill>
            <a:srgbClr val="66C2A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0" name="Rectangle 12"/>
          <p:cNvSpPr>
            <a:spLocks noChangeArrowheads="1"/>
          </p:cNvSpPr>
          <p:nvPr/>
        </p:nvSpPr>
        <p:spPr bwMode="auto">
          <a:xfrm>
            <a:off x="2438456" y="2499577"/>
            <a:ext cx="384662" cy="276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Times New Roman" panose="02020603050405020304" pitchFamily="18" charset="0"/>
              </a:rPr>
              <a:t>R01</a:t>
            </a:r>
            <a:endParaRPr kumimoji="0" lang="en-US" altLang="en-US" sz="1200" b="0" i="0" u="none" strike="noStrike" cap="none" normalizeH="0" baseline="0" dirty="0">
              <a:ln>
                <a:noFill/>
              </a:ln>
              <a:solidFill>
                <a:schemeClr val="tx1"/>
              </a:solidFill>
              <a:effectLst/>
              <a:latin typeface="Arial" panose="020B0604020202020204" pitchFamily="34" charset="0"/>
            </a:endParaRPr>
          </a:p>
        </p:txBody>
      </p:sp>
      <p:sp>
        <p:nvSpPr>
          <p:cNvPr id="11" name="Rectangle 13"/>
          <p:cNvSpPr>
            <a:spLocks noChangeArrowheads="1"/>
          </p:cNvSpPr>
          <p:nvPr/>
        </p:nvSpPr>
        <p:spPr bwMode="auto">
          <a:xfrm>
            <a:off x="2350413" y="2940839"/>
            <a:ext cx="592191" cy="293475"/>
          </a:xfrm>
          <a:prstGeom prst="rect">
            <a:avLst/>
          </a:prstGeom>
          <a:solidFill>
            <a:srgbClr val="66C2A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2" name="Rectangle 14"/>
          <p:cNvSpPr>
            <a:spLocks noChangeArrowheads="1"/>
          </p:cNvSpPr>
          <p:nvPr/>
        </p:nvSpPr>
        <p:spPr bwMode="auto">
          <a:xfrm>
            <a:off x="2438456" y="2939790"/>
            <a:ext cx="384662" cy="276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rgbClr val="000000"/>
                </a:solidFill>
                <a:effectLst/>
                <a:latin typeface="Times New Roman" panose="02020603050405020304" pitchFamily="18" charset="0"/>
              </a:rPr>
              <a:t>R02</a:t>
            </a:r>
            <a:endParaRPr kumimoji="0" lang="en-US" altLang="en-US" sz="1200" b="0" i="0" u="none" strike="noStrike" cap="none" normalizeH="0" baseline="0">
              <a:ln>
                <a:noFill/>
              </a:ln>
              <a:solidFill>
                <a:schemeClr val="tx1"/>
              </a:solidFill>
              <a:effectLst/>
              <a:latin typeface="Arial" panose="020B0604020202020204" pitchFamily="34" charset="0"/>
            </a:endParaRPr>
          </a:p>
        </p:txBody>
      </p:sp>
      <p:sp>
        <p:nvSpPr>
          <p:cNvPr id="13" name="Rectangle 17"/>
          <p:cNvSpPr>
            <a:spLocks noChangeArrowheads="1"/>
          </p:cNvSpPr>
          <p:nvPr/>
        </p:nvSpPr>
        <p:spPr bwMode="auto">
          <a:xfrm>
            <a:off x="2350413" y="3752088"/>
            <a:ext cx="592191" cy="293475"/>
          </a:xfrm>
          <a:prstGeom prst="rect">
            <a:avLst/>
          </a:prstGeom>
          <a:solidFill>
            <a:srgbClr val="FC8D6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4" name="Rectangle 18"/>
          <p:cNvSpPr>
            <a:spLocks noChangeArrowheads="1"/>
          </p:cNvSpPr>
          <p:nvPr/>
        </p:nvSpPr>
        <p:spPr bwMode="auto">
          <a:xfrm>
            <a:off x="2438456" y="3754185"/>
            <a:ext cx="384662" cy="276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rgbClr val="000000"/>
                </a:solidFill>
                <a:effectLst/>
                <a:latin typeface="Times New Roman" panose="02020603050405020304" pitchFamily="18" charset="0"/>
              </a:rPr>
              <a:t>R03</a:t>
            </a:r>
            <a:endParaRPr kumimoji="0" lang="en-US" altLang="en-US" sz="1200" b="0" i="0" u="none" strike="noStrike" cap="none" normalizeH="0" baseline="0">
              <a:ln>
                <a:noFill/>
              </a:ln>
              <a:solidFill>
                <a:schemeClr val="tx1"/>
              </a:solidFill>
              <a:effectLst/>
              <a:latin typeface="Arial" panose="020B0604020202020204" pitchFamily="34" charset="0"/>
            </a:endParaRPr>
          </a:p>
        </p:txBody>
      </p:sp>
      <p:sp>
        <p:nvSpPr>
          <p:cNvPr id="15" name="Rectangle 19"/>
          <p:cNvSpPr>
            <a:spLocks noChangeArrowheads="1"/>
          </p:cNvSpPr>
          <p:nvPr/>
        </p:nvSpPr>
        <p:spPr bwMode="auto">
          <a:xfrm>
            <a:off x="2350413" y="4192301"/>
            <a:ext cx="592191" cy="293475"/>
          </a:xfrm>
          <a:prstGeom prst="rect">
            <a:avLst/>
          </a:prstGeom>
          <a:solidFill>
            <a:srgbClr val="FC8D6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6" name="Rectangle 20"/>
          <p:cNvSpPr>
            <a:spLocks noChangeArrowheads="1"/>
          </p:cNvSpPr>
          <p:nvPr/>
        </p:nvSpPr>
        <p:spPr bwMode="auto">
          <a:xfrm>
            <a:off x="2438456" y="4194398"/>
            <a:ext cx="384662" cy="276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rgbClr val="000000"/>
                </a:solidFill>
                <a:effectLst/>
                <a:latin typeface="Times New Roman" panose="02020603050405020304" pitchFamily="18" charset="0"/>
              </a:rPr>
              <a:t>R04</a:t>
            </a:r>
            <a:endParaRPr kumimoji="0" lang="en-US" altLang="en-US" sz="1200" b="0" i="0" u="none" strike="noStrike" cap="none" normalizeH="0" baseline="0">
              <a:ln>
                <a:noFill/>
              </a:ln>
              <a:solidFill>
                <a:schemeClr val="tx1"/>
              </a:solidFill>
              <a:effectLst/>
              <a:latin typeface="Arial" panose="020B0604020202020204" pitchFamily="34" charset="0"/>
            </a:endParaRPr>
          </a:p>
        </p:txBody>
      </p:sp>
      <p:sp>
        <p:nvSpPr>
          <p:cNvPr id="17" name="Line 21"/>
          <p:cNvSpPr>
            <a:spLocks noChangeShapeType="1"/>
          </p:cNvSpPr>
          <p:nvPr/>
        </p:nvSpPr>
        <p:spPr bwMode="auto">
          <a:xfrm>
            <a:off x="2647033" y="2794101"/>
            <a:ext cx="0" cy="106909"/>
          </a:xfrm>
          <a:prstGeom prst="line">
            <a:avLst/>
          </a:prstGeom>
          <a:noFill/>
          <a:ln w="1270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200"/>
          </a:p>
        </p:txBody>
      </p:sp>
      <p:sp>
        <p:nvSpPr>
          <p:cNvPr id="18" name="Freeform 22"/>
          <p:cNvSpPr>
            <a:spLocks/>
          </p:cNvSpPr>
          <p:nvPr/>
        </p:nvSpPr>
        <p:spPr bwMode="auto">
          <a:xfrm>
            <a:off x="2623974" y="2894721"/>
            <a:ext cx="46118" cy="46118"/>
          </a:xfrm>
          <a:custGeom>
            <a:avLst/>
            <a:gdLst>
              <a:gd name="T0" fmla="*/ 44 w 44"/>
              <a:gd name="T1" fmla="*/ 0 h 44"/>
              <a:gd name="T2" fmla="*/ 22 w 44"/>
              <a:gd name="T3" fmla="*/ 44 h 44"/>
              <a:gd name="T4" fmla="*/ 0 w 44"/>
              <a:gd name="T5" fmla="*/ 0 h 44"/>
              <a:gd name="T6" fmla="*/ 44 w 44"/>
              <a:gd name="T7" fmla="*/ 0 h 44"/>
            </a:gdLst>
            <a:ahLst/>
            <a:cxnLst>
              <a:cxn ang="0">
                <a:pos x="T0" y="T1"/>
              </a:cxn>
              <a:cxn ang="0">
                <a:pos x="T2" y="T3"/>
              </a:cxn>
              <a:cxn ang="0">
                <a:pos x="T4" y="T5"/>
              </a:cxn>
              <a:cxn ang="0">
                <a:pos x="T6" y="T7"/>
              </a:cxn>
            </a:cxnLst>
            <a:rect l="0" t="0" r="r" b="b"/>
            <a:pathLst>
              <a:path w="44" h="44">
                <a:moveTo>
                  <a:pt x="44" y="0"/>
                </a:moveTo>
                <a:lnTo>
                  <a:pt x="22" y="44"/>
                </a:lnTo>
                <a:lnTo>
                  <a:pt x="0" y="0"/>
                </a:lnTo>
                <a:lnTo>
                  <a:pt x="4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9" name="Line 23"/>
          <p:cNvSpPr>
            <a:spLocks noChangeShapeType="1"/>
          </p:cNvSpPr>
          <p:nvPr/>
        </p:nvSpPr>
        <p:spPr bwMode="auto">
          <a:xfrm>
            <a:off x="2647033" y="4045564"/>
            <a:ext cx="0" cy="106909"/>
          </a:xfrm>
          <a:prstGeom prst="line">
            <a:avLst/>
          </a:prstGeom>
          <a:noFill/>
          <a:ln w="1270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200"/>
          </a:p>
        </p:txBody>
      </p:sp>
      <p:sp>
        <p:nvSpPr>
          <p:cNvPr id="20" name="Freeform 24"/>
          <p:cNvSpPr>
            <a:spLocks/>
          </p:cNvSpPr>
          <p:nvPr/>
        </p:nvSpPr>
        <p:spPr bwMode="auto">
          <a:xfrm>
            <a:off x="2623974" y="4146184"/>
            <a:ext cx="46118" cy="46118"/>
          </a:xfrm>
          <a:custGeom>
            <a:avLst/>
            <a:gdLst>
              <a:gd name="T0" fmla="*/ 44 w 44"/>
              <a:gd name="T1" fmla="*/ 0 h 44"/>
              <a:gd name="T2" fmla="*/ 22 w 44"/>
              <a:gd name="T3" fmla="*/ 44 h 44"/>
              <a:gd name="T4" fmla="*/ 0 w 44"/>
              <a:gd name="T5" fmla="*/ 0 h 44"/>
              <a:gd name="T6" fmla="*/ 44 w 44"/>
              <a:gd name="T7" fmla="*/ 0 h 44"/>
            </a:gdLst>
            <a:ahLst/>
            <a:cxnLst>
              <a:cxn ang="0">
                <a:pos x="T0" y="T1"/>
              </a:cxn>
              <a:cxn ang="0">
                <a:pos x="T2" y="T3"/>
              </a:cxn>
              <a:cxn ang="0">
                <a:pos x="T4" y="T5"/>
              </a:cxn>
              <a:cxn ang="0">
                <a:pos x="T6" y="T7"/>
              </a:cxn>
            </a:cxnLst>
            <a:rect l="0" t="0" r="r" b="b"/>
            <a:pathLst>
              <a:path w="44" h="44">
                <a:moveTo>
                  <a:pt x="44" y="0"/>
                </a:moveTo>
                <a:lnTo>
                  <a:pt x="22" y="44"/>
                </a:lnTo>
                <a:lnTo>
                  <a:pt x="0" y="0"/>
                </a:lnTo>
                <a:lnTo>
                  <a:pt x="4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21" name="Line 25"/>
          <p:cNvSpPr>
            <a:spLocks noChangeShapeType="1"/>
          </p:cNvSpPr>
          <p:nvPr/>
        </p:nvSpPr>
        <p:spPr bwMode="auto">
          <a:xfrm>
            <a:off x="2279141" y="2280519"/>
            <a:ext cx="333304" cy="199144"/>
          </a:xfrm>
          <a:prstGeom prst="line">
            <a:avLst/>
          </a:prstGeom>
          <a:noFill/>
          <a:ln w="1270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200"/>
          </a:p>
        </p:txBody>
      </p:sp>
      <p:sp>
        <p:nvSpPr>
          <p:cNvPr id="22" name="Freeform 26"/>
          <p:cNvSpPr>
            <a:spLocks/>
          </p:cNvSpPr>
          <p:nvPr/>
        </p:nvSpPr>
        <p:spPr bwMode="auto">
          <a:xfrm>
            <a:off x="2595675" y="2457652"/>
            <a:ext cx="51358" cy="42973"/>
          </a:xfrm>
          <a:custGeom>
            <a:avLst/>
            <a:gdLst>
              <a:gd name="T0" fmla="*/ 22 w 49"/>
              <a:gd name="T1" fmla="*/ 0 h 41"/>
              <a:gd name="T2" fmla="*/ 49 w 49"/>
              <a:gd name="T3" fmla="*/ 41 h 41"/>
              <a:gd name="T4" fmla="*/ 0 w 49"/>
              <a:gd name="T5" fmla="*/ 37 h 41"/>
              <a:gd name="T6" fmla="*/ 22 w 49"/>
              <a:gd name="T7" fmla="*/ 0 h 41"/>
            </a:gdLst>
            <a:ahLst/>
            <a:cxnLst>
              <a:cxn ang="0">
                <a:pos x="T0" y="T1"/>
              </a:cxn>
              <a:cxn ang="0">
                <a:pos x="T2" y="T3"/>
              </a:cxn>
              <a:cxn ang="0">
                <a:pos x="T4" y="T5"/>
              </a:cxn>
              <a:cxn ang="0">
                <a:pos x="T6" y="T7"/>
              </a:cxn>
            </a:cxnLst>
            <a:rect l="0" t="0" r="r" b="b"/>
            <a:pathLst>
              <a:path w="49" h="41">
                <a:moveTo>
                  <a:pt x="22" y="0"/>
                </a:moveTo>
                <a:lnTo>
                  <a:pt x="49" y="41"/>
                </a:lnTo>
                <a:lnTo>
                  <a:pt x="0" y="37"/>
                </a:lnTo>
                <a:lnTo>
                  <a:pt x="2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23" name="Line 27"/>
          <p:cNvSpPr>
            <a:spLocks noChangeShapeType="1"/>
          </p:cNvSpPr>
          <p:nvPr/>
        </p:nvSpPr>
        <p:spPr bwMode="auto">
          <a:xfrm flipH="1">
            <a:off x="2378713" y="3234314"/>
            <a:ext cx="134160" cy="146738"/>
          </a:xfrm>
          <a:prstGeom prst="line">
            <a:avLst/>
          </a:prstGeom>
          <a:noFill/>
          <a:ln w="1270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200"/>
          </a:p>
        </p:txBody>
      </p:sp>
      <p:sp>
        <p:nvSpPr>
          <p:cNvPr id="24" name="Freeform 28"/>
          <p:cNvSpPr>
            <a:spLocks/>
          </p:cNvSpPr>
          <p:nvPr/>
        </p:nvSpPr>
        <p:spPr bwMode="auto">
          <a:xfrm>
            <a:off x="2352510" y="3361137"/>
            <a:ext cx="47166" cy="49262"/>
          </a:xfrm>
          <a:custGeom>
            <a:avLst/>
            <a:gdLst>
              <a:gd name="T0" fmla="*/ 45 w 45"/>
              <a:gd name="T1" fmla="*/ 29 h 47"/>
              <a:gd name="T2" fmla="*/ 0 w 45"/>
              <a:gd name="T3" fmla="*/ 47 h 47"/>
              <a:gd name="T4" fmla="*/ 13 w 45"/>
              <a:gd name="T5" fmla="*/ 0 h 47"/>
              <a:gd name="T6" fmla="*/ 45 w 45"/>
              <a:gd name="T7" fmla="*/ 29 h 47"/>
            </a:gdLst>
            <a:ahLst/>
            <a:cxnLst>
              <a:cxn ang="0">
                <a:pos x="T0" y="T1"/>
              </a:cxn>
              <a:cxn ang="0">
                <a:pos x="T2" y="T3"/>
              </a:cxn>
              <a:cxn ang="0">
                <a:pos x="T4" y="T5"/>
              </a:cxn>
              <a:cxn ang="0">
                <a:pos x="T6" y="T7"/>
              </a:cxn>
            </a:cxnLst>
            <a:rect l="0" t="0" r="r" b="b"/>
            <a:pathLst>
              <a:path w="45" h="47">
                <a:moveTo>
                  <a:pt x="45" y="29"/>
                </a:moveTo>
                <a:lnTo>
                  <a:pt x="0" y="47"/>
                </a:lnTo>
                <a:lnTo>
                  <a:pt x="13" y="0"/>
                </a:lnTo>
                <a:lnTo>
                  <a:pt x="45" y="2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25" name="Line 29"/>
          <p:cNvSpPr>
            <a:spLocks noChangeShapeType="1"/>
          </p:cNvSpPr>
          <p:nvPr/>
        </p:nvSpPr>
        <p:spPr bwMode="auto">
          <a:xfrm>
            <a:off x="1906008" y="2794101"/>
            <a:ext cx="299764" cy="564940"/>
          </a:xfrm>
          <a:prstGeom prst="line">
            <a:avLst/>
          </a:prstGeom>
          <a:noFill/>
          <a:ln w="1270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200"/>
          </a:p>
        </p:txBody>
      </p:sp>
      <p:sp>
        <p:nvSpPr>
          <p:cNvPr id="26" name="Freeform 30"/>
          <p:cNvSpPr>
            <a:spLocks/>
          </p:cNvSpPr>
          <p:nvPr/>
        </p:nvSpPr>
        <p:spPr bwMode="auto">
          <a:xfrm>
            <a:off x="2182713" y="3343319"/>
            <a:ext cx="40877" cy="51358"/>
          </a:xfrm>
          <a:custGeom>
            <a:avLst/>
            <a:gdLst>
              <a:gd name="T0" fmla="*/ 39 w 39"/>
              <a:gd name="T1" fmla="*/ 0 h 49"/>
              <a:gd name="T2" fmla="*/ 39 w 39"/>
              <a:gd name="T3" fmla="*/ 49 h 49"/>
              <a:gd name="T4" fmla="*/ 0 w 39"/>
              <a:gd name="T5" fmla="*/ 20 h 49"/>
              <a:gd name="T6" fmla="*/ 39 w 39"/>
              <a:gd name="T7" fmla="*/ 0 h 49"/>
            </a:gdLst>
            <a:ahLst/>
            <a:cxnLst>
              <a:cxn ang="0">
                <a:pos x="T0" y="T1"/>
              </a:cxn>
              <a:cxn ang="0">
                <a:pos x="T2" y="T3"/>
              </a:cxn>
              <a:cxn ang="0">
                <a:pos x="T4" y="T5"/>
              </a:cxn>
              <a:cxn ang="0">
                <a:pos x="T6" y="T7"/>
              </a:cxn>
            </a:cxnLst>
            <a:rect l="0" t="0" r="r" b="b"/>
            <a:pathLst>
              <a:path w="39" h="49">
                <a:moveTo>
                  <a:pt x="39" y="0"/>
                </a:moveTo>
                <a:lnTo>
                  <a:pt x="39" y="49"/>
                </a:lnTo>
                <a:lnTo>
                  <a:pt x="0" y="20"/>
                </a:lnTo>
                <a:lnTo>
                  <a:pt x="3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27" name="Rectangle 31"/>
          <p:cNvSpPr>
            <a:spLocks noChangeArrowheads="1"/>
          </p:cNvSpPr>
          <p:nvPr/>
        </p:nvSpPr>
        <p:spPr bwMode="auto">
          <a:xfrm>
            <a:off x="2353558" y="4998311"/>
            <a:ext cx="592191" cy="293475"/>
          </a:xfrm>
          <a:prstGeom prst="rect">
            <a:avLst/>
          </a:prstGeom>
          <a:solidFill>
            <a:srgbClr val="8DA0C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28" name="Rectangle 32"/>
          <p:cNvSpPr>
            <a:spLocks noChangeArrowheads="1"/>
          </p:cNvSpPr>
          <p:nvPr/>
        </p:nvSpPr>
        <p:spPr bwMode="auto">
          <a:xfrm>
            <a:off x="2444745" y="4996214"/>
            <a:ext cx="384662" cy="276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Times New Roman" panose="02020603050405020304" pitchFamily="18" charset="0"/>
              </a:rPr>
              <a:t>R05</a:t>
            </a:r>
            <a:endParaRPr kumimoji="0" lang="en-US" altLang="en-US" sz="1200" b="0" i="0" u="none" strike="noStrike" cap="none" normalizeH="0" baseline="0" dirty="0">
              <a:ln>
                <a:noFill/>
              </a:ln>
              <a:solidFill>
                <a:schemeClr val="tx1"/>
              </a:solidFill>
              <a:effectLst/>
              <a:latin typeface="Arial" panose="020B0604020202020204" pitchFamily="34" charset="0"/>
            </a:endParaRPr>
          </a:p>
        </p:txBody>
      </p:sp>
      <p:grpSp>
        <p:nvGrpSpPr>
          <p:cNvPr id="29" name="组合 474"/>
          <p:cNvGrpSpPr/>
          <p:nvPr/>
        </p:nvGrpSpPr>
        <p:grpSpPr>
          <a:xfrm>
            <a:off x="1610436" y="2499577"/>
            <a:ext cx="595336" cy="2792209"/>
            <a:chOff x="1610436" y="2499577"/>
            <a:chExt cx="595336" cy="2792209"/>
          </a:xfrm>
        </p:grpSpPr>
        <p:sp>
          <p:nvSpPr>
            <p:cNvPr id="30" name="Rectangle 9"/>
            <p:cNvSpPr>
              <a:spLocks noChangeArrowheads="1"/>
            </p:cNvSpPr>
            <p:nvPr/>
          </p:nvSpPr>
          <p:spPr bwMode="auto">
            <a:xfrm>
              <a:off x="1610436" y="2500626"/>
              <a:ext cx="592191" cy="293475"/>
            </a:xfrm>
            <a:prstGeom prst="rect">
              <a:avLst/>
            </a:prstGeom>
            <a:solidFill>
              <a:srgbClr val="66C2A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31" name="Rectangle 10"/>
            <p:cNvSpPr>
              <a:spLocks noChangeArrowheads="1"/>
            </p:cNvSpPr>
            <p:nvPr/>
          </p:nvSpPr>
          <p:spPr bwMode="auto">
            <a:xfrm>
              <a:off x="1710008" y="2499577"/>
              <a:ext cx="372085" cy="276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Times New Roman" panose="02020603050405020304" pitchFamily="18" charset="0"/>
                </a:rPr>
                <a:t>L01</a:t>
              </a:r>
              <a:endParaRPr kumimoji="0" lang="en-US" altLang="en-US" sz="1200" b="0" i="0" u="none" strike="noStrike" cap="none" normalizeH="0" baseline="0" dirty="0">
                <a:ln>
                  <a:noFill/>
                </a:ln>
                <a:solidFill>
                  <a:schemeClr val="tx1"/>
                </a:solidFill>
                <a:effectLst/>
                <a:latin typeface="Arial" panose="020B0604020202020204" pitchFamily="34" charset="0"/>
              </a:endParaRPr>
            </a:p>
          </p:txBody>
        </p:sp>
        <p:sp>
          <p:nvSpPr>
            <p:cNvPr id="32" name="Rectangle 15"/>
            <p:cNvSpPr>
              <a:spLocks noChangeArrowheads="1"/>
            </p:cNvSpPr>
            <p:nvPr/>
          </p:nvSpPr>
          <p:spPr bwMode="auto">
            <a:xfrm>
              <a:off x="1610436" y="3752088"/>
              <a:ext cx="592191" cy="293475"/>
            </a:xfrm>
            <a:prstGeom prst="rect">
              <a:avLst/>
            </a:prstGeom>
            <a:solidFill>
              <a:srgbClr val="FC8D6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33" name="Rectangle 16"/>
            <p:cNvSpPr>
              <a:spLocks noChangeArrowheads="1"/>
            </p:cNvSpPr>
            <p:nvPr/>
          </p:nvSpPr>
          <p:spPr bwMode="auto">
            <a:xfrm>
              <a:off x="1710008" y="3754185"/>
              <a:ext cx="372085" cy="276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Times New Roman" panose="02020603050405020304" pitchFamily="18" charset="0"/>
                </a:rPr>
                <a:t>L02</a:t>
              </a:r>
              <a:endParaRPr kumimoji="0" lang="en-US" altLang="en-US" sz="1200" b="0" i="0" u="none" strike="noStrike" cap="none" normalizeH="0" baseline="0" dirty="0">
                <a:ln>
                  <a:noFill/>
                </a:ln>
                <a:solidFill>
                  <a:schemeClr val="tx1"/>
                </a:solidFill>
                <a:effectLst/>
                <a:latin typeface="Arial" panose="020B0604020202020204" pitchFamily="34" charset="0"/>
              </a:endParaRPr>
            </a:p>
          </p:txBody>
        </p:sp>
        <p:sp>
          <p:nvSpPr>
            <p:cNvPr id="34" name="Rectangle 33"/>
            <p:cNvSpPr>
              <a:spLocks noChangeArrowheads="1"/>
            </p:cNvSpPr>
            <p:nvPr/>
          </p:nvSpPr>
          <p:spPr bwMode="auto">
            <a:xfrm>
              <a:off x="1613581" y="4998311"/>
              <a:ext cx="592191" cy="293475"/>
            </a:xfrm>
            <a:prstGeom prst="rect">
              <a:avLst/>
            </a:prstGeom>
            <a:solidFill>
              <a:srgbClr val="8DA0C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35" name="Rectangle 34"/>
            <p:cNvSpPr>
              <a:spLocks noChangeArrowheads="1"/>
            </p:cNvSpPr>
            <p:nvPr/>
          </p:nvSpPr>
          <p:spPr bwMode="auto">
            <a:xfrm>
              <a:off x="1710008" y="4996214"/>
              <a:ext cx="372085" cy="276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rgbClr val="000000"/>
                  </a:solidFill>
                  <a:effectLst/>
                  <a:latin typeface="Times New Roman" panose="02020603050405020304" pitchFamily="18" charset="0"/>
                </a:rPr>
                <a:t>L03</a:t>
              </a:r>
              <a:endParaRPr kumimoji="0" lang="en-US" altLang="en-US" sz="1200" b="0" i="0" u="none" strike="noStrike" cap="none" normalizeH="0" baseline="0">
                <a:ln>
                  <a:noFill/>
                </a:ln>
                <a:solidFill>
                  <a:schemeClr val="tx1"/>
                </a:solidFill>
                <a:effectLst/>
                <a:latin typeface="Arial" panose="020B0604020202020204" pitchFamily="34" charset="0"/>
              </a:endParaRPr>
            </a:p>
          </p:txBody>
        </p:sp>
      </p:grpSp>
      <p:sp>
        <p:nvSpPr>
          <p:cNvPr id="36" name="Rectangle 35"/>
          <p:cNvSpPr>
            <a:spLocks noChangeArrowheads="1"/>
          </p:cNvSpPr>
          <p:nvPr/>
        </p:nvSpPr>
        <p:spPr bwMode="auto">
          <a:xfrm>
            <a:off x="2353558" y="5439572"/>
            <a:ext cx="592191" cy="293475"/>
          </a:xfrm>
          <a:prstGeom prst="rect">
            <a:avLst/>
          </a:prstGeom>
          <a:solidFill>
            <a:srgbClr val="8DA0C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37" name="Rectangle 36"/>
          <p:cNvSpPr>
            <a:spLocks noChangeArrowheads="1"/>
          </p:cNvSpPr>
          <p:nvPr/>
        </p:nvSpPr>
        <p:spPr bwMode="auto">
          <a:xfrm>
            <a:off x="2444745" y="5436427"/>
            <a:ext cx="384662" cy="276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rgbClr val="000000"/>
                </a:solidFill>
                <a:effectLst/>
                <a:latin typeface="Times New Roman" panose="02020603050405020304" pitchFamily="18" charset="0"/>
              </a:rPr>
              <a:t>R06</a:t>
            </a:r>
            <a:endParaRPr kumimoji="0" lang="en-US" altLang="en-US" sz="1200" b="0" i="0" u="none" strike="noStrike" cap="none" normalizeH="0" baseline="0">
              <a:ln>
                <a:noFill/>
              </a:ln>
              <a:solidFill>
                <a:schemeClr val="tx1"/>
              </a:solidFill>
              <a:effectLst/>
              <a:latin typeface="Arial" panose="020B0604020202020204" pitchFamily="34" charset="0"/>
            </a:endParaRPr>
          </a:p>
        </p:txBody>
      </p:sp>
      <p:sp>
        <p:nvSpPr>
          <p:cNvPr id="38" name="Line 37"/>
          <p:cNvSpPr>
            <a:spLocks noChangeShapeType="1"/>
          </p:cNvSpPr>
          <p:nvPr/>
        </p:nvSpPr>
        <p:spPr bwMode="auto">
          <a:xfrm>
            <a:off x="2650177" y="5291786"/>
            <a:ext cx="0" cy="106909"/>
          </a:xfrm>
          <a:prstGeom prst="line">
            <a:avLst/>
          </a:prstGeom>
          <a:noFill/>
          <a:ln w="1270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200"/>
          </a:p>
        </p:txBody>
      </p:sp>
      <p:sp>
        <p:nvSpPr>
          <p:cNvPr id="39" name="Freeform 38"/>
          <p:cNvSpPr>
            <a:spLocks/>
          </p:cNvSpPr>
          <p:nvPr/>
        </p:nvSpPr>
        <p:spPr bwMode="auto">
          <a:xfrm>
            <a:off x="2626070" y="5393454"/>
            <a:ext cx="47166" cy="46118"/>
          </a:xfrm>
          <a:custGeom>
            <a:avLst/>
            <a:gdLst>
              <a:gd name="T0" fmla="*/ 45 w 45"/>
              <a:gd name="T1" fmla="*/ 0 h 44"/>
              <a:gd name="T2" fmla="*/ 23 w 45"/>
              <a:gd name="T3" fmla="*/ 44 h 44"/>
              <a:gd name="T4" fmla="*/ 0 w 45"/>
              <a:gd name="T5" fmla="*/ 0 h 44"/>
              <a:gd name="T6" fmla="*/ 45 w 45"/>
              <a:gd name="T7" fmla="*/ 0 h 44"/>
            </a:gdLst>
            <a:ahLst/>
            <a:cxnLst>
              <a:cxn ang="0">
                <a:pos x="T0" y="T1"/>
              </a:cxn>
              <a:cxn ang="0">
                <a:pos x="T2" y="T3"/>
              </a:cxn>
              <a:cxn ang="0">
                <a:pos x="T4" y="T5"/>
              </a:cxn>
              <a:cxn ang="0">
                <a:pos x="T6" y="T7"/>
              </a:cxn>
            </a:cxnLst>
            <a:rect l="0" t="0" r="r" b="b"/>
            <a:pathLst>
              <a:path w="45" h="44">
                <a:moveTo>
                  <a:pt x="45" y="0"/>
                </a:moveTo>
                <a:lnTo>
                  <a:pt x="23" y="44"/>
                </a:lnTo>
                <a:lnTo>
                  <a:pt x="0" y="0"/>
                </a:lnTo>
                <a:lnTo>
                  <a:pt x="4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40" name="Rectangle 39"/>
          <p:cNvSpPr>
            <a:spLocks noChangeArrowheads="1"/>
          </p:cNvSpPr>
          <p:nvPr/>
        </p:nvSpPr>
        <p:spPr bwMode="auto">
          <a:xfrm>
            <a:off x="1983569" y="6245581"/>
            <a:ext cx="592191" cy="293475"/>
          </a:xfrm>
          <a:prstGeom prst="rect">
            <a:avLst/>
          </a:prstGeom>
          <a:solidFill>
            <a:srgbClr val="A6D85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41" name="Rectangle 40"/>
          <p:cNvSpPr>
            <a:spLocks noChangeArrowheads="1"/>
          </p:cNvSpPr>
          <p:nvPr/>
        </p:nvSpPr>
        <p:spPr bwMode="auto">
          <a:xfrm>
            <a:off x="2130307" y="6244533"/>
            <a:ext cx="281946" cy="276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rgbClr val="000000"/>
                </a:solidFill>
                <a:effectLst/>
                <a:latin typeface="Times New Roman" panose="02020603050405020304" pitchFamily="18" charset="0"/>
              </a:rPr>
              <a:t>FC</a:t>
            </a:r>
            <a:endParaRPr kumimoji="0" lang="en-US" altLang="en-US" sz="1200" b="0" i="0" u="none" strike="noStrike" cap="none" normalizeH="0" baseline="0">
              <a:ln>
                <a:noFill/>
              </a:ln>
              <a:solidFill>
                <a:schemeClr val="tx1"/>
              </a:solidFill>
              <a:effectLst/>
              <a:latin typeface="Arial" panose="020B0604020202020204" pitchFamily="34" charset="0"/>
            </a:endParaRPr>
          </a:p>
        </p:txBody>
      </p:sp>
      <p:sp>
        <p:nvSpPr>
          <p:cNvPr id="42" name="Rectangle 41"/>
          <p:cNvSpPr>
            <a:spLocks noChangeArrowheads="1"/>
          </p:cNvSpPr>
          <p:nvPr/>
        </p:nvSpPr>
        <p:spPr bwMode="auto">
          <a:xfrm>
            <a:off x="1983569" y="1386467"/>
            <a:ext cx="592191" cy="29452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43" name="Rectangle 42"/>
          <p:cNvSpPr>
            <a:spLocks noChangeArrowheads="1"/>
          </p:cNvSpPr>
          <p:nvPr/>
        </p:nvSpPr>
        <p:spPr bwMode="auto">
          <a:xfrm>
            <a:off x="2019205" y="1385419"/>
            <a:ext cx="485282" cy="276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rgbClr val="000000"/>
                </a:solidFill>
                <a:effectLst/>
                <a:latin typeface="Times New Roman" panose="02020603050405020304" pitchFamily="18" charset="0"/>
              </a:rPr>
              <a:t>Input</a:t>
            </a:r>
            <a:endParaRPr kumimoji="0" lang="en-US" altLang="en-US" sz="1200" b="0" i="0" u="none" strike="noStrike" cap="none" normalizeH="0" baseline="0">
              <a:ln>
                <a:noFill/>
              </a:ln>
              <a:solidFill>
                <a:schemeClr val="tx1"/>
              </a:solidFill>
              <a:effectLst/>
              <a:latin typeface="Arial" panose="020B0604020202020204" pitchFamily="34" charset="0"/>
            </a:endParaRPr>
          </a:p>
        </p:txBody>
      </p:sp>
      <p:sp>
        <p:nvSpPr>
          <p:cNvPr id="44" name="Line 43"/>
          <p:cNvSpPr>
            <a:spLocks noChangeShapeType="1"/>
          </p:cNvSpPr>
          <p:nvPr/>
        </p:nvSpPr>
        <p:spPr bwMode="auto">
          <a:xfrm>
            <a:off x="2279141" y="1680991"/>
            <a:ext cx="0" cy="254695"/>
          </a:xfrm>
          <a:prstGeom prst="line">
            <a:avLst/>
          </a:prstGeom>
          <a:noFill/>
          <a:ln w="1270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200"/>
          </a:p>
        </p:txBody>
      </p:sp>
      <p:sp>
        <p:nvSpPr>
          <p:cNvPr id="45" name="Freeform 44"/>
          <p:cNvSpPr>
            <a:spLocks/>
          </p:cNvSpPr>
          <p:nvPr/>
        </p:nvSpPr>
        <p:spPr bwMode="auto">
          <a:xfrm>
            <a:off x="2250841" y="1929397"/>
            <a:ext cx="57647" cy="56599"/>
          </a:xfrm>
          <a:custGeom>
            <a:avLst/>
            <a:gdLst>
              <a:gd name="T0" fmla="*/ 55 w 55"/>
              <a:gd name="T1" fmla="*/ 0 h 54"/>
              <a:gd name="T2" fmla="*/ 27 w 55"/>
              <a:gd name="T3" fmla="*/ 54 h 54"/>
              <a:gd name="T4" fmla="*/ 0 w 55"/>
              <a:gd name="T5" fmla="*/ 0 h 54"/>
              <a:gd name="T6" fmla="*/ 55 w 55"/>
              <a:gd name="T7" fmla="*/ 0 h 54"/>
            </a:gdLst>
            <a:ahLst/>
            <a:cxnLst>
              <a:cxn ang="0">
                <a:pos x="T0" y="T1"/>
              </a:cxn>
              <a:cxn ang="0">
                <a:pos x="T2" y="T3"/>
              </a:cxn>
              <a:cxn ang="0">
                <a:pos x="T4" y="T5"/>
              </a:cxn>
              <a:cxn ang="0">
                <a:pos x="T6" y="T7"/>
              </a:cxn>
            </a:cxnLst>
            <a:rect l="0" t="0" r="r" b="b"/>
            <a:pathLst>
              <a:path w="55" h="54">
                <a:moveTo>
                  <a:pt x="55" y="0"/>
                </a:moveTo>
                <a:lnTo>
                  <a:pt x="27" y="54"/>
                </a:lnTo>
                <a:lnTo>
                  <a:pt x="0" y="0"/>
                </a:lnTo>
                <a:lnTo>
                  <a:pt x="5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46" name="Freeform 45"/>
          <p:cNvSpPr>
            <a:spLocks/>
          </p:cNvSpPr>
          <p:nvPr/>
        </p:nvSpPr>
        <p:spPr bwMode="auto">
          <a:xfrm>
            <a:off x="2163847" y="3382100"/>
            <a:ext cx="225347" cy="223251"/>
          </a:xfrm>
          <a:custGeom>
            <a:avLst/>
            <a:gdLst>
              <a:gd name="T0" fmla="*/ 0 w 584"/>
              <a:gd name="T1" fmla="*/ 292 h 584"/>
              <a:gd name="T2" fmla="*/ 292 w 584"/>
              <a:gd name="T3" fmla="*/ 0 h 584"/>
              <a:gd name="T4" fmla="*/ 584 w 584"/>
              <a:gd name="T5" fmla="*/ 292 h 584"/>
              <a:gd name="T6" fmla="*/ 584 w 584"/>
              <a:gd name="T7" fmla="*/ 292 h 584"/>
              <a:gd name="T8" fmla="*/ 292 w 584"/>
              <a:gd name="T9" fmla="*/ 584 h 584"/>
              <a:gd name="T10" fmla="*/ 0 w 584"/>
              <a:gd name="T11" fmla="*/ 292 h 584"/>
            </a:gdLst>
            <a:ahLst/>
            <a:cxnLst>
              <a:cxn ang="0">
                <a:pos x="T0" y="T1"/>
              </a:cxn>
              <a:cxn ang="0">
                <a:pos x="T2" y="T3"/>
              </a:cxn>
              <a:cxn ang="0">
                <a:pos x="T4" y="T5"/>
              </a:cxn>
              <a:cxn ang="0">
                <a:pos x="T6" y="T7"/>
              </a:cxn>
              <a:cxn ang="0">
                <a:pos x="T8" y="T9"/>
              </a:cxn>
              <a:cxn ang="0">
                <a:pos x="T10" y="T11"/>
              </a:cxn>
            </a:cxnLst>
            <a:rect l="0" t="0" r="r" b="b"/>
            <a:pathLst>
              <a:path w="584" h="584">
                <a:moveTo>
                  <a:pt x="0" y="292"/>
                </a:moveTo>
                <a:cubicBezTo>
                  <a:pt x="0" y="131"/>
                  <a:pt x="131" y="0"/>
                  <a:pt x="292" y="0"/>
                </a:cubicBezTo>
                <a:cubicBezTo>
                  <a:pt x="453" y="0"/>
                  <a:pt x="584" y="131"/>
                  <a:pt x="584" y="292"/>
                </a:cubicBezTo>
                <a:cubicBezTo>
                  <a:pt x="584" y="292"/>
                  <a:pt x="584" y="292"/>
                  <a:pt x="584" y="292"/>
                </a:cubicBezTo>
                <a:cubicBezTo>
                  <a:pt x="584" y="453"/>
                  <a:pt x="453" y="584"/>
                  <a:pt x="292" y="584"/>
                </a:cubicBezTo>
                <a:cubicBezTo>
                  <a:pt x="131" y="584"/>
                  <a:pt x="0" y="453"/>
                  <a:pt x="0" y="292"/>
                </a:cubicBezTo>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sz="1200"/>
          </a:p>
        </p:txBody>
      </p:sp>
      <p:sp>
        <p:nvSpPr>
          <p:cNvPr id="47" name="Freeform 46"/>
          <p:cNvSpPr>
            <a:spLocks/>
          </p:cNvSpPr>
          <p:nvPr/>
        </p:nvSpPr>
        <p:spPr bwMode="auto">
          <a:xfrm>
            <a:off x="2163847" y="3382100"/>
            <a:ext cx="225347" cy="223251"/>
          </a:xfrm>
          <a:custGeom>
            <a:avLst/>
            <a:gdLst>
              <a:gd name="T0" fmla="*/ 0 w 215"/>
              <a:gd name="T1" fmla="*/ 106 h 213"/>
              <a:gd name="T2" fmla="*/ 107 w 215"/>
              <a:gd name="T3" fmla="*/ 0 h 213"/>
              <a:gd name="T4" fmla="*/ 215 w 215"/>
              <a:gd name="T5" fmla="*/ 106 h 213"/>
              <a:gd name="T6" fmla="*/ 215 w 215"/>
              <a:gd name="T7" fmla="*/ 106 h 213"/>
              <a:gd name="T8" fmla="*/ 107 w 215"/>
              <a:gd name="T9" fmla="*/ 213 h 213"/>
              <a:gd name="T10" fmla="*/ 0 w 215"/>
              <a:gd name="T11" fmla="*/ 106 h 213"/>
            </a:gdLst>
            <a:ahLst/>
            <a:cxnLst>
              <a:cxn ang="0">
                <a:pos x="T0" y="T1"/>
              </a:cxn>
              <a:cxn ang="0">
                <a:pos x="T2" y="T3"/>
              </a:cxn>
              <a:cxn ang="0">
                <a:pos x="T4" y="T5"/>
              </a:cxn>
              <a:cxn ang="0">
                <a:pos x="T6" y="T7"/>
              </a:cxn>
              <a:cxn ang="0">
                <a:pos x="T8" y="T9"/>
              </a:cxn>
              <a:cxn ang="0">
                <a:pos x="T10" y="T11"/>
              </a:cxn>
            </a:cxnLst>
            <a:rect l="0" t="0" r="r" b="b"/>
            <a:pathLst>
              <a:path w="215" h="213">
                <a:moveTo>
                  <a:pt x="0" y="106"/>
                </a:moveTo>
                <a:cubicBezTo>
                  <a:pt x="0" y="47"/>
                  <a:pt x="48" y="0"/>
                  <a:pt x="107" y="0"/>
                </a:cubicBezTo>
                <a:cubicBezTo>
                  <a:pt x="167" y="0"/>
                  <a:pt x="215" y="47"/>
                  <a:pt x="215" y="106"/>
                </a:cubicBezTo>
                <a:cubicBezTo>
                  <a:pt x="215" y="106"/>
                  <a:pt x="215" y="106"/>
                  <a:pt x="215" y="106"/>
                </a:cubicBezTo>
                <a:cubicBezTo>
                  <a:pt x="215" y="165"/>
                  <a:pt x="167" y="213"/>
                  <a:pt x="107" y="213"/>
                </a:cubicBezTo>
                <a:cubicBezTo>
                  <a:pt x="48" y="213"/>
                  <a:pt x="0" y="165"/>
                  <a:pt x="0" y="106"/>
                </a:cubicBezTo>
              </a:path>
            </a:pathLst>
          </a:custGeom>
          <a:noFill/>
          <a:ln w="1270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200"/>
          </a:p>
        </p:txBody>
      </p:sp>
      <p:sp>
        <p:nvSpPr>
          <p:cNvPr id="48" name="Rectangle 47"/>
          <p:cNvSpPr>
            <a:spLocks noChangeArrowheads="1"/>
          </p:cNvSpPr>
          <p:nvPr/>
        </p:nvSpPr>
        <p:spPr bwMode="auto">
          <a:xfrm>
            <a:off x="2216253" y="3331790"/>
            <a:ext cx="115294" cy="276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rgbClr val="000000"/>
                </a:solidFill>
                <a:effectLst/>
                <a:latin typeface="Calibri" panose="020F0502020204030204" pitchFamily="34" charset="0"/>
              </a:rPr>
              <a:t>+</a:t>
            </a:r>
            <a:endParaRPr kumimoji="0" lang="en-US" altLang="en-US" sz="1200" b="0" i="0" u="none" strike="noStrike" cap="none" normalizeH="0" baseline="0">
              <a:ln>
                <a:noFill/>
              </a:ln>
              <a:solidFill>
                <a:schemeClr val="tx1"/>
              </a:solidFill>
              <a:effectLst/>
              <a:latin typeface="Arial" panose="020B0604020202020204" pitchFamily="34" charset="0"/>
            </a:endParaRPr>
          </a:p>
        </p:txBody>
      </p:sp>
      <p:sp>
        <p:nvSpPr>
          <p:cNvPr id="49" name="Line 48"/>
          <p:cNvSpPr>
            <a:spLocks noChangeShapeType="1"/>
          </p:cNvSpPr>
          <p:nvPr/>
        </p:nvSpPr>
        <p:spPr bwMode="auto">
          <a:xfrm flipH="1">
            <a:off x="1940596" y="2280519"/>
            <a:ext cx="338545" cy="199144"/>
          </a:xfrm>
          <a:prstGeom prst="line">
            <a:avLst/>
          </a:prstGeom>
          <a:noFill/>
          <a:ln w="1270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200"/>
          </a:p>
        </p:txBody>
      </p:sp>
      <p:sp>
        <p:nvSpPr>
          <p:cNvPr id="50" name="Freeform 49"/>
          <p:cNvSpPr>
            <a:spLocks/>
          </p:cNvSpPr>
          <p:nvPr/>
        </p:nvSpPr>
        <p:spPr bwMode="auto">
          <a:xfrm>
            <a:off x="1906008" y="2457652"/>
            <a:ext cx="51358" cy="42973"/>
          </a:xfrm>
          <a:custGeom>
            <a:avLst/>
            <a:gdLst>
              <a:gd name="T0" fmla="*/ 49 w 49"/>
              <a:gd name="T1" fmla="*/ 37 h 41"/>
              <a:gd name="T2" fmla="*/ 0 w 49"/>
              <a:gd name="T3" fmla="*/ 41 h 41"/>
              <a:gd name="T4" fmla="*/ 27 w 49"/>
              <a:gd name="T5" fmla="*/ 0 h 41"/>
              <a:gd name="T6" fmla="*/ 49 w 49"/>
              <a:gd name="T7" fmla="*/ 37 h 41"/>
            </a:gdLst>
            <a:ahLst/>
            <a:cxnLst>
              <a:cxn ang="0">
                <a:pos x="T0" y="T1"/>
              </a:cxn>
              <a:cxn ang="0">
                <a:pos x="T2" y="T3"/>
              </a:cxn>
              <a:cxn ang="0">
                <a:pos x="T4" y="T5"/>
              </a:cxn>
              <a:cxn ang="0">
                <a:pos x="T6" y="T7"/>
              </a:cxn>
            </a:cxnLst>
            <a:rect l="0" t="0" r="r" b="b"/>
            <a:pathLst>
              <a:path w="49" h="41">
                <a:moveTo>
                  <a:pt x="49" y="37"/>
                </a:moveTo>
                <a:lnTo>
                  <a:pt x="0" y="41"/>
                </a:lnTo>
                <a:lnTo>
                  <a:pt x="27" y="0"/>
                </a:lnTo>
                <a:lnTo>
                  <a:pt x="49" y="3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51" name="Line 50"/>
          <p:cNvSpPr>
            <a:spLocks noChangeShapeType="1"/>
          </p:cNvSpPr>
          <p:nvPr/>
        </p:nvSpPr>
        <p:spPr bwMode="auto">
          <a:xfrm flipH="1">
            <a:off x="1943740" y="3605351"/>
            <a:ext cx="332256" cy="131016"/>
          </a:xfrm>
          <a:prstGeom prst="line">
            <a:avLst/>
          </a:prstGeom>
          <a:noFill/>
          <a:ln w="1270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200"/>
          </a:p>
        </p:txBody>
      </p:sp>
      <p:sp>
        <p:nvSpPr>
          <p:cNvPr id="52" name="Freeform 51"/>
          <p:cNvSpPr>
            <a:spLocks/>
          </p:cNvSpPr>
          <p:nvPr/>
        </p:nvSpPr>
        <p:spPr bwMode="auto">
          <a:xfrm>
            <a:off x="1906008" y="3713308"/>
            <a:ext cx="51358" cy="42973"/>
          </a:xfrm>
          <a:custGeom>
            <a:avLst/>
            <a:gdLst>
              <a:gd name="T0" fmla="*/ 49 w 49"/>
              <a:gd name="T1" fmla="*/ 41 h 41"/>
              <a:gd name="T2" fmla="*/ 0 w 49"/>
              <a:gd name="T3" fmla="*/ 37 h 41"/>
              <a:gd name="T4" fmla="*/ 33 w 49"/>
              <a:gd name="T5" fmla="*/ 0 h 41"/>
              <a:gd name="T6" fmla="*/ 49 w 49"/>
              <a:gd name="T7" fmla="*/ 41 h 41"/>
            </a:gdLst>
            <a:ahLst/>
            <a:cxnLst>
              <a:cxn ang="0">
                <a:pos x="T0" y="T1"/>
              </a:cxn>
              <a:cxn ang="0">
                <a:pos x="T2" y="T3"/>
              </a:cxn>
              <a:cxn ang="0">
                <a:pos x="T4" y="T5"/>
              </a:cxn>
              <a:cxn ang="0">
                <a:pos x="T6" y="T7"/>
              </a:cxn>
            </a:cxnLst>
            <a:rect l="0" t="0" r="r" b="b"/>
            <a:pathLst>
              <a:path w="49" h="41">
                <a:moveTo>
                  <a:pt x="49" y="41"/>
                </a:moveTo>
                <a:lnTo>
                  <a:pt x="0" y="37"/>
                </a:lnTo>
                <a:lnTo>
                  <a:pt x="33" y="0"/>
                </a:lnTo>
                <a:lnTo>
                  <a:pt x="49" y="4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53" name="Line 52"/>
          <p:cNvSpPr>
            <a:spLocks noChangeShapeType="1"/>
          </p:cNvSpPr>
          <p:nvPr/>
        </p:nvSpPr>
        <p:spPr bwMode="auto">
          <a:xfrm>
            <a:off x="2275996" y="3605351"/>
            <a:ext cx="333304" cy="131016"/>
          </a:xfrm>
          <a:prstGeom prst="line">
            <a:avLst/>
          </a:prstGeom>
          <a:noFill/>
          <a:ln w="1270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200"/>
          </a:p>
        </p:txBody>
      </p:sp>
      <p:sp>
        <p:nvSpPr>
          <p:cNvPr id="54" name="Freeform 53"/>
          <p:cNvSpPr>
            <a:spLocks/>
          </p:cNvSpPr>
          <p:nvPr/>
        </p:nvSpPr>
        <p:spPr bwMode="auto">
          <a:xfrm>
            <a:off x="2595675" y="3713308"/>
            <a:ext cx="51358" cy="42973"/>
          </a:xfrm>
          <a:custGeom>
            <a:avLst/>
            <a:gdLst>
              <a:gd name="T0" fmla="*/ 16 w 49"/>
              <a:gd name="T1" fmla="*/ 0 h 41"/>
              <a:gd name="T2" fmla="*/ 49 w 49"/>
              <a:gd name="T3" fmla="*/ 37 h 41"/>
              <a:gd name="T4" fmla="*/ 0 w 49"/>
              <a:gd name="T5" fmla="*/ 41 h 41"/>
              <a:gd name="T6" fmla="*/ 16 w 49"/>
              <a:gd name="T7" fmla="*/ 0 h 41"/>
            </a:gdLst>
            <a:ahLst/>
            <a:cxnLst>
              <a:cxn ang="0">
                <a:pos x="T0" y="T1"/>
              </a:cxn>
              <a:cxn ang="0">
                <a:pos x="T2" y="T3"/>
              </a:cxn>
              <a:cxn ang="0">
                <a:pos x="T4" y="T5"/>
              </a:cxn>
              <a:cxn ang="0">
                <a:pos x="T6" y="T7"/>
              </a:cxn>
            </a:cxnLst>
            <a:rect l="0" t="0" r="r" b="b"/>
            <a:pathLst>
              <a:path w="49" h="41">
                <a:moveTo>
                  <a:pt x="16" y="0"/>
                </a:moveTo>
                <a:lnTo>
                  <a:pt x="49" y="37"/>
                </a:lnTo>
                <a:lnTo>
                  <a:pt x="0" y="41"/>
                </a:lnTo>
                <a:lnTo>
                  <a:pt x="1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55" name="Line 54"/>
          <p:cNvSpPr>
            <a:spLocks noChangeShapeType="1"/>
          </p:cNvSpPr>
          <p:nvPr/>
        </p:nvSpPr>
        <p:spPr bwMode="auto">
          <a:xfrm flipH="1">
            <a:off x="2378713" y="4485777"/>
            <a:ext cx="134160" cy="146738"/>
          </a:xfrm>
          <a:prstGeom prst="line">
            <a:avLst/>
          </a:prstGeom>
          <a:noFill/>
          <a:ln w="1270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200"/>
          </a:p>
        </p:txBody>
      </p:sp>
      <p:sp>
        <p:nvSpPr>
          <p:cNvPr id="56" name="Freeform 55"/>
          <p:cNvSpPr>
            <a:spLocks/>
          </p:cNvSpPr>
          <p:nvPr/>
        </p:nvSpPr>
        <p:spPr bwMode="auto">
          <a:xfrm>
            <a:off x="2352510" y="4612600"/>
            <a:ext cx="47166" cy="49262"/>
          </a:xfrm>
          <a:custGeom>
            <a:avLst/>
            <a:gdLst>
              <a:gd name="T0" fmla="*/ 45 w 45"/>
              <a:gd name="T1" fmla="*/ 29 h 47"/>
              <a:gd name="T2" fmla="*/ 0 w 45"/>
              <a:gd name="T3" fmla="*/ 47 h 47"/>
              <a:gd name="T4" fmla="*/ 13 w 45"/>
              <a:gd name="T5" fmla="*/ 0 h 47"/>
              <a:gd name="T6" fmla="*/ 45 w 45"/>
              <a:gd name="T7" fmla="*/ 29 h 47"/>
            </a:gdLst>
            <a:ahLst/>
            <a:cxnLst>
              <a:cxn ang="0">
                <a:pos x="T0" y="T1"/>
              </a:cxn>
              <a:cxn ang="0">
                <a:pos x="T2" y="T3"/>
              </a:cxn>
              <a:cxn ang="0">
                <a:pos x="T4" y="T5"/>
              </a:cxn>
              <a:cxn ang="0">
                <a:pos x="T6" y="T7"/>
              </a:cxn>
            </a:cxnLst>
            <a:rect l="0" t="0" r="r" b="b"/>
            <a:pathLst>
              <a:path w="45" h="47">
                <a:moveTo>
                  <a:pt x="45" y="29"/>
                </a:moveTo>
                <a:lnTo>
                  <a:pt x="0" y="47"/>
                </a:lnTo>
                <a:lnTo>
                  <a:pt x="13" y="0"/>
                </a:lnTo>
                <a:lnTo>
                  <a:pt x="45" y="2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57" name="Freeform 56"/>
          <p:cNvSpPr>
            <a:spLocks/>
          </p:cNvSpPr>
          <p:nvPr/>
        </p:nvSpPr>
        <p:spPr bwMode="auto">
          <a:xfrm>
            <a:off x="2163847" y="4632515"/>
            <a:ext cx="225347" cy="223251"/>
          </a:xfrm>
          <a:custGeom>
            <a:avLst/>
            <a:gdLst>
              <a:gd name="T0" fmla="*/ 0 w 584"/>
              <a:gd name="T1" fmla="*/ 292 h 584"/>
              <a:gd name="T2" fmla="*/ 292 w 584"/>
              <a:gd name="T3" fmla="*/ 0 h 584"/>
              <a:gd name="T4" fmla="*/ 584 w 584"/>
              <a:gd name="T5" fmla="*/ 292 h 584"/>
              <a:gd name="T6" fmla="*/ 584 w 584"/>
              <a:gd name="T7" fmla="*/ 292 h 584"/>
              <a:gd name="T8" fmla="*/ 292 w 584"/>
              <a:gd name="T9" fmla="*/ 584 h 584"/>
              <a:gd name="T10" fmla="*/ 0 w 584"/>
              <a:gd name="T11" fmla="*/ 292 h 584"/>
            </a:gdLst>
            <a:ahLst/>
            <a:cxnLst>
              <a:cxn ang="0">
                <a:pos x="T0" y="T1"/>
              </a:cxn>
              <a:cxn ang="0">
                <a:pos x="T2" y="T3"/>
              </a:cxn>
              <a:cxn ang="0">
                <a:pos x="T4" y="T5"/>
              </a:cxn>
              <a:cxn ang="0">
                <a:pos x="T6" y="T7"/>
              </a:cxn>
              <a:cxn ang="0">
                <a:pos x="T8" y="T9"/>
              </a:cxn>
              <a:cxn ang="0">
                <a:pos x="T10" y="T11"/>
              </a:cxn>
            </a:cxnLst>
            <a:rect l="0" t="0" r="r" b="b"/>
            <a:pathLst>
              <a:path w="584" h="584">
                <a:moveTo>
                  <a:pt x="0" y="292"/>
                </a:moveTo>
                <a:cubicBezTo>
                  <a:pt x="0" y="131"/>
                  <a:pt x="131" y="0"/>
                  <a:pt x="292" y="0"/>
                </a:cubicBezTo>
                <a:cubicBezTo>
                  <a:pt x="453" y="0"/>
                  <a:pt x="584" y="131"/>
                  <a:pt x="584" y="292"/>
                </a:cubicBezTo>
                <a:cubicBezTo>
                  <a:pt x="584" y="292"/>
                  <a:pt x="584" y="292"/>
                  <a:pt x="584" y="292"/>
                </a:cubicBezTo>
                <a:cubicBezTo>
                  <a:pt x="584" y="453"/>
                  <a:pt x="453" y="584"/>
                  <a:pt x="292" y="584"/>
                </a:cubicBezTo>
                <a:cubicBezTo>
                  <a:pt x="131" y="584"/>
                  <a:pt x="0" y="453"/>
                  <a:pt x="0" y="292"/>
                </a:cubicBezTo>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sz="1200"/>
          </a:p>
        </p:txBody>
      </p:sp>
      <p:sp>
        <p:nvSpPr>
          <p:cNvPr id="58" name="Freeform 57"/>
          <p:cNvSpPr>
            <a:spLocks/>
          </p:cNvSpPr>
          <p:nvPr/>
        </p:nvSpPr>
        <p:spPr bwMode="auto">
          <a:xfrm>
            <a:off x="2163847" y="4632515"/>
            <a:ext cx="225347" cy="223251"/>
          </a:xfrm>
          <a:custGeom>
            <a:avLst/>
            <a:gdLst>
              <a:gd name="T0" fmla="*/ 0 w 215"/>
              <a:gd name="T1" fmla="*/ 107 h 213"/>
              <a:gd name="T2" fmla="*/ 107 w 215"/>
              <a:gd name="T3" fmla="*/ 0 h 213"/>
              <a:gd name="T4" fmla="*/ 215 w 215"/>
              <a:gd name="T5" fmla="*/ 107 h 213"/>
              <a:gd name="T6" fmla="*/ 215 w 215"/>
              <a:gd name="T7" fmla="*/ 107 h 213"/>
              <a:gd name="T8" fmla="*/ 107 w 215"/>
              <a:gd name="T9" fmla="*/ 213 h 213"/>
              <a:gd name="T10" fmla="*/ 0 w 215"/>
              <a:gd name="T11" fmla="*/ 107 h 213"/>
            </a:gdLst>
            <a:ahLst/>
            <a:cxnLst>
              <a:cxn ang="0">
                <a:pos x="T0" y="T1"/>
              </a:cxn>
              <a:cxn ang="0">
                <a:pos x="T2" y="T3"/>
              </a:cxn>
              <a:cxn ang="0">
                <a:pos x="T4" y="T5"/>
              </a:cxn>
              <a:cxn ang="0">
                <a:pos x="T6" y="T7"/>
              </a:cxn>
              <a:cxn ang="0">
                <a:pos x="T8" y="T9"/>
              </a:cxn>
              <a:cxn ang="0">
                <a:pos x="T10" y="T11"/>
              </a:cxn>
            </a:cxnLst>
            <a:rect l="0" t="0" r="r" b="b"/>
            <a:pathLst>
              <a:path w="215" h="213">
                <a:moveTo>
                  <a:pt x="0" y="107"/>
                </a:moveTo>
                <a:cubicBezTo>
                  <a:pt x="0" y="48"/>
                  <a:pt x="48" y="0"/>
                  <a:pt x="107" y="0"/>
                </a:cubicBezTo>
                <a:cubicBezTo>
                  <a:pt x="167" y="0"/>
                  <a:pt x="215" y="48"/>
                  <a:pt x="215" y="107"/>
                </a:cubicBezTo>
                <a:cubicBezTo>
                  <a:pt x="215" y="107"/>
                  <a:pt x="215" y="107"/>
                  <a:pt x="215" y="107"/>
                </a:cubicBezTo>
                <a:cubicBezTo>
                  <a:pt x="215" y="166"/>
                  <a:pt x="167" y="213"/>
                  <a:pt x="107" y="213"/>
                </a:cubicBezTo>
                <a:cubicBezTo>
                  <a:pt x="48" y="213"/>
                  <a:pt x="0" y="166"/>
                  <a:pt x="0" y="107"/>
                </a:cubicBezTo>
              </a:path>
            </a:pathLst>
          </a:custGeom>
          <a:noFill/>
          <a:ln w="1270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200"/>
          </a:p>
        </p:txBody>
      </p:sp>
      <p:sp>
        <p:nvSpPr>
          <p:cNvPr id="59" name="Rectangle 58"/>
          <p:cNvSpPr>
            <a:spLocks noChangeArrowheads="1"/>
          </p:cNvSpPr>
          <p:nvPr/>
        </p:nvSpPr>
        <p:spPr bwMode="auto">
          <a:xfrm>
            <a:off x="2216253" y="4585349"/>
            <a:ext cx="115294" cy="276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rgbClr val="000000"/>
                </a:solidFill>
                <a:effectLst/>
                <a:latin typeface="Calibri" panose="020F0502020204030204" pitchFamily="34" charset="0"/>
              </a:rPr>
              <a:t>+</a:t>
            </a:r>
            <a:endParaRPr kumimoji="0" lang="en-US" altLang="en-US" sz="1200" b="0" i="0" u="none" strike="noStrike" cap="none" normalizeH="0" baseline="0">
              <a:ln>
                <a:noFill/>
              </a:ln>
              <a:solidFill>
                <a:schemeClr val="tx1"/>
              </a:solidFill>
              <a:effectLst/>
              <a:latin typeface="Arial" panose="020B0604020202020204" pitchFamily="34" charset="0"/>
            </a:endParaRPr>
          </a:p>
        </p:txBody>
      </p:sp>
      <p:sp>
        <p:nvSpPr>
          <p:cNvPr id="60" name="Line 59"/>
          <p:cNvSpPr>
            <a:spLocks noChangeShapeType="1"/>
          </p:cNvSpPr>
          <p:nvPr/>
        </p:nvSpPr>
        <p:spPr bwMode="auto">
          <a:xfrm>
            <a:off x="2275996" y="4855765"/>
            <a:ext cx="335400" cy="127871"/>
          </a:xfrm>
          <a:prstGeom prst="line">
            <a:avLst/>
          </a:prstGeom>
          <a:noFill/>
          <a:ln w="1270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200"/>
          </a:p>
        </p:txBody>
      </p:sp>
      <p:sp>
        <p:nvSpPr>
          <p:cNvPr id="61" name="Freeform 60"/>
          <p:cNvSpPr>
            <a:spLocks/>
          </p:cNvSpPr>
          <p:nvPr/>
        </p:nvSpPr>
        <p:spPr bwMode="auto">
          <a:xfrm>
            <a:off x="2598819" y="4960578"/>
            <a:ext cx="51358" cy="42973"/>
          </a:xfrm>
          <a:custGeom>
            <a:avLst/>
            <a:gdLst>
              <a:gd name="T0" fmla="*/ 15 w 49"/>
              <a:gd name="T1" fmla="*/ 0 h 41"/>
              <a:gd name="T2" fmla="*/ 49 w 49"/>
              <a:gd name="T3" fmla="*/ 36 h 41"/>
              <a:gd name="T4" fmla="*/ 0 w 49"/>
              <a:gd name="T5" fmla="*/ 41 h 41"/>
              <a:gd name="T6" fmla="*/ 15 w 49"/>
              <a:gd name="T7" fmla="*/ 0 h 41"/>
            </a:gdLst>
            <a:ahLst/>
            <a:cxnLst>
              <a:cxn ang="0">
                <a:pos x="T0" y="T1"/>
              </a:cxn>
              <a:cxn ang="0">
                <a:pos x="T2" y="T3"/>
              </a:cxn>
              <a:cxn ang="0">
                <a:pos x="T4" y="T5"/>
              </a:cxn>
              <a:cxn ang="0">
                <a:pos x="T6" y="T7"/>
              </a:cxn>
            </a:cxnLst>
            <a:rect l="0" t="0" r="r" b="b"/>
            <a:pathLst>
              <a:path w="49" h="41">
                <a:moveTo>
                  <a:pt x="15" y="0"/>
                </a:moveTo>
                <a:lnTo>
                  <a:pt x="49" y="36"/>
                </a:lnTo>
                <a:lnTo>
                  <a:pt x="0" y="41"/>
                </a:lnTo>
                <a:lnTo>
                  <a:pt x="1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62" name="Line 61"/>
          <p:cNvSpPr>
            <a:spLocks noChangeShapeType="1"/>
          </p:cNvSpPr>
          <p:nvPr/>
        </p:nvSpPr>
        <p:spPr bwMode="auto">
          <a:xfrm flipH="1">
            <a:off x="1946885" y="4855765"/>
            <a:ext cx="329112" cy="127871"/>
          </a:xfrm>
          <a:prstGeom prst="line">
            <a:avLst/>
          </a:prstGeom>
          <a:noFill/>
          <a:ln w="1270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200"/>
          </a:p>
        </p:txBody>
      </p:sp>
      <p:sp>
        <p:nvSpPr>
          <p:cNvPr id="63" name="Freeform 62"/>
          <p:cNvSpPr>
            <a:spLocks/>
          </p:cNvSpPr>
          <p:nvPr/>
        </p:nvSpPr>
        <p:spPr bwMode="auto">
          <a:xfrm>
            <a:off x="1909152" y="4960578"/>
            <a:ext cx="51358" cy="42973"/>
          </a:xfrm>
          <a:custGeom>
            <a:avLst/>
            <a:gdLst>
              <a:gd name="T0" fmla="*/ 49 w 49"/>
              <a:gd name="T1" fmla="*/ 41 h 41"/>
              <a:gd name="T2" fmla="*/ 0 w 49"/>
              <a:gd name="T3" fmla="*/ 36 h 41"/>
              <a:gd name="T4" fmla="*/ 33 w 49"/>
              <a:gd name="T5" fmla="*/ 0 h 41"/>
              <a:gd name="T6" fmla="*/ 49 w 49"/>
              <a:gd name="T7" fmla="*/ 41 h 41"/>
            </a:gdLst>
            <a:ahLst/>
            <a:cxnLst>
              <a:cxn ang="0">
                <a:pos x="T0" y="T1"/>
              </a:cxn>
              <a:cxn ang="0">
                <a:pos x="T2" y="T3"/>
              </a:cxn>
              <a:cxn ang="0">
                <a:pos x="T4" y="T5"/>
              </a:cxn>
              <a:cxn ang="0">
                <a:pos x="T6" y="T7"/>
              </a:cxn>
            </a:cxnLst>
            <a:rect l="0" t="0" r="r" b="b"/>
            <a:pathLst>
              <a:path w="49" h="41">
                <a:moveTo>
                  <a:pt x="49" y="41"/>
                </a:moveTo>
                <a:lnTo>
                  <a:pt x="0" y="36"/>
                </a:lnTo>
                <a:lnTo>
                  <a:pt x="33" y="0"/>
                </a:lnTo>
                <a:lnTo>
                  <a:pt x="49" y="4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64" name="Line 63"/>
          <p:cNvSpPr>
            <a:spLocks noChangeShapeType="1"/>
          </p:cNvSpPr>
          <p:nvPr/>
        </p:nvSpPr>
        <p:spPr bwMode="auto">
          <a:xfrm>
            <a:off x="1906008" y="4045564"/>
            <a:ext cx="299764" cy="564940"/>
          </a:xfrm>
          <a:prstGeom prst="line">
            <a:avLst/>
          </a:prstGeom>
          <a:noFill/>
          <a:ln w="1270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200"/>
          </a:p>
        </p:txBody>
      </p:sp>
      <p:sp>
        <p:nvSpPr>
          <p:cNvPr id="65" name="Freeform 64"/>
          <p:cNvSpPr>
            <a:spLocks/>
          </p:cNvSpPr>
          <p:nvPr/>
        </p:nvSpPr>
        <p:spPr bwMode="auto">
          <a:xfrm>
            <a:off x="2182713" y="4594782"/>
            <a:ext cx="40877" cy="50310"/>
          </a:xfrm>
          <a:custGeom>
            <a:avLst/>
            <a:gdLst>
              <a:gd name="T0" fmla="*/ 39 w 39"/>
              <a:gd name="T1" fmla="*/ 0 h 48"/>
              <a:gd name="T2" fmla="*/ 39 w 39"/>
              <a:gd name="T3" fmla="*/ 48 h 48"/>
              <a:gd name="T4" fmla="*/ 0 w 39"/>
              <a:gd name="T5" fmla="*/ 20 h 48"/>
              <a:gd name="T6" fmla="*/ 39 w 39"/>
              <a:gd name="T7" fmla="*/ 0 h 48"/>
            </a:gdLst>
            <a:ahLst/>
            <a:cxnLst>
              <a:cxn ang="0">
                <a:pos x="T0" y="T1"/>
              </a:cxn>
              <a:cxn ang="0">
                <a:pos x="T2" y="T3"/>
              </a:cxn>
              <a:cxn ang="0">
                <a:pos x="T4" y="T5"/>
              </a:cxn>
              <a:cxn ang="0">
                <a:pos x="T6" y="T7"/>
              </a:cxn>
            </a:cxnLst>
            <a:rect l="0" t="0" r="r" b="b"/>
            <a:pathLst>
              <a:path w="39" h="48">
                <a:moveTo>
                  <a:pt x="39" y="0"/>
                </a:moveTo>
                <a:lnTo>
                  <a:pt x="39" y="48"/>
                </a:lnTo>
                <a:lnTo>
                  <a:pt x="0" y="20"/>
                </a:lnTo>
                <a:lnTo>
                  <a:pt x="3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66" name="Freeform 65"/>
          <p:cNvSpPr>
            <a:spLocks/>
          </p:cNvSpPr>
          <p:nvPr/>
        </p:nvSpPr>
        <p:spPr bwMode="auto">
          <a:xfrm>
            <a:off x="2166991" y="5879785"/>
            <a:ext cx="225347" cy="223251"/>
          </a:xfrm>
          <a:custGeom>
            <a:avLst/>
            <a:gdLst>
              <a:gd name="T0" fmla="*/ 0 w 584"/>
              <a:gd name="T1" fmla="*/ 292 h 584"/>
              <a:gd name="T2" fmla="*/ 292 w 584"/>
              <a:gd name="T3" fmla="*/ 0 h 584"/>
              <a:gd name="T4" fmla="*/ 584 w 584"/>
              <a:gd name="T5" fmla="*/ 292 h 584"/>
              <a:gd name="T6" fmla="*/ 584 w 584"/>
              <a:gd name="T7" fmla="*/ 292 h 584"/>
              <a:gd name="T8" fmla="*/ 292 w 584"/>
              <a:gd name="T9" fmla="*/ 584 h 584"/>
              <a:gd name="T10" fmla="*/ 0 w 584"/>
              <a:gd name="T11" fmla="*/ 292 h 584"/>
            </a:gdLst>
            <a:ahLst/>
            <a:cxnLst>
              <a:cxn ang="0">
                <a:pos x="T0" y="T1"/>
              </a:cxn>
              <a:cxn ang="0">
                <a:pos x="T2" y="T3"/>
              </a:cxn>
              <a:cxn ang="0">
                <a:pos x="T4" y="T5"/>
              </a:cxn>
              <a:cxn ang="0">
                <a:pos x="T6" y="T7"/>
              </a:cxn>
              <a:cxn ang="0">
                <a:pos x="T8" y="T9"/>
              </a:cxn>
              <a:cxn ang="0">
                <a:pos x="T10" y="T11"/>
              </a:cxn>
            </a:cxnLst>
            <a:rect l="0" t="0" r="r" b="b"/>
            <a:pathLst>
              <a:path w="584" h="584">
                <a:moveTo>
                  <a:pt x="0" y="292"/>
                </a:moveTo>
                <a:cubicBezTo>
                  <a:pt x="0" y="131"/>
                  <a:pt x="131" y="0"/>
                  <a:pt x="292" y="0"/>
                </a:cubicBezTo>
                <a:cubicBezTo>
                  <a:pt x="453" y="0"/>
                  <a:pt x="584" y="131"/>
                  <a:pt x="584" y="292"/>
                </a:cubicBezTo>
                <a:cubicBezTo>
                  <a:pt x="584" y="292"/>
                  <a:pt x="584" y="292"/>
                  <a:pt x="584" y="292"/>
                </a:cubicBezTo>
                <a:cubicBezTo>
                  <a:pt x="584" y="453"/>
                  <a:pt x="453" y="584"/>
                  <a:pt x="292" y="584"/>
                </a:cubicBezTo>
                <a:cubicBezTo>
                  <a:pt x="131" y="584"/>
                  <a:pt x="0" y="453"/>
                  <a:pt x="0" y="292"/>
                </a:cubicBezTo>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sz="1200"/>
          </a:p>
        </p:txBody>
      </p:sp>
      <p:sp>
        <p:nvSpPr>
          <p:cNvPr id="67" name="Freeform 66"/>
          <p:cNvSpPr>
            <a:spLocks/>
          </p:cNvSpPr>
          <p:nvPr/>
        </p:nvSpPr>
        <p:spPr bwMode="auto">
          <a:xfrm>
            <a:off x="2166991" y="5879785"/>
            <a:ext cx="225347" cy="223251"/>
          </a:xfrm>
          <a:custGeom>
            <a:avLst/>
            <a:gdLst>
              <a:gd name="T0" fmla="*/ 0 w 215"/>
              <a:gd name="T1" fmla="*/ 106 h 213"/>
              <a:gd name="T2" fmla="*/ 107 w 215"/>
              <a:gd name="T3" fmla="*/ 0 h 213"/>
              <a:gd name="T4" fmla="*/ 215 w 215"/>
              <a:gd name="T5" fmla="*/ 106 h 213"/>
              <a:gd name="T6" fmla="*/ 215 w 215"/>
              <a:gd name="T7" fmla="*/ 106 h 213"/>
              <a:gd name="T8" fmla="*/ 107 w 215"/>
              <a:gd name="T9" fmla="*/ 213 h 213"/>
              <a:gd name="T10" fmla="*/ 0 w 215"/>
              <a:gd name="T11" fmla="*/ 106 h 213"/>
            </a:gdLst>
            <a:ahLst/>
            <a:cxnLst>
              <a:cxn ang="0">
                <a:pos x="T0" y="T1"/>
              </a:cxn>
              <a:cxn ang="0">
                <a:pos x="T2" y="T3"/>
              </a:cxn>
              <a:cxn ang="0">
                <a:pos x="T4" y="T5"/>
              </a:cxn>
              <a:cxn ang="0">
                <a:pos x="T6" y="T7"/>
              </a:cxn>
              <a:cxn ang="0">
                <a:pos x="T8" y="T9"/>
              </a:cxn>
              <a:cxn ang="0">
                <a:pos x="T10" y="T11"/>
              </a:cxn>
            </a:cxnLst>
            <a:rect l="0" t="0" r="r" b="b"/>
            <a:pathLst>
              <a:path w="215" h="213">
                <a:moveTo>
                  <a:pt x="0" y="106"/>
                </a:moveTo>
                <a:cubicBezTo>
                  <a:pt x="0" y="48"/>
                  <a:pt x="48" y="0"/>
                  <a:pt x="107" y="0"/>
                </a:cubicBezTo>
                <a:cubicBezTo>
                  <a:pt x="167" y="0"/>
                  <a:pt x="215" y="48"/>
                  <a:pt x="215" y="106"/>
                </a:cubicBezTo>
                <a:cubicBezTo>
                  <a:pt x="215" y="106"/>
                  <a:pt x="215" y="106"/>
                  <a:pt x="215" y="106"/>
                </a:cubicBezTo>
                <a:cubicBezTo>
                  <a:pt x="215" y="165"/>
                  <a:pt x="167" y="213"/>
                  <a:pt x="107" y="213"/>
                </a:cubicBezTo>
                <a:cubicBezTo>
                  <a:pt x="48" y="213"/>
                  <a:pt x="0" y="165"/>
                  <a:pt x="0" y="106"/>
                </a:cubicBezTo>
              </a:path>
            </a:pathLst>
          </a:custGeom>
          <a:noFill/>
          <a:ln w="1270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200"/>
          </a:p>
        </p:txBody>
      </p:sp>
      <p:sp>
        <p:nvSpPr>
          <p:cNvPr id="68" name="Rectangle 67"/>
          <p:cNvSpPr>
            <a:spLocks noChangeArrowheads="1"/>
          </p:cNvSpPr>
          <p:nvPr/>
        </p:nvSpPr>
        <p:spPr bwMode="auto">
          <a:xfrm>
            <a:off x="2216253" y="5833667"/>
            <a:ext cx="115294" cy="276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rgbClr val="000000"/>
                </a:solidFill>
                <a:effectLst/>
                <a:latin typeface="Calibri" panose="020F0502020204030204" pitchFamily="34" charset="0"/>
              </a:rPr>
              <a:t>+</a:t>
            </a:r>
            <a:endParaRPr kumimoji="0" lang="en-US" altLang="en-US" sz="1200" b="0" i="0" u="none" strike="noStrike" cap="none" normalizeH="0" baseline="0">
              <a:ln>
                <a:noFill/>
              </a:ln>
              <a:solidFill>
                <a:schemeClr val="tx1"/>
              </a:solidFill>
              <a:effectLst/>
              <a:latin typeface="Arial" panose="020B0604020202020204" pitchFamily="34" charset="0"/>
            </a:endParaRPr>
          </a:p>
        </p:txBody>
      </p:sp>
      <p:sp>
        <p:nvSpPr>
          <p:cNvPr id="69" name="Line 68"/>
          <p:cNvSpPr>
            <a:spLocks noChangeShapeType="1"/>
          </p:cNvSpPr>
          <p:nvPr/>
        </p:nvSpPr>
        <p:spPr bwMode="auto">
          <a:xfrm>
            <a:off x="1909152" y="5291786"/>
            <a:ext cx="299764" cy="564940"/>
          </a:xfrm>
          <a:prstGeom prst="line">
            <a:avLst/>
          </a:prstGeom>
          <a:noFill/>
          <a:ln w="1270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200"/>
          </a:p>
        </p:txBody>
      </p:sp>
      <p:sp>
        <p:nvSpPr>
          <p:cNvPr id="70" name="Freeform 69"/>
          <p:cNvSpPr>
            <a:spLocks/>
          </p:cNvSpPr>
          <p:nvPr/>
        </p:nvSpPr>
        <p:spPr bwMode="auto">
          <a:xfrm>
            <a:off x="2185858" y="5841004"/>
            <a:ext cx="40877" cy="51358"/>
          </a:xfrm>
          <a:custGeom>
            <a:avLst/>
            <a:gdLst>
              <a:gd name="T0" fmla="*/ 39 w 39"/>
              <a:gd name="T1" fmla="*/ 0 h 49"/>
              <a:gd name="T2" fmla="*/ 39 w 39"/>
              <a:gd name="T3" fmla="*/ 49 h 49"/>
              <a:gd name="T4" fmla="*/ 0 w 39"/>
              <a:gd name="T5" fmla="*/ 20 h 49"/>
              <a:gd name="T6" fmla="*/ 39 w 39"/>
              <a:gd name="T7" fmla="*/ 0 h 49"/>
            </a:gdLst>
            <a:ahLst/>
            <a:cxnLst>
              <a:cxn ang="0">
                <a:pos x="T0" y="T1"/>
              </a:cxn>
              <a:cxn ang="0">
                <a:pos x="T2" y="T3"/>
              </a:cxn>
              <a:cxn ang="0">
                <a:pos x="T4" y="T5"/>
              </a:cxn>
              <a:cxn ang="0">
                <a:pos x="T6" y="T7"/>
              </a:cxn>
            </a:cxnLst>
            <a:rect l="0" t="0" r="r" b="b"/>
            <a:pathLst>
              <a:path w="39" h="49">
                <a:moveTo>
                  <a:pt x="39" y="0"/>
                </a:moveTo>
                <a:lnTo>
                  <a:pt x="39" y="49"/>
                </a:lnTo>
                <a:lnTo>
                  <a:pt x="0" y="20"/>
                </a:lnTo>
                <a:lnTo>
                  <a:pt x="3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71" name="Line 70"/>
          <p:cNvSpPr>
            <a:spLocks noChangeShapeType="1"/>
          </p:cNvSpPr>
          <p:nvPr/>
        </p:nvSpPr>
        <p:spPr bwMode="auto">
          <a:xfrm>
            <a:off x="2279141" y="6103036"/>
            <a:ext cx="0" cy="101668"/>
          </a:xfrm>
          <a:prstGeom prst="line">
            <a:avLst/>
          </a:prstGeom>
          <a:noFill/>
          <a:ln w="1270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200"/>
          </a:p>
        </p:txBody>
      </p:sp>
      <p:sp>
        <p:nvSpPr>
          <p:cNvPr id="72" name="Freeform 71"/>
          <p:cNvSpPr>
            <a:spLocks/>
          </p:cNvSpPr>
          <p:nvPr/>
        </p:nvSpPr>
        <p:spPr bwMode="auto">
          <a:xfrm>
            <a:off x="2256082" y="6199463"/>
            <a:ext cx="46118" cy="46118"/>
          </a:xfrm>
          <a:custGeom>
            <a:avLst/>
            <a:gdLst>
              <a:gd name="T0" fmla="*/ 44 w 44"/>
              <a:gd name="T1" fmla="*/ 0 h 44"/>
              <a:gd name="T2" fmla="*/ 22 w 44"/>
              <a:gd name="T3" fmla="*/ 44 h 44"/>
              <a:gd name="T4" fmla="*/ 0 w 44"/>
              <a:gd name="T5" fmla="*/ 0 h 44"/>
              <a:gd name="T6" fmla="*/ 44 w 44"/>
              <a:gd name="T7" fmla="*/ 0 h 44"/>
            </a:gdLst>
            <a:ahLst/>
            <a:cxnLst>
              <a:cxn ang="0">
                <a:pos x="T0" y="T1"/>
              </a:cxn>
              <a:cxn ang="0">
                <a:pos x="T2" y="T3"/>
              </a:cxn>
              <a:cxn ang="0">
                <a:pos x="T4" y="T5"/>
              </a:cxn>
              <a:cxn ang="0">
                <a:pos x="T6" y="T7"/>
              </a:cxn>
            </a:cxnLst>
            <a:rect l="0" t="0" r="r" b="b"/>
            <a:pathLst>
              <a:path w="44" h="44">
                <a:moveTo>
                  <a:pt x="44" y="0"/>
                </a:moveTo>
                <a:lnTo>
                  <a:pt x="22" y="44"/>
                </a:lnTo>
                <a:lnTo>
                  <a:pt x="0" y="0"/>
                </a:lnTo>
                <a:lnTo>
                  <a:pt x="4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322" name="Rectangle 311"/>
          <p:cNvSpPr>
            <a:spLocks noChangeArrowheads="1"/>
          </p:cNvSpPr>
          <p:nvPr/>
        </p:nvSpPr>
        <p:spPr bwMode="auto">
          <a:xfrm>
            <a:off x="7686675" y="1362075"/>
            <a:ext cx="592138" cy="2936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5" name="input"/>
          <p:cNvSpPr>
            <a:spLocks noChangeArrowheads="1"/>
          </p:cNvSpPr>
          <p:nvPr/>
        </p:nvSpPr>
        <p:spPr bwMode="auto">
          <a:xfrm>
            <a:off x="7721600" y="1366837"/>
            <a:ext cx="6286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dirty="0">
                <a:ln>
                  <a:noFill/>
                </a:ln>
                <a:solidFill>
                  <a:srgbClr val="000000"/>
                </a:solidFill>
                <a:effectLst/>
                <a:latin typeface="Times New Roman" panose="02020603050405020304" pitchFamily="18" charset="0"/>
              </a:rPr>
              <a:t>Input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 name="TextBox 1"/>
          <p:cNvSpPr txBox="1"/>
          <p:nvPr/>
        </p:nvSpPr>
        <p:spPr>
          <a:xfrm>
            <a:off x="3497263" y="3283327"/>
            <a:ext cx="990600" cy="904863"/>
          </a:xfrm>
          <a:prstGeom prst="rect">
            <a:avLst/>
          </a:prstGeom>
          <a:noFill/>
        </p:spPr>
        <p:txBody>
          <a:bodyPr wrap="square" lIns="182880" tIns="146304" rIns="182880" bIns="146304" rtlCol="0">
            <a:spAutoFit/>
          </a:bodyPr>
          <a:lstStyle/>
          <a:p>
            <a:pPr algn="ctr">
              <a:lnSpc>
                <a:spcPct val="90000"/>
              </a:lnSpc>
              <a:spcAft>
                <a:spcPts val="600"/>
              </a:spcAft>
            </a:pPr>
            <a:r>
              <a:rPr lang="en-US" altLang="zh-CN" sz="4400" dirty="0">
                <a:solidFill>
                  <a:srgbClr val="FF0000"/>
                </a:solidFill>
              </a:rPr>
              <a:t>=</a:t>
            </a:r>
            <a:endParaRPr lang="en-US" sz="4400" dirty="0">
              <a:solidFill>
                <a:srgbClr val="FF0000"/>
              </a:solidFill>
            </a:endParaRPr>
          </a:p>
        </p:txBody>
      </p:sp>
      <p:grpSp>
        <p:nvGrpSpPr>
          <p:cNvPr id="331" name="Group 330"/>
          <p:cNvGrpSpPr/>
          <p:nvPr/>
        </p:nvGrpSpPr>
        <p:grpSpPr>
          <a:xfrm>
            <a:off x="5099050" y="1560512"/>
            <a:ext cx="2587626" cy="5297488"/>
            <a:chOff x="5099050" y="1560512"/>
            <a:chExt cx="2587626" cy="5297488"/>
          </a:xfrm>
        </p:grpSpPr>
        <p:sp>
          <p:nvSpPr>
            <p:cNvPr id="131" name="Line 313"/>
            <p:cNvSpPr>
              <a:spLocks noChangeShapeType="1"/>
            </p:cNvSpPr>
            <p:nvPr/>
          </p:nvSpPr>
          <p:spPr bwMode="auto">
            <a:xfrm flipH="1">
              <a:off x="5443538" y="1560512"/>
              <a:ext cx="2243138" cy="387350"/>
            </a:xfrm>
            <a:prstGeom prst="line">
              <a:avLst/>
            </a:prstGeom>
            <a:noFill/>
            <a:ln w="793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5" name="Line 315"/>
            <p:cNvSpPr>
              <a:spLocks noChangeShapeType="1"/>
            </p:cNvSpPr>
            <p:nvPr/>
          </p:nvSpPr>
          <p:spPr bwMode="auto">
            <a:xfrm flipH="1">
              <a:off x="6183313" y="1581150"/>
              <a:ext cx="1503363" cy="363538"/>
            </a:xfrm>
            <a:prstGeom prst="line">
              <a:avLst/>
            </a:prstGeom>
            <a:noFill/>
            <a:ln w="793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73" name="Group 72"/>
            <p:cNvGrpSpPr/>
            <p:nvPr/>
          </p:nvGrpSpPr>
          <p:grpSpPr>
            <a:xfrm>
              <a:off x="5099050" y="1914525"/>
              <a:ext cx="1380934" cy="4943475"/>
              <a:chOff x="5099050" y="1914525"/>
              <a:chExt cx="1380934" cy="4943475"/>
            </a:xfrm>
          </p:grpSpPr>
          <p:sp>
            <p:nvSpPr>
              <p:cNvPr id="75" name="Rectangle 78"/>
              <p:cNvSpPr>
                <a:spLocks noChangeArrowheads="1"/>
              </p:cNvSpPr>
              <p:nvPr/>
            </p:nvSpPr>
            <p:spPr bwMode="auto">
              <a:xfrm>
                <a:off x="5099050" y="1957387"/>
                <a:ext cx="590550" cy="293688"/>
              </a:xfrm>
              <a:prstGeom prst="rect">
                <a:avLst/>
              </a:prstGeom>
              <a:solidFill>
                <a:srgbClr val="FFA5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Rectangle 79"/>
              <p:cNvSpPr>
                <a:spLocks noChangeArrowheads="1"/>
              </p:cNvSpPr>
              <p:nvPr/>
            </p:nvSpPr>
            <p:spPr bwMode="auto">
              <a:xfrm>
                <a:off x="5313363" y="1962150"/>
                <a:ext cx="26511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a:ln>
                      <a:noFill/>
                    </a:ln>
                    <a:solidFill>
                      <a:srgbClr val="000000"/>
                    </a:solidFill>
                    <a:effectLst/>
                    <a:latin typeface="Times New Roman" panose="02020603050405020304" pitchFamily="18" charset="0"/>
                  </a:rPr>
                  <a:t>C</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1" name="Line 142"/>
              <p:cNvSpPr>
                <a:spLocks noChangeShapeType="1"/>
              </p:cNvSpPr>
              <p:nvPr/>
            </p:nvSpPr>
            <p:spPr bwMode="auto">
              <a:xfrm>
                <a:off x="5394325" y="2251075"/>
                <a:ext cx="0" cy="180975"/>
              </a:xfrm>
              <a:prstGeom prst="line">
                <a:avLst/>
              </a:prstGeom>
              <a:noFill/>
              <a:ln w="793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2" name="Freeform 314"/>
              <p:cNvSpPr>
                <a:spLocks/>
              </p:cNvSpPr>
              <p:nvPr/>
            </p:nvSpPr>
            <p:spPr bwMode="auto">
              <a:xfrm>
                <a:off x="5394325" y="1919287"/>
                <a:ext cx="61913" cy="55563"/>
              </a:xfrm>
              <a:custGeom>
                <a:avLst/>
                <a:gdLst>
                  <a:gd name="T0" fmla="*/ 39 w 39"/>
                  <a:gd name="T1" fmla="*/ 35 h 35"/>
                  <a:gd name="T2" fmla="*/ 0 w 39"/>
                  <a:gd name="T3" fmla="*/ 24 h 35"/>
                  <a:gd name="T4" fmla="*/ 33 w 39"/>
                  <a:gd name="T5" fmla="*/ 0 h 35"/>
                  <a:gd name="T6" fmla="*/ 39 w 39"/>
                  <a:gd name="T7" fmla="*/ 35 h 35"/>
                </a:gdLst>
                <a:ahLst/>
                <a:cxnLst>
                  <a:cxn ang="0">
                    <a:pos x="T0" y="T1"/>
                  </a:cxn>
                  <a:cxn ang="0">
                    <a:pos x="T2" y="T3"/>
                  </a:cxn>
                  <a:cxn ang="0">
                    <a:pos x="T4" y="T5"/>
                  </a:cxn>
                  <a:cxn ang="0">
                    <a:pos x="T6" y="T7"/>
                  </a:cxn>
                </a:cxnLst>
                <a:rect l="0" t="0" r="r" b="b"/>
                <a:pathLst>
                  <a:path w="39" h="35">
                    <a:moveTo>
                      <a:pt x="39" y="35"/>
                    </a:moveTo>
                    <a:lnTo>
                      <a:pt x="0" y="24"/>
                    </a:lnTo>
                    <a:lnTo>
                      <a:pt x="33" y="0"/>
                    </a:lnTo>
                    <a:lnTo>
                      <a:pt x="39" y="3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362" name="Group 361"/>
              <p:cNvGrpSpPr/>
              <p:nvPr/>
            </p:nvGrpSpPr>
            <p:grpSpPr>
              <a:xfrm>
                <a:off x="5099050" y="2425700"/>
                <a:ext cx="631826" cy="4432300"/>
                <a:chOff x="5099050" y="2425700"/>
                <a:chExt cx="631826" cy="4432300"/>
              </a:xfrm>
            </p:grpSpPr>
            <p:sp>
              <p:nvSpPr>
                <p:cNvPr id="79" name="Rectangle 94"/>
                <p:cNvSpPr>
                  <a:spLocks noChangeArrowheads="1"/>
                </p:cNvSpPr>
                <p:nvPr/>
              </p:nvSpPr>
              <p:spPr bwMode="auto">
                <a:xfrm>
                  <a:off x="5099050" y="2471737"/>
                  <a:ext cx="590550" cy="293688"/>
                </a:xfrm>
                <a:prstGeom prst="rect">
                  <a:avLst/>
                </a:prstGeom>
                <a:solidFill>
                  <a:srgbClr val="66C2A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Rectangle 95"/>
                <p:cNvSpPr>
                  <a:spLocks noChangeArrowheads="1"/>
                </p:cNvSpPr>
                <p:nvPr/>
              </p:nvSpPr>
              <p:spPr bwMode="auto">
                <a:xfrm>
                  <a:off x="5195888" y="2476500"/>
                  <a:ext cx="5048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a:ln>
                        <a:noFill/>
                      </a:ln>
                      <a:solidFill>
                        <a:srgbClr val="000000"/>
                      </a:solidFill>
                      <a:effectLst/>
                      <a:latin typeface="Times New Roman" panose="02020603050405020304" pitchFamily="18" charset="0"/>
                    </a:rPr>
                    <a:t>L01</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5" name="Rectangle 118"/>
                <p:cNvSpPr>
                  <a:spLocks noChangeArrowheads="1"/>
                </p:cNvSpPr>
                <p:nvPr/>
              </p:nvSpPr>
              <p:spPr bwMode="auto">
                <a:xfrm>
                  <a:off x="5099050" y="3724275"/>
                  <a:ext cx="590550" cy="295275"/>
                </a:xfrm>
                <a:prstGeom prst="rect">
                  <a:avLst/>
                </a:prstGeom>
                <a:solidFill>
                  <a:srgbClr val="FC8D6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Rectangle 119"/>
                <p:cNvSpPr>
                  <a:spLocks noChangeArrowheads="1"/>
                </p:cNvSpPr>
                <p:nvPr/>
              </p:nvSpPr>
              <p:spPr bwMode="auto">
                <a:xfrm>
                  <a:off x="5195888" y="3733800"/>
                  <a:ext cx="5048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a:ln>
                        <a:noFill/>
                      </a:ln>
                      <a:solidFill>
                        <a:srgbClr val="000000"/>
                      </a:solidFill>
                      <a:effectLst/>
                      <a:latin typeface="Times New Roman" panose="02020603050405020304" pitchFamily="18" charset="0"/>
                    </a:rPr>
                    <a:t>L02</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2" name="Freeform 143"/>
                <p:cNvSpPr>
                  <a:spLocks/>
                </p:cNvSpPr>
                <p:nvPr/>
              </p:nvSpPr>
              <p:spPr bwMode="auto">
                <a:xfrm>
                  <a:off x="5370513" y="2425700"/>
                  <a:ext cx="46038" cy="46038"/>
                </a:xfrm>
                <a:custGeom>
                  <a:avLst/>
                  <a:gdLst>
                    <a:gd name="T0" fmla="*/ 29 w 29"/>
                    <a:gd name="T1" fmla="*/ 0 h 29"/>
                    <a:gd name="T2" fmla="*/ 15 w 29"/>
                    <a:gd name="T3" fmla="*/ 29 h 29"/>
                    <a:gd name="T4" fmla="*/ 0 w 29"/>
                    <a:gd name="T5" fmla="*/ 0 h 29"/>
                    <a:gd name="T6" fmla="*/ 29 w 29"/>
                    <a:gd name="T7" fmla="*/ 0 h 29"/>
                  </a:gdLst>
                  <a:ahLst/>
                  <a:cxnLst>
                    <a:cxn ang="0">
                      <a:pos x="T0" y="T1"/>
                    </a:cxn>
                    <a:cxn ang="0">
                      <a:pos x="T2" y="T3"/>
                    </a:cxn>
                    <a:cxn ang="0">
                      <a:pos x="T4" y="T5"/>
                    </a:cxn>
                    <a:cxn ang="0">
                      <a:pos x="T6" y="T7"/>
                    </a:cxn>
                  </a:cxnLst>
                  <a:rect l="0" t="0" r="r" b="b"/>
                  <a:pathLst>
                    <a:path w="29" h="29">
                      <a:moveTo>
                        <a:pt x="29" y="0"/>
                      </a:moveTo>
                      <a:lnTo>
                        <a:pt x="15" y="29"/>
                      </a:lnTo>
                      <a:lnTo>
                        <a:pt x="0" y="0"/>
                      </a:lnTo>
                      <a:lnTo>
                        <a:pt x="2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Line 186"/>
                <p:cNvSpPr>
                  <a:spLocks noChangeShapeType="1"/>
                </p:cNvSpPr>
                <p:nvPr/>
              </p:nvSpPr>
              <p:spPr bwMode="auto">
                <a:xfrm>
                  <a:off x="5394325" y="2765425"/>
                  <a:ext cx="0" cy="919163"/>
                </a:xfrm>
                <a:prstGeom prst="line">
                  <a:avLst/>
                </a:prstGeom>
                <a:noFill/>
                <a:ln w="793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2" name="Freeform 187"/>
                <p:cNvSpPr>
                  <a:spLocks/>
                </p:cNvSpPr>
                <p:nvPr/>
              </p:nvSpPr>
              <p:spPr bwMode="auto">
                <a:xfrm>
                  <a:off x="5370513" y="3678237"/>
                  <a:ext cx="46038" cy="46038"/>
                </a:xfrm>
                <a:custGeom>
                  <a:avLst/>
                  <a:gdLst>
                    <a:gd name="T0" fmla="*/ 29 w 29"/>
                    <a:gd name="T1" fmla="*/ 0 h 29"/>
                    <a:gd name="T2" fmla="*/ 15 w 29"/>
                    <a:gd name="T3" fmla="*/ 29 h 29"/>
                    <a:gd name="T4" fmla="*/ 0 w 29"/>
                    <a:gd name="T5" fmla="*/ 0 h 29"/>
                    <a:gd name="T6" fmla="*/ 29 w 29"/>
                    <a:gd name="T7" fmla="*/ 0 h 29"/>
                  </a:gdLst>
                  <a:ahLst/>
                  <a:cxnLst>
                    <a:cxn ang="0">
                      <a:pos x="T0" y="T1"/>
                    </a:cxn>
                    <a:cxn ang="0">
                      <a:pos x="T2" y="T3"/>
                    </a:cxn>
                    <a:cxn ang="0">
                      <a:pos x="T4" y="T5"/>
                    </a:cxn>
                    <a:cxn ang="0">
                      <a:pos x="T6" y="T7"/>
                    </a:cxn>
                  </a:cxnLst>
                  <a:rect l="0" t="0" r="r" b="b"/>
                  <a:pathLst>
                    <a:path w="29" h="29">
                      <a:moveTo>
                        <a:pt x="29" y="0"/>
                      </a:moveTo>
                      <a:lnTo>
                        <a:pt x="15" y="29"/>
                      </a:lnTo>
                      <a:lnTo>
                        <a:pt x="0" y="0"/>
                      </a:lnTo>
                      <a:lnTo>
                        <a:pt x="2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 name="Rectangle 190"/>
                <p:cNvSpPr>
                  <a:spLocks noChangeArrowheads="1"/>
                </p:cNvSpPr>
                <p:nvPr/>
              </p:nvSpPr>
              <p:spPr bwMode="auto">
                <a:xfrm>
                  <a:off x="5099050" y="4975225"/>
                  <a:ext cx="590550" cy="293688"/>
                </a:xfrm>
                <a:prstGeom prst="rect">
                  <a:avLst/>
                </a:prstGeom>
                <a:solidFill>
                  <a:srgbClr val="8DA0C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Rectangle 191"/>
                <p:cNvSpPr>
                  <a:spLocks noChangeArrowheads="1"/>
                </p:cNvSpPr>
                <p:nvPr/>
              </p:nvSpPr>
              <p:spPr bwMode="auto">
                <a:xfrm>
                  <a:off x="5195888" y="4983162"/>
                  <a:ext cx="5048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a:ln>
                        <a:noFill/>
                      </a:ln>
                      <a:solidFill>
                        <a:srgbClr val="000000"/>
                      </a:solidFill>
                      <a:effectLst/>
                      <a:latin typeface="Times New Roman" panose="02020603050405020304" pitchFamily="18" charset="0"/>
                    </a:rPr>
                    <a:t>L03</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3" name="Line 234"/>
                <p:cNvSpPr>
                  <a:spLocks noChangeShapeType="1"/>
                </p:cNvSpPr>
                <p:nvPr/>
              </p:nvSpPr>
              <p:spPr bwMode="auto">
                <a:xfrm>
                  <a:off x="5394325" y="4019550"/>
                  <a:ext cx="0" cy="915988"/>
                </a:xfrm>
                <a:prstGeom prst="line">
                  <a:avLst/>
                </a:prstGeom>
                <a:noFill/>
                <a:ln w="793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4" name="Freeform 235"/>
                <p:cNvSpPr>
                  <a:spLocks/>
                </p:cNvSpPr>
                <p:nvPr/>
              </p:nvSpPr>
              <p:spPr bwMode="auto">
                <a:xfrm>
                  <a:off x="5370513" y="4929187"/>
                  <a:ext cx="46038" cy="46038"/>
                </a:xfrm>
                <a:custGeom>
                  <a:avLst/>
                  <a:gdLst>
                    <a:gd name="T0" fmla="*/ 29 w 29"/>
                    <a:gd name="T1" fmla="*/ 0 h 29"/>
                    <a:gd name="T2" fmla="*/ 15 w 29"/>
                    <a:gd name="T3" fmla="*/ 29 h 29"/>
                    <a:gd name="T4" fmla="*/ 0 w 29"/>
                    <a:gd name="T5" fmla="*/ 0 h 29"/>
                    <a:gd name="T6" fmla="*/ 29 w 29"/>
                    <a:gd name="T7" fmla="*/ 0 h 29"/>
                  </a:gdLst>
                  <a:ahLst/>
                  <a:cxnLst>
                    <a:cxn ang="0">
                      <a:pos x="T0" y="T1"/>
                    </a:cxn>
                    <a:cxn ang="0">
                      <a:pos x="T2" y="T3"/>
                    </a:cxn>
                    <a:cxn ang="0">
                      <a:pos x="T4" y="T5"/>
                    </a:cxn>
                    <a:cxn ang="0">
                      <a:pos x="T6" y="T7"/>
                    </a:cxn>
                  </a:cxnLst>
                  <a:rect l="0" t="0" r="r" b="b"/>
                  <a:pathLst>
                    <a:path w="29" h="29">
                      <a:moveTo>
                        <a:pt x="29" y="0"/>
                      </a:moveTo>
                      <a:lnTo>
                        <a:pt x="15" y="29"/>
                      </a:lnTo>
                      <a:lnTo>
                        <a:pt x="0" y="0"/>
                      </a:lnTo>
                      <a:lnTo>
                        <a:pt x="2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Rectangle 238"/>
                <p:cNvSpPr>
                  <a:spLocks noChangeArrowheads="1"/>
                </p:cNvSpPr>
                <p:nvPr/>
              </p:nvSpPr>
              <p:spPr bwMode="auto">
                <a:xfrm>
                  <a:off x="5099050" y="6224587"/>
                  <a:ext cx="590550" cy="295275"/>
                </a:xfrm>
                <a:prstGeom prst="rect">
                  <a:avLst/>
                </a:prstGeom>
                <a:solidFill>
                  <a:srgbClr val="A6D85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Rectangle 239"/>
                <p:cNvSpPr>
                  <a:spLocks noChangeArrowheads="1"/>
                </p:cNvSpPr>
                <p:nvPr/>
              </p:nvSpPr>
              <p:spPr bwMode="auto">
                <a:xfrm>
                  <a:off x="5245100" y="6234112"/>
                  <a:ext cx="4064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a:ln>
                        <a:noFill/>
                      </a:ln>
                      <a:solidFill>
                        <a:srgbClr val="000000"/>
                      </a:solidFill>
                      <a:effectLst/>
                      <a:latin typeface="Times New Roman" panose="02020603050405020304" pitchFamily="18" charset="0"/>
                    </a:rPr>
                    <a:t>FC</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21" name="Line 264"/>
                <p:cNvSpPr>
                  <a:spLocks noChangeShapeType="1"/>
                </p:cNvSpPr>
                <p:nvPr/>
              </p:nvSpPr>
              <p:spPr bwMode="auto">
                <a:xfrm>
                  <a:off x="5394325" y="5268912"/>
                  <a:ext cx="0" cy="915988"/>
                </a:xfrm>
                <a:prstGeom prst="line">
                  <a:avLst/>
                </a:prstGeom>
                <a:noFill/>
                <a:ln w="793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2" name="Freeform 265"/>
                <p:cNvSpPr>
                  <a:spLocks/>
                </p:cNvSpPr>
                <p:nvPr/>
              </p:nvSpPr>
              <p:spPr bwMode="auto">
                <a:xfrm>
                  <a:off x="5370513" y="6180137"/>
                  <a:ext cx="46038" cy="44450"/>
                </a:xfrm>
                <a:custGeom>
                  <a:avLst/>
                  <a:gdLst>
                    <a:gd name="T0" fmla="*/ 29 w 29"/>
                    <a:gd name="T1" fmla="*/ 0 h 28"/>
                    <a:gd name="T2" fmla="*/ 15 w 29"/>
                    <a:gd name="T3" fmla="*/ 28 h 28"/>
                    <a:gd name="T4" fmla="*/ 0 w 29"/>
                    <a:gd name="T5" fmla="*/ 0 h 28"/>
                    <a:gd name="T6" fmla="*/ 29 w 29"/>
                    <a:gd name="T7" fmla="*/ 0 h 28"/>
                  </a:gdLst>
                  <a:ahLst/>
                  <a:cxnLst>
                    <a:cxn ang="0">
                      <a:pos x="T0" y="T1"/>
                    </a:cxn>
                    <a:cxn ang="0">
                      <a:pos x="T2" y="T3"/>
                    </a:cxn>
                    <a:cxn ang="0">
                      <a:pos x="T4" y="T5"/>
                    </a:cxn>
                    <a:cxn ang="0">
                      <a:pos x="T6" y="T7"/>
                    </a:cxn>
                  </a:cxnLst>
                  <a:rect l="0" t="0" r="r" b="b"/>
                  <a:pathLst>
                    <a:path w="29" h="28">
                      <a:moveTo>
                        <a:pt x="29" y="0"/>
                      </a:moveTo>
                      <a:lnTo>
                        <a:pt x="15" y="28"/>
                      </a:lnTo>
                      <a:lnTo>
                        <a:pt x="0" y="0"/>
                      </a:lnTo>
                      <a:lnTo>
                        <a:pt x="2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Line 269"/>
                <p:cNvSpPr>
                  <a:spLocks noChangeShapeType="1"/>
                </p:cNvSpPr>
                <p:nvPr/>
              </p:nvSpPr>
              <p:spPr bwMode="auto">
                <a:xfrm>
                  <a:off x="5394325" y="4437062"/>
                  <a:ext cx="0" cy="133350"/>
                </a:xfrm>
                <a:prstGeom prst="line">
                  <a:avLst/>
                </a:prstGeom>
                <a:noFill/>
                <a:ln w="793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4" name="Freeform 270"/>
                <p:cNvSpPr>
                  <a:spLocks/>
                </p:cNvSpPr>
                <p:nvPr/>
              </p:nvSpPr>
              <p:spPr bwMode="auto">
                <a:xfrm>
                  <a:off x="5370513" y="4564062"/>
                  <a:ext cx="46038" cy="46038"/>
                </a:xfrm>
                <a:custGeom>
                  <a:avLst/>
                  <a:gdLst>
                    <a:gd name="T0" fmla="*/ 29 w 29"/>
                    <a:gd name="T1" fmla="*/ 0 h 29"/>
                    <a:gd name="T2" fmla="*/ 15 w 29"/>
                    <a:gd name="T3" fmla="*/ 29 h 29"/>
                    <a:gd name="T4" fmla="*/ 0 w 29"/>
                    <a:gd name="T5" fmla="*/ 0 h 29"/>
                    <a:gd name="T6" fmla="*/ 29 w 29"/>
                    <a:gd name="T7" fmla="*/ 0 h 29"/>
                  </a:gdLst>
                  <a:ahLst/>
                  <a:cxnLst>
                    <a:cxn ang="0">
                      <a:pos x="T0" y="T1"/>
                    </a:cxn>
                    <a:cxn ang="0">
                      <a:pos x="T2" y="T3"/>
                    </a:cxn>
                    <a:cxn ang="0">
                      <a:pos x="T4" y="T5"/>
                    </a:cxn>
                    <a:cxn ang="0">
                      <a:pos x="T6" y="T7"/>
                    </a:cxn>
                  </a:cxnLst>
                  <a:rect l="0" t="0" r="r" b="b"/>
                  <a:pathLst>
                    <a:path w="29" h="29">
                      <a:moveTo>
                        <a:pt x="29" y="0"/>
                      </a:moveTo>
                      <a:lnTo>
                        <a:pt x="15" y="29"/>
                      </a:lnTo>
                      <a:lnTo>
                        <a:pt x="0" y="0"/>
                      </a:lnTo>
                      <a:lnTo>
                        <a:pt x="2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Freeform 288"/>
                <p:cNvSpPr>
                  <a:spLocks/>
                </p:cNvSpPr>
                <p:nvPr/>
              </p:nvSpPr>
              <p:spPr bwMode="auto">
                <a:xfrm>
                  <a:off x="5373688" y="5808662"/>
                  <a:ext cx="46038" cy="46038"/>
                </a:xfrm>
                <a:custGeom>
                  <a:avLst/>
                  <a:gdLst>
                    <a:gd name="T0" fmla="*/ 29 w 29"/>
                    <a:gd name="T1" fmla="*/ 0 h 29"/>
                    <a:gd name="T2" fmla="*/ 15 w 29"/>
                    <a:gd name="T3" fmla="*/ 29 h 29"/>
                    <a:gd name="T4" fmla="*/ 0 w 29"/>
                    <a:gd name="T5" fmla="*/ 0 h 29"/>
                    <a:gd name="T6" fmla="*/ 29 w 29"/>
                    <a:gd name="T7" fmla="*/ 0 h 29"/>
                  </a:gdLst>
                  <a:ahLst/>
                  <a:cxnLst>
                    <a:cxn ang="0">
                      <a:pos x="T0" y="T1"/>
                    </a:cxn>
                    <a:cxn ang="0">
                      <a:pos x="T2" y="T3"/>
                    </a:cxn>
                    <a:cxn ang="0">
                      <a:pos x="T4" y="T5"/>
                    </a:cxn>
                    <a:cxn ang="0">
                      <a:pos x="T6" y="T7"/>
                    </a:cxn>
                  </a:cxnLst>
                  <a:rect l="0" t="0" r="r" b="b"/>
                  <a:pathLst>
                    <a:path w="29" h="29">
                      <a:moveTo>
                        <a:pt x="29" y="0"/>
                      </a:moveTo>
                      <a:lnTo>
                        <a:pt x="15" y="29"/>
                      </a:lnTo>
                      <a:lnTo>
                        <a:pt x="0" y="0"/>
                      </a:lnTo>
                      <a:lnTo>
                        <a:pt x="2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Rectangle 303"/>
                <p:cNvSpPr>
                  <a:spLocks noChangeArrowheads="1"/>
                </p:cNvSpPr>
                <p:nvPr/>
              </p:nvSpPr>
              <p:spPr bwMode="auto">
                <a:xfrm>
                  <a:off x="5170488" y="6521450"/>
                  <a:ext cx="56038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a:ln>
                        <a:noFill/>
                      </a:ln>
                      <a:solidFill>
                        <a:srgbClr val="000000"/>
                      </a:solidFill>
                      <a:effectLst/>
                      <a:latin typeface="Times New Roman" panose="02020603050405020304" pitchFamily="18" charset="0"/>
                    </a:rPr>
                    <a:t>LLL</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35" name="Line 330"/>
                <p:cNvSpPr>
                  <a:spLocks noChangeShapeType="1"/>
                </p:cNvSpPr>
                <p:nvPr/>
              </p:nvSpPr>
              <p:spPr bwMode="auto">
                <a:xfrm>
                  <a:off x="5394325" y="2765425"/>
                  <a:ext cx="0" cy="549275"/>
                </a:xfrm>
                <a:prstGeom prst="line">
                  <a:avLst/>
                </a:prstGeom>
                <a:noFill/>
                <a:ln w="793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6" name="Freeform 331"/>
                <p:cNvSpPr>
                  <a:spLocks/>
                </p:cNvSpPr>
                <p:nvPr/>
              </p:nvSpPr>
              <p:spPr bwMode="auto">
                <a:xfrm>
                  <a:off x="5370513" y="3309937"/>
                  <a:ext cx="46038" cy="46038"/>
                </a:xfrm>
                <a:custGeom>
                  <a:avLst/>
                  <a:gdLst>
                    <a:gd name="T0" fmla="*/ 29 w 29"/>
                    <a:gd name="T1" fmla="*/ 0 h 29"/>
                    <a:gd name="T2" fmla="*/ 15 w 29"/>
                    <a:gd name="T3" fmla="*/ 29 h 29"/>
                    <a:gd name="T4" fmla="*/ 0 w 29"/>
                    <a:gd name="T5" fmla="*/ 0 h 29"/>
                    <a:gd name="T6" fmla="*/ 29 w 29"/>
                    <a:gd name="T7" fmla="*/ 0 h 29"/>
                  </a:gdLst>
                  <a:ahLst/>
                  <a:cxnLst>
                    <a:cxn ang="0">
                      <a:pos x="T0" y="T1"/>
                    </a:cxn>
                    <a:cxn ang="0">
                      <a:pos x="T2" y="T3"/>
                    </a:cxn>
                    <a:cxn ang="0">
                      <a:pos x="T4" y="T5"/>
                    </a:cxn>
                    <a:cxn ang="0">
                      <a:pos x="T6" y="T7"/>
                    </a:cxn>
                  </a:cxnLst>
                  <a:rect l="0" t="0" r="r" b="b"/>
                  <a:pathLst>
                    <a:path w="29" h="29">
                      <a:moveTo>
                        <a:pt x="29" y="0"/>
                      </a:moveTo>
                      <a:lnTo>
                        <a:pt x="15" y="29"/>
                      </a:lnTo>
                      <a:lnTo>
                        <a:pt x="0" y="0"/>
                      </a:lnTo>
                      <a:lnTo>
                        <a:pt x="2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51" name="Group 350"/>
              <p:cNvGrpSpPr/>
              <p:nvPr/>
            </p:nvGrpSpPr>
            <p:grpSpPr>
              <a:xfrm>
                <a:off x="5833872" y="2425700"/>
                <a:ext cx="646112" cy="4432300"/>
                <a:chOff x="10272713" y="2425700"/>
                <a:chExt cx="646112" cy="4432300"/>
              </a:xfrm>
            </p:grpSpPr>
            <p:sp>
              <p:nvSpPr>
                <p:cNvPr id="94" name="Freeform 151"/>
                <p:cNvSpPr>
                  <a:spLocks/>
                </p:cNvSpPr>
                <p:nvPr/>
              </p:nvSpPr>
              <p:spPr bwMode="auto">
                <a:xfrm>
                  <a:off x="10545763" y="2867025"/>
                  <a:ext cx="46038" cy="46038"/>
                </a:xfrm>
                <a:custGeom>
                  <a:avLst/>
                  <a:gdLst>
                    <a:gd name="T0" fmla="*/ 29 w 29"/>
                    <a:gd name="T1" fmla="*/ 0 h 29"/>
                    <a:gd name="T2" fmla="*/ 14 w 29"/>
                    <a:gd name="T3" fmla="*/ 29 h 29"/>
                    <a:gd name="T4" fmla="*/ 0 w 29"/>
                    <a:gd name="T5" fmla="*/ 0 h 29"/>
                    <a:gd name="T6" fmla="*/ 29 w 29"/>
                    <a:gd name="T7" fmla="*/ 0 h 29"/>
                  </a:gdLst>
                  <a:ahLst/>
                  <a:cxnLst>
                    <a:cxn ang="0">
                      <a:pos x="T0" y="T1"/>
                    </a:cxn>
                    <a:cxn ang="0">
                      <a:pos x="T2" y="T3"/>
                    </a:cxn>
                    <a:cxn ang="0">
                      <a:pos x="T4" y="T5"/>
                    </a:cxn>
                    <a:cxn ang="0">
                      <a:pos x="T6" y="T7"/>
                    </a:cxn>
                  </a:cxnLst>
                  <a:rect l="0" t="0" r="r" b="b"/>
                  <a:pathLst>
                    <a:path w="29" h="29">
                      <a:moveTo>
                        <a:pt x="29" y="0"/>
                      </a:moveTo>
                      <a:lnTo>
                        <a:pt x="14" y="29"/>
                      </a:lnTo>
                      <a:lnTo>
                        <a:pt x="0" y="0"/>
                      </a:lnTo>
                      <a:lnTo>
                        <a:pt x="2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350" name="Group 349"/>
                <p:cNvGrpSpPr/>
                <p:nvPr/>
              </p:nvGrpSpPr>
              <p:grpSpPr>
                <a:xfrm>
                  <a:off x="10272713" y="2425700"/>
                  <a:ext cx="646112" cy="4432300"/>
                  <a:chOff x="10272713" y="2425700"/>
                  <a:chExt cx="646112" cy="4432300"/>
                </a:xfrm>
              </p:grpSpPr>
              <p:sp>
                <p:nvSpPr>
                  <p:cNvPr id="81" name="Rectangle 108"/>
                  <p:cNvSpPr>
                    <a:spLocks noChangeArrowheads="1"/>
                  </p:cNvSpPr>
                  <p:nvPr/>
                </p:nvSpPr>
                <p:spPr bwMode="auto">
                  <a:xfrm>
                    <a:off x="10272713" y="2471737"/>
                    <a:ext cx="592138" cy="293688"/>
                  </a:xfrm>
                  <a:prstGeom prst="rect">
                    <a:avLst/>
                  </a:prstGeom>
                  <a:solidFill>
                    <a:srgbClr val="66C2A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Rectangle 109"/>
                  <p:cNvSpPr>
                    <a:spLocks noChangeArrowheads="1"/>
                  </p:cNvSpPr>
                  <p:nvPr/>
                </p:nvSpPr>
                <p:spPr bwMode="auto">
                  <a:xfrm>
                    <a:off x="10364788" y="2476500"/>
                    <a:ext cx="5175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dirty="0">
                        <a:ln>
                          <a:noFill/>
                        </a:ln>
                        <a:solidFill>
                          <a:srgbClr val="000000"/>
                        </a:solidFill>
                        <a:effectLst/>
                        <a:latin typeface="Times New Roman" panose="02020603050405020304" pitchFamily="18" charset="0"/>
                      </a:rPr>
                      <a:t>R01</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83" name="Rectangle 116"/>
                  <p:cNvSpPr>
                    <a:spLocks noChangeArrowheads="1"/>
                  </p:cNvSpPr>
                  <p:nvPr/>
                </p:nvSpPr>
                <p:spPr bwMode="auto">
                  <a:xfrm>
                    <a:off x="10272713" y="2913062"/>
                    <a:ext cx="592138" cy="293688"/>
                  </a:xfrm>
                  <a:prstGeom prst="rect">
                    <a:avLst/>
                  </a:prstGeom>
                  <a:solidFill>
                    <a:srgbClr val="66C2A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Rectangle 117"/>
                  <p:cNvSpPr>
                    <a:spLocks noChangeArrowheads="1"/>
                  </p:cNvSpPr>
                  <p:nvPr/>
                </p:nvSpPr>
                <p:spPr bwMode="auto">
                  <a:xfrm>
                    <a:off x="10364788" y="2917825"/>
                    <a:ext cx="5175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a:ln>
                          <a:noFill/>
                        </a:ln>
                        <a:solidFill>
                          <a:srgbClr val="000000"/>
                        </a:solidFill>
                        <a:effectLst/>
                        <a:latin typeface="Times New Roman" panose="02020603050405020304" pitchFamily="18" charset="0"/>
                      </a:rPr>
                      <a:t>R02</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7" name="Rectangle 132"/>
                  <p:cNvSpPr>
                    <a:spLocks noChangeArrowheads="1"/>
                  </p:cNvSpPr>
                  <p:nvPr/>
                </p:nvSpPr>
                <p:spPr bwMode="auto">
                  <a:xfrm>
                    <a:off x="10272713" y="3724275"/>
                    <a:ext cx="592138" cy="295275"/>
                  </a:xfrm>
                  <a:prstGeom prst="rect">
                    <a:avLst/>
                  </a:prstGeom>
                  <a:solidFill>
                    <a:srgbClr val="FC8D6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Rectangle 133"/>
                  <p:cNvSpPr>
                    <a:spLocks noChangeArrowheads="1"/>
                  </p:cNvSpPr>
                  <p:nvPr/>
                </p:nvSpPr>
                <p:spPr bwMode="auto">
                  <a:xfrm>
                    <a:off x="10364788" y="3733800"/>
                    <a:ext cx="5175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dirty="0">
                        <a:ln>
                          <a:noFill/>
                        </a:ln>
                        <a:solidFill>
                          <a:srgbClr val="000000"/>
                        </a:solidFill>
                        <a:effectLst/>
                        <a:latin typeface="Times New Roman" panose="02020603050405020304" pitchFamily="18" charset="0"/>
                      </a:rPr>
                      <a:t>R03</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93" name="Line 150"/>
                  <p:cNvSpPr>
                    <a:spLocks noChangeShapeType="1"/>
                  </p:cNvSpPr>
                  <p:nvPr/>
                </p:nvSpPr>
                <p:spPr bwMode="auto">
                  <a:xfrm>
                    <a:off x="10567988" y="2765425"/>
                    <a:ext cx="0" cy="107950"/>
                  </a:xfrm>
                  <a:prstGeom prst="line">
                    <a:avLst/>
                  </a:prstGeom>
                  <a:noFill/>
                  <a:ln w="793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8" name="Freeform 173"/>
                  <p:cNvSpPr>
                    <a:spLocks/>
                  </p:cNvSpPr>
                  <p:nvPr/>
                </p:nvSpPr>
                <p:spPr bwMode="auto">
                  <a:xfrm>
                    <a:off x="10545763" y="2425700"/>
                    <a:ext cx="46038" cy="46038"/>
                  </a:xfrm>
                  <a:custGeom>
                    <a:avLst/>
                    <a:gdLst>
                      <a:gd name="T0" fmla="*/ 29 w 29"/>
                      <a:gd name="T1" fmla="*/ 0 h 29"/>
                      <a:gd name="T2" fmla="*/ 14 w 29"/>
                      <a:gd name="T3" fmla="*/ 29 h 29"/>
                      <a:gd name="T4" fmla="*/ 0 w 29"/>
                      <a:gd name="T5" fmla="*/ 0 h 29"/>
                      <a:gd name="T6" fmla="*/ 29 w 29"/>
                      <a:gd name="T7" fmla="*/ 0 h 29"/>
                    </a:gdLst>
                    <a:ahLst/>
                    <a:cxnLst>
                      <a:cxn ang="0">
                        <a:pos x="T0" y="T1"/>
                      </a:cxn>
                      <a:cxn ang="0">
                        <a:pos x="T2" y="T3"/>
                      </a:cxn>
                      <a:cxn ang="0">
                        <a:pos x="T4" y="T5"/>
                      </a:cxn>
                      <a:cxn ang="0">
                        <a:pos x="T6" y="T7"/>
                      </a:cxn>
                    </a:cxnLst>
                    <a:rect l="0" t="0" r="r" b="b"/>
                    <a:pathLst>
                      <a:path w="29" h="29">
                        <a:moveTo>
                          <a:pt x="29" y="0"/>
                        </a:moveTo>
                        <a:lnTo>
                          <a:pt x="14" y="29"/>
                        </a:lnTo>
                        <a:lnTo>
                          <a:pt x="0" y="0"/>
                        </a:lnTo>
                        <a:lnTo>
                          <a:pt x="2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Line 178"/>
                  <p:cNvSpPr>
                    <a:spLocks noChangeShapeType="1"/>
                  </p:cNvSpPr>
                  <p:nvPr/>
                </p:nvSpPr>
                <p:spPr bwMode="auto">
                  <a:xfrm>
                    <a:off x="10567988" y="3206750"/>
                    <a:ext cx="0" cy="477838"/>
                  </a:xfrm>
                  <a:prstGeom prst="line">
                    <a:avLst/>
                  </a:prstGeom>
                  <a:noFill/>
                  <a:ln w="793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0" name="Freeform 179"/>
                  <p:cNvSpPr>
                    <a:spLocks/>
                  </p:cNvSpPr>
                  <p:nvPr/>
                </p:nvSpPr>
                <p:spPr bwMode="auto">
                  <a:xfrm>
                    <a:off x="10545763" y="3678237"/>
                    <a:ext cx="46038" cy="46038"/>
                  </a:xfrm>
                  <a:custGeom>
                    <a:avLst/>
                    <a:gdLst>
                      <a:gd name="T0" fmla="*/ 29 w 29"/>
                      <a:gd name="T1" fmla="*/ 0 h 29"/>
                      <a:gd name="T2" fmla="*/ 14 w 29"/>
                      <a:gd name="T3" fmla="*/ 29 h 29"/>
                      <a:gd name="T4" fmla="*/ 0 w 29"/>
                      <a:gd name="T5" fmla="*/ 0 h 29"/>
                      <a:gd name="T6" fmla="*/ 29 w 29"/>
                      <a:gd name="T7" fmla="*/ 0 h 29"/>
                    </a:gdLst>
                    <a:ahLst/>
                    <a:cxnLst>
                      <a:cxn ang="0">
                        <a:pos x="T0" y="T1"/>
                      </a:cxn>
                      <a:cxn ang="0">
                        <a:pos x="T2" y="T3"/>
                      </a:cxn>
                      <a:cxn ang="0">
                        <a:pos x="T4" y="T5"/>
                      </a:cxn>
                      <a:cxn ang="0">
                        <a:pos x="T6" y="T7"/>
                      </a:cxn>
                    </a:cxnLst>
                    <a:rect l="0" t="0" r="r" b="b"/>
                    <a:pathLst>
                      <a:path w="29" h="29">
                        <a:moveTo>
                          <a:pt x="29" y="0"/>
                        </a:moveTo>
                        <a:lnTo>
                          <a:pt x="14" y="29"/>
                        </a:lnTo>
                        <a:lnTo>
                          <a:pt x="0" y="0"/>
                        </a:lnTo>
                        <a:lnTo>
                          <a:pt x="2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Rectangle 204"/>
                  <p:cNvSpPr>
                    <a:spLocks noChangeArrowheads="1"/>
                  </p:cNvSpPr>
                  <p:nvPr/>
                </p:nvSpPr>
                <p:spPr bwMode="auto">
                  <a:xfrm>
                    <a:off x="10272713" y="4975225"/>
                    <a:ext cx="592138" cy="293688"/>
                  </a:xfrm>
                  <a:prstGeom prst="rect">
                    <a:avLst/>
                  </a:prstGeom>
                  <a:solidFill>
                    <a:srgbClr val="8DA0C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Rectangle 205"/>
                  <p:cNvSpPr>
                    <a:spLocks noChangeArrowheads="1"/>
                  </p:cNvSpPr>
                  <p:nvPr/>
                </p:nvSpPr>
                <p:spPr bwMode="auto">
                  <a:xfrm>
                    <a:off x="10364788" y="4983162"/>
                    <a:ext cx="5175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a:ln>
                          <a:noFill/>
                        </a:ln>
                        <a:solidFill>
                          <a:srgbClr val="000000"/>
                        </a:solidFill>
                        <a:effectLst/>
                        <a:latin typeface="Times New Roman" panose="02020603050405020304" pitchFamily="18" charset="0"/>
                      </a:rPr>
                      <a:t>R05</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7" name="Rectangle 212"/>
                  <p:cNvSpPr>
                    <a:spLocks noChangeArrowheads="1"/>
                  </p:cNvSpPr>
                  <p:nvPr/>
                </p:nvSpPr>
                <p:spPr bwMode="auto">
                  <a:xfrm>
                    <a:off x="10272713" y="5416550"/>
                    <a:ext cx="592138" cy="293688"/>
                  </a:xfrm>
                  <a:prstGeom prst="rect">
                    <a:avLst/>
                  </a:prstGeom>
                  <a:solidFill>
                    <a:srgbClr val="8DA0C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Rectangle 213"/>
                  <p:cNvSpPr>
                    <a:spLocks noChangeArrowheads="1"/>
                  </p:cNvSpPr>
                  <p:nvPr/>
                </p:nvSpPr>
                <p:spPr bwMode="auto">
                  <a:xfrm>
                    <a:off x="10364788" y="5424487"/>
                    <a:ext cx="5175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a:ln>
                          <a:noFill/>
                        </a:ln>
                        <a:solidFill>
                          <a:srgbClr val="000000"/>
                        </a:solidFill>
                        <a:effectLst/>
                        <a:latin typeface="Times New Roman" panose="02020603050405020304" pitchFamily="18" charset="0"/>
                      </a:rPr>
                      <a:t>R06</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9" name="Line 220"/>
                  <p:cNvSpPr>
                    <a:spLocks noChangeShapeType="1"/>
                  </p:cNvSpPr>
                  <p:nvPr/>
                </p:nvSpPr>
                <p:spPr bwMode="auto">
                  <a:xfrm>
                    <a:off x="10567988" y="5268912"/>
                    <a:ext cx="0" cy="107950"/>
                  </a:xfrm>
                  <a:prstGeom prst="line">
                    <a:avLst/>
                  </a:prstGeom>
                  <a:noFill/>
                  <a:ln w="793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0" name="Freeform 221"/>
                  <p:cNvSpPr>
                    <a:spLocks/>
                  </p:cNvSpPr>
                  <p:nvPr/>
                </p:nvSpPr>
                <p:spPr bwMode="auto">
                  <a:xfrm>
                    <a:off x="10545763" y="5370512"/>
                    <a:ext cx="46038" cy="46038"/>
                  </a:xfrm>
                  <a:custGeom>
                    <a:avLst/>
                    <a:gdLst>
                      <a:gd name="T0" fmla="*/ 29 w 29"/>
                      <a:gd name="T1" fmla="*/ 0 h 29"/>
                      <a:gd name="T2" fmla="*/ 14 w 29"/>
                      <a:gd name="T3" fmla="*/ 29 h 29"/>
                      <a:gd name="T4" fmla="*/ 0 w 29"/>
                      <a:gd name="T5" fmla="*/ 0 h 29"/>
                      <a:gd name="T6" fmla="*/ 29 w 29"/>
                      <a:gd name="T7" fmla="*/ 0 h 29"/>
                    </a:gdLst>
                    <a:ahLst/>
                    <a:cxnLst>
                      <a:cxn ang="0">
                        <a:pos x="T0" y="T1"/>
                      </a:cxn>
                      <a:cxn ang="0">
                        <a:pos x="T2" y="T3"/>
                      </a:cxn>
                      <a:cxn ang="0">
                        <a:pos x="T4" y="T5"/>
                      </a:cxn>
                      <a:cxn ang="0">
                        <a:pos x="T6" y="T7"/>
                      </a:cxn>
                    </a:cxnLst>
                    <a:rect l="0" t="0" r="r" b="b"/>
                    <a:pathLst>
                      <a:path w="29" h="29">
                        <a:moveTo>
                          <a:pt x="29" y="0"/>
                        </a:moveTo>
                        <a:lnTo>
                          <a:pt x="14" y="29"/>
                        </a:lnTo>
                        <a:lnTo>
                          <a:pt x="0" y="0"/>
                        </a:lnTo>
                        <a:lnTo>
                          <a:pt x="2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Rectangle 252"/>
                  <p:cNvSpPr>
                    <a:spLocks noChangeArrowheads="1"/>
                  </p:cNvSpPr>
                  <p:nvPr/>
                </p:nvSpPr>
                <p:spPr bwMode="auto">
                  <a:xfrm>
                    <a:off x="10272713" y="6224587"/>
                    <a:ext cx="592138" cy="295275"/>
                  </a:xfrm>
                  <a:prstGeom prst="rect">
                    <a:avLst/>
                  </a:prstGeom>
                  <a:solidFill>
                    <a:srgbClr val="A6D85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Rectangle 253"/>
                  <p:cNvSpPr>
                    <a:spLocks noChangeArrowheads="1"/>
                  </p:cNvSpPr>
                  <p:nvPr/>
                </p:nvSpPr>
                <p:spPr bwMode="auto">
                  <a:xfrm>
                    <a:off x="10420350" y="6234112"/>
                    <a:ext cx="4064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a:ln>
                          <a:noFill/>
                        </a:ln>
                        <a:solidFill>
                          <a:srgbClr val="000000"/>
                        </a:solidFill>
                        <a:effectLst/>
                        <a:latin typeface="Times New Roman" panose="02020603050405020304" pitchFamily="18" charset="0"/>
                      </a:rPr>
                      <a:t>FC</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9" name="Line 258"/>
                  <p:cNvSpPr>
                    <a:spLocks noChangeShapeType="1"/>
                  </p:cNvSpPr>
                  <p:nvPr/>
                </p:nvSpPr>
                <p:spPr bwMode="auto">
                  <a:xfrm>
                    <a:off x="10567988" y="5710237"/>
                    <a:ext cx="0" cy="474663"/>
                  </a:xfrm>
                  <a:prstGeom prst="line">
                    <a:avLst/>
                  </a:prstGeom>
                  <a:noFill/>
                  <a:ln w="793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0" name="Freeform 259"/>
                  <p:cNvSpPr>
                    <a:spLocks/>
                  </p:cNvSpPr>
                  <p:nvPr/>
                </p:nvSpPr>
                <p:spPr bwMode="auto">
                  <a:xfrm>
                    <a:off x="10545763" y="6180137"/>
                    <a:ext cx="46038" cy="44450"/>
                  </a:xfrm>
                  <a:custGeom>
                    <a:avLst/>
                    <a:gdLst>
                      <a:gd name="T0" fmla="*/ 29 w 29"/>
                      <a:gd name="T1" fmla="*/ 0 h 28"/>
                      <a:gd name="T2" fmla="*/ 14 w 29"/>
                      <a:gd name="T3" fmla="*/ 28 h 28"/>
                      <a:gd name="T4" fmla="*/ 0 w 29"/>
                      <a:gd name="T5" fmla="*/ 0 h 28"/>
                      <a:gd name="T6" fmla="*/ 29 w 29"/>
                      <a:gd name="T7" fmla="*/ 0 h 28"/>
                    </a:gdLst>
                    <a:ahLst/>
                    <a:cxnLst>
                      <a:cxn ang="0">
                        <a:pos x="T0" y="T1"/>
                      </a:cxn>
                      <a:cxn ang="0">
                        <a:pos x="T2" y="T3"/>
                      </a:cxn>
                      <a:cxn ang="0">
                        <a:pos x="T4" y="T5"/>
                      </a:cxn>
                      <a:cxn ang="0">
                        <a:pos x="T6" y="T7"/>
                      </a:cxn>
                    </a:cxnLst>
                    <a:rect l="0" t="0" r="r" b="b"/>
                    <a:pathLst>
                      <a:path w="29" h="28">
                        <a:moveTo>
                          <a:pt x="29" y="0"/>
                        </a:moveTo>
                        <a:lnTo>
                          <a:pt x="14" y="28"/>
                        </a:lnTo>
                        <a:lnTo>
                          <a:pt x="0" y="0"/>
                        </a:lnTo>
                        <a:lnTo>
                          <a:pt x="2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348" name="Group 347"/>
                  <p:cNvGrpSpPr/>
                  <p:nvPr/>
                </p:nvGrpSpPr>
                <p:grpSpPr>
                  <a:xfrm>
                    <a:off x="10272713" y="4019550"/>
                    <a:ext cx="609600" cy="955675"/>
                    <a:chOff x="10272713" y="4019550"/>
                    <a:chExt cx="609600" cy="955675"/>
                  </a:xfrm>
                </p:grpSpPr>
                <p:sp>
                  <p:nvSpPr>
                    <p:cNvPr id="89" name="Rectangle 140"/>
                    <p:cNvSpPr>
                      <a:spLocks noChangeArrowheads="1"/>
                    </p:cNvSpPr>
                    <p:nvPr/>
                  </p:nvSpPr>
                  <p:spPr bwMode="auto">
                    <a:xfrm>
                      <a:off x="10272713" y="4165600"/>
                      <a:ext cx="592138" cy="295275"/>
                    </a:xfrm>
                    <a:prstGeom prst="rect">
                      <a:avLst/>
                    </a:prstGeom>
                    <a:solidFill>
                      <a:srgbClr val="FC8D6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Rectangle 141"/>
                    <p:cNvSpPr>
                      <a:spLocks noChangeArrowheads="1"/>
                    </p:cNvSpPr>
                    <p:nvPr/>
                  </p:nvSpPr>
                  <p:spPr bwMode="auto">
                    <a:xfrm>
                      <a:off x="10364788" y="4175125"/>
                      <a:ext cx="5175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a:ln>
                            <a:noFill/>
                          </a:ln>
                          <a:solidFill>
                            <a:srgbClr val="000000"/>
                          </a:solidFill>
                          <a:effectLst/>
                          <a:latin typeface="Times New Roman" panose="02020603050405020304" pitchFamily="18" charset="0"/>
                        </a:rPr>
                        <a:t>R04</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5" name="Line 158"/>
                    <p:cNvSpPr>
                      <a:spLocks noChangeShapeType="1"/>
                    </p:cNvSpPr>
                    <p:nvPr/>
                  </p:nvSpPr>
                  <p:spPr bwMode="auto">
                    <a:xfrm>
                      <a:off x="10567988" y="4019550"/>
                      <a:ext cx="0" cy="106363"/>
                    </a:xfrm>
                    <a:prstGeom prst="line">
                      <a:avLst/>
                    </a:prstGeom>
                    <a:noFill/>
                    <a:ln w="793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6" name="Freeform 159"/>
                    <p:cNvSpPr>
                      <a:spLocks/>
                    </p:cNvSpPr>
                    <p:nvPr/>
                  </p:nvSpPr>
                  <p:spPr bwMode="auto">
                    <a:xfrm>
                      <a:off x="10545763" y="4119562"/>
                      <a:ext cx="46038" cy="46038"/>
                    </a:xfrm>
                    <a:custGeom>
                      <a:avLst/>
                      <a:gdLst>
                        <a:gd name="T0" fmla="*/ 29 w 29"/>
                        <a:gd name="T1" fmla="*/ 0 h 29"/>
                        <a:gd name="T2" fmla="*/ 14 w 29"/>
                        <a:gd name="T3" fmla="*/ 29 h 29"/>
                        <a:gd name="T4" fmla="*/ 0 w 29"/>
                        <a:gd name="T5" fmla="*/ 0 h 29"/>
                        <a:gd name="T6" fmla="*/ 29 w 29"/>
                        <a:gd name="T7" fmla="*/ 0 h 29"/>
                      </a:gdLst>
                      <a:ahLst/>
                      <a:cxnLst>
                        <a:cxn ang="0">
                          <a:pos x="T0" y="T1"/>
                        </a:cxn>
                        <a:cxn ang="0">
                          <a:pos x="T2" y="T3"/>
                        </a:cxn>
                        <a:cxn ang="0">
                          <a:pos x="T4" y="T5"/>
                        </a:cxn>
                        <a:cxn ang="0">
                          <a:pos x="T6" y="T7"/>
                        </a:cxn>
                      </a:cxnLst>
                      <a:rect l="0" t="0" r="r" b="b"/>
                      <a:pathLst>
                        <a:path w="29" h="29">
                          <a:moveTo>
                            <a:pt x="29" y="0"/>
                          </a:moveTo>
                          <a:lnTo>
                            <a:pt x="14" y="29"/>
                          </a:lnTo>
                          <a:lnTo>
                            <a:pt x="0" y="0"/>
                          </a:lnTo>
                          <a:lnTo>
                            <a:pt x="2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Line 226"/>
                    <p:cNvSpPr>
                      <a:spLocks noChangeShapeType="1"/>
                    </p:cNvSpPr>
                    <p:nvPr/>
                  </p:nvSpPr>
                  <p:spPr bwMode="auto">
                    <a:xfrm>
                      <a:off x="10567988" y="4460875"/>
                      <a:ext cx="0" cy="474663"/>
                    </a:xfrm>
                    <a:prstGeom prst="line">
                      <a:avLst/>
                    </a:prstGeom>
                    <a:noFill/>
                    <a:ln w="793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 name="Freeform 227"/>
                    <p:cNvSpPr>
                      <a:spLocks/>
                    </p:cNvSpPr>
                    <p:nvPr/>
                  </p:nvSpPr>
                  <p:spPr bwMode="auto">
                    <a:xfrm>
                      <a:off x="10545763" y="4929187"/>
                      <a:ext cx="46038" cy="46038"/>
                    </a:xfrm>
                    <a:custGeom>
                      <a:avLst/>
                      <a:gdLst>
                        <a:gd name="T0" fmla="*/ 29 w 29"/>
                        <a:gd name="T1" fmla="*/ 0 h 29"/>
                        <a:gd name="T2" fmla="*/ 14 w 29"/>
                        <a:gd name="T3" fmla="*/ 29 h 29"/>
                        <a:gd name="T4" fmla="*/ 0 w 29"/>
                        <a:gd name="T5" fmla="*/ 0 h 29"/>
                        <a:gd name="T6" fmla="*/ 29 w 29"/>
                        <a:gd name="T7" fmla="*/ 0 h 29"/>
                      </a:gdLst>
                      <a:ahLst/>
                      <a:cxnLst>
                        <a:cxn ang="0">
                          <a:pos x="T0" y="T1"/>
                        </a:cxn>
                        <a:cxn ang="0">
                          <a:pos x="T2" y="T3"/>
                        </a:cxn>
                        <a:cxn ang="0">
                          <a:pos x="T4" y="T5"/>
                        </a:cxn>
                        <a:cxn ang="0">
                          <a:pos x="T6" y="T7"/>
                        </a:cxn>
                      </a:cxnLst>
                      <a:rect l="0" t="0" r="r" b="b"/>
                      <a:pathLst>
                        <a:path w="29" h="29">
                          <a:moveTo>
                            <a:pt x="29" y="0"/>
                          </a:moveTo>
                          <a:lnTo>
                            <a:pt x="14" y="29"/>
                          </a:lnTo>
                          <a:lnTo>
                            <a:pt x="0" y="0"/>
                          </a:lnTo>
                          <a:lnTo>
                            <a:pt x="2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Line 278"/>
                    <p:cNvSpPr>
                      <a:spLocks noChangeShapeType="1"/>
                    </p:cNvSpPr>
                    <p:nvPr/>
                  </p:nvSpPr>
                  <p:spPr bwMode="auto">
                    <a:xfrm>
                      <a:off x="10567988" y="4460875"/>
                      <a:ext cx="0" cy="109538"/>
                    </a:xfrm>
                    <a:prstGeom prst="line">
                      <a:avLst/>
                    </a:prstGeom>
                    <a:noFill/>
                    <a:ln w="793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6" name="Freeform 279"/>
                    <p:cNvSpPr>
                      <a:spLocks/>
                    </p:cNvSpPr>
                    <p:nvPr/>
                  </p:nvSpPr>
                  <p:spPr bwMode="auto">
                    <a:xfrm>
                      <a:off x="10545763" y="4564062"/>
                      <a:ext cx="46038" cy="46038"/>
                    </a:xfrm>
                    <a:custGeom>
                      <a:avLst/>
                      <a:gdLst>
                        <a:gd name="T0" fmla="*/ 29 w 29"/>
                        <a:gd name="T1" fmla="*/ 0 h 29"/>
                        <a:gd name="T2" fmla="*/ 14 w 29"/>
                        <a:gd name="T3" fmla="*/ 29 h 29"/>
                        <a:gd name="T4" fmla="*/ 0 w 29"/>
                        <a:gd name="T5" fmla="*/ 0 h 29"/>
                        <a:gd name="T6" fmla="*/ 29 w 29"/>
                        <a:gd name="T7" fmla="*/ 0 h 29"/>
                      </a:gdLst>
                      <a:ahLst/>
                      <a:cxnLst>
                        <a:cxn ang="0">
                          <a:pos x="T0" y="T1"/>
                        </a:cxn>
                        <a:cxn ang="0">
                          <a:pos x="T2" y="T3"/>
                        </a:cxn>
                        <a:cxn ang="0">
                          <a:pos x="T4" y="T5"/>
                        </a:cxn>
                        <a:cxn ang="0">
                          <a:pos x="T6" y="T7"/>
                        </a:cxn>
                      </a:cxnLst>
                      <a:rect l="0" t="0" r="r" b="b"/>
                      <a:pathLst>
                        <a:path w="29" h="29">
                          <a:moveTo>
                            <a:pt x="29" y="0"/>
                          </a:moveTo>
                          <a:lnTo>
                            <a:pt x="14" y="29"/>
                          </a:lnTo>
                          <a:lnTo>
                            <a:pt x="0" y="0"/>
                          </a:lnTo>
                          <a:lnTo>
                            <a:pt x="2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28" name="Freeform 296"/>
                  <p:cNvSpPr>
                    <a:spLocks/>
                  </p:cNvSpPr>
                  <p:nvPr/>
                </p:nvSpPr>
                <p:spPr bwMode="auto">
                  <a:xfrm>
                    <a:off x="10547350" y="5808662"/>
                    <a:ext cx="46038" cy="46038"/>
                  </a:xfrm>
                  <a:custGeom>
                    <a:avLst/>
                    <a:gdLst>
                      <a:gd name="T0" fmla="*/ 29 w 29"/>
                      <a:gd name="T1" fmla="*/ 0 h 29"/>
                      <a:gd name="T2" fmla="*/ 16 w 29"/>
                      <a:gd name="T3" fmla="*/ 29 h 29"/>
                      <a:gd name="T4" fmla="*/ 0 w 29"/>
                      <a:gd name="T5" fmla="*/ 1 h 29"/>
                      <a:gd name="T6" fmla="*/ 29 w 29"/>
                      <a:gd name="T7" fmla="*/ 0 h 29"/>
                    </a:gdLst>
                    <a:ahLst/>
                    <a:cxnLst>
                      <a:cxn ang="0">
                        <a:pos x="T0" y="T1"/>
                      </a:cxn>
                      <a:cxn ang="0">
                        <a:pos x="T2" y="T3"/>
                      </a:cxn>
                      <a:cxn ang="0">
                        <a:pos x="T4" y="T5"/>
                      </a:cxn>
                      <a:cxn ang="0">
                        <a:pos x="T6" y="T7"/>
                      </a:cxn>
                    </a:cxnLst>
                    <a:rect l="0" t="0" r="r" b="b"/>
                    <a:pathLst>
                      <a:path w="29" h="29">
                        <a:moveTo>
                          <a:pt x="29" y="0"/>
                        </a:moveTo>
                        <a:lnTo>
                          <a:pt x="16" y="29"/>
                        </a:lnTo>
                        <a:lnTo>
                          <a:pt x="0" y="1"/>
                        </a:lnTo>
                        <a:lnTo>
                          <a:pt x="2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Rectangle 310"/>
                  <p:cNvSpPr>
                    <a:spLocks noChangeArrowheads="1"/>
                  </p:cNvSpPr>
                  <p:nvPr/>
                </p:nvSpPr>
                <p:spPr bwMode="auto">
                  <a:xfrm>
                    <a:off x="10321925" y="6521450"/>
                    <a:ext cx="5969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a:ln>
                          <a:noFill/>
                        </a:ln>
                        <a:solidFill>
                          <a:srgbClr val="000000"/>
                        </a:solidFill>
                        <a:effectLst/>
                        <a:latin typeface="Times New Roman" panose="02020603050405020304" pitchFamily="18" charset="0"/>
                      </a:rPr>
                      <a:t>RRR</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37" name="Freeform 339"/>
                  <p:cNvSpPr>
                    <a:spLocks/>
                  </p:cNvSpPr>
                  <p:nvPr/>
                </p:nvSpPr>
                <p:spPr bwMode="auto">
                  <a:xfrm>
                    <a:off x="10547350" y="3309937"/>
                    <a:ext cx="46038" cy="46038"/>
                  </a:xfrm>
                  <a:custGeom>
                    <a:avLst/>
                    <a:gdLst>
                      <a:gd name="T0" fmla="*/ 29 w 29"/>
                      <a:gd name="T1" fmla="*/ 0 h 29"/>
                      <a:gd name="T2" fmla="*/ 15 w 29"/>
                      <a:gd name="T3" fmla="*/ 29 h 29"/>
                      <a:gd name="T4" fmla="*/ 0 w 29"/>
                      <a:gd name="T5" fmla="*/ 0 h 29"/>
                      <a:gd name="T6" fmla="*/ 29 w 29"/>
                      <a:gd name="T7" fmla="*/ 0 h 29"/>
                    </a:gdLst>
                    <a:ahLst/>
                    <a:cxnLst>
                      <a:cxn ang="0">
                        <a:pos x="T0" y="T1"/>
                      </a:cxn>
                      <a:cxn ang="0">
                        <a:pos x="T2" y="T3"/>
                      </a:cxn>
                      <a:cxn ang="0">
                        <a:pos x="T4" y="T5"/>
                      </a:cxn>
                      <a:cxn ang="0">
                        <a:pos x="T6" y="T7"/>
                      </a:cxn>
                    </a:cxnLst>
                    <a:rect l="0" t="0" r="r" b="b"/>
                    <a:pathLst>
                      <a:path w="29" h="29">
                        <a:moveTo>
                          <a:pt x="29" y="0"/>
                        </a:moveTo>
                        <a:lnTo>
                          <a:pt x="15" y="29"/>
                        </a:lnTo>
                        <a:lnTo>
                          <a:pt x="0" y="0"/>
                        </a:lnTo>
                        <a:lnTo>
                          <a:pt x="2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139" name="Rectangle 80"/>
              <p:cNvSpPr>
                <a:spLocks noChangeArrowheads="1"/>
              </p:cNvSpPr>
              <p:nvPr/>
            </p:nvSpPr>
            <p:spPr bwMode="auto">
              <a:xfrm>
                <a:off x="5837238" y="1957387"/>
                <a:ext cx="592138" cy="293688"/>
              </a:xfrm>
              <a:prstGeom prst="rect">
                <a:avLst/>
              </a:prstGeom>
              <a:solidFill>
                <a:srgbClr val="FFA5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 name="Rectangle 81"/>
              <p:cNvSpPr>
                <a:spLocks noChangeArrowheads="1"/>
              </p:cNvSpPr>
              <p:nvPr/>
            </p:nvSpPr>
            <p:spPr bwMode="auto">
              <a:xfrm>
                <a:off x="6051550" y="1962150"/>
                <a:ext cx="26511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a:ln>
                      <a:noFill/>
                    </a:ln>
                    <a:solidFill>
                      <a:srgbClr val="000000"/>
                    </a:solidFill>
                    <a:effectLst/>
                    <a:latin typeface="Times New Roman" panose="02020603050405020304" pitchFamily="18" charset="0"/>
                  </a:rPr>
                  <a:t>C</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59" name="Line 160"/>
              <p:cNvSpPr>
                <a:spLocks noChangeShapeType="1"/>
              </p:cNvSpPr>
              <p:nvPr/>
            </p:nvSpPr>
            <p:spPr bwMode="auto">
              <a:xfrm>
                <a:off x="6132513" y="2251075"/>
                <a:ext cx="0" cy="180975"/>
              </a:xfrm>
              <a:prstGeom prst="line">
                <a:avLst/>
              </a:prstGeom>
              <a:noFill/>
              <a:ln w="793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6" name="Freeform 316"/>
              <p:cNvSpPr>
                <a:spLocks/>
              </p:cNvSpPr>
              <p:nvPr/>
            </p:nvSpPr>
            <p:spPr bwMode="auto">
              <a:xfrm>
                <a:off x="6132513" y="1914525"/>
                <a:ext cx="63500" cy="57150"/>
              </a:xfrm>
              <a:custGeom>
                <a:avLst/>
                <a:gdLst>
                  <a:gd name="T0" fmla="*/ 40 w 40"/>
                  <a:gd name="T1" fmla="*/ 36 h 36"/>
                  <a:gd name="T2" fmla="*/ 0 w 40"/>
                  <a:gd name="T3" fmla="*/ 27 h 36"/>
                  <a:gd name="T4" fmla="*/ 32 w 40"/>
                  <a:gd name="T5" fmla="*/ 0 h 36"/>
                  <a:gd name="T6" fmla="*/ 40 w 40"/>
                  <a:gd name="T7" fmla="*/ 36 h 36"/>
                </a:gdLst>
                <a:ahLst/>
                <a:cxnLst>
                  <a:cxn ang="0">
                    <a:pos x="T0" y="T1"/>
                  </a:cxn>
                  <a:cxn ang="0">
                    <a:pos x="T2" y="T3"/>
                  </a:cxn>
                  <a:cxn ang="0">
                    <a:pos x="T4" y="T5"/>
                  </a:cxn>
                  <a:cxn ang="0">
                    <a:pos x="T6" y="T7"/>
                  </a:cxn>
                </a:cxnLst>
                <a:rect l="0" t="0" r="r" b="b"/>
                <a:pathLst>
                  <a:path w="40" h="36">
                    <a:moveTo>
                      <a:pt x="40" y="36"/>
                    </a:moveTo>
                    <a:lnTo>
                      <a:pt x="0" y="27"/>
                    </a:lnTo>
                    <a:lnTo>
                      <a:pt x="32" y="0"/>
                    </a:lnTo>
                    <a:lnTo>
                      <a:pt x="40" y="3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338" name="fusion"/>
              <p:cNvGrpSpPr/>
              <p:nvPr/>
            </p:nvGrpSpPr>
            <p:grpSpPr>
              <a:xfrm>
                <a:off x="5103813" y="3328987"/>
                <a:ext cx="1284096" cy="2836863"/>
                <a:chOff x="4037013" y="3163887"/>
                <a:chExt cx="5754688" cy="2836863"/>
              </a:xfrm>
            </p:grpSpPr>
            <p:sp>
              <p:nvSpPr>
                <p:cNvPr id="339" name="Freeform 347"/>
                <p:cNvSpPr>
                  <a:spLocks/>
                </p:cNvSpPr>
                <p:nvPr/>
              </p:nvSpPr>
              <p:spPr bwMode="auto">
                <a:xfrm>
                  <a:off x="4049713" y="3190875"/>
                  <a:ext cx="5741988" cy="220663"/>
                </a:xfrm>
                <a:custGeom>
                  <a:avLst/>
                  <a:gdLst>
                    <a:gd name="T0" fmla="*/ 288 w 14912"/>
                    <a:gd name="T1" fmla="*/ 576 h 576"/>
                    <a:gd name="T2" fmla="*/ 14624 w 14912"/>
                    <a:gd name="T3" fmla="*/ 576 h 576"/>
                    <a:gd name="T4" fmla="*/ 14912 w 14912"/>
                    <a:gd name="T5" fmla="*/ 288 h 576"/>
                    <a:gd name="T6" fmla="*/ 14912 w 14912"/>
                    <a:gd name="T7" fmla="*/ 288 h 576"/>
                    <a:gd name="T8" fmla="*/ 14624 w 14912"/>
                    <a:gd name="T9" fmla="*/ 0 h 576"/>
                    <a:gd name="T10" fmla="*/ 14624 w 14912"/>
                    <a:gd name="T11" fmla="*/ 0 h 576"/>
                    <a:gd name="T12" fmla="*/ 14624 w 14912"/>
                    <a:gd name="T13" fmla="*/ 0 h 576"/>
                    <a:gd name="T14" fmla="*/ 288 w 14912"/>
                    <a:gd name="T15" fmla="*/ 0 h 576"/>
                    <a:gd name="T16" fmla="*/ 0 w 14912"/>
                    <a:gd name="T17" fmla="*/ 288 h 576"/>
                    <a:gd name="T18" fmla="*/ 0 w 14912"/>
                    <a:gd name="T19" fmla="*/ 288 h 576"/>
                    <a:gd name="T20" fmla="*/ 288 w 14912"/>
                    <a:gd name="T21" fmla="*/ 576 h 576"/>
                    <a:gd name="T22" fmla="*/ 288 w 14912"/>
                    <a:gd name="T23" fmla="*/ 576 h 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912" h="576">
                      <a:moveTo>
                        <a:pt x="288" y="576"/>
                      </a:moveTo>
                      <a:lnTo>
                        <a:pt x="14624" y="576"/>
                      </a:lnTo>
                      <a:cubicBezTo>
                        <a:pt x="14783" y="576"/>
                        <a:pt x="14912" y="447"/>
                        <a:pt x="14912" y="288"/>
                      </a:cubicBezTo>
                      <a:cubicBezTo>
                        <a:pt x="14912" y="288"/>
                        <a:pt x="14912" y="288"/>
                        <a:pt x="14912" y="288"/>
                      </a:cubicBezTo>
                      <a:cubicBezTo>
                        <a:pt x="14912" y="129"/>
                        <a:pt x="14783" y="0"/>
                        <a:pt x="14624" y="0"/>
                      </a:cubicBezTo>
                      <a:cubicBezTo>
                        <a:pt x="14624" y="0"/>
                        <a:pt x="14624" y="0"/>
                        <a:pt x="14624" y="0"/>
                      </a:cubicBezTo>
                      <a:lnTo>
                        <a:pt x="14624" y="0"/>
                      </a:lnTo>
                      <a:lnTo>
                        <a:pt x="288" y="0"/>
                      </a:lnTo>
                      <a:cubicBezTo>
                        <a:pt x="129" y="0"/>
                        <a:pt x="0" y="129"/>
                        <a:pt x="0" y="288"/>
                      </a:cubicBezTo>
                      <a:cubicBezTo>
                        <a:pt x="0" y="288"/>
                        <a:pt x="0" y="288"/>
                        <a:pt x="0" y="288"/>
                      </a:cubicBezTo>
                      <a:cubicBezTo>
                        <a:pt x="0" y="447"/>
                        <a:pt x="129" y="576"/>
                        <a:pt x="288" y="576"/>
                      </a:cubicBezTo>
                      <a:cubicBezTo>
                        <a:pt x="288" y="576"/>
                        <a:pt x="288" y="576"/>
                        <a:pt x="288" y="576"/>
                      </a:cubicBezTo>
                      <a:close/>
                    </a:path>
                  </a:pathLst>
                </a:custGeom>
                <a:noFill/>
                <a:ln w="793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340" name="Group 339"/>
                <p:cNvGrpSpPr/>
                <p:nvPr/>
              </p:nvGrpSpPr>
              <p:grpSpPr>
                <a:xfrm>
                  <a:off x="4049713" y="3163887"/>
                  <a:ext cx="5741988" cy="336550"/>
                  <a:chOff x="4049713" y="3163887"/>
                  <a:chExt cx="5741988" cy="336550"/>
                </a:xfrm>
              </p:grpSpPr>
              <p:sp>
                <p:nvSpPr>
                  <p:cNvPr id="356" name="Freeform 346"/>
                  <p:cNvSpPr>
                    <a:spLocks/>
                  </p:cNvSpPr>
                  <p:nvPr/>
                </p:nvSpPr>
                <p:spPr bwMode="auto">
                  <a:xfrm>
                    <a:off x="4049713" y="3190875"/>
                    <a:ext cx="5741988" cy="220663"/>
                  </a:xfrm>
                  <a:custGeom>
                    <a:avLst/>
                    <a:gdLst>
                      <a:gd name="T0" fmla="*/ 288 w 14912"/>
                      <a:gd name="T1" fmla="*/ 576 h 576"/>
                      <a:gd name="T2" fmla="*/ 14624 w 14912"/>
                      <a:gd name="T3" fmla="*/ 576 h 576"/>
                      <a:gd name="T4" fmla="*/ 14912 w 14912"/>
                      <a:gd name="T5" fmla="*/ 288 h 576"/>
                      <a:gd name="T6" fmla="*/ 14912 w 14912"/>
                      <a:gd name="T7" fmla="*/ 288 h 576"/>
                      <a:gd name="T8" fmla="*/ 14624 w 14912"/>
                      <a:gd name="T9" fmla="*/ 0 h 576"/>
                      <a:gd name="T10" fmla="*/ 14624 w 14912"/>
                      <a:gd name="T11" fmla="*/ 0 h 576"/>
                      <a:gd name="T12" fmla="*/ 14624 w 14912"/>
                      <a:gd name="T13" fmla="*/ 0 h 576"/>
                      <a:gd name="T14" fmla="*/ 288 w 14912"/>
                      <a:gd name="T15" fmla="*/ 0 h 576"/>
                      <a:gd name="T16" fmla="*/ 0 w 14912"/>
                      <a:gd name="T17" fmla="*/ 288 h 576"/>
                      <a:gd name="T18" fmla="*/ 0 w 14912"/>
                      <a:gd name="T19" fmla="*/ 288 h 576"/>
                      <a:gd name="T20" fmla="*/ 288 w 14912"/>
                      <a:gd name="T21" fmla="*/ 576 h 576"/>
                      <a:gd name="T22" fmla="*/ 288 w 14912"/>
                      <a:gd name="T23" fmla="*/ 576 h 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912" h="576">
                        <a:moveTo>
                          <a:pt x="288" y="576"/>
                        </a:moveTo>
                        <a:lnTo>
                          <a:pt x="14624" y="576"/>
                        </a:lnTo>
                        <a:cubicBezTo>
                          <a:pt x="14783" y="576"/>
                          <a:pt x="14912" y="447"/>
                          <a:pt x="14912" y="288"/>
                        </a:cubicBezTo>
                        <a:cubicBezTo>
                          <a:pt x="14912" y="288"/>
                          <a:pt x="14912" y="288"/>
                          <a:pt x="14912" y="288"/>
                        </a:cubicBezTo>
                        <a:cubicBezTo>
                          <a:pt x="14912" y="129"/>
                          <a:pt x="14783" y="0"/>
                          <a:pt x="14624" y="0"/>
                        </a:cubicBezTo>
                        <a:cubicBezTo>
                          <a:pt x="14624" y="0"/>
                          <a:pt x="14624" y="0"/>
                          <a:pt x="14624" y="0"/>
                        </a:cubicBezTo>
                        <a:lnTo>
                          <a:pt x="14624" y="0"/>
                        </a:lnTo>
                        <a:lnTo>
                          <a:pt x="288" y="0"/>
                        </a:lnTo>
                        <a:cubicBezTo>
                          <a:pt x="129" y="0"/>
                          <a:pt x="0" y="129"/>
                          <a:pt x="0" y="288"/>
                        </a:cubicBezTo>
                        <a:cubicBezTo>
                          <a:pt x="0" y="288"/>
                          <a:pt x="0" y="288"/>
                          <a:pt x="0" y="288"/>
                        </a:cubicBezTo>
                        <a:cubicBezTo>
                          <a:pt x="0" y="447"/>
                          <a:pt x="129" y="576"/>
                          <a:pt x="288" y="576"/>
                        </a:cubicBezTo>
                        <a:cubicBezTo>
                          <a:pt x="288" y="576"/>
                          <a:pt x="288" y="576"/>
                          <a:pt x="288" y="576"/>
                        </a:cubicBez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57" name="Rectangle 348"/>
                  <p:cNvSpPr>
                    <a:spLocks noChangeArrowheads="1"/>
                  </p:cNvSpPr>
                  <p:nvPr/>
                </p:nvSpPr>
                <p:spPr bwMode="auto">
                  <a:xfrm>
                    <a:off x="6845300" y="3163887"/>
                    <a:ext cx="2587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dirty="0">
                        <a:ln>
                          <a:noFill/>
                        </a:ln>
                        <a:solidFill>
                          <a:srgbClr val="000000"/>
                        </a:solidFill>
                        <a:effectLst/>
                        <a:latin typeface="Arial" panose="020B0604020202020204" pitchFamily="34" charset="0"/>
                      </a:rPr>
                      <a: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sp>
              <p:nvSpPr>
                <p:cNvPr id="341" name="Freeform 350"/>
                <p:cNvSpPr>
                  <a:spLocks/>
                </p:cNvSpPr>
                <p:nvPr/>
              </p:nvSpPr>
              <p:spPr bwMode="auto">
                <a:xfrm>
                  <a:off x="4037013" y="4441825"/>
                  <a:ext cx="5754688" cy="220663"/>
                </a:xfrm>
                <a:custGeom>
                  <a:avLst/>
                  <a:gdLst>
                    <a:gd name="T0" fmla="*/ 288 w 14945"/>
                    <a:gd name="T1" fmla="*/ 576 h 576"/>
                    <a:gd name="T2" fmla="*/ 14657 w 14945"/>
                    <a:gd name="T3" fmla="*/ 576 h 576"/>
                    <a:gd name="T4" fmla="*/ 14945 w 14945"/>
                    <a:gd name="T5" fmla="*/ 288 h 576"/>
                    <a:gd name="T6" fmla="*/ 14945 w 14945"/>
                    <a:gd name="T7" fmla="*/ 288 h 576"/>
                    <a:gd name="T8" fmla="*/ 14657 w 14945"/>
                    <a:gd name="T9" fmla="*/ 0 h 576"/>
                    <a:gd name="T10" fmla="*/ 14657 w 14945"/>
                    <a:gd name="T11" fmla="*/ 0 h 576"/>
                    <a:gd name="T12" fmla="*/ 14657 w 14945"/>
                    <a:gd name="T13" fmla="*/ 0 h 576"/>
                    <a:gd name="T14" fmla="*/ 288 w 14945"/>
                    <a:gd name="T15" fmla="*/ 0 h 576"/>
                    <a:gd name="T16" fmla="*/ 0 w 14945"/>
                    <a:gd name="T17" fmla="*/ 288 h 576"/>
                    <a:gd name="T18" fmla="*/ 0 w 14945"/>
                    <a:gd name="T19" fmla="*/ 288 h 576"/>
                    <a:gd name="T20" fmla="*/ 288 w 14945"/>
                    <a:gd name="T21" fmla="*/ 576 h 576"/>
                    <a:gd name="T22" fmla="*/ 288 w 14945"/>
                    <a:gd name="T23" fmla="*/ 576 h 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945" h="576">
                      <a:moveTo>
                        <a:pt x="288" y="576"/>
                      </a:moveTo>
                      <a:lnTo>
                        <a:pt x="14657" y="576"/>
                      </a:lnTo>
                      <a:cubicBezTo>
                        <a:pt x="14816" y="576"/>
                        <a:pt x="14945" y="447"/>
                        <a:pt x="14945" y="288"/>
                      </a:cubicBezTo>
                      <a:cubicBezTo>
                        <a:pt x="14945" y="288"/>
                        <a:pt x="14945" y="288"/>
                        <a:pt x="14945" y="288"/>
                      </a:cubicBezTo>
                      <a:cubicBezTo>
                        <a:pt x="14945" y="129"/>
                        <a:pt x="14816" y="0"/>
                        <a:pt x="14657" y="0"/>
                      </a:cubicBezTo>
                      <a:cubicBezTo>
                        <a:pt x="14657" y="0"/>
                        <a:pt x="14657" y="0"/>
                        <a:pt x="14657" y="0"/>
                      </a:cubicBezTo>
                      <a:lnTo>
                        <a:pt x="14657" y="0"/>
                      </a:lnTo>
                      <a:lnTo>
                        <a:pt x="288" y="0"/>
                      </a:lnTo>
                      <a:cubicBezTo>
                        <a:pt x="129" y="0"/>
                        <a:pt x="0" y="129"/>
                        <a:pt x="0" y="288"/>
                      </a:cubicBezTo>
                      <a:cubicBezTo>
                        <a:pt x="0" y="288"/>
                        <a:pt x="0" y="288"/>
                        <a:pt x="0" y="288"/>
                      </a:cubicBezTo>
                      <a:cubicBezTo>
                        <a:pt x="0" y="447"/>
                        <a:pt x="129" y="576"/>
                        <a:pt x="288" y="576"/>
                      </a:cubicBezTo>
                      <a:cubicBezTo>
                        <a:pt x="288" y="576"/>
                        <a:pt x="288" y="576"/>
                        <a:pt x="288" y="576"/>
                      </a:cubicBezTo>
                      <a:close/>
                    </a:path>
                  </a:pathLst>
                </a:custGeom>
                <a:noFill/>
                <a:ln w="793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342" name="Group 341"/>
                <p:cNvGrpSpPr/>
                <p:nvPr/>
              </p:nvGrpSpPr>
              <p:grpSpPr>
                <a:xfrm>
                  <a:off x="4037013" y="4413250"/>
                  <a:ext cx="5754688" cy="336550"/>
                  <a:chOff x="4037013" y="4413250"/>
                  <a:chExt cx="5754688" cy="336550"/>
                </a:xfrm>
              </p:grpSpPr>
              <p:sp>
                <p:nvSpPr>
                  <p:cNvPr id="349" name="Freeform 349"/>
                  <p:cNvSpPr>
                    <a:spLocks/>
                  </p:cNvSpPr>
                  <p:nvPr/>
                </p:nvSpPr>
                <p:spPr bwMode="auto">
                  <a:xfrm>
                    <a:off x="4037013" y="4441825"/>
                    <a:ext cx="5754688" cy="220663"/>
                  </a:xfrm>
                  <a:custGeom>
                    <a:avLst/>
                    <a:gdLst>
                      <a:gd name="T0" fmla="*/ 288 w 14945"/>
                      <a:gd name="T1" fmla="*/ 576 h 576"/>
                      <a:gd name="T2" fmla="*/ 14657 w 14945"/>
                      <a:gd name="T3" fmla="*/ 576 h 576"/>
                      <a:gd name="T4" fmla="*/ 14945 w 14945"/>
                      <a:gd name="T5" fmla="*/ 288 h 576"/>
                      <a:gd name="T6" fmla="*/ 14945 w 14945"/>
                      <a:gd name="T7" fmla="*/ 288 h 576"/>
                      <a:gd name="T8" fmla="*/ 14657 w 14945"/>
                      <a:gd name="T9" fmla="*/ 0 h 576"/>
                      <a:gd name="T10" fmla="*/ 14657 w 14945"/>
                      <a:gd name="T11" fmla="*/ 0 h 576"/>
                      <a:gd name="T12" fmla="*/ 14657 w 14945"/>
                      <a:gd name="T13" fmla="*/ 0 h 576"/>
                      <a:gd name="T14" fmla="*/ 288 w 14945"/>
                      <a:gd name="T15" fmla="*/ 0 h 576"/>
                      <a:gd name="T16" fmla="*/ 0 w 14945"/>
                      <a:gd name="T17" fmla="*/ 288 h 576"/>
                      <a:gd name="T18" fmla="*/ 0 w 14945"/>
                      <a:gd name="T19" fmla="*/ 288 h 576"/>
                      <a:gd name="T20" fmla="*/ 288 w 14945"/>
                      <a:gd name="T21" fmla="*/ 576 h 576"/>
                      <a:gd name="T22" fmla="*/ 288 w 14945"/>
                      <a:gd name="T23" fmla="*/ 576 h 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945" h="576">
                        <a:moveTo>
                          <a:pt x="288" y="576"/>
                        </a:moveTo>
                        <a:lnTo>
                          <a:pt x="14657" y="576"/>
                        </a:lnTo>
                        <a:cubicBezTo>
                          <a:pt x="14816" y="576"/>
                          <a:pt x="14945" y="447"/>
                          <a:pt x="14945" y="288"/>
                        </a:cubicBezTo>
                        <a:cubicBezTo>
                          <a:pt x="14945" y="288"/>
                          <a:pt x="14945" y="288"/>
                          <a:pt x="14945" y="288"/>
                        </a:cubicBezTo>
                        <a:cubicBezTo>
                          <a:pt x="14945" y="129"/>
                          <a:pt x="14816" y="0"/>
                          <a:pt x="14657" y="0"/>
                        </a:cubicBezTo>
                        <a:cubicBezTo>
                          <a:pt x="14657" y="0"/>
                          <a:pt x="14657" y="0"/>
                          <a:pt x="14657" y="0"/>
                        </a:cubicBezTo>
                        <a:lnTo>
                          <a:pt x="14657" y="0"/>
                        </a:lnTo>
                        <a:lnTo>
                          <a:pt x="288" y="0"/>
                        </a:lnTo>
                        <a:cubicBezTo>
                          <a:pt x="129" y="0"/>
                          <a:pt x="0" y="129"/>
                          <a:pt x="0" y="288"/>
                        </a:cubicBezTo>
                        <a:cubicBezTo>
                          <a:pt x="0" y="288"/>
                          <a:pt x="0" y="288"/>
                          <a:pt x="0" y="288"/>
                        </a:cubicBezTo>
                        <a:cubicBezTo>
                          <a:pt x="0" y="447"/>
                          <a:pt x="129" y="576"/>
                          <a:pt x="288" y="576"/>
                        </a:cubicBezTo>
                        <a:cubicBezTo>
                          <a:pt x="288" y="576"/>
                          <a:pt x="288" y="576"/>
                          <a:pt x="288" y="576"/>
                        </a:cubicBez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55" name="Rectangle 351"/>
                  <p:cNvSpPr>
                    <a:spLocks noChangeArrowheads="1"/>
                  </p:cNvSpPr>
                  <p:nvPr/>
                </p:nvSpPr>
                <p:spPr bwMode="auto">
                  <a:xfrm>
                    <a:off x="6845300" y="4413250"/>
                    <a:ext cx="2587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dirty="0">
                        <a:ln>
                          <a:noFill/>
                        </a:ln>
                        <a:solidFill>
                          <a:srgbClr val="000000"/>
                        </a:solidFill>
                        <a:effectLst/>
                        <a:latin typeface="Arial" panose="020B0604020202020204" pitchFamily="34" charset="0"/>
                      </a:rPr>
                      <a: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sp>
              <p:nvSpPr>
                <p:cNvPr id="343" name="Freeform 353"/>
                <p:cNvSpPr>
                  <a:spLocks/>
                </p:cNvSpPr>
                <p:nvPr/>
              </p:nvSpPr>
              <p:spPr bwMode="auto">
                <a:xfrm>
                  <a:off x="4037013" y="5692775"/>
                  <a:ext cx="5753100" cy="220663"/>
                </a:xfrm>
                <a:custGeom>
                  <a:avLst/>
                  <a:gdLst>
                    <a:gd name="T0" fmla="*/ 288 w 14943"/>
                    <a:gd name="T1" fmla="*/ 576 h 576"/>
                    <a:gd name="T2" fmla="*/ 14655 w 14943"/>
                    <a:gd name="T3" fmla="*/ 576 h 576"/>
                    <a:gd name="T4" fmla="*/ 14943 w 14943"/>
                    <a:gd name="T5" fmla="*/ 288 h 576"/>
                    <a:gd name="T6" fmla="*/ 14943 w 14943"/>
                    <a:gd name="T7" fmla="*/ 288 h 576"/>
                    <a:gd name="T8" fmla="*/ 14655 w 14943"/>
                    <a:gd name="T9" fmla="*/ 0 h 576"/>
                    <a:gd name="T10" fmla="*/ 14655 w 14943"/>
                    <a:gd name="T11" fmla="*/ 0 h 576"/>
                    <a:gd name="T12" fmla="*/ 14655 w 14943"/>
                    <a:gd name="T13" fmla="*/ 0 h 576"/>
                    <a:gd name="T14" fmla="*/ 288 w 14943"/>
                    <a:gd name="T15" fmla="*/ 0 h 576"/>
                    <a:gd name="T16" fmla="*/ 0 w 14943"/>
                    <a:gd name="T17" fmla="*/ 288 h 576"/>
                    <a:gd name="T18" fmla="*/ 0 w 14943"/>
                    <a:gd name="T19" fmla="*/ 288 h 576"/>
                    <a:gd name="T20" fmla="*/ 288 w 14943"/>
                    <a:gd name="T21" fmla="*/ 576 h 576"/>
                    <a:gd name="T22" fmla="*/ 288 w 14943"/>
                    <a:gd name="T23" fmla="*/ 576 h 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943" h="576">
                      <a:moveTo>
                        <a:pt x="288" y="576"/>
                      </a:moveTo>
                      <a:lnTo>
                        <a:pt x="14655" y="576"/>
                      </a:lnTo>
                      <a:cubicBezTo>
                        <a:pt x="14814" y="576"/>
                        <a:pt x="14943" y="447"/>
                        <a:pt x="14943" y="288"/>
                      </a:cubicBezTo>
                      <a:cubicBezTo>
                        <a:pt x="14943" y="288"/>
                        <a:pt x="14943" y="288"/>
                        <a:pt x="14943" y="288"/>
                      </a:cubicBezTo>
                      <a:cubicBezTo>
                        <a:pt x="14943" y="129"/>
                        <a:pt x="14814" y="0"/>
                        <a:pt x="14655" y="0"/>
                      </a:cubicBezTo>
                      <a:cubicBezTo>
                        <a:pt x="14655" y="0"/>
                        <a:pt x="14655" y="0"/>
                        <a:pt x="14655" y="0"/>
                      </a:cubicBezTo>
                      <a:lnTo>
                        <a:pt x="14655" y="0"/>
                      </a:lnTo>
                      <a:lnTo>
                        <a:pt x="288" y="0"/>
                      </a:lnTo>
                      <a:cubicBezTo>
                        <a:pt x="129" y="0"/>
                        <a:pt x="0" y="129"/>
                        <a:pt x="0" y="288"/>
                      </a:cubicBezTo>
                      <a:cubicBezTo>
                        <a:pt x="0" y="288"/>
                        <a:pt x="0" y="288"/>
                        <a:pt x="0" y="288"/>
                      </a:cubicBezTo>
                      <a:cubicBezTo>
                        <a:pt x="0" y="447"/>
                        <a:pt x="129" y="576"/>
                        <a:pt x="288" y="576"/>
                      </a:cubicBezTo>
                      <a:cubicBezTo>
                        <a:pt x="288" y="576"/>
                        <a:pt x="288" y="576"/>
                        <a:pt x="288" y="576"/>
                      </a:cubicBezTo>
                      <a:close/>
                    </a:path>
                  </a:pathLst>
                </a:custGeom>
                <a:noFill/>
                <a:ln w="793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344" name="Group 343"/>
                <p:cNvGrpSpPr/>
                <p:nvPr/>
              </p:nvGrpSpPr>
              <p:grpSpPr>
                <a:xfrm>
                  <a:off x="4037013" y="5664200"/>
                  <a:ext cx="5753100" cy="336550"/>
                  <a:chOff x="4037013" y="5664200"/>
                  <a:chExt cx="5753100" cy="336550"/>
                </a:xfrm>
              </p:grpSpPr>
              <p:sp>
                <p:nvSpPr>
                  <p:cNvPr id="346" name="Freeform 352"/>
                  <p:cNvSpPr>
                    <a:spLocks/>
                  </p:cNvSpPr>
                  <p:nvPr/>
                </p:nvSpPr>
                <p:spPr bwMode="auto">
                  <a:xfrm>
                    <a:off x="4037013" y="5692775"/>
                    <a:ext cx="5753100" cy="220663"/>
                  </a:xfrm>
                  <a:custGeom>
                    <a:avLst/>
                    <a:gdLst>
                      <a:gd name="T0" fmla="*/ 288 w 14943"/>
                      <a:gd name="T1" fmla="*/ 576 h 576"/>
                      <a:gd name="T2" fmla="*/ 14655 w 14943"/>
                      <a:gd name="T3" fmla="*/ 576 h 576"/>
                      <a:gd name="T4" fmla="*/ 14943 w 14943"/>
                      <a:gd name="T5" fmla="*/ 288 h 576"/>
                      <a:gd name="T6" fmla="*/ 14943 w 14943"/>
                      <a:gd name="T7" fmla="*/ 288 h 576"/>
                      <a:gd name="T8" fmla="*/ 14655 w 14943"/>
                      <a:gd name="T9" fmla="*/ 0 h 576"/>
                      <a:gd name="T10" fmla="*/ 14655 w 14943"/>
                      <a:gd name="T11" fmla="*/ 0 h 576"/>
                      <a:gd name="T12" fmla="*/ 14655 w 14943"/>
                      <a:gd name="T13" fmla="*/ 0 h 576"/>
                      <a:gd name="T14" fmla="*/ 288 w 14943"/>
                      <a:gd name="T15" fmla="*/ 0 h 576"/>
                      <a:gd name="T16" fmla="*/ 0 w 14943"/>
                      <a:gd name="T17" fmla="*/ 288 h 576"/>
                      <a:gd name="T18" fmla="*/ 0 w 14943"/>
                      <a:gd name="T19" fmla="*/ 288 h 576"/>
                      <a:gd name="T20" fmla="*/ 288 w 14943"/>
                      <a:gd name="T21" fmla="*/ 576 h 576"/>
                      <a:gd name="T22" fmla="*/ 288 w 14943"/>
                      <a:gd name="T23" fmla="*/ 576 h 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943" h="576">
                        <a:moveTo>
                          <a:pt x="288" y="576"/>
                        </a:moveTo>
                        <a:lnTo>
                          <a:pt x="14655" y="576"/>
                        </a:lnTo>
                        <a:cubicBezTo>
                          <a:pt x="14814" y="576"/>
                          <a:pt x="14943" y="447"/>
                          <a:pt x="14943" y="288"/>
                        </a:cubicBezTo>
                        <a:cubicBezTo>
                          <a:pt x="14943" y="288"/>
                          <a:pt x="14943" y="288"/>
                          <a:pt x="14943" y="288"/>
                        </a:cubicBezTo>
                        <a:cubicBezTo>
                          <a:pt x="14943" y="129"/>
                          <a:pt x="14814" y="0"/>
                          <a:pt x="14655" y="0"/>
                        </a:cubicBezTo>
                        <a:cubicBezTo>
                          <a:pt x="14655" y="0"/>
                          <a:pt x="14655" y="0"/>
                          <a:pt x="14655" y="0"/>
                        </a:cubicBezTo>
                        <a:lnTo>
                          <a:pt x="14655" y="0"/>
                        </a:lnTo>
                        <a:lnTo>
                          <a:pt x="288" y="0"/>
                        </a:lnTo>
                        <a:cubicBezTo>
                          <a:pt x="129" y="0"/>
                          <a:pt x="0" y="129"/>
                          <a:pt x="0" y="288"/>
                        </a:cubicBezTo>
                        <a:cubicBezTo>
                          <a:pt x="0" y="288"/>
                          <a:pt x="0" y="288"/>
                          <a:pt x="0" y="288"/>
                        </a:cubicBezTo>
                        <a:cubicBezTo>
                          <a:pt x="0" y="447"/>
                          <a:pt x="129" y="576"/>
                          <a:pt x="288" y="576"/>
                        </a:cubicBezTo>
                        <a:cubicBezTo>
                          <a:pt x="288" y="576"/>
                          <a:pt x="288" y="576"/>
                          <a:pt x="288" y="576"/>
                        </a:cubicBez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47" name="Rectangle 354"/>
                  <p:cNvSpPr>
                    <a:spLocks noChangeArrowheads="1"/>
                  </p:cNvSpPr>
                  <p:nvPr/>
                </p:nvSpPr>
                <p:spPr bwMode="auto">
                  <a:xfrm>
                    <a:off x="6838950" y="5664200"/>
                    <a:ext cx="2587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dirty="0">
                        <a:ln>
                          <a:noFill/>
                        </a:ln>
                        <a:solidFill>
                          <a:srgbClr val="000000"/>
                        </a:solidFill>
                        <a:effectLst/>
                        <a:latin typeface="Arial" panose="020B0604020202020204" pitchFamily="34" charset="0"/>
                      </a:rPr>
                      <a: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grpSp>
        </p:grpSp>
      </p:grpSp>
      <p:grpSp>
        <p:nvGrpSpPr>
          <p:cNvPr id="138" name="Group 137"/>
          <p:cNvGrpSpPr/>
          <p:nvPr/>
        </p:nvGrpSpPr>
        <p:grpSpPr>
          <a:xfrm>
            <a:off x="8054975" y="1628775"/>
            <a:ext cx="1381316" cy="5229225"/>
            <a:chOff x="8054975" y="1628775"/>
            <a:chExt cx="1381316" cy="5229225"/>
          </a:xfrm>
        </p:grpSpPr>
        <p:sp>
          <p:nvSpPr>
            <p:cNvPr id="205" name="Rectangle 88"/>
            <p:cNvSpPr>
              <a:spLocks noChangeArrowheads="1"/>
            </p:cNvSpPr>
            <p:nvPr/>
          </p:nvSpPr>
          <p:spPr bwMode="auto">
            <a:xfrm>
              <a:off x="8794750" y="1957387"/>
              <a:ext cx="590550" cy="293688"/>
            </a:xfrm>
            <a:prstGeom prst="rect">
              <a:avLst/>
            </a:prstGeom>
            <a:solidFill>
              <a:srgbClr val="FFA5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Rectangle 89"/>
            <p:cNvSpPr>
              <a:spLocks noChangeArrowheads="1"/>
            </p:cNvSpPr>
            <p:nvPr/>
          </p:nvSpPr>
          <p:spPr bwMode="auto">
            <a:xfrm>
              <a:off x="9009063" y="1962150"/>
              <a:ext cx="26511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dirty="0">
                  <a:ln>
                    <a:noFill/>
                  </a:ln>
                  <a:solidFill>
                    <a:srgbClr val="000000"/>
                  </a:solidFill>
                  <a:effectLst/>
                  <a:latin typeface="Times New Roman" panose="02020603050405020304" pitchFamily="18" charset="0"/>
                </a:rPr>
                <a:t>C</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25" name="Line 168"/>
            <p:cNvSpPr>
              <a:spLocks noChangeShapeType="1"/>
            </p:cNvSpPr>
            <p:nvPr/>
          </p:nvSpPr>
          <p:spPr bwMode="auto">
            <a:xfrm>
              <a:off x="9090025" y="2251075"/>
              <a:ext cx="0" cy="180975"/>
            </a:xfrm>
            <a:prstGeom prst="line">
              <a:avLst/>
            </a:prstGeom>
            <a:noFill/>
            <a:ln w="793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1" name="Line 323"/>
            <p:cNvSpPr>
              <a:spLocks noChangeShapeType="1"/>
            </p:cNvSpPr>
            <p:nvPr/>
          </p:nvSpPr>
          <p:spPr bwMode="auto">
            <a:xfrm>
              <a:off x="8278813" y="1628775"/>
              <a:ext cx="765175" cy="309563"/>
            </a:xfrm>
            <a:prstGeom prst="line">
              <a:avLst/>
            </a:prstGeom>
            <a:noFill/>
            <a:ln w="793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2" name="Freeform 324"/>
            <p:cNvSpPr>
              <a:spLocks/>
            </p:cNvSpPr>
            <p:nvPr/>
          </p:nvSpPr>
          <p:spPr bwMode="auto">
            <a:xfrm>
              <a:off x="9024938" y="1908175"/>
              <a:ext cx="65088" cy="53975"/>
            </a:xfrm>
            <a:custGeom>
              <a:avLst/>
              <a:gdLst>
                <a:gd name="T0" fmla="*/ 14 w 41"/>
                <a:gd name="T1" fmla="*/ 0 h 34"/>
                <a:gd name="T2" fmla="*/ 41 w 41"/>
                <a:gd name="T3" fmla="*/ 31 h 34"/>
                <a:gd name="T4" fmla="*/ 0 w 41"/>
                <a:gd name="T5" fmla="*/ 34 h 34"/>
                <a:gd name="T6" fmla="*/ 14 w 41"/>
                <a:gd name="T7" fmla="*/ 0 h 34"/>
              </a:gdLst>
              <a:ahLst/>
              <a:cxnLst>
                <a:cxn ang="0">
                  <a:pos x="T0" y="T1"/>
                </a:cxn>
                <a:cxn ang="0">
                  <a:pos x="T2" y="T3"/>
                </a:cxn>
                <a:cxn ang="0">
                  <a:pos x="T4" y="T5"/>
                </a:cxn>
                <a:cxn ang="0">
                  <a:pos x="T6" y="T7"/>
                </a:cxn>
              </a:cxnLst>
              <a:rect l="0" t="0" r="r" b="b"/>
              <a:pathLst>
                <a:path w="41" h="34">
                  <a:moveTo>
                    <a:pt x="14" y="0"/>
                  </a:moveTo>
                  <a:lnTo>
                    <a:pt x="41" y="31"/>
                  </a:lnTo>
                  <a:lnTo>
                    <a:pt x="0" y="34"/>
                  </a:lnTo>
                  <a:lnTo>
                    <a:pt x="1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353" name="Group 352"/>
            <p:cNvGrpSpPr/>
            <p:nvPr/>
          </p:nvGrpSpPr>
          <p:grpSpPr>
            <a:xfrm>
              <a:off x="8796528" y="2425700"/>
              <a:ext cx="639763" cy="4432300"/>
              <a:chOff x="8794750" y="2425700"/>
              <a:chExt cx="639763" cy="4432300"/>
            </a:xfrm>
          </p:grpSpPr>
          <p:sp>
            <p:nvSpPr>
              <p:cNvPr id="209" name="Rectangle 104"/>
              <p:cNvSpPr>
                <a:spLocks noChangeArrowheads="1"/>
              </p:cNvSpPr>
              <p:nvPr/>
            </p:nvSpPr>
            <p:spPr bwMode="auto">
              <a:xfrm>
                <a:off x="8794750" y="2471737"/>
                <a:ext cx="590550" cy="293688"/>
              </a:xfrm>
              <a:prstGeom prst="rect">
                <a:avLst/>
              </a:prstGeom>
              <a:solidFill>
                <a:srgbClr val="66C2A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 name="Rectangle 105"/>
              <p:cNvSpPr>
                <a:spLocks noChangeArrowheads="1"/>
              </p:cNvSpPr>
              <p:nvPr/>
            </p:nvSpPr>
            <p:spPr bwMode="auto">
              <a:xfrm>
                <a:off x="8885238" y="2476500"/>
                <a:ext cx="5175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dirty="0">
                    <a:ln>
                      <a:noFill/>
                    </a:ln>
                    <a:solidFill>
                      <a:srgbClr val="000000"/>
                    </a:solidFill>
                    <a:effectLst/>
                    <a:latin typeface="Times New Roman" panose="02020603050405020304" pitchFamily="18" charset="0"/>
                  </a:rPr>
                  <a:t>R01</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11" name="Rectangle 114"/>
              <p:cNvSpPr>
                <a:spLocks noChangeArrowheads="1"/>
              </p:cNvSpPr>
              <p:nvPr/>
            </p:nvSpPr>
            <p:spPr bwMode="auto">
              <a:xfrm>
                <a:off x="8794750" y="2913062"/>
                <a:ext cx="590550" cy="293688"/>
              </a:xfrm>
              <a:prstGeom prst="rect">
                <a:avLst/>
              </a:prstGeom>
              <a:solidFill>
                <a:srgbClr val="66C2A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 name="Rectangle 115"/>
              <p:cNvSpPr>
                <a:spLocks noChangeArrowheads="1"/>
              </p:cNvSpPr>
              <p:nvPr/>
            </p:nvSpPr>
            <p:spPr bwMode="auto">
              <a:xfrm>
                <a:off x="8885238" y="2917825"/>
                <a:ext cx="5175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a:ln>
                      <a:noFill/>
                    </a:ln>
                    <a:solidFill>
                      <a:srgbClr val="000000"/>
                    </a:solidFill>
                    <a:effectLst/>
                    <a:latin typeface="Times New Roman" panose="02020603050405020304" pitchFamily="18" charset="0"/>
                  </a:rPr>
                  <a:t>R02</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15" name="Rectangle 128"/>
              <p:cNvSpPr>
                <a:spLocks noChangeArrowheads="1"/>
              </p:cNvSpPr>
              <p:nvPr/>
            </p:nvSpPr>
            <p:spPr bwMode="auto">
              <a:xfrm>
                <a:off x="8794750" y="3724275"/>
                <a:ext cx="590550" cy="295275"/>
              </a:xfrm>
              <a:prstGeom prst="rect">
                <a:avLst/>
              </a:prstGeom>
              <a:solidFill>
                <a:srgbClr val="FC8D6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 name="Rectangle 129"/>
              <p:cNvSpPr>
                <a:spLocks noChangeArrowheads="1"/>
              </p:cNvSpPr>
              <p:nvPr/>
            </p:nvSpPr>
            <p:spPr bwMode="auto">
              <a:xfrm>
                <a:off x="8891588" y="3733800"/>
                <a:ext cx="5048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dirty="0">
                    <a:ln>
                      <a:noFill/>
                    </a:ln>
                    <a:solidFill>
                      <a:srgbClr val="000000"/>
                    </a:solidFill>
                    <a:effectLst/>
                    <a:latin typeface="Times New Roman" panose="02020603050405020304" pitchFamily="18" charset="0"/>
                  </a:rPr>
                  <a:t>L02</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19" name="Line 148"/>
              <p:cNvSpPr>
                <a:spLocks noChangeShapeType="1"/>
              </p:cNvSpPr>
              <p:nvPr/>
            </p:nvSpPr>
            <p:spPr bwMode="auto">
              <a:xfrm>
                <a:off x="9090025" y="2765425"/>
                <a:ext cx="0" cy="107950"/>
              </a:xfrm>
              <a:prstGeom prst="line">
                <a:avLst/>
              </a:prstGeom>
              <a:noFill/>
              <a:ln w="793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0" name="Freeform 149"/>
              <p:cNvSpPr>
                <a:spLocks/>
              </p:cNvSpPr>
              <p:nvPr/>
            </p:nvSpPr>
            <p:spPr bwMode="auto">
              <a:xfrm>
                <a:off x="9067800" y="2867025"/>
                <a:ext cx="46038" cy="46038"/>
              </a:xfrm>
              <a:custGeom>
                <a:avLst/>
                <a:gdLst>
                  <a:gd name="T0" fmla="*/ 29 w 29"/>
                  <a:gd name="T1" fmla="*/ 0 h 29"/>
                  <a:gd name="T2" fmla="*/ 14 w 29"/>
                  <a:gd name="T3" fmla="*/ 29 h 29"/>
                  <a:gd name="T4" fmla="*/ 0 w 29"/>
                  <a:gd name="T5" fmla="*/ 0 h 29"/>
                  <a:gd name="T6" fmla="*/ 29 w 29"/>
                  <a:gd name="T7" fmla="*/ 0 h 29"/>
                </a:gdLst>
                <a:ahLst/>
                <a:cxnLst>
                  <a:cxn ang="0">
                    <a:pos x="T0" y="T1"/>
                  </a:cxn>
                  <a:cxn ang="0">
                    <a:pos x="T2" y="T3"/>
                  </a:cxn>
                  <a:cxn ang="0">
                    <a:pos x="T4" y="T5"/>
                  </a:cxn>
                  <a:cxn ang="0">
                    <a:pos x="T6" y="T7"/>
                  </a:cxn>
                </a:cxnLst>
                <a:rect l="0" t="0" r="r" b="b"/>
                <a:pathLst>
                  <a:path w="29" h="29">
                    <a:moveTo>
                      <a:pt x="29" y="0"/>
                    </a:moveTo>
                    <a:lnTo>
                      <a:pt x="14" y="29"/>
                    </a:lnTo>
                    <a:lnTo>
                      <a:pt x="0" y="0"/>
                    </a:lnTo>
                    <a:lnTo>
                      <a:pt x="2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 name="Freeform 169"/>
              <p:cNvSpPr>
                <a:spLocks/>
              </p:cNvSpPr>
              <p:nvPr/>
            </p:nvSpPr>
            <p:spPr bwMode="auto">
              <a:xfrm>
                <a:off x="9067800" y="2425700"/>
                <a:ext cx="46038" cy="46038"/>
              </a:xfrm>
              <a:custGeom>
                <a:avLst/>
                <a:gdLst>
                  <a:gd name="T0" fmla="*/ 29 w 29"/>
                  <a:gd name="T1" fmla="*/ 0 h 29"/>
                  <a:gd name="T2" fmla="*/ 14 w 29"/>
                  <a:gd name="T3" fmla="*/ 29 h 29"/>
                  <a:gd name="T4" fmla="*/ 0 w 29"/>
                  <a:gd name="T5" fmla="*/ 0 h 29"/>
                  <a:gd name="T6" fmla="*/ 29 w 29"/>
                  <a:gd name="T7" fmla="*/ 0 h 29"/>
                </a:gdLst>
                <a:ahLst/>
                <a:cxnLst>
                  <a:cxn ang="0">
                    <a:pos x="T0" y="T1"/>
                  </a:cxn>
                  <a:cxn ang="0">
                    <a:pos x="T2" y="T3"/>
                  </a:cxn>
                  <a:cxn ang="0">
                    <a:pos x="T4" y="T5"/>
                  </a:cxn>
                  <a:cxn ang="0">
                    <a:pos x="T6" y="T7"/>
                  </a:cxn>
                </a:cxnLst>
                <a:rect l="0" t="0" r="r" b="b"/>
                <a:pathLst>
                  <a:path w="29" h="29">
                    <a:moveTo>
                      <a:pt x="29" y="0"/>
                    </a:moveTo>
                    <a:lnTo>
                      <a:pt x="14" y="29"/>
                    </a:lnTo>
                    <a:lnTo>
                      <a:pt x="0" y="0"/>
                    </a:lnTo>
                    <a:lnTo>
                      <a:pt x="2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 name="Line 176"/>
              <p:cNvSpPr>
                <a:spLocks noChangeShapeType="1"/>
              </p:cNvSpPr>
              <p:nvPr/>
            </p:nvSpPr>
            <p:spPr bwMode="auto">
              <a:xfrm>
                <a:off x="9090025" y="3206750"/>
                <a:ext cx="0" cy="477838"/>
              </a:xfrm>
              <a:prstGeom prst="line">
                <a:avLst/>
              </a:prstGeom>
              <a:noFill/>
              <a:ln w="793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8" name="Freeform 177"/>
              <p:cNvSpPr>
                <a:spLocks/>
              </p:cNvSpPr>
              <p:nvPr/>
            </p:nvSpPr>
            <p:spPr bwMode="auto">
              <a:xfrm>
                <a:off x="9067800" y="3678237"/>
                <a:ext cx="46038" cy="46038"/>
              </a:xfrm>
              <a:custGeom>
                <a:avLst/>
                <a:gdLst>
                  <a:gd name="T0" fmla="*/ 29 w 29"/>
                  <a:gd name="T1" fmla="*/ 0 h 29"/>
                  <a:gd name="T2" fmla="*/ 14 w 29"/>
                  <a:gd name="T3" fmla="*/ 29 h 29"/>
                  <a:gd name="T4" fmla="*/ 0 w 29"/>
                  <a:gd name="T5" fmla="*/ 0 h 29"/>
                  <a:gd name="T6" fmla="*/ 29 w 29"/>
                  <a:gd name="T7" fmla="*/ 0 h 29"/>
                </a:gdLst>
                <a:ahLst/>
                <a:cxnLst>
                  <a:cxn ang="0">
                    <a:pos x="T0" y="T1"/>
                  </a:cxn>
                  <a:cxn ang="0">
                    <a:pos x="T2" y="T3"/>
                  </a:cxn>
                  <a:cxn ang="0">
                    <a:pos x="T4" y="T5"/>
                  </a:cxn>
                  <a:cxn ang="0">
                    <a:pos x="T6" y="T7"/>
                  </a:cxn>
                </a:cxnLst>
                <a:rect l="0" t="0" r="r" b="b"/>
                <a:pathLst>
                  <a:path w="29" h="29">
                    <a:moveTo>
                      <a:pt x="29" y="0"/>
                    </a:moveTo>
                    <a:lnTo>
                      <a:pt x="14" y="29"/>
                    </a:lnTo>
                    <a:lnTo>
                      <a:pt x="0" y="0"/>
                    </a:lnTo>
                    <a:lnTo>
                      <a:pt x="2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 name="Rectangle 200"/>
              <p:cNvSpPr>
                <a:spLocks noChangeArrowheads="1"/>
              </p:cNvSpPr>
              <p:nvPr/>
            </p:nvSpPr>
            <p:spPr bwMode="auto">
              <a:xfrm>
                <a:off x="8794750" y="4975225"/>
                <a:ext cx="590550" cy="293688"/>
              </a:xfrm>
              <a:prstGeom prst="rect">
                <a:avLst/>
              </a:prstGeom>
              <a:solidFill>
                <a:srgbClr val="8DA0C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 name="Rectangle 201"/>
              <p:cNvSpPr>
                <a:spLocks noChangeArrowheads="1"/>
              </p:cNvSpPr>
              <p:nvPr/>
            </p:nvSpPr>
            <p:spPr bwMode="auto">
              <a:xfrm>
                <a:off x="8885238" y="4983162"/>
                <a:ext cx="5175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a:ln>
                      <a:noFill/>
                    </a:ln>
                    <a:solidFill>
                      <a:srgbClr val="000000"/>
                    </a:solidFill>
                    <a:effectLst/>
                    <a:latin typeface="Times New Roman" panose="02020603050405020304" pitchFamily="18" charset="0"/>
                  </a:rPr>
                  <a:t>R05</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35" name="Rectangle 208"/>
              <p:cNvSpPr>
                <a:spLocks noChangeArrowheads="1"/>
              </p:cNvSpPr>
              <p:nvPr/>
            </p:nvSpPr>
            <p:spPr bwMode="auto">
              <a:xfrm>
                <a:off x="8794750" y="5413375"/>
                <a:ext cx="590550" cy="293688"/>
              </a:xfrm>
              <a:prstGeom prst="rect">
                <a:avLst/>
              </a:prstGeom>
              <a:solidFill>
                <a:srgbClr val="8DA0C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 name="Rectangle 209"/>
              <p:cNvSpPr>
                <a:spLocks noChangeArrowheads="1"/>
              </p:cNvSpPr>
              <p:nvPr/>
            </p:nvSpPr>
            <p:spPr bwMode="auto">
              <a:xfrm>
                <a:off x="8885238" y="5418137"/>
                <a:ext cx="5175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a:ln>
                      <a:noFill/>
                    </a:ln>
                    <a:solidFill>
                      <a:srgbClr val="000000"/>
                    </a:solidFill>
                    <a:effectLst/>
                    <a:latin typeface="Times New Roman" panose="02020603050405020304" pitchFamily="18" charset="0"/>
                  </a:rPr>
                  <a:t>R06</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37" name="Line 216"/>
              <p:cNvSpPr>
                <a:spLocks noChangeShapeType="1"/>
              </p:cNvSpPr>
              <p:nvPr/>
            </p:nvSpPr>
            <p:spPr bwMode="auto">
              <a:xfrm>
                <a:off x="9090025" y="5268912"/>
                <a:ext cx="0" cy="104775"/>
              </a:xfrm>
              <a:prstGeom prst="line">
                <a:avLst/>
              </a:prstGeom>
              <a:noFill/>
              <a:ln w="793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8" name="Freeform 217"/>
              <p:cNvSpPr>
                <a:spLocks/>
              </p:cNvSpPr>
              <p:nvPr/>
            </p:nvSpPr>
            <p:spPr bwMode="auto">
              <a:xfrm>
                <a:off x="9067800" y="5367337"/>
                <a:ext cx="46038" cy="46038"/>
              </a:xfrm>
              <a:custGeom>
                <a:avLst/>
                <a:gdLst>
                  <a:gd name="T0" fmla="*/ 29 w 29"/>
                  <a:gd name="T1" fmla="*/ 0 h 29"/>
                  <a:gd name="T2" fmla="*/ 14 w 29"/>
                  <a:gd name="T3" fmla="*/ 29 h 29"/>
                  <a:gd name="T4" fmla="*/ 0 w 29"/>
                  <a:gd name="T5" fmla="*/ 0 h 29"/>
                  <a:gd name="T6" fmla="*/ 29 w 29"/>
                  <a:gd name="T7" fmla="*/ 0 h 29"/>
                </a:gdLst>
                <a:ahLst/>
                <a:cxnLst>
                  <a:cxn ang="0">
                    <a:pos x="T0" y="T1"/>
                  </a:cxn>
                  <a:cxn ang="0">
                    <a:pos x="T2" y="T3"/>
                  </a:cxn>
                  <a:cxn ang="0">
                    <a:pos x="T4" y="T5"/>
                  </a:cxn>
                  <a:cxn ang="0">
                    <a:pos x="T6" y="T7"/>
                  </a:cxn>
                </a:cxnLst>
                <a:rect l="0" t="0" r="r" b="b"/>
                <a:pathLst>
                  <a:path w="29" h="29">
                    <a:moveTo>
                      <a:pt x="29" y="0"/>
                    </a:moveTo>
                    <a:lnTo>
                      <a:pt x="14" y="29"/>
                    </a:lnTo>
                    <a:lnTo>
                      <a:pt x="0" y="0"/>
                    </a:lnTo>
                    <a:lnTo>
                      <a:pt x="2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 name="Line 224"/>
              <p:cNvSpPr>
                <a:spLocks noChangeShapeType="1"/>
              </p:cNvSpPr>
              <p:nvPr/>
            </p:nvSpPr>
            <p:spPr bwMode="auto">
              <a:xfrm>
                <a:off x="9090025" y="4019550"/>
                <a:ext cx="0" cy="915988"/>
              </a:xfrm>
              <a:prstGeom prst="line">
                <a:avLst/>
              </a:prstGeom>
              <a:noFill/>
              <a:ln w="793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0" name="Freeform 225"/>
              <p:cNvSpPr>
                <a:spLocks/>
              </p:cNvSpPr>
              <p:nvPr/>
            </p:nvSpPr>
            <p:spPr bwMode="auto">
              <a:xfrm>
                <a:off x="9067800" y="4929187"/>
                <a:ext cx="46038" cy="46038"/>
              </a:xfrm>
              <a:custGeom>
                <a:avLst/>
                <a:gdLst>
                  <a:gd name="T0" fmla="*/ 29 w 29"/>
                  <a:gd name="T1" fmla="*/ 0 h 29"/>
                  <a:gd name="T2" fmla="*/ 14 w 29"/>
                  <a:gd name="T3" fmla="*/ 29 h 29"/>
                  <a:gd name="T4" fmla="*/ 0 w 29"/>
                  <a:gd name="T5" fmla="*/ 0 h 29"/>
                  <a:gd name="T6" fmla="*/ 29 w 29"/>
                  <a:gd name="T7" fmla="*/ 0 h 29"/>
                </a:gdLst>
                <a:ahLst/>
                <a:cxnLst>
                  <a:cxn ang="0">
                    <a:pos x="T0" y="T1"/>
                  </a:cxn>
                  <a:cxn ang="0">
                    <a:pos x="T2" y="T3"/>
                  </a:cxn>
                  <a:cxn ang="0">
                    <a:pos x="T4" y="T5"/>
                  </a:cxn>
                  <a:cxn ang="0">
                    <a:pos x="T6" y="T7"/>
                  </a:cxn>
                </a:cxnLst>
                <a:rect l="0" t="0" r="r" b="b"/>
                <a:pathLst>
                  <a:path w="29" h="29">
                    <a:moveTo>
                      <a:pt x="29" y="0"/>
                    </a:moveTo>
                    <a:lnTo>
                      <a:pt x="14" y="29"/>
                    </a:lnTo>
                    <a:lnTo>
                      <a:pt x="0" y="0"/>
                    </a:lnTo>
                    <a:lnTo>
                      <a:pt x="2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5" name="Rectangle 248"/>
              <p:cNvSpPr>
                <a:spLocks noChangeArrowheads="1"/>
              </p:cNvSpPr>
              <p:nvPr/>
            </p:nvSpPr>
            <p:spPr bwMode="auto">
              <a:xfrm>
                <a:off x="8794750" y="6224587"/>
                <a:ext cx="590550" cy="295275"/>
              </a:xfrm>
              <a:prstGeom prst="rect">
                <a:avLst/>
              </a:prstGeom>
              <a:solidFill>
                <a:srgbClr val="A6D85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6" name="Rectangle 249"/>
              <p:cNvSpPr>
                <a:spLocks noChangeArrowheads="1"/>
              </p:cNvSpPr>
              <p:nvPr/>
            </p:nvSpPr>
            <p:spPr bwMode="auto">
              <a:xfrm>
                <a:off x="8940800" y="6234112"/>
                <a:ext cx="4064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a:ln>
                      <a:noFill/>
                    </a:ln>
                    <a:solidFill>
                      <a:srgbClr val="000000"/>
                    </a:solidFill>
                    <a:effectLst/>
                    <a:latin typeface="Times New Roman" panose="02020603050405020304" pitchFamily="18" charset="0"/>
                  </a:rPr>
                  <a:t>FC</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47" name="Line 256"/>
              <p:cNvSpPr>
                <a:spLocks noChangeShapeType="1"/>
              </p:cNvSpPr>
              <p:nvPr/>
            </p:nvSpPr>
            <p:spPr bwMode="auto">
              <a:xfrm>
                <a:off x="9090025" y="5707062"/>
                <a:ext cx="0" cy="477838"/>
              </a:xfrm>
              <a:prstGeom prst="line">
                <a:avLst/>
              </a:prstGeom>
              <a:noFill/>
              <a:ln w="793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8" name="Freeform 257"/>
              <p:cNvSpPr>
                <a:spLocks/>
              </p:cNvSpPr>
              <p:nvPr/>
            </p:nvSpPr>
            <p:spPr bwMode="auto">
              <a:xfrm>
                <a:off x="9067800" y="6180137"/>
                <a:ext cx="46038" cy="44450"/>
              </a:xfrm>
              <a:custGeom>
                <a:avLst/>
                <a:gdLst>
                  <a:gd name="T0" fmla="*/ 29 w 29"/>
                  <a:gd name="T1" fmla="*/ 0 h 28"/>
                  <a:gd name="T2" fmla="*/ 14 w 29"/>
                  <a:gd name="T3" fmla="*/ 28 h 28"/>
                  <a:gd name="T4" fmla="*/ 0 w 29"/>
                  <a:gd name="T5" fmla="*/ 0 h 28"/>
                  <a:gd name="T6" fmla="*/ 29 w 29"/>
                  <a:gd name="T7" fmla="*/ 0 h 28"/>
                </a:gdLst>
                <a:ahLst/>
                <a:cxnLst>
                  <a:cxn ang="0">
                    <a:pos x="T0" y="T1"/>
                  </a:cxn>
                  <a:cxn ang="0">
                    <a:pos x="T2" y="T3"/>
                  </a:cxn>
                  <a:cxn ang="0">
                    <a:pos x="T4" y="T5"/>
                  </a:cxn>
                  <a:cxn ang="0">
                    <a:pos x="T6" y="T7"/>
                  </a:cxn>
                </a:cxnLst>
                <a:rect l="0" t="0" r="r" b="b"/>
                <a:pathLst>
                  <a:path w="29" h="28">
                    <a:moveTo>
                      <a:pt x="29" y="0"/>
                    </a:moveTo>
                    <a:lnTo>
                      <a:pt x="14" y="28"/>
                    </a:lnTo>
                    <a:lnTo>
                      <a:pt x="0" y="0"/>
                    </a:lnTo>
                    <a:lnTo>
                      <a:pt x="2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1" name="Line 275"/>
              <p:cNvSpPr>
                <a:spLocks noChangeShapeType="1"/>
              </p:cNvSpPr>
              <p:nvPr/>
            </p:nvSpPr>
            <p:spPr bwMode="auto">
              <a:xfrm>
                <a:off x="9090025" y="4460875"/>
                <a:ext cx="0" cy="109538"/>
              </a:xfrm>
              <a:prstGeom prst="line">
                <a:avLst/>
              </a:prstGeom>
              <a:noFill/>
              <a:ln w="793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2" name="Freeform 277"/>
              <p:cNvSpPr>
                <a:spLocks/>
              </p:cNvSpPr>
              <p:nvPr/>
            </p:nvSpPr>
            <p:spPr bwMode="auto">
              <a:xfrm>
                <a:off x="9067800" y="4564062"/>
                <a:ext cx="46038" cy="46038"/>
              </a:xfrm>
              <a:custGeom>
                <a:avLst/>
                <a:gdLst>
                  <a:gd name="T0" fmla="*/ 29 w 29"/>
                  <a:gd name="T1" fmla="*/ 0 h 29"/>
                  <a:gd name="T2" fmla="*/ 14 w 29"/>
                  <a:gd name="T3" fmla="*/ 29 h 29"/>
                  <a:gd name="T4" fmla="*/ 0 w 29"/>
                  <a:gd name="T5" fmla="*/ 0 h 29"/>
                  <a:gd name="T6" fmla="*/ 29 w 29"/>
                  <a:gd name="T7" fmla="*/ 0 h 29"/>
                </a:gdLst>
                <a:ahLst/>
                <a:cxnLst>
                  <a:cxn ang="0">
                    <a:pos x="T0" y="T1"/>
                  </a:cxn>
                  <a:cxn ang="0">
                    <a:pos x="T2" y="T3"/>
                  </a:cxn>
                  <a:cxn ang="0">
                    <a:pos x="T4" y="T5"/>
                  </a:cxn>
                  <a:cxn ang="0">
                    <a:pos x="T6" y="T7"/>
                  </a:cxn>
                </a:cxnLst>
                <a:rect l="0" t="0" r="r" b="b"/>
                <a:pathLst>
                  <a:path w="29" h="29">
                    <a:moveTo>
                      <a:pt x="29" y="0"/>
                    </a:moveTo>
                    <a:lnTo>
                      <a:pt x="14" y="29"/>
                    </a:lnTo>
                    <a:lnTo>
                      <a:pt x="0" y="0"/>
                    </a:lnTo>
                    <a:lnTo>
                      <a:pt x="2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5" name="Freeform 294"/>
              <p:cNvSpPr>
                <a:spLocks/>
              </p:cNvSpPr>
              <p:nvPr/>
            </p:nvSpPr>
            <p:spPr bwMode="auto">
              <a:xfrm>
                <a:off x="9067800" y="5808662"/>
                <a:ext cx="46038" cy="46038"/>
              </a:xfrm>
              <a:custGeom>
                <a:avLst/>
                <a:gdLst>
                  <a:gd name="T0" fmla="*/ 29 w 29"/>
                  <a:gd name="T1" fmla="*/ 0 h 29"/>
                  <a:gd name="T2" fmla="*/ 14 w 29"/>
                  <a:gd name="T3" fmla="*/ 29 h 29"/>
                  <a:gd name="T4" fmla="*/ 0 w 29"/>
                  <a:gd name="T5" fmla="*/ 0 h 29"/>
                  <a:gd name="T6" fmla="*/ 29 w 29"/>
                  <a:gd name="T7" fmla="*/ 0 h 29"/>
                </a:gdLst>
                <a:ahLst/>
                <a:cxnLst>
                  <a:cxn ang="0">
                    <a:pos x="T0" y="T1"/>
                  </a:cxn>
                  <a:cxn ang="0">
                    <a:pos x="T2" y="T3"/>
                  </a:cxn>
                  <a:cxn ang="0">
                    <a:pos x="T4" y="T5"/>
                  </a:cxn>
                  <a:cxn ang="0">
                    <a:pos x="T6" y="T7"/>
                  </a:cxn>
                </a:cxnLst>
                <a:rect l="0" t="0" r="r" b="b"/>
                <a:pathLst>
                  <a:path w="29" h="29">
                    <a:moveTo>
                      <a:pt x="29" y="0"/>
                    </a:moveTo>
                    <a:lnTo>
                      <a:pt x="14" y="29"/>
                    </a:lnTo>
                    <a:lnTo>
                      <a:pt x="0" y="0"/>
                    </a:lnTo>
                    <a:lnTo>
                      <a:pt x="2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8" name="Rectangle 308"/>
              <p:cNvSpPr>
                <a:spLocks noChangeArrowheads="1"/>
              </p:cNvSpPr>
              <p:nvPr/>
            </p:nvSpPr>
            <p:spPr bwMode="auto">
              <a:xfrm>
                <a:off x="8848725" y="6521450"/>
                <a:ext cx="58578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a:ln>
                      <a:noFill/>
                    </a:ln>
                    <a:solidFill>
                      <a:srgbClr val="000000"/>
                    </a:solidFill>
                    <a:effectLst/>
                    <a:latin typeface="Times New Roman" panose="02020603050405020304" pitchFamily="18" charset="0"/>
                  </a:rPr>
                  <a:t>RLR</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63" name="Freeform 337"/>
              <p:cNvSpPr>
                <a:spLocks/>
              </p:cNvSpPr>
              <p:nvPr/>
            </p:nvSpPr>
            <p:spPr bwMode="auto">
              <a:xfrm>
                <a:off x="9069388" y="3309937"/>
                <a:ext cx="46038" cy="46038"/>
              </a:xfrm>
              <a:custGeom>
                <a:avLst/>
                <a:gdLst>
                  <a:gd name="T0" fmla="*/ 29 w 29"/>
                  <a:gd name="T1" fmla="*/ 0 h 29"/>
                  <a:gd name="T2" fmla="*/ 15 w 29"/>
                  <a:gd name="T3" fmla="*/ 29 h 29"/>
                  <a:gd name="T4" fmla="*/ 0 w 29"/>
                  <a:gd name="T5" fmla="*/ 0 h 29"/>
                  <a:gd name="T6" fmla="*/ 29 w 29"/>
                  <a:gd name="T7" fmla="*/ 0 h 29"/>
                </a:gdLst>
                <a:ahLst/>
                <a:cxnLst>
                  <a:cxn ang="0">
                    <a:pos x="T0" y="T1"/>
                  </a:cxn>
                  <a:cxn ang="0">
                    <a:pos x="T2" y="T3"/>
                  </a:cxn>
                  <a:cxn ang="0">
                    <a:pos x="T4" y="T5"/>
                  </a:cxn>
                  <a:cxn ang="0">
                    <a:pos x="T6" y="T7"/>
                  </a:cxn>
                </a:cxnLst>
                <a:rect l="0" t="0" r="r" b="b"/>
                <a:pathLst>
                  <a:path w="29" h="29">
                    <a:moveTo>
                      <a:pt x="29" y="0"/>
                    </a:moveTo>
                    <a:lnTo>
                      <a:pt x="15" y="29"/>
                    </a:lnTo>
                    <a:lnTo>
                      <a:pt x="0" y="0"/>
                    </a:lnTo>
                    <a:lnTo>
                      <a:pt x="2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60" name="Group 359"/>
            <p:cNvGrpSpPr/>
            <p:nvPr/>
          </p:nvGrpSpPr>
          <p:grpSpPr>
            <a:xfrm>
              <a:off x="8055864" y="2425700"/>
              <a:ext cx="633413" cy="4432300"/>
              <a:chOff x="6577013" y="2425700"/>
              <a:chExt cx="633413" cy="4432300"/>
            </a:xfrm>
          </p:grpSpPr>
          <p:sp>
            <p:nvSpPr>
              <p:cNvPr id="207" name="Rectangle 98"/>
              <p:cNvSpPr>
                <a:spLocks noChangeArrowheads="1"/>
              </p:cNvSpPr>
              <p:nvPr/>
            </p:nvSpPr>
            <p:spPr bwMode="auto">
              <a:xfrm>
                <a:off x="6577013" y="2471737"/>
                <a:ext cx="590550" cy="293688"/>
              </a:xfrm>
              <a:prstGeom prst="rect">
                <a:avLst/>
              </a:prstGeom>
              <a:solidFill>
                <a:srgbClr val="66C2A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Rectangle 99"/>
              <p:cNvSpPr>
                <a:spLocks noChangeArrowheads="1"/>
              </p:cNvSpPr>
              <p:nvPr/>
            </p:nvSpPr>
            <p:spPr bwMode="auto">
              <a:xfrm>
                <a:off x="6673850" y="2476500"/>
                <a:ext cx="5048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dirty="0">
                    <a:ln>
                      <a:noFill/>
                    </a:ln>
                    <a:solidFill>
                      <a:srgbClr val="000000"/>
                    </a:solidFill>
                    <a:effectLst/>
                    <a:latin typeface="Times New Roman" panose="02020603050405020304" pitchFamily="18" charset="0"/>
                  </a:rPr>
                  <a:t>L01</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13" name="Rectangle 122"/>
              <p:cNvSpPr>
                <a:spLocks noChangeArrowheads="1"/>
              </p:cNvSpPr>
              <p:nvPr/>
            </p:nvSpPr>
            <p:spPr bwMode="auto">
              <a:xfrm>
                <a:off x="6577013" y="3724275"/>
                <a:ext cx="590550" cy="295275"/>
              </a:xfrm>
              <a:prstGeom prst="rect">
                <a:avLst/>
              </a:prstGeom>
              <a:solidFill>
                <a:srgbClr val="FC8D6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 name="Rectangle 123"/>
              <p:cNvSpPr>
                <a:spLocks noChangeArrowheads="1"/>
              </p:cNvSpPr>
              <p:nvPr/>
            </p:nvSpPr>
            <p:spPr bwMode="auto">
              <a:xfrm>
                <a:off x="6667500" y="3733800"/>
                <a:ext cx="5175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a:ln>
                      <a:noFill/>
                    </a:ln>
                    <a:solidFill>
                      <a:srgbClr val="000000"/>
                    </a:solidFill>
                    <a:effectLst/>
                    <a:latin typeface="Times New Roman" panose="02020603050405020304" pitchFamily="18" charset="0"/>
                  </a:rPr>
                  <a:t>R03</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17" name="Rectangle 134"/>
              <p:cNvSpPr>
                <a:spLocks noChangeArrowheads="1"/>
              </p:cNvSpPr>
              <p:nvPr/>
            </p:nvSpPr>
            <p:spPr bwMode="auto">
              <a:xfrm>
                <a:off x="6577013" y="4165600"/>
                <a:ext cx="590550" cy="295275"/>
              </a:xfrm>
              <a:prstGeom prst="rect">
                <a:avLst/>
              </a:prstGeom>
              <a:solidFill>
                <a:srgbClr val="FC8D6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 name="Rectangle 135"/>
              <p:cNvSpPr>
                <a:spLocks noChangeArrowheads="1"/>
              </p:cNvSpPr>
              <p:nvPr/>
            </p:nvSpPr>
            <p:spPr bwMode="auto">
              <a:xfrm>
                <a:off x="6667500" y="4175125"/>
                <a:ext cx="5175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a:ln>
                      <a:noFill/>
                    </a:ln>
                    <a:solidFill>
                      <a:srgbClr val="000000"/>
                    </a:solidFill>
                    <a:effectLst/>
                    <a:latin typeface="Times New Roman" panose="02020603050405020304" pitchFamily="18" charset="0"/>
                  </a:rPr>
                  <a:t>R04</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21" name="Line 152"/>
              <p:cNvSpPr>
                <a:spLocks noChangeShapeType="1"/>
              </p:cNvSpPr>
              <p:nvPr/>
            </p:nvSpPr>
            <p:spPr bwMode="auto">
              <a:xfrm>
                <a:off x="6872288" y="4019550"/>
                <a:ext cx="0" cy="106363"/>
              </a:xfrm>
              <a:prstGeom prst="line">
                <a:avLst/>
              </a:prstGeom>
              <a:noFill/>
              <a:ln w="793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2" name="Freeform 153"/>
              <p:cNvSpPr>
                <a:spLocks/>
              </p:cNvSpPr>
              <p:nvPr/>
            </p:nvSpPr>
            <p:spPr bwMode="auto">
              <a:xfrm>
                <a:off x="6850063" y="4119562"/>
                <a:ext cx="46038" cy="46038"/>
              </a:xfrm>
              <a:custGeom>
                <a:avLst/>
                <a:gdLst>
                  <a:gd name="T0" fmla="*/ 29 w 29"/>
                  <a:gd name="T1" fmla="*/ 0 h 29"/>
                  <a:gd name="T2" fmla="*/ 14 w 29"/>
                  <a:gd name="T3" fmla="*/ 29 h 29"/>
                  <a:gd name="T4" fmla="*/ 0 w 29"/>
                  <a:gd name="T5" fmla="*/ 0 h 29"/>
                  <a:gd name="T6" fmla="*/ 29 w 29"/>
                  <a:gd name="T7" fmla="*/ 0 h 29"/>
                </a:gdLst>
                <a:ahLst/>
                <a:cxnLst>
                  <a:cxn ang="0">
                    <a:pos x="T0" y="T1"/>
                  </a:cxn>
                  <a:cxn ang="0">
                    <a:pos x="T2" y="T3"/>
                  </a:cxn>
                  <a:cxn ang="0">
                    <a:pos x="T4" y="T5"/>
                  </a:cxn>
                  <a:cxn ang="0">
                    <a:pos x="T6" y="T7"/>
                  </a:cxn>
                </a:cxnLst>
                <a:rect l="0" t="0" r="r" b="b"/>
                <a:pathLst>
                  <a:path w="29" h="29">
                    <a:moveTo>
                      <a:pt x="29" y="0"/>
                    </a:moveTo>
                    <a:lnTo>
                      <a:pt x="14" y="29"/>
                    </a:lnTo>
                    <a:lnTo>
                      <a:pt x="0" y="0"/>
                    </a:lnTo>
                    <a:lnTo>
                      <a:pt x="2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 name="Freeform 163"/>
              <p:cNvSpPr>
                <a:spLocks/>
              </p:cNvSpPr>
              <p:nvPr/>
            </p:nvSpPr>
            <p:spPr bwMode="auto">
              <a:xfrm>
                <a:off x="6850063" y="2425700"/>
                <a:ext cx="46038" cy="46038"/>
              </a:xfrm>
              <a:custGeom>
                <a:avLst/>
                <a:gdLst>
                  <a:gd name="T0" fmla="*/ 29 w 29"/>
                  <a:gd name="T1" fmla="*/ 0 h 29"/>
                  <a:gd name="T2" fmla="*/ 14 w 29"/>
                  <a:gd name="T3" fmla="*/ 29 h 29"/>
                  <a:gd name="T4" fmla="*/ 0 w 29"/>
                  <a:gd name="T5" fmla="*/ 0 h 29"/>
                  <a:gd name="T6" fmla="*/ 29 w 29"/>
                  <a:gd name="T7" fmla="*/ 0 h 29"/>
                </a:gdLst>
                <a:ahLst/>
                <a:cxnLst>
                  <a:cxn ang="0">
                    <a:pos x="T0" y="T1"/>
                  </a:cxn>
                  <a:cxn ang="0">
                    <a:pos x="T2" y="T3"/>
                  </a:cxn>
                  <a:cxn ang="0">
                    <a:pos x="T4" y="T5"/>
                  </a:cxn>
                  <a:cxn ang="0">
                    <a:pos x="T6" y="T7"/>
                  </a:cxn>
                </a:cxnLst>
                <a:rect l="0" t="0" r="r" b="b"/>
                <a:pathLst>
                  <a:path w="29" h="29">
                    <a:moveTo>
                      <a:pt x="29" y="0"/>
                    </a:moveTo>
                    <a:lnTo>
                      <a:pt x="14" y="29"/>
                    </a:lnTo>
                    <a:lnTo>
                      <a:pt x="0" y="0"/>
                    </a:lnTo>
                    <a:lnTo>
                      <a:pt x="2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 name="Line 184"/>
              <p:cNvSpPr>
                <a:spLocks noChangeShapeType="1"/>
              </p:cNvSpPr>
              <p:nvPr/>
            </p:nvSpPr>
            <p:spPr bwMode="auto">
              <a:xfrm>
                <a:off x="6872288" y="2765425"/>
                <a:ext cx="0" cy="919163"/>
              </a:xfrm>
              <a:prstGeom prst="line">
                <a:avLst/>
              </a:prstGeom>
              <a:noFill/>
              <a:ln w="793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0" name="Freeform 185"/>
              <p:cNvSpPr>
                <a:spLocks/>
              </p:cNvSpPr>
              <p:nvPr/>
            </p:nvSpPr>
            <p:spPr bwMode="auto">
              <a:xfrm>
                <a:off x="6850063" y="3678237"/>
                <a:ext cx="46038" cy="46038"/>
              </a:xfrm>
              <a:custGeom>
                <a:avLst/>
                <a:gdLst>
                  <a:gd name="T0" fmla="*/ 29 w 29"/>
                  <a:gd name="T1" fmla="*/ 0 h 29"/>
                  <a:gd name="T2" fmla="*/ 14 w 29"/>
                  <a:gd name="T3" fmla="*/ 29 h 29"/>
                  <a:gd name="T4" fmla="*/ 0 w 29"/>
                  <a:gd name="T5" fmla="*/ 0 h 29"/>
                  <a:gd name="T6" fmla="*/ 29 w 29"/>
                  <a:gd name="T7" fmla="*/ 0 h 29"/>
                </a:gdLst>
                <a:ahLst/>
                <a:cxnLst>
                  <a:cxn ang="0">
                    <a:pos x="T0" y="T1"/>
                  </a:cxn>
                  <a:cxn ang="0">
                    <a:pos x="T2" y="T3"/>
                  </a:cxn>
                  <a:cxn ang="0">
                    <a:pos x="T4" y="T5"/>
                  </a:cxn>
                  <a:cxn ang="0">
                    <a:pos x="T6" y="T7"/>
                  </a:cxn>
                </a:cxnLst>
                <a:rect l="0" t="0" r="r" b="b"/>
                <a:pathLst>
                  <a:path w="29" h="29">
                    <a:moveTo>
                      <a:pt x="29" y="0"/>
                    </a:moveTo>
                    <a:lnTo>
                      <a:pt x="14" y="29"/>
                    </a:lnTo>
                    <a:lnTo>
                      <a:pt x="0" y="0"/>
                    </a:lnTo>
                    <a:lnTo>
                      <a:pt x="2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 name="Rectangle 194"/>
              <p:cNvSpPr>
                <a:spLocks noChangeArrowheads="1"/>
              </p:cNvSpPr>
              <p:nvPr/>
            </p:nvSpPr>
            <p:spPr bwMode="auto">
              <a:xfrm>
                <a:off x="6577013" y="4975225"/>
                <a:ext cx="590550" cy="293688"/>
              </a:xfrm>
              <a:prstGeom prst="rect">
                <a:avLst/>
              </a:prstGeom>
              <a:solidFill>
                <a:srgbClr val="8DA0C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 name="Rectangle 195"/>
              <p:cNvSpPr>
                <a:spLocks noChangeArrowheads="1"/>
              </p:cNvSpPr>
              <p:nvPr/>
            </p:nvSpPr>
            <p:spPr bwMode="auto">
              <a:xfrm>
                <a:off x="6673850" y="4983162"/>
                <a:ext cx="5048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a:ln>
                      <a:noFill/>
                    </a:ln>
                    <a:solidFill>
                      <a:srgbClr val="000000"/>
                    </a:solidFill>
                    <a:effectLst/>
                    <a:latin typeface="Times New Roman" panose="02020603050405020304" pitchFamily="18" charset="0"/>
                  </a:rPr>
                  <a:t>L03</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41" name="Line 232"/>
              <p:cNvSpPr>
                <a:spLocks noChangeShapeType="1"/>
              </p:cNvSpPr>
              <p:nvPr/>
            </p:nvSpPr>
            <p:spPr bwMode="auto">
              <a:xfrm>
                <a:off x="6872288" y="4460875"/>
                <a:ext cx="0" cy="474663"/>
              </a:xfrm>
              <a:prstGeom prst="line">
                <a:avLst/>
              </a:prstGeom>
              <a:noFill/>
              <a:ln w="793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2" name="Freeform 233"/>
              <p:cNvSpPr>
                <a:spLocks/>
              </p:cNvSpPr>
              <p:nvPr/>
            </p:nvSpPr>
            <p:spPr bwMode="auto">
              <a:xfrm>
                <a:off x="6850063" y="4929187"/>
                <a:ext cx="46038" cy="46038"/>
              </a:xfrm>
              <a:custGeom>
                <a:avLst/>
                <a:gdLst>
                  <a:gd name="T0" fmla="*/ 29 w 29"/>
                  <a:gd name="T1" fmla="*/ 0 h 29"/>
                  <a:gd name="T2" fmla="*/ 14 w 29"/>
                  <a:gd name="T3" fmla="*/ 29 h 29"/>
                  <a:gd name="T4" fmla="*/ 0 w 29"/>
                  <a:gd name="T5" fmla="*/ 0 h 29"/>
                  <a:gd name="T6" fmla="*/ 29 w 29"/>
                  <a:gd name="T7" fmla="*/ 0 h 29"/>
                </a:gdLst>
                <a:ahLst/>
                <a:cxnLst>
                  <a:cxn ang="0">
                    <a:pos x="T0" y="T1"/>
                  </a:cxn>
                  <a:cxn ang="0">
                    <a:pos x="T2" y="T3"/>
                  </a:cxn>
                  <a:cxn ang="0">
                    <a:pos x="T4" y="T5"/>
                  </a:cxn>
                  <a:cxn ang="0">
                    <a:pos x="T6" y="T7"/>
                  </a:cxn>
                </a:cxnLst>
                <a:rect l="0" t="0" r="r" b="b"/>
                <a:pathLst>
                  <a:path w="29" h="29">
                    <a:moveTo>
                      <a:pt x="29" y="0"/>
                    </a:moveTo>
                    <a:lnTo>
                      <a:pt x="14" y="29"/>
                    </a:lnTo>
                    <a:lnTo>
                      <a:pt x="0" y="0"/>
                    </a:lnTo>
                    <a:lnTo>
                      <a:pt x="2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3" name="Rectangle 242"/>
              <p:cNvSpPr>
                <a:spLocks noChangeArrowheads="1"/>
              </p:cNvSpPr>
              <p:nvPr/>
            </p:nvSpPr>
            <p:spPr bwMode="auto">
              <a:xfrm>
                <a:off x="6577013" y="6224587"/>
                <a:ext cx="590550" cy="295275"/>
              </a:xfrm>
              <a:prstGeom prst="rect">
                <a:avLst/>
              </a:prstGeom>
              <a:solidFill>
                <a:srgbClr val="A6D85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4" name="Rectangle 243"/>
              <p:cNvSpPr>
                <a:spLocks noChangeArrowheads="1"/>
              </p:cNvSpPr>
              <p:nvPr/>
            </p:nvSpPr>
            <p:spPr bwMode="auto">
              <a:xfrm>
                <a:off x="6723063" y="6234112"/>
                <a:ext cx="4064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a:ln>
                      <a:noFill/>
                    </a:ln>
                    <a:solidFill>
                      <a:srgbClr val="000000"/>
                    </a:solidFill>
                    <a:effectLst/>
                    <a:latin typeface="Times New Roman" panose="02020603050405020304" pitchFamily="18" charset="0"/>
                  </a:rPr>
                  <a:t>FC</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49" name="Line 262"/>
              <p:cNvSpPr>
                <a:spLocks noChangeShapeType="1"/>
              </p:cNvSpPr>
              <p:nvPr/>
            </p:nvSpPr>
            <p:spPr bwMode="auto">
              <a:xfrm>
                <a:off x="6872288" y="5268912"/>
                <a:ext cx="0" cy="915988"/>
              </a:xfrm>
              <a:prstGeom prst="line">
                <a:avLst/>
              </a:prstGeom>
              <a:noFill/>
              <a:ln w="793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0" name="Freeform 263"/>
              <p:cNvSpPr>
                <a:spLocks/>
              </p:cNvSpPr>
              <p:nvPr/>
            </p:nvSpPr>
            <p:spPr bwMode="auto">
              <a:xfrm>
                <a:off x="6850063" y="6180137"/>
                <a:ext cx="46038" cy="44450"/>
              </a:xfrm>
              <a:custGeom>
                <a:avLst/>
                <a:gdLst>
                  <a:gd name="T0" fmla="*/ 29 w 29"/>
                  <a:gd name="T1" fmla="*/ 0 h 28"/>
                  <a:gd name="T2" fmla="*/ 14 w 29"/>
                  <a:gd name="T3" fmla="*/ 28 h 28"/>
                  <a:gd name="T4" fmla="*/ 0 w 29"/>
                  <a:gd name="T5" fmla="*/ 0 h 28"/>
                  <a:gd name="T6" fmla="*/ 29 w 29"/>
                  <a:gd name="T7" fmla="*/ 0 h 28"/>
                </a:gdLst>
                <a:ahLst/>
                <a:cxnLst>
                  <a:cxn ang="0">
                    <a:pos x="T0" y="T1"/>
                  </a:cxn>
                  <a:cxn ang="0">
                    <a:pos x="T2" y="T3"/>
                  </a:cxn>
                  <a:cxn ang="0">
                    <a:pos x="T4" y="T5"/>
                  </a:cxn>
                  <a:cxn ang="0">
                    <a:pos x="T6" y="T7"/>
                  </a:cxn>
                </a:cxnLst>
                <a:rect l="0" t="0" r="r" b="b"/>
                <a:pathLst>
                  <a:path w="29" h="28">
                    <a:moveTo>
                      <a:pt x="29" y="0"/>
                    </a:moveTo>
                    <a:lnTo>
                      <a:pt x="14" y="28"/>
                    </a:lnTo>
                    <a:lnTo>
                      <a:pt x="0" y="0"/>
                    </a:lnTo>
                    <a:lnTo>
                      <a:pt x="2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3" name="Line 280"/>
              <p:cNvSpPr>
                <a:spLocks noChangeShapeType="1"/>
              </p:cNvSpPr>
              <p:nvPr/>
            </p:nvSpPr>
            <p:spPr bwMode="auto">
              <a:xfrm>
                <a:off x="6872288" y="4460875"/>
                <a:ext cx="0" cy="109538"/>
              </a:xfrm>
              <a:prstGeom prst="line">
                <a:avLst/>
              </a:prstGeom>
              <a:noFill/>
              <a:ln w="793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4" name="Freeform 281"/>
              <p:cNvSpPr>
                <a:spLocks/>
              </p:cNvSpPr>
              <p:nvPr/>
            </p:nvSpPr>
            <p:spPr bwMode="auto">
              <a:xfrm>
                <a:off x="6850063" y="4564062"/>
                <a:ext cx="46038" cy="46038"/>
              </a:xfrm>
              <a:custGeom>
                <a:avLst/>
                <a:gdLst>
                  <a:gd name="T0" fmla="*/ 29 w 29"/>
                  <a:gd name="T1" fmla="*/ 0 h 29"/>
                  <a:gd name="T2" fmla="*/ 14 w 29"/>
                  <a:gd name="T3" fmla="*/ 29 h 29"/>
                  <a:gd name="T4" fmla="*/ 0 w 29"/>
                  <a:gd name="T5" fmla="*/ 0 h 29"/>
                  <a:gd name="T6" fmla="*/ 29 w 29"/>
                  <a:gd name="T7" fmla="*/ 0 h 29"/>
                </a:gdLst>
                <a:ahLst/>
                <a:cxnLst>
                  <a:cxn ang="0">
                    <a:pos x="T0" y="T1"/>
                  </a:cxn>
                  <a:cxn ang="0">
                    <a:pos x="T2" y="T3"/>
                  </a:cxn>
                  <a:cxn ang="0">
                    <a:pos x="T4" y="T5"/>
                  </a:cxn>
                  <a:cxn ang="0">
                    <a:pos x="T6" y="T7"/>
                  </a:cxn>
                </a:cxnLst>
                <a:rect l="0" t="0" r="r" b="b"/>
                <a:pathLst>
                  <a:path w="29" h="29">
                    <a:moveTo>
                      <a:pt x="29" y="0"/>
                    </a:moveTo>
                    <a:lnTo>
                      <a:pt x="14" y="29"/>
                    </a:lnTo>
                    <a:lnTo>
                      <a:pt x="0" y="0"/>
                    </a:lnTo>
                    <a:lnTo>
                      <a:pt x="2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6" name="Freeform 298"/>
              <p:cNvSpPr>
                <a:spLocks/>
              </p:cNvSpPr>
              <p:nvPr/>
            </p:nvSpPr>
            <p:spPr bwMode="auto">
              <a:xfrm>
                <a:off x="6853238" y="5808662"/>
                <a:ext cx="44450" cy="46038"/>
              </a:xfrm>
              <a:custGeom>
                <a:avLst/>
                <a:gdLst>
                  <a:gd name="T0" fmla="*/ 28 w 28"/>
                  <a:gd name="T1" fmla="*/ 0 h 29"/>
                  <a:gd name="T2" fmla="*/ 14 w 28"/>
                  <a:gd name="T3" fmla="*/ 29 h 29"/>
                  <a:gd name="T4" fmla="*/ 0 w 28"/>
                  <a:gd name="T5" fmla="*/ 0 h 29"/>
                  <a:gd name="T6" fmla="*/ 28 w 28"/>
                  <a:gd name="T7" fmla="*/ 0 h 29"/>
                </a:gdLst>
                <a:ahLst/>
                <a:cxnLst>
                  <a:cxn ang="0">
                    <a:pos x="T0" y="T1"/>
                  </a:cxn>
                  <a:cxn ang="0">
                    <a:pos x="T2" y="T3"/>
                  </a:cxn>
                  <a:cxn ang="0">
                    <a:pos x="T4" y="T5"/>
                  </a:cxn>
                  <a:cxn ang="0">
                    <a:pos x="T6" y="T7"/>
                  </a:cxn>
                </a:cxnLst>
                <a:rect l="0" t="0" r="r" b="b"/>
                <a:pathLst>
                  <a:path w="28" h="29">
                    <a:moveTo>
                      <a:pt x="28" y="0"/>
                    </a:moveTo>
                    <a:lnTo>
                      <a:pt x="14" y="29"/>
                    </a:lnTo>
                    <a:lnTo>
                      <a:pt x="0" y="0"/>
                    </a:lnTo>
                    <a:lnTo>
                      <a:pt x="2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7" name="Rectangle 305"/>
              <p:cNvSpPr>
                <a:spLocks noChangeArrowheads="1"/>
              </p:cNvSpPr>
              <p:nvPr/>
            </p:nvSpPr>
            <p:spPr bwMode="auto">
              <a:xfrm>
                <a:off x="6637338" y="6521450"/>
                <a:ext cx="57308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a:ln>
                      <a:noFill/>
                    </a:ln>
                    <a:solidFill>
                      <a:srgbClr val="000000"/>
                    </a:solidFill>
                    <a:effectLst/>
                    <a:latin typeface="Times New Roman" panose="02020603050405020304" pitchFamily="18" charset="0"/>
                  </a:rPr>
                  <a:t>LRL</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64" name="Freeform 341"/>
              <p:cNvSpPr>
                <a:spLocks/>
              </p:cNvSpPr>
              <p:nvPr/>
            </p:nvSpPr>
            <p:spPr bwMode="auto">
              <a:xfrm>
                <a:off x="6853238" y="3309937"/>
                <a:ext cx="44450" cy="46038"/>
              </a:xfrm>
              <a:custGeom>
                <a:avLst/>
                <a:gdLst>
                  <a:gd name="T0" fmla="*/ 28 w 28"/>
                  <a:gd name="T1" fmla="*/ 0 h 29"/>
                  <a:gd name="T2" fmla="*/ 14 w 28"/>
                  <a:gd name="T3" fmla="*/ 29 h 29"/>
                  <a:gd name="T4" fmla="*/ 0 w 28"/>
                  <a:gd name="T5" fmla="*/ 0 h 29"/>
                  <a:gd name="T6" fmla="*/ 28 w 28"/>
                  <a:gd name="T7" fmla="*/ 0 h 29"/>
                </a:gdLst>
                <a:ahLst/>
                <a:cxnLst>
                  <a:cxn ang="0">
                    <a:pos x="T0" y="T1"/>
                  </a:cxn>
                  <a:cxn ang="0">
                    <a:pos x="T2" y="T3"/>
                  </a:cxn>
                  <a:cxn ang="0">
                    <a:pos x="T4" y="T5"/>
                  </a:cxn>
                  <a:cxn ang="0">
                    <a:pos x="T6" y="T7"/>
                  </a:cxn>
                </a:cxnLst>
                <a:rect l="0" t="0" r="r" b="b"/>
                <a:pathLst>
                  <a:path w="28" h="29">
                    <a:moveTo>
                      <a:pt x="28" y="0"/>
                    </a:moveTo>
                    <a:lnTo>
                      <a:pt x="14" y="29"/>
                    </a:lnTo>
                    <a:lnTo>
                      <a:pt x="0" y="0"/>
                    </a:lnTo>
                    <a:lnTo>
                      <a:pt x="2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70" name="Rectangle 86"/>
            <p:cNvSpPr>
              <a:spLocks noChangeArrowheads="1"/>
            </p:cNvSpPr>
            <p:nvPr/>
          </p:nvSpPr>
          <p:spPr bwMode="auto">
            <a:xfrm>
              <a:off x="8054975" y="1957387"/>
              <a:ext cx="592138" cy="293688"/>
            </a:xfrm>
            <a:prstGeom prst="rect">
              <a:avLst/>
            </a:prstGeom>
            <a:solidFill>
              <a:srgbClr val="FFA5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1" name="Rectangle 87"/>
            <p:cNvSpPr>
              <a:spLocks noChangeArrowheads="1"/>
            </p:cNvSpPr>
            <p:nvPr/>
          </p:nvSpPr>
          <p:spPr bwMode="auto">
            <a:xfrm>
              <a:off x="8269288" y="1962150"/>
              <a:ext cx="26511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dirty="0">
                  <a:ln>
                    <a:noFill/>
                  </a:ln>
                  <a:solidFill>
                    <a:srgbClr val="000000"/>
                  </a:solidFill>
                  <a:effectLst/>
                  <a:latin typeface="Times New Roman" panose="02020603050405020304" pitchFamily="18" charset="0"/>
                </a:rPr>
                <a:t>C</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90" name="Line 166"/>
            <p:cNvSpPr>
              <a:spLocks noChangeShapeType="1"/>
            </p:cNvSpPr>
            <p:nvPr/>
          </p:nvSpPr>
          <p:spPr bwMode="auto">
            <a:xfrm>
              <a:off x="8350250" y="2251075"/>
              <a:ext cx="0" cy="180975"/>
            </a:xfrm>
            <a:prstGeom prst="line">
              <a:avLst/>
            </a:prstGeom>
            <a:noFill/>
            <a:ln w="793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5" name="Line 321"/>
            <p:cNvSpPr>
              <a:spLocks noChangeShapeType="1"/>
            </p:cNvSpPr>
            <p:nvPr/>
          </p:nvSpPr>
          <p:spPr bwMode="auto">
            <a:xfrm>
              <a:off x="8104188" y="1655762"/>
              <a:ext cx="214313" cy="261938"/>
            </a:xfrm>
            <a:prstGeom prst="line">
              <a:avLst/>
            </a:prstGeom>
            <a:noFill/>
            <a:ln w="793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6" name="Freeform 322"/>
            <p:cNvSpPr>
              <a:spLocks/>
            </p:cNvSpPr>
            <p:nvPr/>
          </p:nvSpPr>
          <p:spPr bwMode="auto">
            <a:xfrm>
              <a:off x="8291513" y="1893887"/>
              <a:ext cx="58738" cy="63500"/>
            </a:xfrm>
            <a:custGeom>
              <a:avLst/>
              <a:gdLst>
                <a:gd name="T0" fmla="*/ 29 w 37"/>
                <a:gd name="T1" fmla="*/ 0 h 40"/>
                <a:gd name="T2" fmla="*/ 37 w 37"/>
                <a:gd name="T3" fmla="*/ 40 h 40"/>
                <a:gd name="T4" fmla="*/ 0 w 37"/>
                <a:gd name="T5" fmla="*/ 23 h 40"/>
                <a:gd name="T6" fmla="*/ 29 w 37"/>
                <a:gd name="T7" fmla="*/ 0 h 40"/>
              </a:gdLst>
              <a:ahLst/>
              <a:cxnLst>
                <a:cxn ang="0">
                  <a:pos x="T0" y="T1"/>
                </a:cxn>
                <a:cxn ang="0">
                  <a:pos x="T2" y="T3"/>
                </a:cxn>
                <a:cxn ang="0">
                  <a:pos x="T4" y="T5"/>
                </a:cxn>
                <a:cxn ang="0">
                  <a:pos x="T6" y="T7"/>
                </a:cxn>
              </a:cxnLst>
              <a:rect l="0" t="0" r="r" b="b"/>
              <a:pathLst>
                <a:path w="37" h="40">
                  <a:moveTo>
                    <a:pt x="29" y="0"/>
                  </a:moveTo>
                  <a:lnTo>
                    <a:pt x="37" y="40"/>
                  </a:lnTo>
                  <a:lnTo>
                    <a:pt x="0" y="23"/>
                  </a:lnTo>
                  <a:lnTo>
                    <a:pt x="2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376" name="fusion"/>
            <p:cNvGrpSpPr/>
            <p:nvPr/>
          </p:nvGrpSpPr>
          <p:grpSpPr>
            <a:xfrm>
              <a:off x="8058341" y="3328987"/>
              <a:ext cx="1284096" cy="2836863"/>
              <a:chOff x="4037013" y="3163887"/>
              <a:chExt cx="5754688" cy="2836863"/>
            </a:xfrm>
          </p:grpSpPr>
          <p:sp>
            <p:nvSpPr>
              <p:cNvPr id="377" name="Freeform 347"/>
              <p:cNvSpPr>
                <a:spLocks/>
              </p:cNvSpPr>
              <p:nvPr/>
            </p:nvSpPr>
            <p:spPr bwMode="auto">
              <a:xfrm>
                <a:off x="4049713" y="3190875"/>
                <a:ext cx="5741988" cy="220663"/>
              </a:xfrm>
              <a:custGeom>
                <a:avLst/>
                <a:gdLst>
                  <a:gd name="T0" fmla="*/ 288 w 14912"/>
                  <a:gd name="T1" fmla="*/ 576 h 576"/>
                  <a:gd name="T2" fmla="*/ 14624 w 14912"/>
                  <a:gd name="T3" fmla="*/ 576 h 576"/>
                  <a:gd name="T4" fmla="*/ 14912 w 14912"/>
                  <a:gd name="T5" fmla="*/ 288 h 576"/>
                  <a:gd name="T6" fmla="*/ 14912 w 14912"/>
                  <a:gd name="T7" fmla="*/ 288 h 576"/>
                  <a:gd name="T8" fmla="*/ 14624 w 14912"/>
                  <a:gd name="T9" fmla="*/ 0 h 576"/>
                  <a:gd name="T10" fmla="*/ 14624 w 14912"/>
                  <a:gd name="T11" fmla="*/ 0 h 576"/>
                  <a:gd name="T12" fmla="*/ 14624 w 14912"/>
                  <a:gd name="T13" fmla="*/ 0 h 576"/>
                  <a:gd name="T14" fmla="*/ 288 w 14912"/>
                  <a:gd name="T15" fmla="*/ 0 h 576"/>
                  <a:gd name="T16" fmla="*/ 0 w 14912"/>
                  <a:gd name="T17" fmla="*/ 288 h 576"/>
                  <a:gd name="T18" fmla="*/ 0 w 14912"/>
                  <a:gd name="T19" fmla="*/ 288 h 576"/>
                  <a:gd name="T20" fmla="*/ 288 w 14912"/>
                  <a:gd name="T21" fmla="*/ 576 h 576"/>
                  <a:gd name="T22" fmla="*/ 288 w 14912"/>
                  <a:gd name="T23" fmla="*/ 576 h 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912" h="576">
                    <a:moveTo>
                      <a:pt x="288" y="576"/>
                    </a:moveTo>
                    <a:lnTo>
                      <a:pt x="14624" y="576"/>
                    </a:lnTo>
                    <a:cubicBezTo>
                      <a:pt x="14783" y="576"/>
                      <a:pt x="14912" y="447"/>
                      <a:pt x="14912" y="288"/>
                    </a:cubicBezTo>
                    <a:cubicBezTo>
                      <a:pt x="14912" y="288"/>
                      <a:pt x="14912" y="288"/>
                      <a:pt x="14912" y="288"/>
                    </a:cubicBezTo>
                    <a:cubicBezTo>
                      <a:pt x="14912" y="129"/>
                      <a:pt x="14783" y="0"/>
                      <a:pt x="14624" y="0"/>
                    </a:cubicBezTo>
                    <a:cubicBezTo>
                      <a:pt x="14624" y="0"/>
                      <a:pt x="14624" y="0"/>
                      <a:pt x="14624" y="0"/>
                    </a:cubicBezTo>
                    <a:lnTo>
                      <a:pt x="14624" y="0"/>
                    </a:lnTo>
                    <a:lnTo>
                      <a:pt x="288" y="0"/>
                    </a:lnTo>
                    <a:cubicBezTo>
                      <a:pt x="129" y="0"/>
                      <a:pt x="0" y="129"/>
                      <a:pt x="0" y="288"/>
                    </a:cubicBezTo>
                    <a:cubicBezTo>
                      <a:pt x="0" y="288"/>
                      <a:pt x="0" y="288"/>
                      <a:pt x="0" y="288"/>
                    </a:cubicBezTo>
                    <a:cubicBezTo>
                      <a:pt x="0" y="447"/>
                      <a:pt x="129" y="576"/>
                      <a:pt x="288" y="576"/>
                    </a:cubicBezTo>
                    <a:cubicBezTo>
                      <a:pt x="288" y="576"/>
                      <a:pt x="288" y="576"/>
                      <a:pt x="288" y="576"/>
                    </a:cubicBezTo>
                    <a:close/>
                  </a:path>
                </a:pathLst>
              </a:custGeom>
              <a:noFill/>
              <a:ln w="793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378" name="Group 377"/>
              <p:cNvGrpSpPr/>
              <p:nvPr/>
            </p:nvGrpSpPr>
            <p:grpSpPr>
              <a:xfrm>
                <a:off x="4049713" y="3163887"/>
                <a:ext cx="5741988" cy="336550"/>
                <a:chOff x="4049713" y="3163887"/>
                <a:chExt cx="5741988" cy="336550"/>
              </a:xfrm>
            </p:grpSpPr>
            <p:sp>
              <p:nvSpPr>
                <p:cNvPr id="387" name="Freeform 346"/>
                <p:cNvSpPr>
                  <a:spLocks/>
                </p:cNvSpPr>
                <p:nvPr/>
              </p:nvSpPr>
              <p:spPr bwMode="auto">
                <a:xfrm>
                  <a:off x="4049713" y="3190875"/>
                  <a:ext cx="5741988" cy="220663"/>
                </a:xfrm>
                <a:custGeom>
                  <a:avLst/>
                  <a:gdLst>
                    <a:gd name="T0" fmla="*/ 288 w 14912"/>
                    <a:gd name="T1" fmla="*/ 576 h 576"/>
                    <a:gd name="T2" fmla="*/ 14624 w 14912"/>
                    <a:gd name="T3" fmla="*/ 576 h 576"/>
                    <a:gd name="T4" fmla="*/ 14912 w 14912"/>
                    <a:gd name="T5" fmla="*/ 288 h 576"/>
                    <a:gd name="T6" fmla="*/ 14912 w 14912"/>
                    <a:gd name="T7" fmla="*/ 288 h 576"/>
                    <a:gd name="T8" fmla="*/ 14624 w 14912"/>
                    <a:gd name="T9" fmla="*/ 0 h 576"/>
                    <a:gd name="T10" fmla="*/ 14624 w 14912"/>
                    <a:gd name="T11" fmla="*/ 0 h 576"/>
                    <a:gd name="T12" fmla="*/ 14624 w 14912"/>
                    <a:gd name="T13" fmla="*/ 0 h 576"/>
                    <a:gd name="T14" fmla="*/ 288 w 14912"/>
                    <a:gd name="T15" fmla="*/ 0 h 576"/>
                    <a:gd name="T16" fmla="*/ 0 w 14912"/>
                    <a:gd name="T17" fmla="*/ 288 h 576"/>
                    <a:gd name="T18" fmla="*/ 0 w 14912"/>
                    <a:gd name="T19" fmla="*/ 288 h 576"/>
                    <a:gd name="T20" fmla="*/ 288 w 14912"/>
                    <a:gd name="T21" fmla="*/ 576 h 576"/>
                    <a:gd name="T22" fmla="*/ 288 w 14912"/>
                    <a:gd name="T23" fmla="*/ 576 h 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912" h="576">
                      <a:moveTo>
                        <a:pt x="288" y="576"/>
                      </a:moveTo>
                      <a:lnTo>
                        <a:pt x="14624" y="576"/>
                      </a:lnTo>
                      <a:cubicBezTo>
                        <a:pt x="14783" y="576"/>
                        <a:pt x="14912" y="447"/>
                        <a:pt x="14912" y="288"/>
                      </a:cubicBezTo>
                      <a:cubicBezTo>
                        <a:pt x="14912" y="288"/>
                        <a:pt x="14912" y="288"/>
                        <a:pt x="14912" y="288"/>
                      </a:cubicBezTo>
                      <a:cubicBezTo>
                        <a:pt x="14912" y="129"/>
                        <a:pt x="14783" y="0"/>
                        <a:pt x="14624" y="0"/>
                      </a:cubicBezTo>
                      <a:cubicBezTo>
                        <a:pt x="14624" y="0"/>
                        <a:pt x="14624" y="0"/>
                        <a:pt x="14624" y="0"/>
                      </a:cubicBezTo>
                      <a:lnTo>
                        <a:pt x="14624" y="0"/>
                      </a:lnTo>
                      <a:lnTo>
                        <a:pt x="288" y="0"/>
                      </a:lnTo>
                      <a:cubicBezTo>
                        <a:pt x="129" y="0"/>
                        <a:pt x="0" y="129"/>
                        <a:pt x="0" y="288"/>
                      </a:cubicBezTo>
                      <a:cubicBezTo>
                        <a:pt x="0" y="288"/>
                        <a:pt x="0" y="288"/>
                        <a:pt x="0" y="288"/>
                      </a:cubicBezTo>
                      <a:cubicBezTo>
                        <a:pt x="0" y="447"/>
                        <a:pt x="129" y="576"/>
                        <a:pt x="288" y="576"/>
                      </a:cubicBezTo>
                      <a:cubicBezTo>
                        <a:pt x="288" y="576"/>
                        <a:pt x="288" y="576"/>
                        <a:pt x="288" y="576"/>
                      </a:cubicBez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88" name="Rectangle 348"/>
                <p:cNvSpPr>
                  <a:spLocks noChangeArrowheads="1"/>
                </p:cNvSpPr>
                <p:nvPr/>
              </p:nvSpPr>
              <p:spPr bwMode="auto">
                <a:xfrm>
                  <a:off x="6845300" y="3163887"/>
                  <a:ext cx="2587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dirty="0">
                      <a:ln>
                        <a:noFill/>
                      </a:ln>
                      <a:solidFill>
                        <a:srgbClr val="000000"/>
                      </a:solidFill>
                      <a:effectLst/>
                      <a:latin typeface="Arial" panose="020B0604020202020204" pitchFamily="34" charset="0"/>
                    </a:rPr>
                    <a: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sp>
            <p:nvSpPr>
              <p:cNvPr id="379" name="Freeform 350"/>
              <p:cNvSpPr>
                <a:spLocks/>
              </p:cNvSpPr>
              <p:nvPr/>
            </p:nvSpPr>
            <p:spPr bwMode="auto">
              <a:xfrm>
                <a:off x="4037013" y="4441825"/>
                <a:ext cx="5754688" cy="220663"/>
              </a:xfrm>
              <a:custGeom>
                <a:avLst/>
                <a:gdLst>
                  <a:gd name="T0" fmla="*/ 288 w 14945"/>
                  <a:gd name="T1" fmla="*/ 576 h 576"/>
                  <a:gd name="T2" fmla="*/ 14657 w 14945"/>
                  <a:gd name="T3" fmla="*/ 576 h 576"/>
                  <a:gd name="T4" fmla="*/ 14945 w 14945"/>
                  <a:gd name="T5" fmla="*/ 288 h 576"/>
                  <a:gd name="T6" fmla="*/ 14945 w 14945"/>
                  <a:gd name="T7" fmla="*/ 288 h 576"/>
                  <a:gd name="T8" fmla="*/ 14657 w 14945"/>
                  <a:gd name="T9" fmla="*/ 0 h 576"/>
                  <a:gd name="T10" fmla="*/ 14657 w 14945"/>
                  <a:gd name="T11" fmla="*/ 0 h 576"/>
                  <a:gd name="T12" fmla="*/ 14657 w 14945"/>
                  <a:gd name="T13" fmla="*/ 0 h 576"/>
                  <a:gd name="T14" fmla="*/ 288 w 14945"/>
                  <a:gd name="T15" fmla="*/ 0 h 576"/>
                  <a:gd name="T16" fmla="*/ 0 w 14945"/>
                  <a:gd name="T17" fmla="*/ 288 h 576"/>
                  <a:gd name="T18" fmla="*/ 0 w 14945"/>
                  <a:gd name="T19" fmla="*/ 288 h 576"/>
                  <a:gd name="T20" fmla="*/ 288 w 14945"/>
                  <a:gd name="T21" fmla="*/ 576 h 576"/>
                  <a:gd name="T22" fmla="*/ 288 w 14945"/>
                  <a:gd name="T23" fmla="*/ 576 h 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945" h="576">
                    <a:moveTo>
                      <a:pt x="288" y="576"/>
                    </a:moveTo>
                    <a:lnTo>
                      <a:pt x="14657" y="576"/>
                    </a:lnTo>
                    <a:cubicBezTo>
                      <a:pt x="14816" y="576"/>
                      <a:pt x="14945" y="447"/>
                      <a:pt x="14945" y="288"/>
                    </a:cubicBezTo>
                    <a:cubicBezTo>
                      <a:pt x="14945" y="288"/>
                      <a:pt x="14945" y="288"/>
                      <a:pt x="14945" y="288"/>
                    </a:cubicBezTo>
                    <a:cubicBezTo>
                      <a:pt x="14945" y="129"/>
                      <a:pt x="14816" y="0"/>
                      <a:pt x="14657" y="0"/>
                    </a:cubicBezTo>
                    <a:cubicBezTo>
                      <a:pt x="14657" y="0"/>
                      <a:pt x="14657" y="0"/>
                      <a:pt x="14657" y="0"/>
                    </a:cubicBezTo>
                    <a:lnTo>
                      <a:pt x="14657" y="0"/>
                    </a:lnTo>
                    <a:lnTo>
                      <a:pt x="288" y="0"/>
                    </a:lnTo>
                    <a:cubicBezTo>
                      <a:pt x="129" y="0"/>
                      <a:pt x="0" y="129"/>
                      <a:pt x="0" y="288"/>
                    </a:cubicBezTo>
                    <a:cubicBezTo>
                      <a:pt x="0" y="288"/>
                      <a:pt x="0" y="288"/>
                      <a:pt x="0" y="288"/>
                    </a:cubicBezTo>
                    <a:cubicBezTo>
                      <a:pt x="0" y="447"/>
                      <a:pt x="129" y="576"/>
                      <a:pt x="288" y="576"/>
                    </a:cubicBezTo>
                    <a:cubicBezTo>
                      <a:pt x="288" y="576"/>
                      <a:pt x="288" y="576"/>
                      <a:pt x="288" y="576"/>
                    </a:cubicBezTo>
                    <a:close/>
                  </a:path>
                </a:pathLst>
              </a:custGeom>
              <a:noFill/>
              <a:ln w="793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380" name="Group 379"/>
              <p:cNvGrpSpPr/>
              <p:nvPr/>
            </p:nvGrpSpPr>
            <p:grpSpPr>
              <a:xfrm>
                <a:off x="4037013" y="4413250"/>
                <a:ext cx="5754688" cy="336550"/>
                <a:chOff x="4037013" y="4413250"/>
                <a:chExt cx="5754688" cy="336550"/>
              </a:xfrm>
            </p:grpSpPr>
            <p:sp>
              <p:nvSpPr>
                <p:cNvPr id="385" name="Freeform 349"/>
                <p:cNvSpPr>
                  <a:spLocks/>
                </p:cNvSpPr>
                <p:nvPr/>
              </p:nvSpPr>
              <p:spPr bwMode="auto">
                <a:xfrm>
                  <a:off x="4037013" y="4441825"/>
                  <a:ext cx="5754688" cy="220663"/>
                </a:xfrm>
                <a:custGeom>
                  <a:avLst/>
                  <a:gdLst>
                    <a:gd name="T0" fmla="*/ 288 w 14945"/>
                    <a:gd name="T1" fmla="*/ 576 h 576"/>
                    <a:gd name="T2" fmla="*/ 14657 w 14945"/>
                    <a:gd name="T3" fmla="*/ 576 h 576"/>
                    <a:gd name="T4" fmla="*/ 14945 w 14945"/>
                    <a:gd name="T5" fmla="*/ 288 h 576"/>
                    <a:gd name="T6" fmla="*/ 14945 w 14945"/>
                    <a:gd name="T7" fmla="*/ 288 h 576"/>
                    <a:gd name="T8" fmla="*/ 14657 w 14945"/>
                    <a:gd name="T9" fmla="*/ 0 h 576"/>
                    <a:gd name="T10" fmla="*/ 14657 w 14945"/>
                    <a:gd name="T11" fmla="*/ 0 h 576"/>
                    <a:gd name="T12" fmla="*/ 14657 w 14945"/>
                    <a:gd name="T13" fmla="*/ 0 h 576"/>
                    <a:gd name="T14" fmla="*/ 288 w 14945"/>
                    <a:gd name="T15" fmla="*/ 0 h 576"/>
                    <a:gd name="T16" fmla="*/ 0 w 14945"/>
                    <a:gd name="T17" fmla="*/ 288 h 576"/>
                    <a:gd name="T18" fmla="*/ 0 w 14945"/>
                    <a:gd name="T19" fmla="*/ 288 h 576"/>
                    <a:gd name="T20" fmla="*/ 288 w 14945"/>
                    <a:gd name="T21" fmla="*/ 576 h 576"/>
                    <a:gd name="T22" fmla="*/ 288 w 14945"/>
                    <a:gd name="T23" fmla="*/ 576 h 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945" h="576">
                      <a:moveTo>
                        <a:pt x="288" y="576"/>
                      </a:moveTo>
                      <a:lnTo>
                        <a:pt x="14657" y="576"/>
                      </a:lnTo>
                      <a:cubicBezTo>
                        <a:pt x="14816" y="576"/>
                        <a:pt x="14945" y="447"/>
                        <a:pt x="14945" y="288"/>
                      </a:cubicBezTo>
                      <a:cubicBezTo>
                        <a:pt x="14945" y="288"/>
                        <a:pt x="14945" y="288"/>
                        <a:pt x="14945" y="288"/>
                      </a:cubicBezTo>
                      <a:cubicBezTo>
                        <a:pt x="14945" y="129"/>
                        <a:pt x="14816" y="0"/>
                        <a:pt x="14657" y="0"/>
                      </a:cubicBezTo>
                      <a:cubicBezTo>
                        <a:pt x="14657" y="0"/>
                        <a:pt x="14657" y="0"/>
                        <a:pt x="14657" y="0"/>
                      </a:cubicBezTo>
                      <a:lnTo>
                        <a:pt x="14657" y="0"/>
                      </a:lnTo>
                      <a:lnTo>
                        <a:pt x="288" y="0"/>
                      </a:lnTo>
                      <a:cubicBezTo>
                        <a:pt x="129" y="0"/>
                        <a:pt x="0" y="129"/>
                        <a:pt x="0" y="288"/>
                      </a:cubicBezTo>
                      <a:cubicBezTo>
                        <a:pt x="0" y="288"/>
                        <a:pt x="0" y="288"/>
                        <a:pt x="0" y="288"/>
                      </a:cubicBezTo>
                      <a:cubicBezTo>
                        <a:pt x="0" y="447"/>
                        <a:pt x="129" y="576"/>
                        <a:pt x="288" y="576"/>
                      </a:cubicBezTo>
                      <a:cubicBezTo>
                        <a:pt x="288" y="576"/>
                        <a:pt x="288" y="576"/>
                        <a:pt x="288" y="576"/>
                      </a:cubicBez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86" name="Rectangle 351"/>
                <p:cNvSpPr>
                  <a:spLocks noChangeArrowheads="1"/>
                </p:cNvSpPr>
                <p:nvPr/>
              </p:nvSpPr>
              <p:spPr bwMode="auto">
                <a:xfrm>
                  <a:off x="6845300" y="4413250"/>
                  <a:ext cx="2587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dirty="0">
                      <a:ln>
                        <a:noFill/>
                      </a:ln>
                      <a:solidFill>
                        <a:srgbClr val="000000"/>
                      </a:solidFill>
                      <a:effectLst/>
                      <a:latin typeface="Arial" panose="020B0604020202020204" pitchFamily="34" charset="0"/>
                    </a:rPr>
                    <a: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sp>
            <p:nvSpPr>
              <p:cNvPr id="381" name="Freeform 353"/>
              <p:cNvSpPr>
                <a:spLocks/>
              </p:cNvSpPr>
              <p:nvPr/>
            </p:nvSpPr>
            <p:spPr bwMode="auto">
              <a:xfrm>
                <a:off x="4037013" y="5692775"/>
                <a:ext cx="5753100" cy="220663"/>
              </a:xfrm>
              <a:custGeom>
                <a:avLst/>
                <a:gdLst>
                  <a:gd name="T0" fmla="*/ 288 w 14943"/>
                  <a:gd name="T1" fmla="*/ 576 h 576"/>
                  <a:gd name="T2" fmla="*/ 14655 w 14943"/>
                  <a:gd name="T3" fmla="*/ 576 h 576"/>
                  <a:gd name="T4" fmla="*/ 14943 w 14943"/>
                  <a:gd name="T5" fmla="*/ 288 h 576"/>
                  <a:gd name="T6" fmla="*/ 14943 w 14943"/>
                  <a:gd name="T7" fmla="*/ 288 h 576"/>
                  <a:gd name="T8" fmla="*/ 14655 w 14943"/>
                  <a:gd name="T9" fmla="*/ 0 h 576"/>
                  <a:gd name="T10" fmla="*/ 14655 w 14943"/>
                  <a:gd name="T11" fmla="*/ 0 h 576"/>
                  <a:gd name="T12" fmla="*/ 14655 w 14943"/>
                  <a:gd name="T13" fmla="*/ 0 h 576"/>
                  <a:gd name="T14" fmla="*/ 288 w 14943"/>
                  <a:gd name="T15" fmla="*/ 0 h 576"/>
                  <a:gd name="T16" fmla="*/ 0 w 14943"/>
                  <a:gd name="T17" fmla="*/ 288 h 576"/>
                  <a:gd name="T18" fmla="*/ 0 w 14943"/>
                  <a:gd name="T19" fmla="*/ 288 h 576"/>
                  <a:gd name="T20" fmla="*/ 288 w 14943"/>
                  <a:gd name="T21" fmla="*/ 576 h 576"/>
                  <a:gd name="T22" fmla="*/ 288 w 14943"/>
                  <a:gd name="T23" fmla="*/ 576 h 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943" h="576">
                    <a:moveTo>
                      <a:pt x="288" y="576"/>
                    </a:moveTo>
                    <a:lnTo>
                      <a:pt x="14655" y="576"/>
                    </a:lnTo>
                    <a:cubicBezTo>
                      <a:pt x="14814" y="576"/>
                      <a:pt x="14943" y="447"/>
                      <a:pt x="14943" y="288"/>
                    </a:cubicBezTo>
                    <a:cubicBezTo>
                      <a:pt x="14943" y="288"/>
                      <a:pt x="14943" y="288"/>
                      <a:pt x="14943" y="288"/>
                    </a:cubicBezTo>
                    <a:cubicBezTo>
                      <a:pt x="14943" y="129"/>
                      <a:pt x="14814" y="0"/>
                      <a:pt x="14655" y="0"/>
                    </a:cubicBezTo>
                    <a:cubicBezTo>
                      <a:pt x="14655" y="0"/>
                      <a:pt x="14655" y="0"/>
                      <a:pt x="14655" y="0"/>
                    </a:cubicBezTo>
                    <a:lnTo>
                      <a:pt x="14655" y="0"/>
                    </a:lnTo>
                    <a:lnTo>
                      <a:pt x="288" y="0"/>
                    </a:lnTo>
                    <a:cubicBezTo>
                      <a:pt x="129" y="0"/>
                      <a:pt x="0" y="129"/>
                      <a:pt x="0" y="288"/>
                    </a:cubicBezTo>
                    <a:cubicBezTo>
                      <a:pt x="0" y="288"/>
                      <a:pt x="0" y="288"/>
                      <a:pt x="0" y="288"/>
                    </a:cubicBezTo>
                    <a:cubicBezTo>
                      <a:pt x="0" y="447"/>
                      <a:pt x="129" y="576"/>
                      <a:pt x="288" y="576"/>
                    </a:cubicBezTo>
                    <a:cubicBezTo>
                      <a:pt x="288" y="576"/>
                      <a:pt x="288" y="576"/>
                      <a:pt x="288" y="576"/>
                    </a:cubicBezTo>
                    <a:close/>
                  </a:path>
                </a:pathLst>
              </a:custGeom>
              <a:noFill/>
              <a:ln w="793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382" name="Group 381"/>
              <p:cNvGrpSpPr/>
              <p:nvPr/>
            </p:nvGrpSpPr>
            <p:grpSpPr>
              <a:xfrm>
                <a:off x="4037013" y="5664200"/>
                <a:ext cx="5753100" cy="336550"/>
                <a:chOff x="4037013" y="5664200"/>
                <a:chExt cx="5753100" cy="336550"/>
              </a:xfrm>
            </p:grpSpPr>
            <p:sp>
              <p:nvSpPr>
                <p:cNvPr id="383" name="Freeform 352"/>
                <p:cNvSpPr>
                  <a:spLocks/>
                </p:cNvSpPr>
                <p:nvPr/>
              </p:nvSpPr>
              <p:spPr bwMode="auto">
                <a:xfrm>
                  <a:off x="4037013" y="5692775"/>
                  <a:ext cx="5753100" cy="220663"/>
                </a:xfrm>
                <a:custGeom>
                  <a:avLst/>
                  <a:gdLst>
                    <a:gd name="T0" fmla="*/ 288 w 14943"/>
                    <a:gd name="T1" fmla="*/ 576 h 576"/>
                    <a:gd name="T2" fmla="*/ 14655 w 14943"/>
                    <a:gd name="T3" fmla="*/ 576 h 576"/>
                    <a:gd name="T4" fmla="*/ 14943 w 14943"/>
                    <a:gd name="T5" fmla="*/ 288 h 576"/>
                    <a:gd name="T6" fmla="*/ 14943 w 14943"/>
                    <a:gd name="T7" fmla="*/ 288 h 576"/>
                    <a:gd name="T8" fmla="*/ 14655 w 14943"/>
                    <a:gd name="T9" fmla="*/ 0 h 576"/>
                    <a:gd name="T10" fmla="*/ 14655 w 14943"/>
                    <a:gd name="T11" fmla="*/ 0 h 576"/>
                    <a:gd name="T12" fmla="*/ 14655 w 14943"/>
                    <a:gd name="T13" fmla="*/ 0 h 576"/>
                    <a:gd name="T14" fmla="*/ 288 w 14943"/>
                    <a:gd name="T15" fmla="*/ 0 h 576"/>
                    <a:gd name="T16" fmla="*/ 0 w 14943"/>
                    <a:gd name="T17" fmla="*/ 288 h 576"/>
                    <a:gd name="T18" fmla="*/ 0 w 14943"/>
                    <a:gd name="T19" fmla="*/ 288 h 576"/>
                    <a:gd name="T20" fmla="*/ 288 w 14943"/>
                    <a:gd name="T21" fmla="*/ 576 h 576"/>
                    <a:gd name="T22" fmla="*/ 288 w 14943"/>
                    <a:gd name="T23" fmla="*/ 576 h 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943" h="576">
                      <a:moveTo>
                        <a:pt x="288" y="576"/>
                      </a:moveTo>
                      <a:lnTo>
                        <a:pt x="14655" y="576"/>
                      </a:lnTo>
                      <a:cubicBezTo>
                        <a:pt x="14814" y="576"/>
                        <a:pt x="14943" y="447"/>
                        <a:pt x="14943" y="288"/>
                      </a:cubicBezTo>
                      <a:cubicBezTo>
                        <a:pt x="14943" y="288"/>
                        <a:pt x="14943" y="288"/>
                        <a:pt x="14943" y="288"/>
                      </a:cubicBezTo>
                      <a:cubicBezTo>
                        <a:pt x="14943" y="129"/>
                        <a:pt x="14814" y="0"/>
                        <a:pt x="14655" y="0"/>
                      </a:cubicBezTo>
                      <a:cubicBezTo>
                        <a:pt x="14655" y="0"/>
                        <a:pt x="14655" y="0"/>
                        <a:pt x="14655" y="0"/>
                      </a:cubicBezTo>
                      <a:lnTo>
                        <a:pt x="14655" y="0"/>
                      </a:lnTo>
                      <a:lnTo>
                        <a:pt x="288" y="0"/>
                      </a:lnTo>
                      <a:cubicBezTo>
                        <a:pt x="129" y="0"/>
                        <a:pt x="0" y="129"/>
                        <a:pt x="0" y="288"/>
                      </a:cubicBezTo>
                      <a:cubicBezTo>
                        <a:pt x="0" y="288"/>
                        <a:pt x="0" y="288"/>
                        <a:pt x="0" y="288"/>
                      </a:cubicBezTo>
                      <a:cubicBezTo>
                        <a:pt x="0" y="447"/>
                        <a:pt x="129" y="576"/>
                        <a:pt x="288" y="576"/>
                      </a:cubicBezTo>
                      <a:cubicBezTo>
                        <a:pt x="288" y="576"/>
                        <a:pt x="288" y="576"/>
                        <a:pt x="288" y="576"/>
                      </a:cubicBez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84" name="Rectangle 354"/>
                <p:cNvSpPr>
                  <a:spLocks noChangeArrowheads="1"/>
                </p:cNvSpPr>
                <p:nvPr/>
              </p:nvSpPr>
              <p:spPr bwMode="auto">
                <a:xfrm>
                  <a:off x="6838950" y="5664200"/>
                  <a:ext cx="2587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dirty="0">
                      <a:ln>
                        <a:noFill/>
                      </a:ln>
                      <a:solidFill>
                        <a:srgbClr val="000000"/>
                      </a:solidFill>
                      <a:effectLst/>
                      <a:latin typeface="Arial" panose="020B0604020202020204" pitchFamily="34" charset="0"/>
                    </a:rPr>
                    <a: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grpSp>
      </p:grpSp>
      <p:grpSp>
        <p:nvGrpSpPr>
          <p:cNvPr id="265" name="Group 264"/>
          <p:cNvGrpSpPr/>
          <p:nvPr/>
        </p:nvGrpSpPr>
        <p:grpSpPr>
          <a:xfrm>
            <a:off x="8278813" y="1560512"/>
            <a:ext cx="2629662" cy="5297488"/>
            <a:chOff x="8278813" y="1560512"/>
            <a:chExt cx="2629662" cy="5297488"/>
          </a:xfrm>
        </p:grpSpPr>
        <p:sp>
          <p:nvSpPr>
            <p:cNvPr id="133" name="Line 327"/>
            <p:cNvSpPr>
              <a:spLocks noChangeShapeType="1"/>
            </p:cNvSpPr>
            <p:nvPr/>
          </p:nvSpPr>
          <p:spPr bwMode="auto">
            <a:xfrm>
              <a:off x="8278813" y="1560512"/>
              <a:ext cx="2239963" cy="387350"/>
            </a:xfrm>
            <a:prstGeom prst="line">
              <a:avLst/>
            </a:prstGeom>
            <a:noFill/>
            <a:ln w="793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7" name="Line 325"/>
            <p:cNvSpPr>
              <a:spLocks noChangeShapeType="1"/>
            </p:cNvSpPr>
            <p:nvPr/>
          </p:nvSpPr>
          <p:spPr bwMode="auto">
            <a:xfrm>
              <a:off x="8278813" y="1581150"/>
              <a:ext cx="1501775" cy="363538"/>
            </a:xfrm>
            <a:prstGeom prst="line">
              <a:avLst/>
            </a:prstGeom>
            <a:noFill/>
            <a:ln w="793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202" name="Group 201"/>
            <p:cNvGrpSpPr/>
            <p:nvPr/>
          </p:nvGrpSpPr>
          <p:grpSpPr>
            <a:xfrm>
              <a:off x="9534525" y="1914525"/>
              <a:ext cx="1373950" cy="4943475"/>
              <a:chOff x="9534525" y="1914525"/>
              <a:chExt cx="1373950" cy="4943475"/>
            </a:xfrm>
          </p:grpSpPr>
          <p:sp>
            <p:nvSpPr>
              <p:cNvPr id="77" name="Rectangle 92"/>
              <p:cNvSpPr>
                <a:spLocks noChangeArrowheads="1"/>
              </p:cNvSpPr>
              <p:nvPr/>
            </p:nvSpPr>
            <p:spPr bwMode="auto">
              <a:xfrm>
                <a:off x="10272713" y="1957387"/>
                <a:ext cx="592138" cy="293688"/>
              </a:xfrm>
              <a:prstGeom prst="rect">
                <a:avLst/>
              </a:prstGeom>
              <a:solidFill>
                <a:srgbClr val="FFA5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Rectangle 93"/>
              <p:cNvSpPr>
                <a:spLocks noChangeArrowheads="1"/>
              </p:cNvSpPr>
              <p:nvPr/>
            </p:nvSpPr>
            <p:spPr bwMode="auto">
              <a:xfrm>
                <a:off x="10487025" y="1962150"/>
                <a:ext cx="26511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a:ln>
                      <a:noFill/>
                    </a:ln>
                    <a:solidFill>
                      <a:srgbClr val="000000"/>
                    </a:solidFill>
                    <a:effectLst/>
                    <a:latin typeface="Times New Roman" panose="02020603050405020304" pitchFamily="18" charset="0"/>
                  </a:rPr>
                  <a:t>C</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7" name="Line 172"/>
              <p:cNvSpPr>
                <a:spLocks noChangeShapeType="1"/>
              </p:cNvSpPr>
              <p:nvPr/>
            </p:nvSpPr>
            <p:spPr bwMode="auto">
              <a:xfrm>
                <a:off x="10567988" y="2251075"/>
                <a:ext cx="0" cy="180975"/>
              </a:xfrm>
              <a:prstGeom prst="line">
                <a:avLst/>
              </a:prstGeom>
              <a:noFill/>
              <a:ln w="793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4" name="Freeform 328"/>
              <p:cNvSpPr>
                <a:spLocks/>
              </p:cNvSpPr>
              <p:nvPr/>
            </p:nvSpPr>
            <p:spPr bwMode="auto">
              <a:xfrm>
                <a:off x="10506075" y="1919287"/>
                <a:ext cx="61913" cy="55563"/>
              </a:xfrm>
              <a:custGeom>
                <a:avLst/>
                <a:gdLst>
                  <a:gd name="T0" fmla="*/ 7 w 39"/>
                  <a:gd name="T1" fmla="*/ 0 h 35"/>
                  <a:gd name="T2" fmla="*/ 39 w 39"/>
                  <a:gd name="T3" fmla="*/ 24 h 35"/>
                  <a:gd name="T4" fmla="*/ 0 w 39"/>
                  <a:gd name="T5" fmla="*/ 35 h 35"/>
                  <a:gd name="T6" fmla="*/ 7 w 39"/>
                  <a:gd name="T7" fmla="*/ 0 h 35"/>
                </a:gdLst>
                <a:ahLst/>
                <a:cxnLst>
                  <a:cxn ang="0">
                    <a:pos x="T0" y="T1"/>
                  </a:cxn>
                  <a:cxn ang="0">
                    <a:pos x="T2" y="T3"/>
                  </a:cxn>
                  <a:cxn ang="0">
                    <a:pos x="T4" y="T5"/>
                  </a:cxn>
                  <a:cxn ang="0">
                    <a:pos x="T6" y="T7"/>
                  </a:cxn>
                </a:cxnLst>
                <a:rect l="0" t="0" r="r" b="b"/>
                <a:pathLst>
                  <a:path w="39" h="35">
                    <a:moveTo>
                      <a:pt x="7" y="0"/>
                    </a:moveTo>
                    <a:lnTo>
                      <a:pt x="39" y="24"/>
                    </a:lnTo>
                    <a:lnTo>
                      <a:pt x="0" y="35"/>
                    </a:lnTo>
                    <a:lnTo>
                      <a:pt x="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 name="Rectangle 90"/>
              <p:cNvSpPr>
                <a:spLocks noChangeArrowheads="1"/>
              </p:cNvSpPr>
              <p:nvPr/>
            </p:nvSpPr>
            <p:spPr bwMode="auto">
              <a:xfrm>
                <a:off x="9534525" y="1957387"/>
                <a:ext cx="590550" cy="293688"/>
              </a:xfrm>
              <a:prstGeom prst="rect">
                <a:avLst/>
              </a:prstGeom>
              <a:solidFill>
                <a:srgbClr val="FFA5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 name="Rectangle 91"/>
              <p:cNvSpPr>
                <a:spLocks noChangeArrowheads="1"/>
              </p:cNvSpPr>
              <p:nvPr/>
            </p:nvSpPr>
            <p:spPr bwMode="auto">
              <a:xfrm>
                <a:off x="9748838" y="1962150"/>
                <a:ext cx="26511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a:ln>
                      <a:noFill/>
                    </a:ln>
                    <a:solidFill>
                      <a:srgbClr val="000000"/>
                    </a:solidFill>
                    <a:effectLst/>
                    <a:latin typeface="Times New Roman" panose="02020603050405020304" pitchFamily="18" charset="0"/>
                  </a:rPr>
                  <a:t>C</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61" name="Line 170"/>
              <p:cNvSpPr>
                <a:spLocks noChangeShapeType="1"/>
              </p:cNvSpPr>
              <p:nvPr/>
            </p:nvSpPr>
            <p:spPr bwMode="auto">
              <a:xfrm>
                <a:off x="9829800" y="2251075"/>
                <a:ext cx="0" cy="180975"/>
              </a:xfrm>
              <a:prstGeom prst="line">
                <a:avLst/>
              </a:prstGeom>
              <a:noFill/>
              <a:ln w="793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8" name="Freeform 326"/>
              <p:cNvSpPr>
                <a:spLocks/>
              </p:cNvSpPr>
              <p:nvPr/>
            </p:nvSpPr>
            <p:spPr bwMode="auto">
              <a:xfrm>
                <a:off x="9766300" y="1914525"/>
                <a:ext cx="63500" cy="57150"/>
              </a:xfrm>
              <a:custGeom>
                <a:avLst/>
                <a:gdLst>
                  <a:gd name="T0" fmla="*/ 9 w 40"/>
                  <a:gd name="T1" fmla="*/ 0 h 36"/>
                  <a:gd name="T2" fmla="*/ 40 w 40"/>
                  <a:gd name="T3" fmla="*/ 27 h 36"/>
                  <a:gd name="T4" fmla="*/ 0 w 40"/>
                  <a:gd name="T5" fmla="*/ 36 h 36"/>
                  <a:gd name="T6" fmla="*/ 9 w 40"/>
                  <a:gd name="T7" fmla="*/ 0 h 36"/>
                </a:gdLst>
                <a:ahLst/>
                <a:cxnLst>
                  <a:cxn ang="0">
                    <a:pos x="T0" y="T1"/>
                  </a:cxn>
                  <a:cxn ang="0">
                    <a:pos x="T2" y="T3"/>
                  </a:cxn>
                  <a:cxn ang="0">
                    <a:pos x="T4" y="T5"/>
                  </a:cxn>
                  <a:cxn ang="0">
                    <a:pos x="T6" y="T7"/>
                  </a:cxn>
                </a:cxnLst>
                <a:rect l="0" t="0" r="r" b="b"/>
                <a:pathLst>
                  <a:path w="40" h="36">
                    <a:moveTo>
                      <a:pt x="9" y="0"/>
                    </a:moveTo>
                    <a:lnTo>
                      <a:pt x="40" y="27"/>
                    </a:lnTo>
                    <a:lnTo>
                      <a:pt x="0" y="36"/>
                    </a:lnTo>
                    <a:lnTo>
                      <a:pt x="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358" name="Group 357"/>
              <p:cNvGrpSpPr/>
              <p:nvPr/>
            </p:nvGrpSpPr>
            <p:grpSpPr>
              <a:xfrm>
                <a:off x="10268712" y="2425700"/>
                <a:ext cx="639763" cy="4432300"/>
                <a:chOff x="8054975" y="2425700"/>
                <a:chExt cx="639763" cy="4432300"/>
              </a:xfrm>
            </p:grpSpPr>
            <p:sp>
              <p:nvSpPr>
                <p:cNvPr id="321" name="Rectangle 307"/>
                <p:cNvSpPr>
                  <a:spLocks noChangeArrowheads="1"/>
                </p:cNvSpPr>
                <p:nvPr/>
              </p:nvSpPr>
              <p:spPr bwMode="auto">
                <a:xfrm>
                  <a:off x="8108950" y="6521450"/>
                  <a:ext cx="58578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dirty="0">
                      <a:ln>
                        <a:noFill/>
                      </a:ln>
                      <a:solidFill>
                        <a:srgbClr val="000000"/>
                      </a:solidFill>
                      <a:effectLst/>
                      <a:latin typeface="Times New Roman" panose="02020603050405020304" pitchFamily="18" charset="0"/>
                    </a:rPr>
                    <a:t>RRL</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nvGrpSpPr>
                <p:cNvPr id="354" name="Group 353"/>
                <p:cNvGrpSpPr/>
                <p:nvPr/>
              </p:nvGrpSpPr>
              <p:grpSpPr>
                <a:xfrm>
                  <a:off x="8054975" y="2425700"/>
                  <a:ext cx="609600" cy="4144962"/>
                  <a:chOff x="8054975" y="2425700"/>
                  <a:chExt cx="609600" cy="4144962"/>
                </a:xfrm>
              </p:grpSpPr>
              <p:sp>
                <p:nvSpPr>
                  <p:cNvPr id="274" name="Rectangle 102"/>
                  <p:cNvSpPr>
                    <a:spLocks noChangeArrowheads="1"/>
                  </p:cNvSpPr>
                  <p:nvPr/>
                </p:nvSpPr>
                <p:spPr bwMode="auto">
                  <a:xfrm>
                    <a:off x="8054975" y="2471737"/>
                    <a:ext cx="592138" cy="293688"/>
                  </a:xfrm>
                  <a:prstGeom prst="rect">
                    <a:avLst/>
                  </a:prstGeom>
                  <a:solidFill>
                    <a:srgbClr val="66C2A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5" name="Rectangle 103"/>
                  <p:cNvSpPr>
                    <a:spLocks noChangeArrowheads="1"/>
                  </p:cNvSpPr>
                  <p:nvPr/>
                </p:nvSpPr>
                <p:spPr bwMode="auto">
                  <a:xfrm>
                    <a:off x="8147050" y="2476500"/>
                    <a:ext cx="5175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a:ln>
                          <a:noFill/>
                        </a:ln>
                        <a:solidFill>
                          <a:srgbClr val="000000"/>
                        </a:solidFill>
                        <a:effectLst/>
                        <a:latin typeface="Times New Roman" panose="02020603050405020304" pitchFamily="18" charset="0"/>
                      </a:rPr>
                      <a:t>R01</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76" name="Rectangle 112"/>
                  <p:cNvSpPr>
                    <a:spLocks noChangeArrowheads="1"/>
                  </p:cNvSpPr>
                  <p:nvPr/>
                </p:nvSpPr>
                <p:spPr bwMode="auto">
                  <a:xfrm>
                    <a:off x="8054975" y="2913062"/>
                    <a:ext cx="592138" cy="293688"/>
                  </a:xfrm>
                  <a:prstGeom prst="rect">
                    <a:avLst/>
                  </a:prstGeom>
                  <a:solidFill>
                    <a:srgbClr val="66C2A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7" name="Rectangle 113"/>
                  <p:cNvSpPr>
                    <a:spLocks noChangeArrowheads="1"/>
                  </p:cNvSpPr>
                  <p:nvPr/>
                </p:nvSpPr>
                <p:spPr bwMode="auto">
                  <a:xfrm>
                    <a:off x="8147050" y="2917825"/>
                    <a:ext cx="5175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a:ln>
                          <a:noFill/>
                        </a:ln>
                        <a:solidFill>
                          <a:srgbClr val="000000"/>
                        </a:solidFill>
                        <a:effectLst/>
                        <a:latin typeface="Times New Roman" panose="02020603050405020304" pitchFamily="18" charset="0"/>
                      </a:rPr>
                      <a:t>R02</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80" name="Rectangle 126"/>
                  <p:cNvSpPr>
                    <a:spLocks noChangeArrowheads="1"/>
                  </p:cNvSpPr>
                  <p:nvPr/>
                </p:nvSpPr>
                <p:spPr bwMode="auto">
                  <a:xfrm>
                    <a:off x="8054975" y="3724275"/>
                    <a:ext cx="592138" cy="295275"/>
                  </a:xfrm>
                  <a:prstGeom prst="rect">
                    <a:avLst/>
                  </a:prstGeom>
                  <a:solidFill>
                    <a:srgbClr val="FC8D6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1" name="Rectangle 127"/>
                  <p:cNvSpPr>
                    <a:spLocks noChangeArrowheads="1"/>
                  </p:cNvSpPr>
                  <p:nvPr/>
                </p:nvSpPr>
                <p:spPr bwMode="auto">
                  <a:xfrm>
                    <a:off x="8147050" y="3733800"/>
                    <a:ext cx="5175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a:ln>
                          <a:noFill/>
                        </a:ln>
                        <a:solidFill>
                          <a:srgbClr val="000000"/>
                        </a:solidFill>
                        <a:effectLst/>
                        <a:latin typeface="Times New Roman" panose="02020603050405020304" pitchFamily="18" charset="0"/>
                      </a:rPr>
                      <a:t>R03</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82" name="Rectangle 136"/>
                  <p:cNvSpPr>
                    <a:spLocks noChangeArrowheads="1"/>
                  </p:cNvSpPr>
                  <p:nvPr/>
                </p:nvSpPr>
                <p:spPr bwMode="auto">
                  <a:xfrm>
                    <a:off x="8054975" y="4165600"/>
                    <a:ext cx="592138" cy="295275"/>
                  </a:xfrm>
                  <a:prstGeom prst="rect">
                    <a:avLst/>
                  </a:prstGeom>
                  <a:solidFill>
                    <a:srgbClr val="FC8D6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3" name="Rectangle 137"/>
                  <p:cNvSpPr>
                    <a:spLocks noChangeArrowheads="1"/>
                  </p:cNvSpPr>
                  <p:nvPr/>
                </p:nvSpPr>
                <p:spPr bwMode="auto">
                  <a:xfrm>
                    <a:off x="8147050" y="4175125"/>
                    <a:ext cx="5175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a:ln>
                          <a:noFill/>
                        </a:ln>
                        <a:solidFill>
                          <a:srgbClr val="000000"/>
                        </a:solidFill>
                        <a:effectLst/>
                        <a:latin typeface="Times New Roman" panose="02020603050405020304" pitchFamily="18" charset="0"/>
                      </a:rPr>
                      <a:t>R04</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84" name="Line 146"/>
                  <p:cNvSpPr>
                    <a:spLocks noChangeShapeType="1"/>
                  </p:cNvSpPr>
                  <p:nvPr/>
                </p:nvSpPr>
                <p:spPr bwMode="auto">
                  <a:xfrm>
                    <a:off x="8350250" y="2765425"/>
                    <a:ext cx="0" cy="107950"/>
                  </a:xfrm>
                  <a:prstGeom prst="line">
                    <a:avLst/>
                  </a:prstGeom>
                  <a:noFill/>
                  <a:ln w="793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5" name="Freeform 147"/>
                  <p:cNvSpPr>
                    <a:spLocks/>
                  </p:cNvSpPr>
                  <p:nvPr/>
                </p:nvSpPr>
                <p:spPr bwMode="auto">
                  <a:xfrm>
                    <a:off x="8328025" y="2867025"/>
                    <a:ext cx="46038" cy="46038"/>
                  </a:xfrm>
                  <a:custGeom>
                    <a:avLst/>
                    <a:gdLst>
                      <a:gd name="T0" fmla="*/ 29 w 29"/>
                      <a:gd name="T1" fmla="*/ 0 h 29"/>
                      <a:gd name="T2" fmla="*/ 14 w 29"/>
                      <a:gd name="T3" fmla="*/ 29 h 29"/>
                      <a:gd name="T4" fmla="*/ 0 w 29"/>
                      <a:gd name="T5" fmla="*/ 0 h 29"/>
                      <a:gd name="T6" fmla="*/ 29 w 29"/>
                      <a:gd name="T7" fmla="*/ 0 h 29"/>
                    </a:gdLst>
                    <a:ahLst/>
                    <a:cxnLst>
                      <a:cxn ang="0">
                        <a:pos x="T0" y="T1"/>
                      </a:cxn>
                      <a:cxn ang="0">
                        <a:pos x="T2" y="T3"/>
                      </a:cxn>
                      <a:cxn ang="0">
                        <a:pos x="T4" y="T5"/>
                      </a:cxn>
                      <a:cxn ang="0">
                        <a:pos x="T6" y="T7"/>
                      </a:cxn>
                    </a:cxnLst>
                    <a:rect l="0" t="0" r="r" b="b"/>
                    <a:pathLst>
                      <a:path w="29" h="29">
                        <a:moveTo>
                          <a:pt x="29" y="0"/>
                        </a:moveTo>
                        <a:lnTo>
                          <a:pt x="14" y="29"/>
                        </a:lnTo>
                        <a:lnTo>
                          <a:pt x="0" y="0"/>
                        </a:lnTo>
                        <a:lnTo>
                          <a:pt x="2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6" name="Line 154"/>
                  <p:cNvSpPr>
                    <a:spLocks noChangeShapeType="1"/>
                  </p:cNvSpPr>
                  <p:nvPr/>
                </p:nvSpPr>
                <p:spPr bwMode="auto">
                  <a:xfrm>
                    <a:off x="8350250" y="4019550"/>
                    <a:ext cx="0" cy="106363"/>
                  </a:xfrm>
                  <a:prstGeom prst="line">
                    <a:avLst/>
                  </a:prstGeom>
                  <a:noFill/>
                  <a:ln w="793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7" name="Freeform 155"/>
                  <p:cNvSpPr>
                    <a:spLocks/>
                  </p:cNvSpPr>
                  <p:nvPr/>
                </p:nvSpPr>
                <p:spPr bwMode="auto">
                  <a:xfrm>
                    <a:off x="8328025" y="4119562"/>
                    <a:ext cx="46038" cy="46038"/>
                  </a:xfrm>
                  <a:custGeom>
                    <a:avLst/>
                    <a:gdLst>
                      <a:gd name="T0" fmla="*/ 29 w 29"/>
                      <a:gd name="T1" fmla="*/ 0 h 29"/>
                      <a:gd name="T2" fmla="*/ 14 w 29"/>
                      <a:gd name="T3" fmla="*/ 29 h 29"/>
                      <a:gd name="T4" fmla="*/ 0 w 29"/>
                      <a:gd name="T5" fmla="*/ 0 h 29"/>
                      <a:gd name="T6" fmla="*/ 29 w 29"/>
                      <a:gd name="T7" fmla="*/ 0 h 29"/>
                    </a:gdLst>
                    <a:ahLst/>
                    <a:cxnLst>
                      <a:cxn ang="0">
                        <a:pos x="T0" y="T1"/>
                      </a:cxn>
                      <a:cxn ang="0">
                        <a:pos x="T2" y="T3"/>
                      </a:cxn>
                      <a:cxn ang="0">
                        <a:pos x="T4" y="T5"/>
                      </a:cxn>
                      <a:cxn ang="0">
                        <a:pos x="T6" y="T7"/>
                      </a:cxn>
                    </a:cxnLst>
                    <a:rect l="0" t="0" r="r" b="b"/>
                    <a:pathLst>
                      <a:path w="29" h="29">
                        <a:moveTo>
                          <a:pt x="29" y="0"/>
                        </a:moveTo>
                        <a:lnTo>
                          <a:pt x="14" y="29"/>
                        </a:lnTo>
                        <a:lnTo>
                          <a:pt x="0" y="0"/>
                        </a:lnTo>
                        <a:lnTo>
                          <a:pt x="2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1" name="Freeform 167"/>
                  <p:cNvSpPr>
                    <a:spLocks/>
                  </p:cNvSpPr>
                  <p:nvPr/>
                </p:nvSpPr>
                <p:spPr bwMode="auto">
                  <a:xfrm>
                    <a:off x="8328025" y="2425700"/>
                    <a:ext cx="46038" cy="46038"/>
                  </a:xfrm>
                  <a:custGeom>
                    <a:avLst/>
                    <a:gdLst>
                      <a:gd name="T0" fmla="*/ 29 w 29"/>
                      <a:gd name="T1" fmla="*/ 0 h 29"/>
                      <a:gd name="T2" fmla="*/ 14 w 29"/>
                      <a:gd name="T3" fmla="*/ 29 h 29"/>
                      <a:gd name="T4" fmla="*/ 0 w 29"/>
                      <a:gd name="T5" fmla="*/ 0 h 29"/>
                      <a:gd name="T6" fmla="*/ 29 w 29"/>
                      <a:gd name="T7" fmla="*/ 0 h 29"/>
                    </a:gdLst>
                    <a:ahLst/>
                    <a:cxnLst>
                      <a:cxn ang="0">
                        <a:pos x="T0" y="T1"/>
                      </a:cxn>
                      <a:cxn ang="0">
                        <a:pos x="T2" y="T3"/>
                      </a:cxn>
                      <a:cxn ang="0">
                        <a:pos x="T4" y="T5"/>
                      </a:cxn>
                      <a:cxn ang="0">
                        <a:pos x="T6" y="T7"/>
                      </a:cxn>
                    </a:cxnLst>
                    <a:rect l="0" t="0" r="r" b="b"/>
                    <a:pathLst>
                      <a:path w="29" h="29">
                        <a:moveTo>
                          <a:pt x="29" y="0"/>
                        </a:moveTo>
                        <a:lnTo>
                          <a:pt x="14" y="29"/>
                        </a:lnTo>
                        <a:lnTo>
                          <a:pt x="0" y="0"/>
                        </a:lnTo>
                        <a:lnTo>
                          <a:pt x="2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2" name="Line 174"/>
                  <p:cNvSpPr>
                    <a:spLocks noChangeShapeType="1"/>
                  </p:cNvSpPr>
                  <p:nvPr/>
                </p:nvSpPr>
                <p:spPr bwMode="auto">
                  <a:xfrm>
                    <a:off x="8350250" y="3206750"/>
                    <a:ext cx="0" cy="477838"/>
                  </a:xfrm>
                  <a:prstGeom prst="line">
                    <a:avLst/>
                  </a:prstGeom>
                  <a:noFill/>
                  <a:ln w="793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3" name="Freeform 175"/>
                  <p:cNvSpPr>
                    <a:spLocks/>
                  </p:cNvSpPr>
                  <p:nvPr/>
                </p:nvSpPr>
                <p:spPr bwMode="auto">
                  <a:xfrm>
                    <a:off x="8328025" y="3678237"/>
                    <a:ext cx="46038" cy="46038"/>
                  </a:xfrm>
                  <a:custGeom>
                    <a:avLst/>
                    <a:gdLst>
                      <a:gd name="T0" fmla="*/ 29 w 29"/>
                      <a:gd name="T1" fmla="*/ 0 h 29"/>
                      <a:gd name="T2" fmla="*/ 14 w 29"/>
                      <a:gd name="T3" fmla="*/ 29 h 29"/>
                      <a:gd name="T4" fmla="*/ 0 w 29"/>
                      <a:gd name="T5" fmla="*/ 0 h 29"/>
                      <a:gd name="T6" fmla="*/ 29 w 29"/>
                      <a:gd name="T7" fmla="*/ 0 h 29"/>
                    </a:gdLst>
                    <a:ahLst/>
                    <a:cxnLst>
                      <a:cxn ang="0">
                        <a:pos x="T0" y="T1"/>
                      </a:cxn>
                      <a:cxn ang="0">
                        <a:pos x="T2" y="T3"/>
                      </a:cxn>
                      <a:cxn ang="0">
                        <a:pos x="T4" y="T5"/>
                      </a:cxn>
                      <a:cxn ang="0">
                        <a:pos x="T6" y="T7"/>
                      </a:cxn>
                    </a:cxnLst>
                    <a:rect l="0" t="0" r="r" b="b"/>
                    <a:pathLst>
                      <a:path w="29" h="29">
                        <a:moveTo>
                          <a:pt x="29" y="0"/>
                        </a:moveTo>
                        <a:lnTo>
                          <a:pt x="14" y="29"/>
                        </a:lnTo>
                        <a:lnTo>
                          <a:pt x="0" y="0"/>
                        </a:lnTo>
                        <a:lnTo>
                          <a:pt x="2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8" name="Rectangle 198"/>
                  <p:cNvSpPr>
                    <a:spLocks noChangeArrowheads="1"/>
                  </p:cNvSpPr>
                  <p:nvPr/>
                </p:nvSpPr>
                <p:spPr bwMode="auto">
                  <a:xfrm>
                    <a:off x="8054975" y="4975225"/>
                    <a:ext cx="592138" cy="293688"/>
                  </a:xfrm>
                  <a:prstGeom prst="rect">
                    <a:avLst/>
                  </a:prstGeom>
                  <a:solidFill>
                    <a:srgbClr val="8DA0C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9" name="Rectangle 199"/>
                  <p:cNvSpPr>
                    <a:spLocks noChangeArrowheads="1"/>
                  </p:cNvSpPr>
                  <p:nvPr/>
                </p:nvSpPr>
                <p:spPr bwMode="auto">
                  <a:xfrm>
                    <a:off x="8153400" y="4983162"/>
                    <a:ext cx="5048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a:ln>
                          <a:noFill/>
                        </a:ln>
                        <a:solidFill>
                          <a:srgbClr val="000000"/>
                        </a:solidFill>
                        <a:effectLst/>
                        <a:latin typeface="Times New Roman" panose="02020603050405020304" pitchFamily="18" charset="0"/>
                      </a:rPr>
                      <a:t>L03</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04" name="Line 222"/>
                  <p:cNvSpPr>
                    <a:spLocks noChangeShapeType="1"/>
                  </p:cNvSpPr>
                  <p:nvPr/>
                </p:nvSpPr>
                <p:spPr bwMode="auto">
                  <a:xfrm>
                    <a:off x="8350250" y="4460875"/>
                    <a:ext cx="0" cy="474663"/>
                  </a:xfrm>
                  <a:prstGeom prst="line">
                    <a:avLst/>
                  </a:prstGeom>
                  <a:noFill/>
                  <a:ln w="793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5" name="Freeform 223"/>
                  <p:cNvSpPr>
                    <a:spLocks/>
                  </p:cNvSpPr>
                  <p:nvPr/>
                </p:nvSpPr>
                <p:spPr bwMode="auto">
                  <a:xfrm>
                    <a:off x="8328025" y="4929187"/>
                    <a:ext cx="46038" cy="46038"/>
                  </a:xfrm>
                  <a:custGeom>
                    <a:avLst/>
                    <a:gdLst>
                      <a:gd name="T0" fmla="*/ 29 w 29"/>
                      <a:gd name="T1" fmla="*/ 0 h 29"/>
                      <a:gd name="T2" fmla="*/ 14 w 29"/>
                      <a:gd name="T3" fmla="*/ 29 h 29"/>
                      <a:gd name="T4" fmla="*/ 0 w 29"/>
                      <a:gd name="T5" fmla="*/ 0 h 29"/>
                      <a:gd name="T6" fmla="*/ 29 w 29"/>
                      <a:gd name="T7" fmla="*/ 0 h 29"/>
                    </a:gdLst>
                    <a:ahLst/>
                    <a:cxnLst>
                      <a:cxn ang="0">
                        <a:pos x="T0" y="T1"/>
                      </a:cxn>
                      <a:cxn ang="0">
                        <a:pos x="T2" y="T3"/>
                      </a:cxn>
                      <a:cxn ang="0">
                        <a:pos x="T4" y="T5"/>
                      </a:cxn>
                      <a:cxn ang="0">
                        <a:pos x="T6" y="T7"/>
                      </a:cxn>
                    </a:cxnLst>
                    <a:rect l="0" t="0" r="r" b="b"/>
                    <a:pathLst>
                      <a:path w="29" h="29">
                        <a:moveTo>
                          <a:pt x="29" y="0"/>
                        </a:moveTo>
                        <a:lnTo>
                          <a:pt x="14" y="29"/>
                        </a:lnTo>
                        <a:lnTo>
                          <a:pt x="0" y="0"/>
                        </a:lnTo>
                        <a:lnTo>
                          <a:pt x="2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0" name="Rectangle 246"/>
                  <p:cNvSpPr>
                    <a:spLocks noChangeArrowheads="1"/>
                  </p:cNvSpPr>
                  <p:nvPr/>
                </p:nvSpPr>
                <p:spPr bwMode="auto">
                  <a:xfrm>
                    <a:off x="8054975" y="6224587"/>
                    <a:ext cx="592138" cy="295275"/>
                  </a:xfrm>
                  <a:prstGeom prst="rect">
                    <a:avLst/>
                  </a:prstGeom>
                  <a:solidFill>
                    <a:srgbClr val="A6D85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1" name="Rectangle 247"/>
                  <p:cNvSpPr>
                    <a:spLocks noChangeArrowheads="1"/>
                  </p:cNvSpPr>
                  <p:nvPr/>
                </p:nvSpPr>
                <p:spPr bwMode="auto">
                  <a:xfrm>
                    <a:off x="8202613" y="6234112"/>
                    <a:ext cx="4064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a:ln>
                          <a:noFill/>
                        </a:ln>
                        <a:solidFill>
                          <a:srgbClr val="000000"/>
                        </a:solidFill>
                        <a:effectLst/>
                        <a:latin typeface="Times New Roman" panose="02020603050405020304" pitchFamily="18" charset="0"/>
                      </a:rPr>
                      <a:t>FC</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12" name="Line 254"/>
                  <p:cNvSpPr>
                    <a:spLocks noChangeShapeType="1"/>
                  </p:cNvSpPr>
                  <p:nvPr/>
                </p:nvSpPr>
                <p:spPr bwMode="auto">
                  <a:xfrm>
                    <a:off x="8350250" y="5268912"/>
                    <a:ext cx="0" cy="915988"/>
                  </a:xfrm>
                  <a:prstGeom prst="line">
                    <a:avLst/>
                  </a:prstGeom>
                  <a:noFill/>
                  <a:ln w="793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3" name="Freeform 255"/>
                  <p:cNvSpPr>
                    <a:spLocks/>
                  </p:cNvSpPr>
                  <p:nvPr/>
                </p:nvSpPr>
                <p:spPr bwMode="auto">
                  <a:xfrm>
                    <a:off x="8328025" y="6180137"/>
                    <a:ext cx="46038" cy="44450"/>
                  </a:xfrm>
                  <a:custGeom>
                    <a:avLst/>
                    <a:gdLst>
                      <a:gd name="T0" fmla="*/ 29 w 29"/>
                      <a:gd name="T1" fmla="*/ 0 h 28"/>
                      <a:gd name="T2" fmla="*/ 14 w 29"/>
                      <a:gd name="T3" fmla="*/ 28 h 28"/>
                      <a:gd name="T4" fmla="*/ 0 w 29"/>
                      <a:gd name="T5" fmla="*/ 0 h 28"/>
                      <a:gd name="T6" fmla="*/ 29 w 29"/>
                      <a:gd name="T7" fmla="*/ 0 h 28"/>
                    </a:gdLst>
                    <a:ahLst/>
                    <a:cxnLst>
                      <a:cxn ang="0">
                        <a:pos x="T0" y="T1"/>
                      </a:cxn>
                      <a:cxn ang="0">
                        <a:pos x="T2" y="T3"/>
                      </a:cxn>
                      <a:cxn ang="0">
                        <a:pos x="T4" y="T5"/>
                      </a:cxn>
                      <a:cxn ang="0">
                        <a:pos x="T6" y="T7"/>
                      </a:cxn>
                    </a:cxnLst>
                    <a:rect l="0" t="0" r="r" b="b"/>
                    <a:pathLst>
                      <a:path w="29" h="28">
                        <a:moveTo>
                          <a:pt x="29" y="0"/>
                        </a:moveTo>
                        <a:lnTo>
                          <a:pt x="14" y="28"/>
                        </a:lnTo>
                        <a:lnTo>
                          <a:pt x="0" y="0"/>
                        </a:lnTo>
                        <a:lnTo>
                          <a:pt x="2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4" name="Line 273"/>
                  <p:cNvSpPr>
                    <a:spLocks noChangeShapeType="1"/>
                  </p:cNvSpPr>
                  <p:nvPr/>
                </p:nvSpPr>
                <p:spPr bwMode="auto">
                  <a:xfrm>
                    <a:off x="8350250" y="4460875"/>
                    <a:ext cx="0" cy="109538"/>
                  </a:xfrm>
                  <a:prstGeom prst="line">
                    <a:avLst/>
                  </a:prstGeom>
                  <a:noFill/>
                  <a:ln w="793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5" name="Freeform 274"/>
                  <p:cNvSpPr>
                    <a:spLocks/>
                  </p:cNvSpPr>
                  <p:nvPr/>
                </p:nvSpPr>
                <p:spPr bwMode="auto">
                  <a:xfrm>
                    <a:off x="8328025" y="4564062"/>
                    <a:ext cx="46038" cy="46038"/>
                  </a:xfrm>
                  <a:custGeom>
                    <a:avLst/>
                    <a:gdLst>
                      <a:gd name="T0" fmla="*/ 29 w 29"/>
                      <a:gd name="T1" fmla="*/ 0 h 29"/>
                      <a:gd name="T2" fmla="*/ 14 w 29"/>
                      <a:gd name="T3" fmla="*/ 29 h 29"/>
                      <a:gd name="T4" fmla="*/ 0 w 29"/>
                      <a:gd name="T5" fmla="*/ 0 h 29"/>
                      <a:gd name="T6" fmla="*/ 29 w 29"/>
                      <a:gd name="T7" fmla="*/ 0 h 29"/>
                    </a:gdLst>
                    <a:ahLst/>
                    <a:cxnLst>
                      <a:cxn ang="0">
                        <a:pos x="T0" y="T1"/>
                      </a:cxn>
                      <a:cxn ang="0">
                        <a:pos x="T2" y="T3"/>
                      </a:cxn>
                      <a:cxn ang="0">
                        <a:pos x="T4" y="T5"/>
                      </a:cxn>
                      <a:cxn ang="0">
                        <a:pos x="T6" y="T7"/>
                      </a:cxn>
                    </a:cxnLst>
                    <a:rect l="0" t="0" r="r" b="b"/>
                    <a:pathLst>
                      <a:path w="29" h="29">
                        <a:moveTo>
                          <a:pt x="29" y="0"/>
                        </a:moveTo>
                        <a:lnTo>
                          <a:pt x="14" y="29"/>
                        </a:lnTo>
                        <a:lnTo>
                          <a:pt x="0" y="0"/>
                        </a:lnTo>
                        <a:lnTo>
                          <a:pt x="2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8" name="Freeform 292"/>
                  <p:cNvSpPr>
                    <a:spLocks/>
                  </p:cNvSpPr>
                  <p:nvPr/>
                </p:nvSpPr>
                <p:spPr bwMode="auto">
                  <a:xfrm>
                    <a:off x="8331200" y="5808662"/>
                    <a:ext cx="46038" cy="46038"/>
                  </a:xfrm>
                  <a:custGeom>
                    <a:avLst/>
                    <a:gdLst>
                      <a:gd name="T0" fmla="*/ 29 w 29"/>
                      <a:gd name="T1" fmla="*/ 0 h 29"/>
                      <a:gd name="T2" fmla="*/ 14 w 29"/>
                      <a:gd name="T3" fmla="*/ 29 h 29"/>
                      <a:gd name="T4" fmla="*/ 0 w 29"/>
                      <a:gd name="T5" fmla="*/ 0 h 29"/>
                      <a:gd name="T6" fmla="*/ 29 w 29"/>
                      <a:gd name="T7" fmla="*/ 0 h 29"/>
                    </a:gdLst>
                    <a:ahLst/>
                    <a:cxnLst>
                      <a:cxn ang="0">
                        <a:pos x="T0" y="T1"/>
                      </a:cxn>
                      <a:cxn ang="0">
                        <a:pos x="T2" y="T3"/>
                      </a:cxn>
                      <a:cxn ang="0">
                        <a:pos x="T4" y="T5"/>
                      </a:cxn>
                      <a:cxn ang="0">
                        <a:pos x="T6" y="T7"/>
                      </a:cxn>
                    </a:cxnLst>
                    <a:rect l="0" t="0" r="r" b="b"/>
                    <a:pathLst>
                      <a:path w="29" h="29">
                        <a:moveTo>
                          <a:pt x="29" y="0"/>
                        </a:moveTo>
                        <a:lnTo>
                          <a:pt x="14" y="29"/>
                        </a:lnTo>
                        <a:lnTo>
                          <a:pt x="0" y="0"/>
                        </a:lnTo>
                        <a:lnTo>
                          <a:pt x="2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7" name="Line 334"/>
                  <p:cNvSpPr>
                    <a:spLocks noChangeShapeType="1"/>
                  </p:cNvSpPr>
                  <p:nvPr/>
                </p:nvSpPr>
                <p:spPr bwMode="auto">
                  <a:xfrm>
                    <a:off x="8350250" y="3206750"/>
                    <a:ext cx="0" cy="107950"/>
                  </a:xfrm>
                  <a:prstGeom prst="line">
                    <a:avLst/>
                  </a:prstGeom>
                  <a:noFill/>
                  <a:ln w="793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8" name="Freeform 335"/>
                  <p:cNvSpPr>
                    <a:spLocks/>
                  </p:cNvSpPr>
                  <p:nvPr/>
                </p:nvSpPr>
                <p:spPr bwMode="auto">
                  <a:xfrm>
                    <a:off x="8328025" y="3309937"/>
                    <a:ext cx="46038" cy="46038"/>
                  </a:xfrm>
                  <a:custGeom>
                    <a:avLst/>
                    <a:gdLst>
                      <a:gd name="T0" fmla="*/ 29 w 29"/>
                      <a:gd name="T1" fmla="*/ 0 h 29"/>
                      <a:gd name="T2" fmla="*/ 14 w 29"/>
                      <a:gd name="T3" fmla="*/ 29 h 29"/>
                      <a:gd name="T4" fmla="*/ 0 w 29"/>
                      <a:gd name="T5" fmla="*/ 0 h 29"/>
                      <a:gd name="T6" fmla="*/ 29 w 29"/>
                      <a:gd name="T7" fmla="*/ 0 h 29"/>
                    </a:gdLst>
                    <a:ahLst/>
                    <a:cxnLst>
                      <a:cxn ang="0">
                        <a:pos x="T0" y="T1"/>
                      </a:cxn>
                      <a:cxn ang="0">
                        <a:pos x="T2" y="T3"/>
                      </a:cxn>
                      <a:cxn ang="0">
                        <a:pos x="T4" y="T5"/>
                      </a:cxn>
                      <a:cxn ang="0">
                        <a:pos x="T6" y="T7"/>
                      </a:cxn>
                    </a:cxnLst>
                    <a:rect l="0" t="0" r="r" b="b"/>
                    <a:pathLst>
                      <a:path w="29" h="29">
                        <a:moveTo>
                          <a:pt x="29" y="0"/>
                        </a:moveTo>
                        <a:lnTo>
                          <a:pt x="14" y="29"/>
                        </a:lnTo>
                        <a:lnTo>
                          <a:pt x="0" y="0"/>
                        </a:lnTo>
                        <a:lnTo>
                          <a:pt x="2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359" name="Group 358"/>
              <p:cNvGrpSpPr/>
              <p:nvPr/>
            </p:nvGrpSpPr>
            <p:grpSpPr>
              <a:xfrm>
                <a:off x="9537192" y="2425700"/>
                <a:ext cx="633413" cy="4432300"/>
                <a:chOff x="7316788" y="2425700"/>
                <a:chExt cx="633413" cy="4432300"/>
              </a:xfrm>
            </p:grpSpPr>
            <p:sp>
              <p:nvSpPr>
                <p:cNvPr id="266" name="Line 76"/>
                <p:cNvSpPr>
                  <a:spLocks noChangeShapeType="1"/>
                </p:cNvSpPr>
                <p:nvPr/>
              </p:nvSpPr>
              <p:spPr bwMode="auto">
                <a:xfrm>
                  <a:off x="7612063" y="5707062"/>
                  <a:ext cx="0" cy="477838"/>
                </a:xfrm>
                <a:prstGeom prst="line">
                  <a:avLst/>
                </a:prstGeom>
                <a:noFill/>
                <a:ln w="793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7" name="Freeform 77"/>
                <p:cNvSpPr>
                  <a:spLocks/>
                </p:cNvSpPr>
                <p:nvPr/>
              </p:nvSpPr>
              <p:spPr bwMode="auto">
                <a:xfrm>
                  <a:off x="7588250" y="6180137"/>
                  <a:ext cx="46038" cy="44450"/>
                </a:xfrm>
                <a:custGeom>
                  <a:avLst/>
                  <a:gdLst>
                    <a:gd name="T0" fmla="*/ 29 w 29"/>
                    <a:gd name="T1" fmla="*/ 0 h 28"/>
                    <a:gd name="T2" fmla="*/ 15 w 29"/>
                    <a:gd name="T3" fmla="*/ 28 h 28"/>
                    <a:gd name="T4" fmla="*/ 0 w 29"/>
                    <a:gd name="T5" fmla="*/ 0 h 28"/>
                    <a:gd name="T6" fmla="*/ 29 w 29"/>
                    <a:gd name="T7" fmla="*/ 0 h 28"/>
                  </a:gdLst>
                  <a:ahLst/>
                  <a:cxnLst>
                    <a:cxn ang="0">
                      <a:pos x="T0" y="T1"/>
                    </a:cxn>
                    <a:cxn ang="0">
                      <a:pos x="T2" y="T3"/>
                    </a:cxn>
                    <a:cxn ang="0">
                      <a:pos x="T4" y="T5"/>
                    </a:cxn>
                    <a:cxn ang="0">
                      <a:pos x="T6" y="T7"/>
                    </a:cxn>
                  </a:cxnLst>
                  <a:rect l="0" t="0" r="r" b="b"/>
                  <a:pathLst>
                    <a:path w="29" h="28">
                      <a:moveTo>
                        <a:pt x="29" y="0"/>
                      </a:moveTo>
                      <a:lnTo>
                        <a:pt x="15" y="28"/>
                      </a:lnTo>
                      <a:lnTo>
                        <a:pt x="0" y="0"/>
                      </a:lnTo>
                      <a:lnTo>
                        <a:pt x="2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2" name="Rectangle 100"/>
                <p:cNvSpPr>
                  <a:spLocks noChangeArrowheads="1"/>
                </p:cNvSpPr>
                <p:nvPr/>
              </p:nvSpPr>
              <p:spPr bwMode="auto">
                <a:xfrm>
                  <a:off x="7316788" y="2471737"/>
                  <a:ext cx="590550" cy="293688"/>
                </a:xfrm>
                <a:prstGeom prst="rect">
                  <a:avLst/>
                </a:prstGeom>
                <a:solidFill>
                  <a:srgbClr val="66C2A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3" name="Rectangle 101"/>
                <p:cNvSpPr>
                  <a:spLocks noChangeArrowheads="1"/>
                </p:cNvSpPr>
                <p:nvPr/>
              </p:nvSpPr>
              <p:spPr bwMode="auto">
                <a:xfrm>
                  <a:off x="7413625" y="2476500"/>
                  <a:ext cx="5048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a:ln>
                        <a:noFill/>
                      </a:ln>
                      <a:solidFill>
                        <a:srgbClr val="000000"/>
                      </a:solidFill>
                      <a:effectLst/>
                      <a:latin typeface="Times New Roman" panose="02020603050405020304" pitchFamily="18" charset="0"/>
                    </a:rPr>
                    <a:t>L01</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78" name="Rectangle 124"/>
                <p:cNvSpPr>
                  <a:spLocks noChangeArrowheads="1"/>
                </p:cNvSpPr>
                <p:nvPr/>
              </p:nvSpPr>
              <p:spPr bwMode="auto">
                <a:xfrm>
                  <a:off x="7316788" y="3724275"/>
                  <a:ext cx="590550" cy="295275"/>
                </a:xfrm>
                <a:prstGeom prst="rect">
                  <a:avLst/>
                </a:prstGeom>
                <a:solidFill>
                  <a:srgbClr val="FC8D6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9" name="Rectangle 125"/>
                <p:cNvSpPr>
                  <a:spLocks noChangeArrowheads="1"/>
                </p:cNvSpPr>
                <p:nvPr/>
              </p:nvSpPr>
              <p:spPr bwMode="auto">
                <a:xfrm>
                  <a:off x="7413625" y="3733800"/>
                  <a:ext cx="5048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dirty="0">
                      <a:ln>
                        <a:noFill/>
                      </a:ln>
                      <a:solidFill>
                        <a:srgbClr val="000000"/>
                      </a:solidFill>
                      <a:effectLst/>
                      <a:latin typeface="Times New Roman" panose="02020603050405020304" pitchFamily="18" charset="0"/>
                    </a:rPr>
                    <a:t>L02</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89" name="Freeform 165"/>
                <p:cNvSpPr>
                  <a:spLocks/>
                </p:cNvSpPr>
                <p:nvPr/>
              </p:nvSpPr>
              <p:spPr bwMode="auto">
                <a:xfrm>
                  <a:off x="7588250" y="2425700"/>
                  <a:ext cx="46038" cy="46038"/>
                </a:xfrm>
                <a:custGeom>
                  <a:avLst/>
                  <a:gdLst>
                    <a:gd name="T0" fmla="*/ 29 w 29"/>
                    <a:gd name="T1" fmla="*/ 0 h 29"/>
                    <a:gd name="T2" fmla="*/ 15 w 29"/>
                    <a:gd name="T3" fmla="*/ 29 h 29"/>
                    <a:gd name="T4" fmla="*/ 0 w 29"/>
                    <a:gd name="T5" fmla="*/ 0 h 29"/>
                    <a:gd name="T6" fmla="*/ 29 w 29"/>
                    <a:gd name="T7" fmla="*/ 0 h 29"/>
                  </a:gdLst>
                  <a:ahLst/>
                  <a:cxnLst>
                    <a:cxn ang="0">
                      <a:pos x="T0" y="T1"/>
                    </a:cxn>
                    <a:cxn ang="0">
                      <a:pos x="T2" y="T3"/>
                    </a:cxn>
                    <a:cxn ang="0">
                      <a:pos x="T4" y="T5"/>
                    </a:cxn>
                    <a:cxn ang="0">
                      <a:pos x="T6" y="T7"/>
                    </a:cxn>
                  </a:cxnLst>
                  <a:rect l="0" t="0" r="r" b="b"/>
                  <a:pathLst>
                    <a:path w="29" h="29">
                      <a:moveTo>
                        <a:pt x="29" y="0"/>
                      </a:moveTo>
                      <a:lnTo>
                        <a:pt x="15" y="29"/>
                      </a:lnTo>
                      <a:lnTo>
                        <a:pt x="0" y="0"/>
                      </a:lnTo>
                      <a:lnTo>
                        <a:pt x="2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4" name="Line 182"/>
                <p:cNvSpPr>
                  <a:spLocks noChangeShapeType="1"/>
                </p:cNvSpPr>
                <p:nvPr/>
              </p:nvSpPr>
              <p:spPr bwMode="auto">
                <a:xfrm>
                  <a:off x="7612063" y="2765425"/>
                  <a:ext cx="0" cy="919163"/>
                </a:xfrm>
                <a:prstGeom prst="line">
                  <a:avLst/>
                </a:prstGeom>
                <a:noFill/>
                <a:ln w="793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5" name="Freeform 183"/>
                <p:cNvSpPr>
                  <a:spLocks/>
                </p:cNvSpPr>
                <p:nvPr/>
              </p:nvSpPr>
              <p:spPr bwMode="auto">
                <a:xfrm>
                  <a:off x="7588250" y="3678237"/>
                  <a:ext cx="46038" cy="46038"/>
                </a:xfrm>
                <a:custGeom>
                  <a:avLst/>
                  <a:gdLst>
                    <a:gd name="T0" fmla="*/ 29 w 29"/>
                    <a:gd name="T1" fmla="*/ 0 h 29"/>
                    <a:gd name="T2" fmla="*/ 15 w 29"/>
                    <a:gd name="T3" fmla="*/ 29 h 29"/>
                    <a:gd name="T4" fmla="*/ 0 w 29"/>
                    <a:gd name="T5" fmla="*/ 0 h 29"/>
                    <a:gd name="T6" fmla="*/ 29 w 29"/>
                    <a:gd name="T7" fmla="*/ 0 h 29"/>
                  </a:gdLst>
                  <a:ahLst/>
                  <a:cxnLst>
                    <a:cxn ang="0">
                      <a:pos x="T0" y="T1"/>
                    </a:cxn>
                    <a:cxn ang="0">
                      <a:pos x="T2" y="T3"/>
                    </a:cxn>
                    <a:cxn ang="0">
                      <a:pos x="T4" y="T5"/>
                    </a:cxn>
                    <a:cxn ang="0">
                      <a:pos x="T6" y="T7"/>
                    </a:cxn>
                  </a:cxnLst>
                  <a:rect l="0" t="0" r="r" b="b"/>
                  <a:pathLst>
                    <a:path w="29" h="29">
                      <a:moveTo>
                        <a:pt x="29" y="0"/>
                      </a:moveTo>
                      <a:lnTo>
                        <a:pt x="15" y="29"/>
                      </a:lnTo>
                      <a:lnTo>
                        <a:pt x="0" y="0"/>
                      </a:lnTo>
                      <a:lnTo>
                        <a:pt x="2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6" name="Rectangle 196"/>
                <p:cNvSpPr>
                  <a:spLocks noChangeArrowheads="1"/>
                </p:cNvSpPr>
                <p:nvPr/>
              </p:nvSpPr>
              <p:spPr bwMode="auto">
                <a:xfrm>
                  <a:off x="7316788" y="4975225"/>
                  <a:ext cx="590550" cy="293688"/>
                </a:xfrm>
                <a:prstGeom prst="rect">
                  <a:avLst/>
                </a:prstGeom>
                <a:solidFill>
                  <a:srgbClr val="8DA0C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7" name="Rectangle 197"/>
                <p:cNvSpPr>
                  <a:spLocks noChangeArrowheads="1"/>
                </p:cNvSpPr>
                <p:nvPr/>
              </p:nvSpPr>
              <p:spPr bwMode="auto">
                <a:xfrm>
                  <a:off x="7407275" y="4983162"/>
                  <a:ext cx="5175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a:ln>
                        <a:noFill/>
                      </a:ln>
                      <a:solidFill>
                        <a:srgbClr val="000000"/>
                      </a:solidFill>
                      <a:effectLst/>
                      <a:latin typeface="Times New Roman" panose="02020603050405020304" pitchFamily="18" charset="0"/>
                    </a:rPr>
                    <a:t>R05</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00" name="Rectangle 206"/>
                <p:cNvSpPr>
                  <a:spLocks noChangeArrowheads="1"/>
                </p:cNvSpPr>
                <p:nvPr/>
              </p:nvSpPr>
              <p:spPr bwMode="auto">
                <a:xfrm>
                  <a:off x="7316788" y="5413375"/>
                  <a:ext cx="590550" cy="293688"/>
                </a:xfrm>
                <a:prstGeom prst="rect">
                  <a:avLst/>
                </a:prstGeom>
                <a:solidFill>
                  <a:srgbClr val="8DA0C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1" name="Rectangle 207"/>
                <p:cNvSpPr>
                  <a:spLocks noChangeArrowheads="1"/>
                </p:cNvSpPr>
                <p:nvPr/>
              </p:nvSpPr>
              <p:spPr bwMode="auto">
                <a:xfrm>
                  <a:off x="7407275" y="5418137"/>
                  <a:ext cx="5175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a:ln>
                        <a:noFill/>
                      </a:ln>
                      <a:solidFill>
                        <a:srgbClr val="000000"/>
                      </a:solidFill>
                      <a:effectLst/>
                      <a:latin typeface="Times New Roman" panose="02020603050405020304" pitchFamily="18" charset="0"/>
                    </a:rPr>
                    <a:t>R06</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02" name="Line 214"/>
                <p:cNvSpPr>
                  <a:spLocks noChangeShapeType="1"/>
                </p:cNvSpPr>
                <p:nvPr/>
              </p:nvSpPr>
              <p:spPr bwMode="auto">
                <a:xfrm>
                  <a:off x="7612063" y="5268912"/>
                  <a:ext cx="0" cy="104775"/>
                </a:xfrm>
                <a:prstGeom prst="line">
                  <a:avLst/>
                </a:prstGeom>
                <a:noFill/>
                <a:ln w="793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3" name="Freeform 215"/>
                <p:cNvSpPr>
                  <a:spLocks/>
                </p:cNvSpPr>
                <p:nvPr/>
              </p:nvSpPr>
              <p:spPr bwMode="auto">
                <a:xfrm>
                  <a:off x="7588250" y="5367337"/>
                  <a:ext cx="46038" cy="46038"/>
                </a:xfrm>
                <a:custGeom>
                  <a:avLst/>
                  <a:gdLst>
                    <a:gd name="T0" fmla="*/ 29 w 29"/>
                    <a:gd name="T1" fmla="*/ 0 h 29"/>
                    <a:gd name="T2" fmla="*/ 15 w 29"/>
                    <a:gd name="T3" fmla="*/ 29 h 29"/>
                    <a:gd name="T4" fmla="*/ 0 w 29"/>
                    <a:gd name="T5" fmla="*/ 0 h 29"/>
                    <a:gd name="T6" fmla="*/ 29 w 29"/>
                    <a:gd name="T7" fmla="*/ 0 h 29"/>
                  </a:gdLst>
                  <a:ahLst/>
                  <a:cxnLst>
                    <a:cxn ang="0">
                      <a:pos x="T0" y="T1"/>
                    </a:cxn>
                    <a:cxn ang="0">
                      <a:pos x="T2" y="T3"/>
                    </a:cxn>
                    <a:cxn ang="0">
                      <a:pos x="T4" y="T5"/>
                    </a:cxn>
                    <a:cxn ang="0">
                      <a:pos x="T6" y="T7"/>
                    </a:cxn>
                  </a:cxnLst>
                  <a:rect l="0" t="0" r="r" b="b"/>
                  <a:pathLst>
                    <a:path w="29" h="29">
                      <a:moveTo>
                        <a:pt x="29" y="0"/>
                      </a:moveTo>
                      <a:lnTo>
                        <a:pt x="15" y="29"/>
                      </a:lnTo>
                      <a:lnTo>
                        <a:pt x="0" y="0"/>
                      </a:lnTo>
                      <a:lnTo>
                        <a:pt x="2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6" name="Line 230"/>
                <p:cNvSpPr>
                  <a:spLocks noChangeShapeType="1"/>
                </p:cNvSpPr>
                <p:nvPr/>
              </p:nvSpPr>
              <p:spPr bwMode="auto">
                <a:xfrm>
                  <a:off x="7612063" y="4019550"/>
                  <a:ext cx="0" cy="915988"/>
                </a:xfrm>
                <a:prstGeom prst="line">
                  <a:avLst/>
                </a:prstGeom>
                <a:noFill/>
                <a:ln w="793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7" name="Freeform 231"/>
                <p:cNvSpPr>
                  <a:spLocks/>
                </p:cNvSpPr>
                <p:nvPr/>
              </p:nvSpPr>
              <p:spPr bwMode="auto">
                <a:xfrm>
                  <a:off x="7588250" y="4929187"/>
                  <a:ext cx="46038" cy="46038"/>
                </a:xfrm>
                <a:custGeom>
                  <a:avLst/>
                  <a:gdLst>
                    <a:gd name="T0" fmla="*/ 29 w 29"/>
                    <a:gd name="T1" fmla="*/ 0 h 29"/>
                    <a:gd name="T2" fmla="*/ 15 w 29"/>
                    <a:gd name="T3" fmla="*/ 29 h 29"/>
                    <a:gd name="T4" fmla="*/ 0 w 29"/>
                    <a:gd name="T5" fmla="*/ 0 h 29"/>
                    <a:gd name="T6" fmla="*/ 29 w 29"/>
                    <a:gd name="T7" fmla="*/ 0 h 29"/>
                  </a:gdLst>
                  <a:ahLst/>
                  <a:cxnLst>
                    <a:cxn ang="0">
                      <a:pos x="T0" y="T1"/>
                    </a:cxn>
                    <a:cxn ang="0">
                      <a:pos x="T2" y="T3"/>
                    </a:cxn>
                    <a:cxn ang="0">
                      <a:pos x="T4" y="T5"/>
                    </a:cxn>
                    <a:cxn ang="0">
                      <a:pos x="T6" y="T7"/>
                    </a:cxn>
                  </a:cxnLst>
                  <a:rect l="0" t="0" r="r" b="b"/>
                  <a:pathLst>
                    <a:path w="29" h="29">
                      <a:moveTo>
                        <a:pt x="29" y="0"/>
                      </a:moveTo>
                      <a:lnTo>
                        <a:pt x="15" y="29"/>
                      </a:lnTo>
                      <a:lnTo>
                        <a:pt x="0" y="0"/>
                      </a:lnTo>
                      <a:lnTo>
                        <a:pt x="2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8" name="Rectangle 244"/>
                <p:cNvSpPr>
                  <a:spLocks noChangeArrowheads="1"/>
                </p:cNvSpPr>
                <p:nvPr/>
              </p:nvSpPr>
              <p:spPr bwMode="auto">
                <a:xfrm>
                  <a:off x="7316788" y="6224587"/>
                  <a:ext cx="590550" cy="295275"/>
                </a:xfrm>
                <a:prstGeom prst="rect">
                  <a:avLst/>
                </a:prstGeom>
                <a:solidFill>
                  <a:srgbClr val="A6D85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9" name="Rectangle 245"/>
                <p:cNvSpPr>
                  <a:spLocks noChangeArrowheads="1"/>
                </p:cNvSpPr>
                <p:nvPr/>
              </p:nvSpPr>
              <p:spPr bwMode="auto">
                <a:xfrm>
                  <a:off x="7462838" y="6234112"/>
                  <a:ext cx="4064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a:ln>
                        <a:noFill/>
                      </a:ln>
                      <a:solidFill>
                        <a:srgbClr val="000000"/>
                      </a:solidFill>
                      <a:effectLst/>
                      <a:latin typeface="Times New Roman" panose="02020603050405020304" pitchFamily="18" charset="0"/>
                    </a:rPr>
                    <a:t>FC</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16" name="Line 282"/>
                <p:cNvSpPr>
                  <a:spLocks noChangeShapeType="1"/>
                </p:cNvSpPr>
                <p:nvPr/>
              </p:nvSpPr>
              <p:spPr bwMode="auto">
                <a:xfrm>
                  <a:off x="7612063" y="4460875"/>
                  <a:ext cx="0" cy="109538"/>
                </a:xfrm>
                <a:prstGeom prst="line">
                  <a:avLst/>
                </a:prstGeom>
                <a:noFill/>
                <a:ln w="793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7" name="Freeform 283"/>
                <p:cNvSpPr>
                  <a:spLocks/>
                </p:cNvSpPr>
                <p:nvPr/>
              </p:nvSpPr>
              <p:spPr bwMode="auto">
                <a:xfrm>
                  <a:off x="7588250" y="4565650"/>
                  <a:ext cx="46038" cy="44450"/>
                </a:xfrm>
                <a:custGeom>
                  <a:avLst/>
                  <a:gdLst>
                    <a:gd name="T0" fmla="*/ 29 w 29"/>
                    <a:gd name="T1" fmla="*/ 0 h 28"/>
                    <a:gd name="T2" fmla="*/ 15 w 29"/>
                    <a:gd name="T3" fmla="*/ 28 h 28"/>
                    <a:gd name="T4" fmla="*/ 0 w 29"/>
                    <a:gd name="T5" fmla="*/ 0 h 28"/>
                    <a:gd name="T6" fmla="*/ 29 w 29"/>
                    <a:gd name="T7" fmla="*/ 0 h 28"/>
                  </a:gdLst>
                  <a:ahLst/>
                  <a:cxnLst>
                    <a:cxn ang="0">
                      <a:pos x="T0" y="T1"/>
                    </a:cxn>
                    <a:cxn ang="0">
                      <a:pos x="T2" y="T3"/>
                    </a:cxn>
                    <a:cxn ang="0">
                      <a:pos x="T4" y="T5"/>
                    </a:cxn>
                    <a:cxn ang="0">
                      <a:pos x="T6" y="T7"/>
                    </a:cxn>
                  </a:cxnLst>
                  <a:rect l="0" t="0" r="r" b="b"/>
                  <a:pathLst>
                    <a:path w="29" h="28">
                      <a:moveTo>
                        <a:pt x="29" y="0"/>
                      </a:moveTo>
                      <a:lnTo>
                        <a:pt x="15" y="28"/>
                      </a:lnTo>
                      <a:lnTo>
                        <a:pt x="0" y="0"/>
                      </a:lnTo>
                      <a:lnTo>
                        <a:pt x="2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19" name="Freeform 300"/>
                <p:cNvSpPr>
                  <a:spLocks/>
                </p:cNvSpPr>
                <p:nvPr/>
              </p:nvSpPr>
              <p:spPr bwMode="auto">
                <a:xfrm>
                  <a:off x="7590631" y="5808662"/>
                  <a:ext cx="46038" cy="46038"/>
                </a:xfrm>
                <a:custGeom>
                  <a:avLst/>
                  <a:gdLst>
                    <a:gd name="T0" fmla="*/ 29 w 29"/>
                    <a:gd name="T1" fmla="*/ 0 h 29"/>
                    <a:gd name="T2" fmla="*/ 14 w 29"/>
                    <a:gd name="T3" fmla="*/ 29 h 29"/>
                    <a:gd name="T4" fmla="*/ 0 w 29"/>
                    <a:gd name="T5" fmla="*/ 0 h 29"/>
                    <a:gd name="T6" fmla="*/ 29 w 29"/>
                    <a:gd name="T7" fmla="*/ 0 h 29"/>
                  </a:gdLst>
                  <a:ahLst/>
                  <a:cxnLst>
                    <a:cxn ang="0">
                      <a:pos x="T0" y="T1"/>
                    </a:cxn>
                    <a:cxn ang="0">
                      <a:pos x="T2" y="T3"/>
                    </a:cxn>
                    <a:cxn ang="0">
                      <a:pos x="T4" y="T5"/>
                    </a:cxn>
                    <a:cxn ang="0">
                      <a:pos x="T6" y="T7"/>
                    </a:cxn>
                  </a:cxnLst>
                  <a:rect l="0" t="0" r="r" b="b"/>
                  <a:pathLst>
                    <a:path w="29" h="29">
                      <a:moveTo>
                        <a:pt x="29" y="0"/>
                      </a:moveTo>
                      <a:lnTo>
                        <a:pt x="14" y="29"/>
                      </a:lnTo>
                      <a:lnTo>
                        <a:pt x="0" y="0"/>
                      </a:lnTo>
                      <a:lnTo>
                        <a:pt x="2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0" name="Rectangle 306"/>
                <p:cNvSpPr>
                  <a:spLocks noChangeArrowheads="1"/>
                </p:cNvSpPr>
                <p:nvPr/>
              </p:nvSpPr>
              <p:spPr bwMode="auto">
                <a:xfrm>
                  <a:off x="7377113" y="6521450"/>
                  <a:ext cx="57308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dirty="0">
                      <a:ln>
                        <a:noFill/>
                      </a:ln>
                      <a:solidFill>
                        <a:srgbClr val="000000"/>
                      </a:solidFill>
                      <a:effectLst/>
                      <a:latin typeface="Times New Roman" panose="02020603050405020304" pitchFamily="18" charset="0"/>
                    </a:rPr>
                    <a:t>LLR</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29" name="Line 342"/>
                <p:cNvSpPr>
                  <a:spLocks noChangeShapeType="1"/>
                </p:cNvSpPr>
                <p:nvPr/>
              </p:nvSpPr>
              <p:spPr bwMode="auto">
                <a:xfrm>
                  <a:off x="7612063" y="3219450"/>
                  <a:ext cx="0" cy="95250"/>
                </a:xfrm>
                <a:prstGeom prst="line">
                  <a:avLst/>
                </a:prstGeom>
                <a:noFill/>
                <a:ln w="793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0" name="Freeform 343"/>
                <p:cNvSpPr>
                  <a:spLocks/>
                </p:cNvSpPr>
                <p:nvPr/>
              </p:nvSpPr>
              <p:spPr bwMode="auto">
                <a:xfrm>
                  <a:off x="7588250" y="3309937"/>
                  <a:ext cx="46038" cy="46038"/>
                </a:xfrm>
                <a:custGeom>
                  <a:avLst/>
                  <a:gdLst>
                    <a:gd name="T0" fmla="*/ 29 w 29"/>
                    <a:gd name="T1" fmla="*/ 0 h 29"/>
                    <a:gd name="T2" fmla="*/ 15 w 29"/>
                    <a:gd name="T3" fmla="*/ 29 h 29"/>
                    <a:gd name="T4" fmla="*/ 0 w 29"/>
                    <a:gd name="T5" fmla="*/ 0 h 29"/>
                    <a:gd name="T6" fmla="*/ 29 w 29"/>
                    <a:gd name="T7" fmla="*/ 0 h 29"/>
                  </a:gdLst>
                  <a:ahLst/>
                  <a:cxnLst>
                    <a:cxn ang="0">
                      <a:pos x="T0" y="T1"/>
                    </a:cxn>
                    <a:cxn ang="0">
                      <a:pos x="T2" y="T3"/>
                    </a:cxn>
                    <a:cxn ang="0">
                      <a:pos x="T4" y="T5"/>
                    </a:cxn>
                    <a:cxn ang="0">
                      <a:pos x="T6" y="T7"/>
                    </a:cxn>
                  </a:cxnLst>
                  <a:rect l="0" t="0" r="r" b="b"/>
                  <a:pathLst>
                    <a:path w="29" h="29">
                      <a:moveTo>
                        <a:pt x="29" y="0"/>
                      </a:moveTo>
                      <a:lnTo>
                        <a:pt x="15" y="29"/>
                      </a:lnTo>
                      <a:lnTo>
                        <a:pt x="0" y="0"/>
                      </a:lnTo>
                      <a:lnTo>
                        <a:pt x="2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89" name="fusion"/>
              <p:cNvGrpSpPr/>
              <p:nvPr/>
            </p:nvGrpSpPr>
            <p:grpSpPr>
              <a:xfrm>
                <a:off x="9571037" y="3328987"/>
                <a:ext cx="1284096" cy="2836863"/>
                <a:chOff x="4037013" y="3163887"/>
                <a:chExt cx="5754688" cy="2836863"/>
              </a:xfrm>
            </p:grpSpPr>
            <p:sp>
              <p:nvSpPr>
                <p:cNvPr id="390" name="Freeform 347"/>
                <p:cNvSpPr>
                  <a:spLocks/>
                </p:cNvSpPr>
                <p:nvPr/>
              </p:nvSpPr>
              <p:spPr bwMode="auto">
                <a:xfrm>
                  <a:off x="4049713" y="3190875"/>
                  <a:ext cx="5741988" cy="220663"/>
                </a:xfrm>
                <a:custGeom>
                  <a:avLst/>
                  <a:gdLst>
                    <a:gd name="T0" fmla="*/ 288 w 14912"/>
                    <a:gd name="T1" fmla="*/ 576 h 576"/>
                    <a:gd name="T2" fmla="*/ 14624 w 14912"/>
                    <a:gd name="T3" fmla="*/ 576 h 576"/>
                    <a:gd name="T4" fmla="*/ 14912 w 14912"/>
                    <a:gd name="T5" fmla="*/ 288 h 576"/>
                    <a:gd name="T6" fmla="*/ 14912 w 14912"/>
                    <a:gd name="T7" fmla="*/ 288 h 576"/>
                    <a:gd name="T8" fmla="*/ 14624 w 14912"/>
                    <a:gd name="T9" fmla="*/ 0 h 576"/>
                    <a:gd name="T10" fmla="*/ 14624 w 14912"/>
                    <a:gd name="T11" fmla="*/ 0 h 576"/>
                    <a:gd name="T12" fmla="*/ 14624 w 14912"/>
                    <a:gd name="T13" fmla="*/ 0 h 576"/>
                    <a:gd name="T14" fmla="*/ 288 w 14912"/>
                    <a:gd name="T15" fmla="*/ 0 h 576"/>
                    <a:gd name="T16" fmla="*/ 0 w 14912"/>
                    <a:gd name="T17" fmla="*/ 288 h 576"/>
                    <a:gd name="T18" fmla="*/ 0 w 14912"/>
                    <a:gd name="T19" fmla="*/ 288 h 576"/>
                    <a:gd name="T20" fmla="*/ 288 w 14912"/>
                    <a:gd name="T21" fmla="*/ 576 h 576"/>
                    <a:gd name="T22" fmla="*/ 288 w 14912"/>
                    <a:gd name="T23" fmla="*/ 576 h 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912" h="576">
                      <a:moveTo>
                        <a:pt x="288" y="576"/>
                      </a:moveTo>
                      <a:lnTo>
                        <a:pt x="14624" y="576"/>
                      </a:lnTo>
                      <a:cubicBezTo>
                        <a:pt x="14783" y="576"/>
                        <a:pt x="14912" y="447"/>
                        <a:pt x="14912" y="288"/>
                      </a:cubicBezTo>
                      <a:cubicBezTo>
                        <a:pt x="14912" y="288"/>
                        <a:pt x="14912" y="288"/>
                        <a:pt x="14912" y="288"/>
                      </a:cubicBezTo>
                      <a:cubicBezTo>
                        <a:pt x="14912" y="129"/>
                        <a:pt x="14783" y="0"/>
                        <a:pt x="14624" y="0"/>
                      </a:cubicBezTo>
                      <a:cubicBezTo>
                        <a:pt x="14624" y="0"/>
                        <a:pt x="14624" y="0"/>
                        <a:pt x="14624" y="0"/>
                      </a:cubicBezTo>
                      <a:lnTo>
                        <a:pt x="14624" y="0"/>
                      </a:lnTo>
                      <a:lnTo>
                        <a:pt x="288" y="0"/>
                      </a:lnTo>
                      <a:cubicBezTo>
                        <a:pt x="129" y="0"/>
                        <a:pt x="0" y="129"/>
                        <a:pt x="0" y="288"/>
                      </a:cubicBezTo>
                      <a:cubicBezTo>
                        <a:pt x="0" y="288"/>
                        <a:pt x="0" y="288"/>
                        <a:pt x="0" y="288"/>
                      </a:cubicBezTo>
                      <a:cubicBezTo>
                        <a:pt x="0" y="447"/>
                        <a:pt x="129" y="576"/>
                        <a:pt x="288" y="576"/>
                      </a:cubicBezTo>
                      <a:cubicBezTo>
                        <a:pt x="288" y="576"/>
                        <a:pt x="288" y="576"/>
                        <a:pt x="288" y="576"/>
                      </a:cubicBezTo>
                      <a:close/>
                    </a:path>
                  </a:pathLst>
                </a:custGeom>
                <a:noFill/>
                <a:ln w="793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391" name="Group 390"/>
                <p:cNvGrpSpPr/>
                <p:nvPr/>
              </p:nvGrpSpPr>
              <p:grpSpPr>
                <a:xfrm>
                  <a:off x="4049713" y="3163887"/>
                  <a:ext cx="5741988" cy="336550"/>
                  <a:chOff x="4049713" y="3163887"/>
                  <a:chExt cx="5741988" cy="336550"/>
                </a:xfrm>
              </p:grpSpPr>
              <p:sp>
                <p:nvSpPr>
                  <p:cNvPr id="400" name="Freeform 346"/>
                  <p:cNvSpPr>
                    <a:spLocks/>
                  </p:cNvSpPr>
                  <p:nvPr/>
                </p:nvSpPr>
                <p:spPr bwMode="auto">
                  <a:xfrm>
                    <a:off x="4049713" y="3190875"/>
                    <a:ext cx="5741988" cy="220663"/>
                  </a:xfrm>
                  <a:custGeom>
                    <a:avLst/>
                    <a:gdLst>
                      <a:gd name="T0" fmla="*/ 288 w 14912"/>
                      <a:gd name="T1" fmla="*/ 576 h 576"/>
                      <a:gd name="T2" fmla="*/ 14624 w 14912"/>
                      <a:gd name="T3" fmla="*/ 576 h 576"/>
                      <a:gd name="T4" fmla="*/ 14912 w 14912"/>
                      <a:gd name="T5" fmla="*/ 288 h 576"/>
                      <a:gd name="T6" fmla="*/ 14912 w 14912"/>
                      <a:gd name="T7" fmla="*/ 288 h 576"/>
                      <a:gd name="T8" fmla="*/ 14624 w 14912"/>
                      <a:gd name="T9" fmla="*/ 0 h 576"/>
                      <a:gd name="T10" fmla="*/ 14624 w 14912"/>
                      <a:gd name="T11" fmla="*/ 0 h 576"/>
                      <a:gd name="T12" fmla="*/ 14624 w 14912"/>
                      <a:gd name="T13" fmla="*/ 0 h 576"/>
                      <a:gd name="T14" fmla="*/ 288 w 14912"/>
                      <a:gd name="T15" fmla="*/ 0 h 576"/>
                      <a:gd name="T16" fmla="*/ 0 w 14912"/>
                      <a:gd name="T17" fmla="*/ 288 h 576"/>
                      <a:gd name="T18" fmla="*/ 0 w 14912"/>
                      <a:gd name="T19" fmla="*/ 288 h 576"/>
                      <a:gd name="T20" fmla="*/ 288 w 14912"/>
                      <a:gd name="T21" fmla="*/ 576 h 576"/>
                      <a:gd name="T22" fmla="*/ 288 w 14912"/>
                      <a:gd name="T23" fmla="*/ 576 h 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912" h="576">
                        <a:moveTo>
                          <a:pt x="288" y="576"/>
                        </a:moveTo>
                        <a:lnTo>
                          <a:pt x="14624" y="576"/>
                        </a:lnTo>
                        <a:cubicBezTo>
                          <a:pt x="14783" y="576"/>
                          <a:pt x="14912" y="447"/>
                          <a:pt x="14912" y="288"/>
                        </a:cubicBezTo>
                        <a:cubicBezTo>
                          <a:pt x="14912" y="288"/>
                          <a:pt x="14912" y="288"/>
                          <a:pt x="14912" y="288"/>
                        </a:cubicBezTo>
                        <a:cubicBezTo>
                          <a:pt x="14912" y="129"/>
                          <a:pt x="14783" y="0"/>
                          <a:pt x="14624" y="0"/>
                        </a:cubicBezTo>
                        <a:cubicBezTo>
                          <a:pt x="14624" y="0"/>
                          <a:pt x="14624" y="0"/>
                          <a:pt x="14624" y="0"/>
                        </a:cubicBezTo>
                        <a:lnTo>
                          <a:pt x="14624" y="0"/>
                        </a:lnTo>
                        <a:lnTo>
                          <a:pt x="288" y="0"/>
                        </a:lnTo>
                        <a:cubicBezTo>
                          <a:pt x="129" y="0"/>
                          <a:pt x="0" y="129"/>
                          <a:pt x="0" y="288"/>
                        </a:cubicBezTo>
                        <a:cubicBezTo>
                          <a:pt x="0" y="288"/>
                          <a:pt x="0" y="288"/>
                          <a:pt x="0" y="288"/>
                        </a:cubicBezTo>
                        <a:cubicBezTo>
                          <a:pt x="0" y="447"/>
                          <a:pt x="129" y="576"/>
                          <a:pt x="288" y="576"/>
                        </a:cubicBezTo>
                        <a:cubicBezTo>
                          <a:pt x="288" y="576"/>
                          <a:pt x="288" y="576"/>
                          <a:pt x="288" y="576"/>
                        </a:cubicBez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01" name="Rectangle 348"/>
                  <p:cNvSpPr>
                    <a:spLocks noChangeArrowheads="1"/>
                  </p:cNvSpPr>
                  <p:nvPr/>
                </p:nvSpPr>
                <p:spPr bwMode="auto">
                  <a:xfrm>
                    <a:off x="6845300" y="3163887"/>
                    <a:ext cx="2587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dirty="0">
                        <a:ln>
                          <a:noFill/>
                        </a:ln>
                        <a:solidFill>
                          <a:srgbClr val="000000"/>
                        </a:solidFill>
                        <a:effectLst/>
                        <a:latin typeface="Arial" panose="020B0604020202020204" pitchFamily="34" charset="0"/>
                      </a:rPr>
                      <a: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sp>
              <p:nvSpPr>
                <p:cNvPr id="392" name="Freeform 350"/>
                <p:cNvSpPr>
                  <a:spLocks/>
                </p:cNvSpPr>
                <p:nvPr/>
              </p:nvSpPr>
              <p:spPr bwMode="auto">
                <a:xfrm>
                  <a:off x="4037013" y="4441825"/>
                  <a:ext cx="5754688" cy="220663"/>
                </a:xfrm>
                <a:custGeom>
                  <a:avLst/>
                  <a:gdLst>
                    <a:gd name="T0" fmla="*/ 288 w 14945"/>
                    <a:gd name="T1" fmla="*/ 576 h 576"/>
                    <a:gd name="T2" fmla="*/ 14657 w 14945"/>
                    <a:gd name="T3" fmla="*/ 576 h 576"/>
                    <a:gd name="T4" fmla="*/ 14945 w 14945"/>
                    <a:gd name="T5" fmla="*/ 288 h 576"/>
                    <a:gd name="T6" fmla="*/ 14945 w 14945"/>
                    <a:gd name="T7" fmla="*/ 288 h 576"/>
                    <a:gd name="T8" fmla="*/ 14657 w 14945"/>
                    <a:gd name="T9" fmla="*/ 0 h 576"/>
                    <a:gd name="T10" fmla="*/ 14657 w 14945"/>
                    <a:gd name="T11" fmla="*/ 0 h 576"/>
                    <a:gd name="T12" fmla="*/ 14657 w 14945"/>
                    <a:gd name="T13" fmla="*/ 0 h 576"/>
                    <a:gd name="T14" fmla="*/ 288 w 14945"/>
                    <a:gd name="T15" fmla="*/ 0 h 576"/>
                    <a:gd name="T16" fmla="*/ 0 w 14945"/>
                    <a:gd name="T17" fmla="*/ 288 h 576"/>
                    <a:gd name="T18" fmla="*/ 0 w 14945"/>
                    <a:gd name="T19" fmla="*/ 288 h 576"/>
                    <a:gd name="T20" fmla="*/ 288 w 14945"/>
                    <a:gd name="T21" fmla="*/ 576 h 576"/>
                    <a:gd name="T22" fmla="*/ 288 w 14945"/>
                    <a:gd name="T23" fmla="*/ 576 h 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945" h="576">
                      <a:moveTo>
                        <a:pt x="288" y="576"/>
                      </a:moveTo>
                      <a:lnTo>
                        <a:pt x="14657" y="576"/>
                      </a:lnTo>
                      <a:cubicBezTo>
                        <a:pt x="14816" y="576"/>
                        <a:pt x="14945" y="447"/>
                        <a:pt x="14945" y="288"/>
                      </a:cubicBezTo>
                      <a:cubicBezTo>
                        <a:pt x="14945" y="288"/>
                        <a:pt x="14945" y="288"/>
                        <a:pt x="14945" y="288"/>
                      </a:cubicBezTo>
                      <a:cubicBezTo>
                        <a:pt x="14945" y="129"/>
                        <a:pt x="14816" y="0"/>
                        <a:pt x="14657" y="0"/>
                      </a:cubicBezTo>
                      <a:cubicBezTo>
                        <a:pt x="14657" y="0"/>
                        <a:pt x="14657" y="0"/>
                        <a:pt x="14657" y="0"/>
                      </a:cubicBezTo>
                      <a:lnTo>
                        <a:pt x="14657" y="0"/>
                      </a:lnTo>
                      <a:lnTo>
                        <a:pt x="288" y="0"/>
                      </a:lnTo>
                      <a:cubicBezTo>
                        <a:pt x="129" y="0"/>
                        <a:pt x="0" y="129"/>
                        <a:pt x="0" y="288"/>
                      </a:cubicBezTo>
                      <a:cubicBezTo>
                        <a:pt x="0" y="288"/>
                        <a:pt x="0" y="288"/>
                        <a:pt x="0" y="288"/>
                      </a:cubicBezTo>
                      <a:cubicBezTo>
                        <a:pt x="0" y="447"/>
                        <a:pt x="129" y="576"/>
                        <a:pt x="288" y="576"/>
                      </a:cubicBezTo>
                      <a:cubicBezTo>
                        <a:pt x="288" y="576"/>
                        <a:pt x="288" y="576"/>
                        <a:pt x="288" y="576"/>
                      </a:cubicBezTo>
                      <a:close/>
                    </a:path>
                  </a:pathLst>
                </a:custGeom>
                <a:noFill/>
                <a:ln w="793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393" name="Group 392"/>
                <p:cNvGrpSpPr/>
                <p:nvPr/>
              </p:nvGrpSpPr>
              <p:grpSpPr>
                <a:xfrm>
                  <a:off x="4037013" y="4413250"/>
                  <a:ext cx="5754688" cy="336550"/>
                  <a:chOff x="4037013" y="4413250"/>
                  <a:chExt cx="5754688" cy="336550"/>
                </a:xfrm>
              </p:grpSpPr>
              <p:sp>
                <p:nvSpPr>
                  <p:cNvPr id="398" name="Freeform 349"/>
                  <p:cNvSpPr>
                    <a:spLocks/>
                  </p:cNvSpPr>
                  <p:nvPr/>
                </p:nvSpPr>
                <p:spPr bwMode="auto">
                  <a:xfrm>
                    <a:off x="4037013" y="4441825"/>
                    <a:ext cx="5754688" cy="220663"/>
                  </a:xfrm>
                  <a:custGeom>
                    <a:avLst/>
                    <a:gdLst>
                      <a:gd name="T0" fmla="*/ 288 w 14945"/>
                      <a:gd name="T1" fmla="*/ 576 h 576"/>
                      <a:gd name="T2" fmla="*/ 14657 w 14945"/>
                      <a:gd name="T3" fmla="*/ 576 h 576"/>
                      <a:gd name="T4" fmla="*/ 14945 w 14945"/>
                      <a:gd name="T5" fmla="*/ 288 h 576"/>
                      <a:gd name="T6" fmla="*/ 14945 w 14945"/>
                      <a:gd name="T7" fmla="*/ 288 h 576"/>
                      <a:gd name="T8" fmla="*/ 14657 w 14945"/>
                      <a:gd name="T9" fmla="*/ 0 h 576"/>
                      <a:gd name="T10" fmla="*/ 14657 w 14945"/>
                      <a:gd name="T11" fmla="*/ 0 h 576"/>
                      <a:gd name="T12" fmla="*/ 14657 w 14945"/>
                      <a:gd name="T13" fmla="*/ 0 h 576"/>
                      <a:gd name="T14" fmla="*/ 288 w 14945"/>
                      <a:gd name="T15" fmla="*/ 0 h 576"/>
                      <a:gd name="T16" fmla="*/ 0 w 14945"/>
                      <a:gd name="T17" fmla="*/ 288 h 576"/>
                      <a:gd name="T18" fmla="*/ 0 w 14945"/>
                      <a:gd name="T19" fmla="*/ 288 h 576"/>
                      <a:gd name="T20" fmla="*/ 288 w 14945"/>
                      <a:gd name="T21" fmla="*/ 576 h 576"/>
                      <a:gd name="T22" fmla="*/ 288 w 14945"/>
                      <a:gd name="T23" fmla="*/ 576 h 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945" h="576">
                        <a:moveTo>
                          <a:pt x="288" y="576"/>
                        </a:moveTo>
                        <a:lnTo>
                          <a:pt x="14657" y="576"/>
                        </a:lnTo>
                        <a:cubicBezTo>
                          <a:pt x="14816" y="576"/>
                          <a:pt x="14945" y="447"/>
                          <a:pt x="14945" y="288"/>
                        </a:cubicBezTo>
                        <a:cubicBezTo>
                          <a:pt x="14945" y="288"/>
                          <a:pt x="14945" y="288"/>
                          <a:pt x="14945" y="288"/>
                        </a:cubicBezTo>
                        <a:cubicBezTo>
                          <a:pt x="14945" y="129"/>
                          <a:pt x="14816" y="0"/>
                          <a:pt x="14657" y="0"/>
                        </a:cubicBezTo>
                        <a:cubicBezTo>
                          <a:pt x="14657" y="0"/>
                          <a:pt x="14657" y="0"/>
                          <a:pt x="14657" y="0"/>
                        </a:cubicBezTo>
                        <a:lnTo>
                          <a:pt x="14657" y="0"/>
                        </a:lnTo>
                        <a:lnTo>
                          <a:pt x="288" y="0"/>
                        </a:lnTo>
                        <a:cubicBezTo>
                          <a:pt x="129" y="0"/>
                          <a:pt x="0" y="129"/>
                          <a:pt x="0" y="288"/>
                        </a:cubicBezTo>
                        <a:cubicBezTo>
                          <a:pt x="0" y="288"/>
                          <a:pt x="0" y="288"/>
                          <a:pt x="0" y="288"/>
                        </a:cubicBezTo>
                        <a:cubicBezTo>
                          <a:pt x="0" y="447"/>
                          <a:pt x="129" y="576"/>
                          <a:pt x="288" y="576"/>
                        </a:cubicBezTo>
                        <a:cubicBezTo>
                          <a:pt x="288" y="576"/>
                          <a:pt x="288" y="576"/>
                          <a:pt x="288" y="576"/>
                        </a:cubicBez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99" name="Rectangle 351"/>
                  <p:cNvSpPr>
                    <a:spLocks noChangeArrowheads="1"/>
                  </p:cNvSpPr>
                  <p:nvPr/>
                </p:nvSpPr>
                <p:spPr bwMode="auto">
                  <a:xfrm>
                    <a:off x="6845300" y="4413250"/>
                    <a:ext cx="2587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dirty="0">
                        <a:ln>
                          <a:noFill/>
                        </a:ln>
                        <a:solidFill>
                          <a:srgbClr val="000000"/>
                        </a:solidFill>
                        <a:effectLst/>
                        <a:latin typeface="Arial" panose="020B0604020202020204" pitchFamily="34" charset="0"/>
                      </a:rPr>
                      <a: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sp>
              <p:nvSpPr>
                <p:cNvPr id="394" name="Freeform 353"/>
                <p:cNvSpPr>
                  <a:spLocks/>
                </p:cNvSpPr>
                <p:nvPr/>
              </p:nvSpPr>
              <p:spPr bwMode="auto">
                <a:xfrm>
                  <a:off x="4037013" y="5692775"/>
                  <a:ext cx="5753100" cy="220663"/>
                </a:xfrm>
                <a:custGeom>
                  <a:avLst/>
                  <a:gdLst>
                    <a:gd name="T0" fmla="*/ 288 w 14943"/>
                    <a:gd name="T1" fmla="*/ 576 h 576"/>
                    <a:gd name="T2" fmla="*/ 14655 w 14943"/>
                    <a:gd name="T3" fmla="*/ 576 h 576"/>
                    <a:gd name="T4" fmla="*/ 14943 w 14943"/>
                    <a:gd name="T5" fmla="*/ 288 h 576"/>
                    <a:gd name="T6" fmla="*/ 14943 w 14943"/>
                    <a:gd name="T7" fmla="*/ 288 h 576"/>
                    <a:gd name="T8" fmla="*/ 14655 w 14943"/>
                    <a:gd name="T9" fmla="*/ 0 h 576"/>
                    <a:gd name="T10" fmla="*/ 14655 w 14943"/>
                    <a:gd name="T11" fmla="*/ 0 h 576"/>
                    <a:gd name="T12" fmla="*/ 14655 w 14943"/>
                    <a:gd name="T13" fmla="*/ 0 h 576"/>
                    <a:gd name="T14" fmla="*/ 288 w 14943"/>
                    <a:gd name="T15" fmla="*/ 0 h 576"/>
                    <a:gd name="T16" fmla="*/ 0 w 14943"/>
                    <a:gd name="T17" fmla="*/ 288 h 576"/>
                    <a:gd name="T18" fmla="*/ 0 w 14943"/>
                    <a:gd name="T19" fmla="*/ 288 h 576"/>
                    <a:gd name="T20" fmla="*/ 288 w 14943"/>
                    <a:gd name="T21" fmla="*/ 576 h 576"/>
                    <a:gd name="T22" fmla="*/ 288 w 14943"/>
                    <a:gd name="T23" fmla="*/ 576 h 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943" h="576">
                      <a:moveTo>
                        <a:pt x="288" y="576"/>
                      </a:moveTo>
                      <a:lnTo>
                        <a:pt x="14655" y="576"/>
                      </a:lnTo>
                      <a:cubicBezTo>
                        <a:pt x="14814" y="576"/>
                        <a:pt x="14943" y="447"/>
                        <a:pt x="14943" y="288"/>
                      </a:cubicBezTo>
                      <a:cubicBezTo>
                        <a:pt x="14943" y="288"/>
                        <a:pt x="14943" y="288"/>
                        <a:pt x="14943" y="288"/>
                      </a:cubicBezTo>
                      <a:cubicBezTo>
                        <a:pt x="14943" y="129"/>
                        <a:pt x="14814" y="0"/>
                        <a:pt x="14655" y="0"/>
                      </a:cubicBezTo>
                      <a:cubicBezTo>
                        <a:pt x="14655" y="0"/>
                        <a:pt x="14655" y="0"/>
                        <a:pt x="14655" y="0"/>
                      </a:cubicBezTo>
                      <a:lnTo>
                        <a:pt x="14655" y="0"/>
                      </a:lnTo>
                      <a:lnTo>
                        <a:pt x="288" y="0"/>
                      </a:lnTo>
                      <a:cubicBezTo>
                        <a:pt x="129" y="0"/>
                        <a:pt x="0" y="129"/>
                        <a:pt x="0" y="288"/>
                      </a:cubicBezTo>
                      <a:cubicBezTo>
                        <a:pt x="0" y="288"/>
                        <a:pt x="0" y="288"/>
                        <a:pt x="0" y="288"/>
                      </a:cubicBezTo>
                      <a:cubicBezTo>
                        <a:pt x="0" y="447"/>
                        <a:pt x="129" y="576"/>
                        <a:pt x="288" y="576"/>
                      </a:cubicBezTo>
                      <a:cubicBezTo>
                        <a:pt x="288" y="576"/>
                        <a:pt x="288" y="576"/>
                        <a:pt x="288" y="576"/>
                      </a:cubicBezTo>
                      <a:close/>
                    </a:path>
                  </a:pathLst>
                </a:custGeom>
                <a:noFill/>
                <a:ln w="793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395" name="Group 394"/>
                <p:cNvGrpSpPr/>
                <p:nvPr/>
              </p:nvGrpSpPr>
              <p:grpSpPr>
                <a:xfrm>
                  <a:off x="4037013" y="5664200"/>
                  <a:ext cx="5753100" cy="336550"/>
                  <a:chOff x="4037013" y="5664200"/>
                  <a:chExt cx="5753100" cy="336550"/>
                </a:xfrm>
              </p:grpSpPr>
              <p:sp>
                <p:nvSpPr>
                  <p:cNvPr id="396" name="Freeform 352"/>
                  <p:cNvSpPr>
                    <a:spLocks/>
                  </p:cNvSpPr>
                  <p:nvPr/>
                </p:nvSpPr>
                <p:spPr bwMode="auto">
                  <a:xfrm>
                    <a:off x="4037013" y="5692775"/>
                    <a:ext cx="5753100" cy="220663"/>
                  </a:xfrm>
                  <a:custGeom>
                    <a:avLst/>
                    <a:gdLst>
                      <a:gd name="T0" fmla="*/ 288 w 14943"/>
                      <a:gd name="T1" fmla="*/ 576 h 576"/>
                      <a:gd name="T2" fmla="*/ 14655 w 14943"/>
                      <a:gd name="T3" fmla="*/ 576 h 576"/>
                      <a:gd name="T4" fmla="*/ 14943 w 14943"/>
                      <a:gd name="T5" fmla="*/ 288 h 576"/>
                      <a:gd name="T6" fmla="*/ 14943 w 14943"/>
                      <a:gd name="T7" fmla="*/ 288 h 576"/>
                      <a:gd name="T8" fmla="*/ 14655 w 14943"/>
                      <a:gd name="T9" fmla="*/ 0 h 576"/>
                      <a:gd name="T10" fmla="*/ 14655 w 14943"/>
                      <a:gd name="T11" fmla="*/ 0 h 576"/>
                      <a:gd name="T12" fmla="*/ 14655 w 14943"/>
                      <a:gd name="T13" fmla="*/ 0 h 576"/>
                      <a:gd name="T14" fmla="*/ 288 w 14943"/>
                      <a:gd name="T15" fmla="*/ 0 h 576"/>
                      <a:gd name="T16" fmla="*/ 0 w 14943"/>
                      <a:gd name="T17" fmla="*/ 288 h 576"/>
                      <a:gd name="T18" fmla="*/ 0 w 14943"/>
                      <a:gd name="T19" fmla="*/ 288 h 576"/>
                      <a:gd name="T20" fmla="*/ 288 w 14943"/>
                      <a:gd name="T21" fmla="*/ 576 h 576"/>
                      <a:gd name="T22" fmla="*/ 288 w 14943"/>
                      <a:gd name="T23" fmla="*/ 576 h 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943" h="576">
                        <a:moveTo>
                          <a:pt x="288" y="576"/>
                        </a:moveTo>
                        <a:lnTo>
                          <a:pt x="14655" y="576"/>
                        </a:lnTo>
                        <a:cubicBezTo>
                          <a:pt x="14814" y="576"/>
                          <a:pt x="14943" y="447"/>
                          <a:pt x="14943" y="288"/>
                        </a:cubicBezTo>
                        <a:cubicBezTo>
                          <a:pt x="14943" y="288"/>
                          <a:pt x="14943" y="288"/>
                          <a:pt x="14943" y="288"/>
                        </a:cubicBezTo>
                        <a:cubicBezTo>
                          <a:pt x="14943" y="129"/>
                          <a:pt x="14814" y="0"/>
                          <a:pt x="14655" y="0"/>
                        </a:cubicBezTo>
                        <a:cubicBezTo>
                          <a:pt x="14655" y="0"/>
                          <a:pt x="14655" y="0"/>
                          <a:pt x="14655" y="0"/>
                        </a:cubicBezTo>
                        <a:lnTo>
                          <a:pt x="14655" y="0"/>
                        </a:lnTo>
                        <a:lnTo>
                          <a:pt x="288" y="0"/>
                        </a:lnTo>
                        <a:cubicBezTo>
                          <a:pt x="129" y="0"/>
                          <a:pt x="0" y="129"/>
                          <a:pt x="0" y="288"/>
                        </a:cubicBezTo>
                        <a:cubicBezTo>
                          <a:pt x="0" y="288"/>
                          <a:pt x="0" y="288"/>
                          <a:pt x="0" y="288"/>
                        </a:cubicBezTo>
                        <a:cubicBezTo>
                          <a:pt x="0" y="447"/>
                          <a:pt x="129" y="576"/>
                          <a:pt x="288" y="576"/>
                        </a:cubicBezTo>
                        <a:cubicBezTo>
                          <a:pt x="288" y="576"/>
                          <a:pt x="288" y="576"/>
                          <a:pt x="288" y="576"/>
                        </a:cubicBez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97" name="Rectangle 354"/>
                  <p:cNvSpPr>
                    <a:spLocks noChangeArrowheads="1"/>
                  </p:cNvSpPr>
                  <p:nvPr/>
                </p:nvSpPr>
                <p:spPr bwMode="auto">
                  <a:xfrm>
                    <a:off x="6838950" y="5664200"/>
                    <a:ext cx="2587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dirty="0">
                        <a:ln>
                          <a:noFill/>
                        </a:ln>
                        <a:solidFill>
                          <a:srgbClr val="000000"/>
                        </a:solidFill>
                        <a:effectLst/>
                        <a:latin typeface="Arial" panose="020B0604020202020204" pitchFamily="34" charset="0"/>
                      </a:rPr>
                      <a: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grpSp>
        </p:grpSp>
      </p:grpSp>
      <p:grpSp>
        <p:nvGrpSpPr>
          <p:cNvPr id="402" name="Group 401"/>
          <p:cNvGrpSpPr/>
          <p:nvPr/>
        </p:nvGrpSpPr>
        <p:grpSpPr>
          <a:xfrm>
            <a:off x="6523037" y="1628775"/>
            <a:ext cx="1425576" cy="5229225"/>
            <a:chOff x="6523037" y="1628775"/>
            <a:chExt cx="1425576" cy="5229225"/>
          </a:xfrm>
        </p:grpSpPr>
        <p:sp>
          <p:nvSpPr>
            <p:cNvPr id="403" name="Line 317"/>
            <p:cNvSpPr>
              <a:spLocks noChangeShapeType="1"/>
            </p:cNvSpPr>
            <p:nvPr/>
          </p:nvSpPr>
          <p:spPr bwMode="auto">
            <a:xfrm flipH="1">
              <a:off x="6919913" y="1628775"/>
              <a:ext cx="766763" cy="309563"/>
            </a:xfrm>
            <a:prstGeom prst="line">
              <a:avLst/>
            </a:prstGeom>
            <a:noFill/>
            <a:ln w="793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4" name="Line 319"/>
            <p:cNvSpPr>
              <a:spLocks noChangeShapeType="1"/>
            </p:cNvSpPr>
            <p:nvPr/>
          </p:nvSpPr>
          <p:spPr bwMode="auto">
            <a:xfrm flipH="1">
              <a:off x="7643813" y="1655762"/>
              <a:ext cx="215900" cy="261938"/>
            </a:xfrm>
            <a:prstGeom prst="line">
              <a:avLst/>
            </a:prstGeom>
            <a:noFill/>
            <a:ln w="793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405" name="Group 404"/>
            <p:cNvGrpSpPr/>
            <p:nvPr/>
          </p:nvGrpSpPr>
          <p:grpSpPr>
            <a:xfrm>
              <a:off x="6574536" y="1628775"/>
              <a:ext cx="1374077" cy="5229225"/>
              <a:chOff x="6574536" y="1628775"/>
              <a:chExt cx="1374077" cy="5229225"/>
            </a:xfrm>
          </p:grpSpPr>
          <p:grpSp>
            <p:nvGrpSpPr>
              <p:cNvPr id="419" name="Group 418"/>
              <p:cNvGrpSpPr/>
              <p:nvPr/>
            </p:nvGrpSpPr>
            <p:grpSpPr>
              <a:xfrm>
                <a:off x="7315200" y="2425700"/>
                <a:ext cx="633413" cy="4432300"/>
                <a:chOff x="5837238" y="2425700"/>
                <a:chExt cx="633413" cy="4432300"/>
              </a:xfrm>
            </p:grpSpPr>
            <p:sp>
              <p:nvSpPr>
                <p:cNvPr id="459" name="Rectangle 96"/>
                <p:cNvSpPr>
                  <a:spLocks noChangeArrowheads="1"/>
                </p:cNvSpPr>
                <p:nvPr/>
              </p:nvSpPr>
              <p:spPr bwMode="auto">
                <a:xfrm>
                  <a:off x="5837238" y="2471737"/>
                  <a:ext cx="592138" cy="293688"/>
                </a:xfrm>
                <a:prstGeom prst="rect">
                  <a:avLst/>
                </a:prstGeom>
                <a:solidFill>
                  <a:srgbClr val="66C2A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0" name="Rectangle 97"/>
                <p:cNvSpPr>
                  <a:spLocks noChangeArrowheads="1"/>
                </p:cNvSpPr>
                <p:nvPr/>
              </p:nvSpPr>
              <p:spPr bwMode="auto">
                <a:xfrm>
                  <a:off x="5930838" y="2476500"/>
                  <a:ext cx="5175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dirty="0">
                      <a:ln>
                        <a:noFill/>
                      </a:ln>
                      <a:solidFill>
                        <a:srgbClr val="000000"/>
                      </a:solidFill>
                      <a:effectLst/>
                      <a:latin typeface="Times New Roman" panose="02020603050405020304" pitchFamily="18" charset="0"/>
                    </a:rPr>
                    <a:t>R01</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461" name="Rectangle 110"/>
                <p:cNvSpPr>
                  <a:spLocks noChangeArrowheads="1"/>
                </p:cNvSpPr>
                <p:nvPr/>
              </p:nvSpPr>
              <p:spPr bwMode="auto">
                <a:xfrm>
                  <a:off x="5837238" y="2913062"/>
                  <a:ext cx="592138" cy="293688"/>
                </a:xfrm>
                <a:prstGeom prst="rect">
                  <a:avLst/>
                </a:prstGeom>
                <a:solidFill>
                  <a:srgbClr val="66C2A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2" name="Rectangle 111"/>
                <p:cNvSpPr>
                  <a:spLocks noChangeArrowheads="1"/>
                </p:cNvSpPr>
                <p:nvPr/>
              </p:nvSpPr>
              <p:spPr bwMode="auto">
                <a:xfrm>
                  <a:off x="5929313" y="2917825"/>
                  <a:ext cx="5175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dirty="0">
                      <a:ln>
                        <a:noFill/>
                      </a:ln>
                      <a:solidFill>
                        <a:srgbClr val="000000"/>
                      </a:solidFill>
                      <a:effectLst/>
                      <a:latin typeface="Times New Roman" panose="02020603050405020304" pitchFamily="18" charset="0"/>
                    </a:rPr>
                    <a:t>R02</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463" name="Rectangle 120"/>
                <p:cNvSpPr>
                  <a:spLocks noChangeArrowheads="1"/>
                </p:cNvSpPr>
                <p:nvPr/>
              </p:nvSpPr>
              <p:spPr bwMode="auto">
                <a:xfrm>
                  <a:off x="5837238" y="3724275"/>
                  <a:ext cx="592138" cy="295275"/>
                </a:xfrm>
                <a:prstGeom prst="rect">
                  <a:avLst/>
                </a:prstGeom>
                <a:solidFill>
                  <a:srgbClr val="FC8D6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4" name="Rectangle 121"/>
                <p:cNvSpPr>
                  <a:spLocks noChangeArrowheads="1"/>
                </p:cNvSpPr>
                <p:nvPr/>
              </p:nvSpPr>
              <p:spPr bwMode="auto">
                <a:xfrm>
                  <a:off x="5935663" y="3733800"/>
                  <a:ext cx="5048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a:ln>
                        <a:noFill/>
                      </a:ln>
                      <a:solidFill>
                        <a:srgbClr val="000000"/>
                      </a:solidFill>
                      <a:effectLst/>
                      <a:latin typeface="Times New Roman" panose="02020603050405020304" pitchFamily="18" charset="0"/>
                    </a:rPr>
                    <a:t>L02</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65" name="Line 144"/>
                <p:cNvSpPr>
                  <a:spLocks noChangeShapeType="1"/>
                </p:cNvSpPr>
                <p:nvPr/>
              </p:nvSpPr>
              <p:spPr bwMode="auto">
                <a:xfrm>
                  <a:off x="6132513" y="2765425"/>
                  <a:ext cx="0" cy="107950"/>
                </a:xfrm>
                <a:prstGeom prst="line">
                  <a:avLst/>
                </a:prstGeom>
                <a:noFill/>
                <a:ln w="793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6" name="Freeform 145"/>
                <p:cNvSpPr>
                  <a:spLocks/>
                </p:cNvSpPr>
                <p:nvPr/>
              </p:nvSpPr>
              <p:spPr bwMode="auto">
                <a:xfrm>
                  <a:off x="6110288" y="2867025"/>
                  <a:ext cx="46038" cy="46038"/>
                </a:xfrm>
                <a:custGeom>
                  <a:avLst/>
                  <a:gdLst>
                    <a:gd name="T0" fmla="*/ 29 w 29"/>
                    <a:gd name="T1" fmla="*/ 0 h 29"/>
                    <a:gd name="T2" fmla="*/ 14 w 29"/>
                    <a:gd name="T3" fmla="*/ 29 h 29"/>
                    <a:gd name="T4" fmla="*/ 0 w 29"/>
                    <a:gd name="T5" fmla="*/ 0 h 29"/>
                    <a:gd name="T6" fmla="*/ 29 w 29"/>
                    <a:gd name="T7" fmla="*/ 0 h 29"/>
                  </a:gdLst>
                  <a:ahLst/>
                  <a:cxnLst>
                    <a:cxn ang="0">
                      <a:pos x="T0" y="T1"/>
                    </a:cxn>
                    <a:cxn ang="0">
                      <a:pos x="T2" y="T3"/>
                    </a:cxn>
                    <a:cxn ang="0">
                      <a:pos x="T4" y="T5"/>
                    </a:cxn>
                    <a:cxn ang="0">
                      <a:pos x="T6" y="T7"/>
                    </a:cxn>
                  </a:cxnLst>
                  <a:rect l="0" t="0" r="r" b="b"/>
                  <a:pathLst>
                    <a:path w="29" h="29">
                      <a:moveTo>
                        <a:pt x="29" y="0"/>
                      </a:moveTo>
                      <a:lnTo>
                        <a:pt x="14" y="29"/>
                      </a:lnTo>
                      <a:lnTo>
                        <a:pt x="0" y="0"/>
                      </a:lnTo>
                      <a:lnTo>
                        <a:pt x="2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7" name="Freeform 161"/>
                <p:cNvSpPr>
                  <a:spLocks/>
                </p:cNvSpPr>
                <p:nvPr/>
              </p:nvSpPr>
              <p:spPr bwMode="auto">
                <a:xfrm>
                  <a:off x="6110288" y="2425700"/>
                  <a:ext cx="46038" cy="46038"/>
                </a:xfrm>
                <a:custGeom>
                  <a:avLst/>
                  <a:gdLst>
                    <a:gd name="T0" fmla="*/ 29 w 29"/>
                    <a:gd name="T1" fmla="*/ 0 h 29"/>
                    <a:gd name="T2" fmla="*/ 14 w 29"/>
                    <a:gd name="T3" fmla="*/ 29 h 29"/>
                    <a:gd name="T4" fmla="*/ 0 w 29"/>
                    <a:gd name="T5" fmla="*/ 0 h 29"/>
                    <a:gd name="T6" fmla="*/ 29 w 29"/>
                    <a:gd name="T7" fmla="*/ 0 h 29"/>
                  </a:gdLst>
                  <a:ahLst/>
                  <a:cxnLst>
                    <a:cxn ang="0">
                      <a:pos x="T0" y="T1"/>
                    </a:cxn>
                    <a:cxn ang="0">
                      <a:pos x="T2" y="T3"/>
                    </a:cxn>
                    <a:cxn ang="0">
                      <a:pos x="T4" y="T5"/>
                    </a:cxn>
                    <a:cxn ang="0">
                      <a:pos x="T6" y="T7"/>
                    </a:cxn>
                  </a:cxnLst>
                  <a:rect l="0" t="0" r="r" b="b"/>
                  <a:pathLst>
                    <a:path w="29" h="29">
                      <a:moveTo>
                        <a:pt x="29" y="0"/>
                      </a:moveTo>
                      <a:lnTo>
                        <a:pt x="14" y="29"/>
                      </a:lnTo>
                      <a:lnTo>
                        <a:pt x="0" y="0"/>
                      </a:lnTo>
                      <a:lnTo>
                        <a:pt x="2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8" name="Line 188"/>
                <p:cNvSpPr>
                  <a:spLocks noChangeShapeType="1"/>
                </p:cNvSpPr>
                <p:nvPr/>
              </p:nvSpPr>
              <p:spPr bwMode="auto">
                <a:xfrm>
                  <a:off x="6132513" y="3206750"/>
                  <a:ext cx="0" cy="477838"/>
                </a:xfrm>
                <a:prstGeom prst="line">
                  <a:avLst/>
                </a:prstGeom>
                <a:noFill/>
                <a:ln w="793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9" name="Freeform 189"/>
                <p:cNvSpPr>
                  <a:spLocks/>
                </p:cNvSpPr>
                <p:nvPr/>
              </p:nvSpPr>
              <p:spPr bwMode="auto">
                <a:xfrm>
                  <a:off x="6110288" y="3678237"/>
                  <a:ext cx="46038" cy="46038"/>
                </a:xfrm>
                <a:custGeom>
                  <a:avLst/>
                  <a:gdLst>
                    <a:gd name="T0" fmla="*/ 29 w 29"/>
                    <a:gd name="T1" fmla="*/ 0 h 29"/>
                    <a:gd name="T2" fmla="*/ 14 w 29"/>
                    <a:gd name="T3" fmla="*/ 29 h 29"/>
                    <a:gd name="T4" fmla="*/ 0 w 29"/>
                    <a:gd name="T5" fmla="*/ 0 h 29"/>
                    <a:gd name="T6" fmla="*/ 29 w 29"/>
                    <a:gd name="T7" fmla="*/ 0 h 29"/>
                  </a:gdLst>
                  <a:ahLst/>
                  <a:cxnLst>
                    <a:cxn ang="0">
                      <a:pos x="T0" y="T1"/>
                    </a:cxn>
                    <a:cxn ang="0">
                      <a:pos x="T2" y="T3"/>
                    </a:cxn>
                    <a:cxn ang="0">
                      <a:pos x="T4" y="T5"/>
                    </a:cxn>
                    <a:cxn ang="0">
                      <a:pos x="T6" y="T7"/>
                    </a:cxn>
                  </a:cxnLst>
                  <a:rect l="0" t="0" r="r" b="b"/>
                  <a:pathLst>
                    <a:path w="29" h="29">
                      <a:moveTo>
                        <a:pt x="29" y="0"/>
                      </a:moveTo>
                      <a:lnTo>
                        <a:pt x="14" y="29"/>
                      </a:lnTo>
                      <a:lnTo>
                        <a:pt x="0" y="0"/>
                      </a:lnTo>
                      <a:lnTo>
                        <a:pt x="2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0" name="Rectangle 192"/>
                <p:cNvSpPr>
                  <a:spLocks noChangeArrowheads="1"/>
                </p:cNvSpPr>
                <p:nvPr/>
              </p:nvSpPr>
              <p:spPr bwMode="auto">
                <a:xfrm>
                  <a:off x="5837238" y="4975225"/>
                  <a:ext cx="592138" cy="293688"/>
                </a:xfrm>
                <a:prstGeom prst="rect">
                  <a:avLst/>
                </a:prstGeom>
                <a:solidFill>
                  <a:srgbClr val="8DA0C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1" name="Rectangle 193"/>
                <p:cNvSpPr>
                  <a:spLocks noChangeArrowheads="1"/>
                </p:cNvSpPr>
                <p:nvPr/>
              </p:nvSpPr>
              <p:spPr bwMode="auto">
                <a:xfrm>
                  <a:off x="5935663" y="4983162"/>
                  <a:ext cx="5048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dirty="0">
                      <a:ln>
                        <a:noFill/>
                      </a:ln>
                      <a:solidFill>
                        <a:srgbClr val="000000"/>
                      </a:solidFill>
                      <a:effectLst/>
                      <a:latin typeface="Times New Roman" panose="02020603050405020304" pitchFamily="18" charset="0"/>
                    </a:rPr>
                    <a:t>L03</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472" name="Line 236"/>
                <p:cNvSpPr>
                  <a:spLocks noChangeShapeType="1"/>
                </p:cNvSpPr>
                <p:nvPr/>
              </p:nvSpPr>
              <p:spPr bwMode="auto">
                <a:xfrm>
                  <a:off x="6132513" y="4019550"/>
                  <a:ext cx="0" cy="915988"/>
                </a:xfrm>
                <a:prstGeom prst="line">
                  <a:avLst/>
                </a:prstGeom>
                <a:noFill/>
                <a:ln w="793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3" name="Freeform 237"/>
                <p:cNvSpPr>
                  <a:spLocks/>
                </p:cNvSpPr>
                <p:nvPr/>
              </p:nvSpPr>
              <p:spPr bwMode="auto">
                <a:xfrm>
                  <a:off x="6110288" y="4929187"/>
                  <a:ext cx="46038" cy="46038"/>
                </a:xfrm>
                <a:custGeom>
                  <a:avLst/>
                  <a:gdLst>
                    <a:gd name="T0" fmla="*/ 29 w 29"/>
                    <a:gd name="T1" fmla="*/ 0 h 29"/>
                    <a:gd name="T2" fmla="*/ 14 w 29"/>
                    <a:gd name="T3" fmla="*/ 29 h 29"/>
                    <a:gd name="T4" fmla="*/ 0 w 29"/>
                    <a:gd name="T5" fmla="*/ 0 h 29"/>
                    <a:gd name="T6" fmla="*/ 29 w 29"/>
                    <a:gd name="T7" fmla="*/ 0 h 29"/>
                  </a:gdLst>
                  <a:ahLst/>
                  <a:cxnLst>
                    <a:cxn ang="0">
                      <a:pos x="T0" y="T1"/>
                    </a:cxn>
                    <a:cxn ang="0">
                      <a:pos x="T2" y="T3"/>
                    </a:cxn>
                    <a:cxn ang="0">
                      <a:pos x="T4" y="T5"/>
                    </a:cxn>
                    <a:cxn ang="0">
                      <a:pos x="T6" y="T7"/>
                    </a:cxn>
                  </a:cxnLst>
                  <a:rect l="0" t="0" r="r" b="b"/>
                  <a:pathLst>
                    <a:path w="29" h="29">
                      <a:moveTo>
                        <a:pt x="29" y="0"/>
                      </a:moveTo>
                      <a:lnTo>
                        <a:pt x="14" y="29"/>
                      </a:lnTo>
                      <a:lnTo>
                        <a:pt x="0" y="0"/>
                      </a:lnTo>
                      <a:lnTo>
                        <a:pt x="2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4" name="Rectangle 240"/>
                <p:cNvSpPr>
                  <a:spLocks noChangeArrowheads="1"/>
                </p:cNvSpPr>
                <p:nvPr/>
              </p:nvSpPr>
              <p:spPr bwMode="auto">
                <a:xfrm>
                  <a:off x="5837238" y="6224587"/>
                  <a:ext cx="592138" cy="295275"/>
                </a:xfrm>
                <a:prstGeom prst="rect">
                  <a:avLst/>
                </a:prstGeom>
                <a:solidFill>
                  <a:srgbClr val="A6D85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5" name="Rectangle 241"/>
                <p:cNvSpPr>
                  <a:spLocks noChangeArrowheads="1"/>
                </p:cNvSpPr>
                <p:nvPr/>
              </p:nvSpPr>
              <p:spPr bwMode="auto">
                <a:xfrm>
                  <a:off x="5984875" y="6234112"/>
                  <a:ext cx="4064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a:ln>
                        <a:noFill/>
                      </a:ln>
                      <a:solidFill>
                        <a:srgbClr val="000000"/>
                      </a:solidFill>
                      <a:effectLst/>
                      <a:latin typeface="Times New Roman" panose="02020603050405020304" pitchFamily="18" charset="0"/>
                    </a:rPr>
                    <a:t>FC</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76" name="Line 266"/>
                <p:cNvSpPr>
                  <a:spLocks noChangeShapeType="1"/>
                </p:cNvSpPr>
                <p:nvPr/>
              </p:nvSpPr>
              <p:spPr bwMode="auto">
                <a:xfrm>
                  <a:off x="6132513" y="5268912"/>
                  <a:ext cx="0" cy="915988"/>
                </a:xfrm>
                <a:prstGeom prst="line">
                  <a:avLst/>
                </a:prstGeom>
                <a:noFill/>
                <a:ln w="793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7" name="Freeform 267"/>
                <p:cNvSpPr>
                  <a:spLocks/>
                </p:cNvSpPr>
                <p:nvPr/>
              </p:nvSpPr>
              <p:spPr bwMode="auto">
                <a:xfrm>
                  <a:off x="6110288" y="6180137"/>
                  <a:ext cx="46038" cy="44450"/>
                </a:xfrm>
                <a:custGeom>
                  <a:avLst/>
                  <a:gdLst>
                    <a:gd name="T0" fmla="*/ 29 w 29"/>
                    <a:gd name="T1" fmla="*/ 0 h 28"/>
                    <a:gd name="T2" fmla="*/ 14 w 29"/>
                    <a:gd name="T3" fmla="*/ 28 h 28"/>
                    <a:gd name="T4" fmla="*/ 0 w 29"/>
                    <a:gd name="T5" fmla="*/ 0 h 28"/>
                    <a:gd name="T6" fmla="*/ 29 w 29"/>
                    <a:gd name="T7" fmla="*/ 0 h 28"/>
                  </a:gdLst>
                  <a:ahLst/>
                  <a:cxnLst>
                    <a:cxn ang="0">
                      <a:pos x="T0" y="T1"/>
                    </a:cxn>
                    <a:cxn ang="0">
                      <a:pos x="T2" y="T3"/>
                    </a:cxn>
                    <a:cxn ang="0">
                      <a:pos x="T4" y="T5"/>
                    </a:cxn>
                    <a:cxn ang="0">
                      <a:pos x="T6" y="T7"/>
                    </a:cxn>
                  </a:cxnLst>
                  <a:rect l="0" t="0" r="r" b="b"/>
                  <a:pathLst>
                    <a:path w="29" h="28">
                      <a:moveTo>
                        <a:pt x="29" y="0"/>
                      </a:moveTo>
                      <a:lnTo>
                        <a:pt x="14" y="28"/>
                      </a:lnTo>
                      <a:lnTo>
                        <a:pt x="0" y="0"/>
                      </a:lnTo>
                      <a:lnTo>
                        <a:pt x="2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8" name="Freeform 272"/>
                <p:cNvSpPr>
                  <a:spLocks/>
                </p:cNvSpPr>
                <p:nvPr/>
              </p:nvSpPr>
              <p:spPr bwMode="auto">
                <a:xfrm>
                  <a:off x="6108701" y="4564062"/>
                  <a:ext cx="46038" cy="46038"/>
                </a:xfrm>
                <a:custGeom>
                  <a:avLst/>
                  <a:gdLst>
                    <a:gd name="T0" fmla="*/ 29 w 29"/>
                    <a:gd name="T1" fmla="*/ 0 h 29"/>
                    <a:gd name="T2" fmla="*/ 15 w 29"/>
                    <a:gd name="T3" fmla="*/ 29 h 29"/>
                    <a:gd name="T4" fmla="*/ 0 w 29"/>
                    <a:gd name="T5" fmla="*/ 0 h 29"/>
                    <a:gd name="T6" fmla="*/ 29 w 29"/>
                    <a:gd name="T7" fmla="*/ 0 h 29"/>
                  </a:gdLst>
                  <a:ahLst/>
                  <a:cxnLst>
                    <a:cxn ang="0">
                      <a:pos x="T0" y="T1"/>
                    </a:cxn>
                    <a:cxn ang="0">
                      <a:pos x="T2" y="T3"/>
                    </a:cxn>
                    <a:cxn ang="0">
                      <a:pos x="T4" y="T5"/>
                    </a:cxn>
                    <a:cxn ang="0">
                      <a:pos x="T6" y="T7"/>
                    </a:cxn>
                  </a:cxnLst>
                  <a:rect l="0" t="0" r="r" b="b"/>
                  <a:pathLst>
                    <a:path w="29" h="29">
                      <a:moveTo>
                        <a:pt x="29" y="0"/>
                      </a:moveTo>
                      <a:lnTo>
                        <a:pt x="15" y="29"/>
                      </a:lnTo>
                      <a:lnTo>
                        <a:pt x="0" y="0"/>
                      </a:lnTo>
                      <a:lnTo>
                        <a:pt x="2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9" name="Line 289"/>
                <p:cNvSpPr>
                  <a:spLocks noChangeShapeType="1"/>
                </p:cNvSpPr>
                <p:nvPr/>
              </p:nvSpPr>
              <p:spPr bwMode="auto">
                <a:xfrm>
                  <a:off x="6132513" y="5821362"/>
                  <a:ext cx="0" cy="33338"/>
                </a:xfrm>
                <a:prstGeom prst="line">
                  <a:avLst/>
                </a:prstGeom>
                <a:noFill/>
                <a:ln w="793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0" name="Freeform 290"/>
                <p:cNvSpPr>
                  <a:spLocks/>
                </p:cNvSpPr>
                <p:nvPr/>
              </p:nvSpPr>
              <p:spPr bwMode="auto">
                <a:xfrm>
                  <a:off x="6110288" y="5808662"/>
                  <a:ext cx="46038" cy="46038"/>
                </a:xfrm>
                <a:custGeom>
                  <a:avLst/>
                  <a:gdLst>
                    <a:gd name="T0" fmla="*/ 29 w 29"/>
                    <a:gd name="T1" fmla="*/ 0 h 29"/>
                    <a:gd name="T2" fmla="*/ 14 w 29"/>
                    <a:gd name="T3" fmla="*/ 29 h 29"/>
                    <a:gd name="T4" fmla="*/ 0 w 29"/>
                    <a:gd name="T5" fmla="*/ 0 h 29"/>
                    <a:gd name="T6" fmla="*/ 29 w 29"/>
                    <a:gd name="T7" fmla="*/ 0 h 29"/>
                  </a:gdLst>
                  <a:ahLst/>
                  <a:cxnLst>
                    <a:cxn ang="0">
                      <a:pos x="T0" y="T1"/>
                    </a:cxn>
                    <a:cxn ang="0">
                      <a:pos x="T2" y="T3"/>
                    </a:cxn>
                    <a:cxn ang="0">
                      <a:pos x="T4" y="T5"/>
                    </a:cxn>
                    <a:cxn ang="0">
                      <a:pos x="T6" y="T7"/>
                    </a:cxn>
                  </a:cxnLst>
                  <a:rect l="0" t="0" r="r" b="b"/>
                  <a:pathLst>
                    <a:path w="29" h="29">
                      <a:moveTo>
                        <a:pt x="29" y="0"/>
                      </a:moveTo>
                      <a:lnTo>
                        <a:pt x="14" y="29"/>
                      </a:lnTo>
                      <a:lnTo>
                        <a:pt x="0" y="0"/>
                      </a:lnTo>
                      <a:lnTo>
                        <a:pt x="2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1" name="Rectangle 304"/>
                <p:cNvSpPr>
                  <a:spLocks noChangeArrowheads="1"/>
                </p:cNvSpPr>
                <p:nvPr/>
              </p:nvSpPr>
              <p:spPr bwMode="auto">
                <a:xfrm>
                  <a:off x="5897563" y="6521450"/>
                  <a:ext cx="57308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a:ln>
                        <a:noFill/>
                      </a:ln>
                      <a:solidFill>
                        <a:srgbClr val="000000"/>
                      </a:solidFill>
                      <a:effectLst/>
                      <a:latin typeface="Times New Roman" panose="02020603050405020304" pitchFamily="18" charset="0"/>
                    </a:rPr>
                    <a:t>RLL</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82" name="Line 332"/>
                <p:cNvSpPr>
                  <a:spLocks noChangeShapeType="1"/>
                </p:cNvSpPr>
                <p:nvPr/>
              </p:nvSpPr>
              <p:spPr bwMode="auto">
                <a:xfrm>
                  <a:off x="6132513" y="3206750"/>
                  <a:ext cx="0" cy="107950"/>
                </a:xfrm>
                <a:prstGeom prst="line">
                  <a:avLst/>
                </a:prstGeom>
                <a:noFill/>
                <a:ln w="793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3" name="Freeform 333"/>
                <p:cNvSpPr>
                  <a:spLocks/>
                </p:cNvSpPr>
                <p:nvPr/>
              </p:nvSpPr>
              <p:spPr bwMode="auto">
                <a:xfrm>
                  <a:off x="6110288" y="3309937"/>
                  <a:ext cx="46038" cy="46038"/>
                </a:xfrm>
                <a:custGeom>
                  <a:avLst/>
                  <a:gdLst>
                    <a:gd name="T0" fmla="*/ 29 w 29"/>
                    <a:gd name="T1" fmla="*/ 0 h 29"/>
                    <a:gd name="T2" fmla="*/ 14 w 29"/>
                    <a:gd name="T3" fmla="*/ 29 h 29"/>
                    <a:gd name="T4" fmla="*/ 0 w 29"/>
                    <a:gd name="T5" fmla="*/ 0 h 29"/>
                    <a:gd name="T6" fmla="*/ 29 w 29"/>
                    <a:gd name="T7" fmla="*/ 0 h 29"/>
                  </a:gdLst>
                  <a:ahLst/>
                  <a:cxnLst>
                    <a:cxn ang="0">
                      <a:pos x="T0" y="T1"/>
                    </a:cxn>
                    <a:cxn ang="0">
                      <a:pos x="T2" y="T3"/>
                    </a:cxn>
                    <a:cxn ang="0">
                      <a:pos x="T4" y="T5"/>
                    </a:cxn>
                    <a:cxn ang="0">
                      <a:pos x="T6" y="T7"/>
                    </a:cxn>
                  </a:cxnLst>
                  <a:rect l="0" t="0" r="r" b="b"/>
                  <a:pathLst>
                    <a:path w="29" h="29">
                      <a:moveTo>
                        <a:pt x="29" y="0"/>
                      </a:moveTo>
                      <a:lnTo>
                        <a:pt x="14" y="29"/>
                      </a:lnTo>
                      <a:lnTo>
                        <a:pt x="0" y="0"/>
                      </a:lnTo>
                      <a:lnTo>
                        <a:pt x="2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20" name="Group 419"/>
              <p:cNvGrpSpPr/>
              <p:nvPr/>
            </p:nvGrpSpPr>
            <p:grpSpPr>
              <a:xfrm>
                <a:off x="6574536" y="2425700"/>
                <a:ext cx="639763" cy="4432300"/>
                <a:chOff x="9534525" y="2425700"/>
                <a:chExt cx="639763" cy="4432300"/>
              </a:xfrm>
            </p:grpSpPr>
            <p:sp>
              <p:nvSpPr>
                <p:cNvPr id="431" name="Rectangle 106"/>
                <p:cNvSpPr>
                  <a:spLocks noChangeArrowheads="1"/>
                </p:cNvSpPr>
                <p:nvPr/>
              </p:nvSpPr>
              <p:spPr bwMode="auto">
                <a:xfrm>
                  <a:off x="9534525" y="2471737"/>
                  <a:ext cx="590550" cy="293688"/>
                </a:xfrm>
                <a:prstGeom prst="rect">
                  <a:avLst/>
                </a:prstGeom>
                <a:solidFill>
                  <a:srgbClr val="66C2A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2" name="Rectangle 107"/>
                <p:cNvSpPr>
                  <a:spLocks noChangeArrowheads="1"/>
                </p:cNvSpPr>
                <p:nvPr/>
              </p:nvSpPr>
              <p:spPr bwMode="auto">
                <a:xfrm>
                  <a:off x="9631363" y="2476500"/>
                  <a:ext cx="5048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dirty="0">
                      <a:ln>
                        <a:noFill/>
                      </a:ln>
                      <a:solidFill>
                        <a:srgbClr val="000000"/>
                      </a:solidFill>
                      <a:effectLst/>
                      <a:latin typeface="Times New Roman" panose="02020603050405020304" pitchFamily="18" charset="0"/>
                    </a:rPr>
                    <a:t>L01</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433" name="Rectangle 130"/>
                <p:cNvSpPr>
                  <a:spLocks noChangeArrowheads="1"/>
                </p:cNvSpPr>
                <p:nvPr/>
              </p:nvSpPr>
              <p:spPr bwMode="auto">
                <a:xfrm>
                  <a:off x="9534525" y="3724275"/>
                  <a:ext cx="590550" cy="295275"/>
                </a:xfrm>
                <a:prstGeom prst="rect">
                  <a:avLst/>
                </a:prstGeom>
                <a:solidFill>
                  <a:srgbClr val="FC8D6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4" name="Rectangle 131"/>
                <p:cNvSpPr>
                  <a:spLocks noChangeArrowheads="1"/>
                </p:cNvSpPr>
                <p:nvPr/>
              </p:nvSpPr>
              <p:spPr bwMode="auto">
                <a:xfrm>
                  <a:off x="9625013" y="3733800"/>
                  <a:ext cx="5175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a:ln>
                        <a:noFill/>
                      </a:ln>
                      <a:solidFill>
                        <a:srgbClr val="000000"/>
                      </a:solidFill>
                      <a:effectLst/>
                      <a:latin typeface="Times New Roman" panose="02020603050405020304" pitchFamily="18" charset="0"/>
                    </a:rPr>
                    <a:t>R03</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35" name="Rectangle 138"/>
                <p:cNvSpPr>
                  <a:spLocks noChangeArrowheads="1"/>
                </p:cNvSpPr>
                <p:nvPr/>
              </p:nvSpPr>
              <p:spPr bwMode="auto">
                <a:xfrm>
                  <a:off x="9534525" y="4165600"/>
                  <a:ext cx="590550" cy="295275"/>
                </a:xfrm>
                <a:prstGeom prst="rect">
                  <a:avLst/>
                </a:prstGeom>
                <a:solidFill>
                  <a:srgbClr val="FC8D6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6" name="Rectangle 139"/>
                <p:cNvSpPr>
                  <a:spLocks noChangeArrowheads="1"/>
                </p:cNvSpPr>
                <p:nvPr/>
              </p:nvSpPr>
              <p:spPr bwMode="auto">
                <a:xfrm>
                  <a:off x="9625013" y="4175125"/>
                  <a:ext cx="5175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a:ln>
                        <a:noFill/>
                      </a:ln>
                      <a:solidFill>
                        <a:srgbClr val="000000"/>
                      </a:solidFill>
                      <a:effectLst/>
                      <a:latin typeface="Times New Roman" panose="02020603050405020304" pitchFamily="18" charset="0"/>
                    </a:rPr>
                    <a:t>R04</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37" name="Line 156"/>
                <p:cNvSpPr>
                  <a:spLocks noChangeShapeType="1"/>
                </p:cNvSpPr>
                <p:nvPr/>
              </p:nvSpPr>
              <p:spPr bwMode="auto">
                <a:xfrm>
                  <a:off x="9829800" y="4019550"/>
                  <a:ext cx="0" cy="106363"/>
                </a:xfrm>
                <a:prstGeom prst="line">
                  <a:avLst/>
                </a:prstGeom>
                <a:noFill/>
                <a:ln w="793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8" name="Freeform 437"/>
                <p:cNvSpPr>
                  <a:spLocks/>
                </p:cNvSpPr>
                <p:nvPr/>
              </p:nvSpPr>
              <p:spPr bwMode="auto">
                <a:xfrm>
                  <a:off x="9805988" y="4119562"/>
                  <a:ext cx="46038" cy="46038"/>
                </a:xfrm>
                <a:custGeom>
                  <a:avLst/>
                  <a:gdLst>
                    <a:gd name="T0" fmla="*/ 29 w 29"/>
                    <a:gd name="T1" fmla="*/ 0 h 29"/>
                    <a:gd name="T2" fmla="*/ 15 w 29"/>
                    <a:gd name="T3" fmla="*/ 29 h 29"/>
                    <a:gd name="T4" fmla="*/ 0 w 29"/>
                    <a:gd name="T5" fmla="*/ 0 h 29"/>
                    <a:gd name="T6" fmla="*/ 29 w 29"/>
                    <a:gd name="T7" fmla="*/ 0 h 29"/>
                  </a:gdLst>
                  <a:ahLst/>
                  <a:cxnLst>
                    <a:cxn ang="0">
                      <a:pos x="T0" y="T1"/>
                    </a:cxn>
                    <a:cxn ang="0">
                      <a:pos x="T2" y="T3"/>
                    </a:cxn>
                    <a:cxn ang="0">
                      <a:pos x="T4" y="T5"/>
                    </a:cxn>
                    <a:cxn ang="0">
                      <a:pos x="T6" y="T7"/>
                    </a:cxn>
                  </a:cxnLst>
                  <a:rect l="0" t="0" r="r" b="b"/>
                  <a:pathLst>
                    <a:path w="29" h="29">
                      <a:moveTo>
                        <a:pt x="29" y="0"/>
                      </a:moveTo>
                      <a:lnTo>
                        <a:pt x="15" y="29"/>
                      </a:lnTo>
                      <a:lnTo>
                        <a:pt x="0" y="0"/>
                      </a:lnTo>
                      <a:lnTo>
                        <a:pt x="2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9" name="Freeform 171"/>
                <p:cNvSpPr>
                  <a:spLocks/>
                </p:cNvSpPr>
                <p:nvPr/>
              </p:nvSpPr>
              <p:spPr bwMode="auto">
                <a:xfrm>
                  <a:off x="9805988" y="2425700"/>
                  <a:ext cx="46038" cy="46038"/>
                </a:xfrm>
                <a:custGeom>
                  <a:avLst/>
                  <a:gdLst>
                    <a:gd name="T0" fmla="*/ 29 w 29"/>
                    <a:gd name="T1" fmla="*/ 0 h 29"/>
                    <a:gd name="T2" fmla="*/ 15 w 29"/>
                    <a:gd name="T3" fmla="*/ 29 h 29"/>
                    <a:gd name="T4" fmla="*/ 0 w 29"/>
                    <a:gd name="T5" fmla="*/ 0 h 29"/>
                    <a:gd name="T6" fmla="*/ 29 w 29"/>
                    <a:gd name="T7" fmla="*/ 0 h 29"/>
                  </a:gdLst>
                  <a:ahLst/>
                  <a:cxnLst>
                    <a:cxn ang="0">
                      <a:pos x="T0" y="T1"/>
                    </a:cxn>
                    <a:cxn ang="0">
                      <a:pos x="T2" y="T3"/>
                    </a:cxn>
                    <a:cxn ang="0">
                      <a:pos x="T4" y="T5"/>
                    </a:cxn>
                    <a:cxn ang="0">
                      <a:pos x="T6" y="T7"/>
                    </a:cxn>
                  </a:cxnLst>
                  <a:rect l="0" t="0" r="r" b="b"/>
                  <a:pathLst>
                    <a:path w="29" h="29">
                      <a:moveTo>
                        <a:pt x="29" y="0"/>
                      </a:moveTo>
                      <a:lnTo>
                        <a:pt x="15" y="29"/>
                      </a:lnTo>
                      <a:lnTo>
                        <a:pt x="0" y="0"/>
                      </a:lnTo>
                      <a:lnTo>
                        <a:pt x="2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0" name="Line 180"/>
                <p:cNvSpPr>
                  <a:spLocks noChangeShapeType="1"/>
                </p:cNvSpPr>
                <p:nvPr/>
              </p:nvSpPr>
              <p:spPr bwMode="auto">
                <a:xfrm>
                  <a:off x="9829800" y="2765425"/>
                  <a:ext cx="0" cy="919163"/>
                </a:xfrm>
                <a:prstGeom prst="line">
                  <a:avLst/>
                </a:prstGeom>
                <a:noFill/>
                <a:ln w="793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1" name="Freeform 181"/>
                <p:cNvSpPr>
                  <a:spLocks/>
                </p:cNvSpPr>
                <p:nvPr/>
              </p:nvSpPr>
              <p:spPr bwMode="auto">
                <a:xfrm>
                  <a:off x="9805988" y="3678237"/>
                  <a:ext cx="46038" cy="46038"/>
                </a:xfrm>
                <a:custGeom>
                  <a:avLst/>
                  <a:gdLst>
                    <a:gd name="T0" fmla="*/ 29 w 29"/>
                    <a:gd name="T1" fmla="*/ 0 h 29"/>
                    <a:gd name="T2" fmla="*/ 15 w 29"/>
                    <a:gd name="T3" fmla="*/ 29 h 29"/>
                    <a:gd name="T4" fmla="*/ 0 w 29"/>
                    <a:gd name="T5" fmla="*/ 0 h 29"/>
                    <a:gd name="T6" fmla="*/ 29 w 29"/>
                    <a:gd name="T7" fmla="*/ 0 h 29"/>
                  </a:gdLst>
                  <a:ahLst/>
                  <a:cxnLst>
                    <a:cxn ang="0">
                      <a:pos x="T0" y="T1"/>
                    </a:cxn>
                    <a:cxn ang="0">
                      <a:pos x="T2" y="T3"/>
                    </a:cxn>
                    <a:cxn ang="0">
                      <a:pos x="T4" y="T5"/>
                    </a:cxn>
                    <a:cxn ang="0">
                      <a:pos x="T6" y="T7"/>
                    </a:cxn>
                  </a:cxnLst>
                  <a:rect l="0" t="0" r="r" b="b"/>
                  <a:pathLst>
                    <a:path w="29" h="29">
                      <a:moveTo>
                        <a:pt x="29" y="0"/>
                      </a:moveTo>
                      <a:lnTo>
                        <a:pt x="15" y="29"/>
                      </a:lnTo>
                      <a:lnTo>
                        <a:pt x="0" y="0"/>
                      </a:lnTo>
                      <a:lnTo>
                        <a:pt x="2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2" name="Rectangle 202"/>
                <p:cNvSpPr>
                  <a:spLocks noChangeArrowheads="1"/>
                </p:cNvSpPr>
                <p:nvPr/>
              </p:nvSpPr>
              <p:spPr bwMode="auto">
                <a:xfrm>
                  <a:off x="9534525" y="4975225"/>
                  <a:ext cx="590550" cy="293688"/>
                </a:xfrm>
                <a:prstGeom prst="rect">
                  <a:avLst/>
                </a:prstGeom>
                <a:solidFill>
                  <a:srgbClr val="8DA0C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3" name="Rectangle 203"/>
                <p:cNvSpPr>
                  <a:spLocks noChangeArrowheads="1"/>
                </p:cNvSpPr>
                <p:nvPr/>
              </p:nvSpPr>
              <p:spPr bwMode="auto">
                <a:xfrm>
                  <a:off x="9625013" y="4983162"/>
                  <a:ext cx="5175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a:ln>
                        <a:noFill/>
                      </a:ln>
                      <a:solidFill>
                        <a:srgbClr val="000000"/>
                      </a:solidFill>
                      <a:effectLst/>
                      <a:latin typeface="Times New Roman" panose="02020603050405020304" pitchFamily="18" charset="0"/>
                    </a:rPr>
                    <a:t>R05</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44" name="Rectangle 210"/>
                <p:cNvSpPr>
                  <a:spLocks noChangeArrowheads="1"/>
                </p:cNvSpPr>
                <p:nvPr/>
              </p:nvSpPr>
              <p:spPr bwMode="auto">
                <a:xfrm>
                  <a:off x="9534525" y="5416550"/>
                  <a:ext cx="590550" cy="293688"/>
                </a:xfrm>
                <a:prstGeom prst="rect">
                  <a:avLst/>
                </a:prstGeom>
                <a:solidFill>
                  <a:srgbClr val="8DA0C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5" name="Rectangle 211"/>
                <p:cNvSpPr>
                  <a:spLocks noChangeArrowheads="1"/>
                </p:cNvSpPr>
                <p:nvPr/>
              </p:nvSpPr>
              <p:spPr bwMode="auto">
                <a:xfrm>
                  <a:off x="9625013" y="5424487"/>
                  <a:ext cx="5175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a:ln>
                        <a:noFill/>
                      </a:ln>
                      <a:solidFill>
                        <a:srgbClr val="000000"/>
                      </a:solidFill>
                      <a:effectLst/>
                      <a:latin typeface="Times New Roman" panose="02020603050405020304" pitchFamily="18" charset="0"/>
                    </a:rPr>
                    <a:t>R06</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46" name="Line 218"/>
                <p:cNvSpPr>
                  <a:spLocks noChangeShapeType="1"/>
                </p:cNvSpPr>
                <p:nvPr/>
              </p:nvSpPr>
              <p:spPr bwMode="auto">
                <a:xfrm>
                  <a:off x="9829800" y="5268912"/>
                  <a:ext cx="0" cy="107950"/>
                </a:xfrm>
                <a:prstGeom prst="line">
                  <a:avLst/>
                </a:prstGeom>
                <a:noFill/>
                <a:ln w="793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7" name="Freeform 219"/>
                <p:cNvSpPr>
                  <a:spLocks/>
                </p:cNvSpPr>
                <p:nvPr/>
              </p:nvSpPr>
              <p:spPr bwMode="auto">
                <a:xfrm>
                  <a:off x="9805988" y="5370512"/>
                  <a:ext cx="46038" cy="46038"/>
                </a:xfrm>
                <a:custGeom>
                  <a:avLst/>
                  <a:gdLst>
                    <a:gd name="T0" fmla="*/ 29 w 29"/>
                    <a:gd name="T1" fmla="*/ 0 h 29"/>
                    <a:gd name="T2" fmla="*/ 15 w 29"/>
                    <a:gd name="T3" fmla="*/ 29 h 29"/>
                    <a:gd name="T4" fmla="*/ 0 w 29"/>
                    <a:gd name="T5" fmla="*/ 0 h 29"/>
                    <a:gd name="T6" fmla="*/ 29 w 29"/>
                    <a:gd name="T7" fmla="*/ 0 h 29"/>
                  </a:gdLst>
                  <a:ahLst/>
                  <a:cxnLst>
                    <a:cxn ang="0">
                      <a:pos x="T0" y="T1"/>
                    </a:cxn>
                    <a:cxn ang="0">
                      <a:pos x="T2" y="T3"/>
                    </a:cxn>
                    <a:cxn ang="0">
                      <a:pos x="T4" y="T5"/>
                    </a:cxn>
                    <a:cxn ang="0">
                      <a:pos x="T6" y="T7"/>
                    </a:cxn>
                  </a:cxnLst>
                  <a:rect l="0" t="0" r="r" b="b"/>
                  <a:pathLst>
                    <a:path w="29" h="29">
                      <a:moveTo>
                        <a:pt x="29" y="0"/>
                      </a:moveTo>
                      <a:lnTo>
                        <a:pt x="15" y="29"/>
                      </a:lnTo>
                      <a:lnTo>
                        <a:pt x="0" y="0"/>
                      </a:lnTo>
                      <a:lnTo>
                        <a:pt x="2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8" name="Line 228"/>
                <p:cNvSpPr>
                  <a:spLocks noChangeShapeType="1"/>
                </p:cNvSpPr>
                <p:nvPr/>
              </p:nvSpPr>
              <p:spPr bwMode="auto">
                <a:xfrm>
                  <a:off x="9829800" y="4460875"/>
                  <a:ext cx="0" cy="474663"/>
                </a:xfrm>
                <a:prstGeom prst="line">
                  <a:avLst/>
                </a:prstGeom>
                <a:noFill/>
                <a:ln w="793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9" name="Freeform 229"/>
                <p:cNvSpPr>
                  <a:spLocks/>
                </p:cNvSpPr>
                <p:nvPr/>
              </p:nvSpPr>
              <p:spPr bwMode="auto">
                <a:xfrm>
                  <a:off x="9805988" y="4929187"/>
                  <a:ext cx="46038" cy="46038"/>
                </a:xfrm>
                <a:custGeom>
                  <a:avLst/>
                  <a:gdLst>
                    <a:gd name="T0" fmla="*/ 29 w 29"/>
                    <a:gd name="T1" fmla="*/ 0 h 29"/>
                    <a:gd name="T2" fmla="*/ 15 w 29"/>
                    <a:gd name="T3" fmla="*/ 29 h 29"/>
                    <a:gd name="T4" fmla="*/ 0 w 29"/>
                    <a:gd name="T5" fmla="*/ 0 h 29"/>
                    <a:gd name="T6" fmla="*/ 29 w 29"/>
                    <a:gd name="T7" fmla="*/ 0 h 29"/>
                  </a:gdLst>
                  <a:ahLst/>
                  <a:cxnLst>
                    <a:cxn ang="0">
                      <a:pos x="T0" y="T1"/>
                    </a:cxn>
                    <a:cxn ang="0">
                      <a:pos x="T2" y="T3"/>
                    </a:cxn>
                    <a:cxn ang="0">
                      <a:pos x="T4" y="T5"/>
                    </a:cxn>
                    <a:cxn ang="0">
                      <a:pos x="T6" y="T7"/>
                    </a:cxn>
                  </a:cxnLst>
                  <a:rect l="0" t="0" r="r" b="b"/>
                  <a:pathLst>
                    <a:path w="29" h="29">
                      <a:moveTo>
                        <a:pt x="29" y="0"/>
                      </a:moveTo>
                      <a:lnTo>
                        <a:pt x="15" y="29"/>
                      </a:lnTo>
                      <a:lnTo>
                        <a:pt x="0" y="0"/>
                      </a:lnTo>
                      <a:lnTo>
                        <a:pt x="2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0" name="Rectangle 250"/>
                <p:cNvSpPr>
                  <a:spLocks noChangeArrowheads="1"/>
                </p:cNvSpPr>
                <p:nvPr/>
              </p:nvSpPr>
              <p:spPr bwMode="auto">
                <a:xfrm>
                  <a:off x="9534525" y="6224587"/>
                  <a:ext cx="590550" cy="295275"/>
                </a:xfrm>
                <a:prstGeom prst="rect">
                  <a:avLst/>
                </a:prstGeom>
                <a:solidFill>
                  <a:srgbClr val="A6D85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1" name="Rectangle 251"/>
                <p:cNvSpPr>
                  <a:spLocks noChangeArrowheads="1"/>
                </p:cNvSpPr>
                <p:nvPr/>
              </p:nvSpPr>
              <p:spPr bwMode="auto">
                <a:xfrm>
                  <a:off x="9680575" y="6234112"/>
                  <a:ext cx="4064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a:ln>
                        <a:noFill/>
                      </a:ln>
                      <a:solidFill>
                        <a:srgbClr val="000000"/>
                      </a:solidFill>
                      <a:effectLst/>
                      <a:latin typeface="Times New Roman" panose="02020603050405020304" pitchFamily="18" charset="0"/>
                    </a:rPr>
                    <a:t>FC</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52" name="Line 260"/>
                <p:cNvSpPr>
                  <a:spLocks noChangeShapeType="1"/>
                </p:cNvSpPr>
                <p:nvPr/>
              </p:nvSpPr>
              <p:spPr bwMode="auto">
                <a:xfrm>
                  <a:off x="9829800" y="5710237"/>
                  <a:ext cx="0" cy="474663"/>
                </a:xfrm>
                <a:prstGeom prst="line">
                  <a:avLst/>
                </a:prstGeom>
                <a:noFill/>
                <a:ln w="793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3" name="Freeform 261"/>
                <p:cNvSpPr>
                  <a:spLocks/>
                </p:cNvSpPr>
                <p:nvPr/>
              </p:nvSpPr>
              <p:spPr bwMode="auto">
                <a:xfrm>
                  <a:off x="9805988" y="6180137"/>
                  <a:ext cx="46038" cy="44450"/>
                </a:xfrm>
                <a:custGeom>
                  <a:avLst/>
                  <a:gdLst>
                    <a:gd name="T0" fmla="*/ 29 w 29"/>
                    <a:gd name="T1" fmla="*/ 0 h 28"/>
                    <a:gd name="T2" fmla="*/ 15 w 29"/>
                    <a:gd name="T3" fmla="*/ 28 h 28"/>
                    <a:gd name="T4" fmla="*/ 0 w 29"/>
                    <a:gd name="T5" fmla="*/ 0 h 28"/>
                    <a:gd name="T6" fmla="*/ 29 w 29"/>
                    <a:gd name="T7" fmla="*/ 0 h 28"/>
                  </a:gdLst>
                  <a:ahLst/>
                  <a:cxnLst>
                    <a:cxn ang="0">
                      <a:pos x="T0" y="T1"/>
                    </a:cxn>
                    <a:cxn ang="0">
                      <a:pos x="T2" y="T3"/>
                    </a:cxn>
                    <a:cxn ang="0">
                      <a:pos x="T4" y="T5"/>
                    </a:cxn>
                    <a:cxn ang="0">
                      <a:pos x="T6" y="T7"/>
                    </a:cxn>
                  </a:cxnLst>
                  <a:rect l="0" t="0" r="r" b="b"/>
                  <a:pathLst>
                    <a:path w="29" h="28">
                      <a:moveTo>
                        <a:pt x="29" y="0"/>
                      </a:moveTo>
                      <a:lnTo>
                        <a:pt x="15" y="28"/>
                      </a:lnTo>
                      <a:lnTo>
                        <a:pt x="0" y="0"/>
                      </a:lnTo>
                      <a:lnTo>
                        <a:pt x="2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4" name="Line 284"/>
                <p:cNvSpPr>
                  <a:spLocks noChangeShapeType="1"/>
                </p:cNvSpPr>
                <p:nvPr/>
              </p:nvSpPr>
              <p:spPr bwMode="auto">
                <a:xfrm>
                  <a:off x="9829800" y="4460875"/>
                  <a:ext cx="0" cy="109538"/>
                </a:xfrm>
                <a:prstGeom prst="line">
                  <a:avLst/>
                </a:prstGeom>
                <a:noFill/>
                <a:ln w="793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5" name="Freeform 285"/>
                <p:cNvSpPr>
                  <a:spLocks/>
                </p:cNvSpPr>
                <p:nvPr/>
              </p:nvSpPr>
              <p:spPr bwMode="auto">
                <a:xfrm>
                  <a:off x="9805988" y="4565650"/>
                  <a:ext cx="46038" cy="44450"/>
                </a:xfrm>
                <a:custGeom>
                  <a:avLst/>
                  <a:gdLst>
                    <a:gd name="T0" fmla="*/ 29 w 29"/>
                    <a:gd name="T1" fmla="*/ 0 h 28"/>
                    <a:gd name="T2" fmla="*/ 15 w 29"/>
                    <a:gd name="T3" fmla="*/ 28 h 28"/>
                    <a:gd name="T4" fmla="*/ 0 w 29"/>
                    <a:gd name="T5" fmla="*/ 0 h 28"/>
                    <a:gd name="T6" fmla="*/ 29 w 29"/>
                    <a:gd name="T7" fmla="*/ 0 h 28"/>
                  </a:gdLst>
                  <a:ahLst/>
                  <a:cxnLst>
                    <a:cxn ang="0">
                      <a:pos x="T0" y="T1"/>
                    </a:cxn>
                    <a:cxn ang="0">
                      <a:pos x="T2" y="T3"/>
                    </a:cxn>
                    <a:cxn ang="0">
                      <a:pos x="T4" y="T5"/>
                    </a:cxn>
                    <a:cxn ang="0">
                      <a:pos x="T6" y="T7"/>
                    </a:cxn>
                  </a:cxnLst>
                  <a:rect l="0" t="0" r="r" b="b"/>
                  <a:pathLst>
                    <a:path w="29" h="28">
                      <a:moveTo>
                        <a:pt x="29" y="0"/>
                      </a:moveTo>
                      <a:lnTo>
                        <a:pt x="15" y="28"/>
                      </a:lnTo>
                      <a:lnTo>
                        <a:pt x="0" y="0"/>
                      </a:lnTo>
                      <a:lnTo>
                        <a:pt x="2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6" name="Freeform 302"/>
                <p:cNvSpPr>
                  <a:spLocks/>
                </p:cNvSpPr>
                <p:nvPr/>
              </p:nvSpPr>
              <p:spPr bwMode="auto">
                <a:xfrm>
                  <a:off x="9809163" y="5808662"/>
                  <a:ext cx="46038" cy="46038"/>
                </a:xfrm>
                <a:custGeom>
                  <a:avLst/>
                  <a:gdLst>
                    <a:gd name="T0" fmla="*/ 29 w 29"/>
                    <a:gd name="T1" fmla="*/ 0 h 29"/>
                    <a:gd name="T2" fmla="*/ 15 w 29"/>
                    <a:gd name="T3" fmla="*/ 29 h 29"/>
                    <a:gd name="T4" fmla="*/ 0 w 29"/>
                    <a:gd name="T5" fmla="*/ 1 h 29"/>
                    <a:gd name="T6" fmla="*/ 29 w 29"/>
                    <a:gd name="T7" fmla="*/ 0 h 29"/>
                  </a:gdLst>
                  <a:ahLst/>
                  <a:cxnLst>
                    <a:cxn ang="0">
                      <a:pos x="T0" y="T1"/>
                    </a:cxn>
                    <a:cxn ang="0">
                      <a:pos x="T2" y="T3"/>
                    </a:cxn>
                    <a:cxn ang="0">
                      <a:pos x="T4" y="T5"/>
                    </a:cxn>
                    <a:cxn ang="0">
                      <a:pos x="T6" y="T7"/>
                    </a:cxn>
                  </a:cxnLst>
                  <a:rect l="0" t="0" r="r" b="b"/>
                  <a:pathLst>
                    <a:path w="29" h="29">
                      <a:moveTo>
                        <a:pt x="29" y="0"/>
                      </a:moveTo>
                      <a:lnTo>
                        <a:pt x="15" y="29"/>
                      </a:lnTo>
                      <a:lnTo>
                        <a:pt x="0" y="1"/>
                      </a:lnTo>
                      <a:lnTo>
                        <a:pt x="2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7" name="Rectangle 309"/>
                <p:cNvSpPr>
                  <a:spLocks noChangeArrowheads="1"/>
                </p:cNvSpPr>
                <p:nvPr/>
              </p:nvSpPr>
              <p:spPr bwMode="auto">
                <a:xfrm>
                  <a:off x="9588500" y="6521450"/>
                  <a:ext cx="58578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a:ln>
                        <a:noFill/>
                      </a:ln>
                      <a:solidFill>
                        <a:srgbClr val="000000"/>
                      </a:solidFill>
                      <a:effectLst/>
                      <a:latin typeface="Times New Roman" panose="02020603050405020304" pitchFamily="18" charset="0"/>
                    </a:rPr>
                    <a:t>LRR</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58" name="Freeform 345"/>
                <p:cNvSpPr>
                  <a:spLocks/>
                </p:cNvSpPr>
                <p:nvPr/>
              </p:nvSpPr>
              <p:spPr bwMode="auto">
                <a:xfrm>
                  <a:off x="9809163" y="3309937"/>
                  <a:ext cx="46038" cy="46038"/>
                </a:xfrm>
                <a:custGeom>
                  <a:avLst/>
                  <a:gdLst>
                    <a:gd name="T0" fmla="*/ 29 w 29"/>
                    <a:gd name="T1" fmla="*/ 0 h 29"/>
                    <a:gd name="T2" fmla="*/ 15 w 29"/>
                    <a:gd name="T3" fmla="*/ 29 h 29"/>
                    <a:gd name="T4" fmla="*/ 0 w 29"/>
                    <a:gd name="T5" fmla="*/ 0 h 29"/>
                    <a:gd name="T6" fmla="*/ 29 w 29"/>
                    <a:gd name="T7" fmla="*/ 0 h 29"/>
                  </a:gdLst>
                  <a:ahLst/>
                  <a:cxnLst>
                    <a:cxn ang="0">
                      <a:pos x="T0" y="T1"/>
                    </a:cxn>
                    <a:cxn ang="0">
                      <a:pos x="T2" y="T3"/>
                    </a:cxn>
                    <a:cxn ang="0">
                      <a:pos x="T4" y="T5"/>
                    </a:cxn>
                    <a:cxn ang="0">
                      <a:pos x="T6" y="T7"/>
                    </a:cxn>
                  </a:cxnLst>
                  <a:rect l="0" t="0" r="r" b="b"/>
                  <a:pathLst>
                    <a:path w="29" h="29">
                      <a:moveTo>
                        <a:pt x="29" y="0"/>
                      </a:moveTo>
                      <a:lnTo>
                        <a:pt x="15" y="29"/>
                      </a:lnTo>
                      <a:lnTo>
                        <a:pt x="0" y="0"/>
                      </a:lnTo>
                      <a:lnTo>
                        <a:pt x="2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21" name="Rectangle 82"/>
              <p:cNvSpPr>
                <a:spLocks noChangeArrowheads="1"/>
              </p:cNvSpPr>
              <p:nvPr/>
            </p:nvSpPr>
            <p:spPr bwMode="auto">
              <a:xfrm>
                <a:off x="6577013" y="1957387"/>
                <a:ext cx="590550" cy="293688"/>
              </a:xfrm>
              <a:prstGeom prst="rect">
                <a:avLst/>
              </a:prstGeom>
              <a:solidFill>
                <a:srgbClr val="FFA5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2" name="Rectangle 83"/>
              <p:cNvSpPr>
                <a:spLocks noChangeArrowheads="1"/>
              </p:cNvSpPr>
              <p:nvPr/>
            </p:nvSpPr>
            <p:spPr bwMode="auto">
              <a:xfrm>
                <a:off x="6791325" y="1962150"/>
                <a:ext cx="26511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a:ln>
                      <a:noFill/>
                    </a:ln>
                    <a:solidFill>
                      <a:srgbClr val="000000"/>
                    </a:solidFill>
                    <a:effectLst/>
                    <a:latin typeface="Times New Roman" panose="02020603050405020304" pitchFamily="18" charset="0"/>
                  </a:rPr>
                  <a:t>C</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23" name="Line 162"/>
              <p:cNvSpPr>
                <a:spLocks noChangeShapeType="1"/>
              </p:cNvSpPr>
              <p:nvPr/>
            </p:nvSpPr>
            <p:spPr bwMode="auto">
              <a:xfrm>
                <a:off x="6872288" y="2251075"/>
                <a:ext cx="0" cy="180975"/>
              </a:xfrm>
              <a:prstGeom prst="line">
                <a:avLst/>
              </a:prstGeom>
              <a:noFill/>
              <a:ln w="793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4" name="Line 317"/>
              <p:cNvSpPr>
                <a:spLocks noChangeShapeType="1"/>
              </p:cNvSpPr>
              <p:nvPr/>
            </p:nvSpPr>
            <p:spPr bwMode="auto">
              <a:xfrm flipH="1">
                <a:off x="6919913" y="1628775"/>
                <a:ext cx="766763" cy="309563"/>
              </a:xfrm>
              <a:prstGeom prst="line">
                <a:avLst/>
              </a:prstGeom>
              <a:noFill/>
              <a:ln w="793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5" name="Freeform 318"/>
              <p:cNvSpPr>
                <a:spLocks/>
              </p:cNvSpPr>
              <p:nvPr/>
            </p:nvSpPr>
            <p:spPr bwMode="auto">
              <a:xfrm>
                <a:off x="6872288" y="1908175"/>
                <a:ext cx="65088" cy="53975"/>
              </a:xfrm>
              <a:custGeom>
                <a:avLst/>
                <a:gdLst>
                  <a:gd name="T0" fmla="*/ 41 w 41"/>
                  <a:gd name="T1" fmla="*/ 34 h 34"/>
                  <a:gd name="T2" fmla="*/ 0 w 41"/>
                  <a:gd name="T3" fmla="*/ 31 h 34"/>
                  <a:gd name="T4" fmla="*/ 27 w 41"/>
                  <a:gd name="T5" fmla="*/ 0 h 34"/>
                  <a:gd name="T6" fmla="*/ 41 w 41"/>
                  <a:gd name="T7" fmla="*/ 34 h 34"/>
                </a:gdLst>
                <a:ahLst/>
                <a:cxnLst>
                  <a:cxn ang="0">
                    <a:pos x="T0" y="T1"/>
                  </a:cxn>
                  <a:cxn ang="0">
                    <a:pos x="T2" y="T3"/>
                  </a:cxn>
                  <a:cxn ang="0">
                    <a:pos x="T4" y="T5"/>
                  </a:cxn>
                  <a:cxn ang="0">
                    <a:pos x="T6" y="T7"/>
                  </a:cxn>
                </a:cxnLst>
                <a:rect l="0" t="0" r="r" b="b"/>
                <a:pathLst>
                  <a:path w="41" h="34">
                    <a:moveTo>
                      <a:pt x="41" y="34"/>
                    </a:moveTo>
                    <a:lnTo>
                      <a:pt x="0" y="31"/>
                    </a:lnTo>
                    <a:lnTo>
                      <a:pt x="27" y="0"/>
                    </a:lnTo>
                    <a:lnTo>
                      <a:pt x="41" y="3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6" name="Rectangle 84"/>
              <p:cNvSpPr>
                <a:spLocks noChangeArrowheads="1"/>
              </p:cNvSpPr>
              <p:nvPr/>
            </p:nvSpPr>
            <p:spPr bwMode="auto">
              <a:xfrm>
                <a:off x="7316788" y="1957387"/>
                <a:ext cx="590550" cy="293688"/>
              </a:xfrm>
              <a:prstGeom prst="rect">
                <a:avLst/>
              </a:prstGeom>
              <a:solidFill>
                <a:srgbClr val="FFA5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7" name="Rectangle 85"/>
              <p:cNvSpPr>
                <a:spLocks noChangeArrowheads="1"/>
              </p:cNvSpPr>
              <p:nvPr/>
            </p:nvSpPr>
            <p:spPr bwMode="auto">
              <a:xfrm>
                <a:off x="7531100" y="1962150"/>
                <a:ext cx="26511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dirty="0">
                    <a:ln>
                      <a:noFill/>
                    </a:ln>
                    <a:solidFill>
                      <a:srgbClr val="000000"/>
                    </a:solidFill>
                    <a:effectLst/>
                    <a:latin typeface="Times New Roman" panose="02020603050405020304" pitchFamily="18" charset="0"/>
                  </a:rPr>
                  <a:t>C</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428" name="Line 164"/>
              <p:cNvSpPr>
                <a:spLocks noChangeShapeType="1"/>
              </p:cNvSpPr>
              <p:nvPr/>
            </p:nvSpPr>
            <p:spPr bwMode="auto">
              <a:xfrm>
                <a:off x="7612063" y="2251075"/>
                <a:ext cx="0" cy="180975"/>
              </a:xfrm>
              <a:prstGeom prst="line">
                <a:avLst/>
              </a:prstGeom>
              <a:noFill/>
              <a:ln w="793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9" name="Line 319"/>
              <p:cNvSpPr>
                <a:spLocks noChangeShapeType="1"/>
              </p:cNvSpPr>
              <p:nvPr/>
            </p:nvSpPr>
            <p:spPr bwMode="auto">
              <a:xfrm flipH="1">
                <a:off x="7643813" y="1655762"/>
                <a:ext cx="215900" cy="261938"/>
              </a:xfrm>
              <a:prstGeom prst="line">
                <a:avLst/>
              </a:prstGeom>
              <a:noFill/>
              <a:ln w="793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0" name="Freeform 320"/>
              <p:cNvSpPr>
                <a:spLocks/>
              </p:cNvSpPr>
              <p:nvPr/>
            </p:nvSpPr>
            <p:spPr bwMode="auto">
              <a:xfrm>
                <a:off x="7612063" y="1893887"/>
                <a:ext cx="58738" cy="63500"/>
              </a:xfrm>
              <a:custGeom>
                <a:avLst/>
                <a:gdLst>
                  <a:gd name="T0" fmla="*/ 37 w 37"/>
                  <a:gd name="T1" fmla="*/ 23 h 40"/>
                  <a:gd name="T2" fmla="*/ 0 w 37"/>
                  <a:gd name="T3" fmla="*/ 40 h 40"/>
                  <a:gd name="T4" fmla="*/ 9 w 37"/>
                  <a:gd name="T5" fmla="*/ 0 h 40"/>
                  <a:gd name="T6" fmla="*/ 37 w 37"/>
                  <a:gd name="T7" fmla="*/ 23 h 40"/>
                </a:gdLst>
                <a:ahLst/>
                <a:cxnLst>
                  <a:cxn ang="0">
                    <a:pos x="T0" y="T1"/>
                  </a:cxn>
                  <a:cxn ang="0">
                    <a:pos x="T2" y="T3"/>
                  </a:cxn>
                  <a:cxn ang="0">
                    <a:pos x="T4" y="T5"/>
                  </a:cxn>
                  <a:cxn ang="0">
                    <a:pos x="T6" y="T7"/>
                  </a:cxn>
                </a:cxnLst>
                <a:rect l="0" t="0" r="r" b="b"/>
                <a:pathLst>
                  <a:path w="37" h="40">
                    <a:moveTo>
                      <a:pt x="37" y="23"/>
                    </a:moveTo>
                    <a:lnTo>
                      <a:pt x="0" y="40"/>
                    </a:lnTo>
                    <a:lnTo>
                      <a:pt x="9" y="0"/>
                    </a:lnTo>
                    <a:lnTo>
                      <a:pt x="37" y="2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06" name="fusion"/>
            <p:cNvGrpSpPr/>
            <p:nvPr/>
          </p:nvGrpSpPr>
          <p:grpSpPr>
            <a:xfrm>
              <a:off x="6523037" y="3328987"/>
              <a:ext cx="1284096" cy="2836863"/>
              <a:chOff x="4037013" y="3163887"/>
              <a:chExt cx="5754688" cy="2836863"/>
            </a:xfrm>
          </p:grpSpPr>
          <p:sp>
            <p:nvSpPr>
              <p:cNvPr id="407" name="Freeform 347"/>
              <p:cNvSpPr>
                <a:spLocks/>
              </p:cNvSpPr>
              <p:nvPr/>
            </p:nvSpPr>
            <p:spPr bwMode="auto">
              <a:xfrm>
                <a:off x="4049713" y="3190875"/>
                <a:ext cx="5741988" cy="220663"/>
              </a:xfrm>
              <a:custGeom>
                <a:avLst/>
                <a:gdLst>
                  <a:gd name="T0" fmla="*/ 288 w 14912"/>
                  <a:gd name="T1" fmla="*/ 576 h 576"/>
                  <a:gd name="T2" fmla="*/ 14624 w 14912"/>
                  <a:gd name="T3" fmla="*/ 576 h 576"/>
                  <a:gd name="T4" fmla="*/ 14912 w 14912"/>
                  <a:gd name="T5" fmla="*/ 288 h 576"/>
                  <a:gd name="T6" fmla="*/ 14912 w 14912"/>
                  <a:gd name="T7" fmla="*/ 288 h 576"/>
                  <a:gd name="T8" fmla="*/ 14624 w 14912"/>
                  <a:gd name="T9" fmla="*/ 0 h 576"/>
                  <a:gd name="T10" fmla="*/ 14624 w 14912"/>
                  <a:gd name="T11" fmla="*/ 0 h 576"/>
                  <a:gd name="T12" fmla="*/ 14624 w 14912"/>
                  <a:gd name="T13" fmla="*/ 0 h 576"/>
                  <a:gd name="T14" fmla="*/ 288 w 14912"/>
                  <a:gd name="T15" fmla="*/ 0 h 576"/>
                  <a:gd name="T16" fmla="*/ 0 w 14912"/>
                  <a:gd name="T17" fmla="*/ 288 h 576"/>
                  <a:gd name="T18" fmla="*/ 0 w 14912"/>
                  <a:gd name="T19" fmla="*/ 288 h 576"/>
                  <a:gd name="T20" fmla="*/ 288 w 14912"/>
                  <a:gd name="T21" fmla="*/ 576 h 576"/>
                  <a:gd name="T22" fmla="*/ 288 w 14912"/>
                  <a:gd name="T23" fmla="*/ 576 h 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912" h="576">
                    <a:moveTo>
                      <a:pt x="288" y="576"/>
                    </a:moveTo>
                    <a:lnTo>
                      <a:pt x="14624" y="576"/>
                    </a:lnTo>
                    <a:cubicBezTo>
                      <a:pt x="14783" y="576"/>
                      <a:pt x="14912" y="447"/>
                      <a:pt x="14912" y="288"/>
                    </a:cubicBezTo>
                    <a:cubicBezTo>
                      <a:pt x="14912" y="288"/>
                      <a:pt x="14912" y="288"/>
                      <a:pt x="14912" y="288"/>
                    </a:cubicBezTo>
                    <a:cubicBezTo>
                      <a:pt x="14912" y="129"/>
                      <a:pt x="14783" y="0"/>
                      <a:pt x="14624" y="0"/>
                    </a:cubicBezTo>
                    <a:cubicBezTo>
                      <a:pt x="14624" y="0"/>
                      <a:pt x="14624" y="0"/>
                      <a:pt x="14624" y="0"/>
                    </a:cubicBezTo>
                    <a:lnTo>
                      <a:pt x="14624" y="0"/>
                    </a:lnTo>
                    <a:lnTo>
                      <a:pt x="288" y="0"/>
                    </a:lnTo>
                    <a:cubicBezTo>
                      <a:pt x="129" y="0"/>
                      <a:pt x="0" y="129"/>
                      <a:pt x="0" y="288"/>
                    </a:cubicBezTo>
                    <a:cubicBezTo>
                      <a:pt x="0" y="288"/>
                      <a:pt x="0" y="288"/>
                      <a:pt x="0" y="288"/>
                    </a:cubicBezTo>
                    <a:cubicBezTo>
                      <a:pt x="0" y="447"/>
                      <a:pt x="129" y="576"/>
                      <a:pt x="288" y="576"/>
                    </a:cubicBezTo>
                    <a:cubicBezTo>
                      <a:pt x="288" y="576"/>
                      <a:pt x="288" y="576"/>
                      <a:pt x="288" y="576"/>
                    </a:cubicBezTo>
                    <a:close/>
                  </a:path>
                </a:pathLst>
              </a:custGeom>
              <a:noFill/>
              <a:ln w="793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408" name="Group 407"/>
              <p:cNvGrpSpPr/>
              <p:nvPr/>
            </p:nvGrpSpPr>
            <p:grpSpPr>
              <a:xfrm>
                <a:off x="4049713" y="3163887"/>
                <a:ext cx="5741988" cy="336550"/>
                <a:chOff x="4049713" y="3163887"/>
                <a:chExt cx="5741988" cy="336550"/>
              </a:xfrm>
            </p:grpSpPr>
            <p:sp>
              <p:nvSpPr>
                <p:cNvPr id="417" name="Freeform 346"/>
                <p:cNvSpPr>
                  <a:spLocks/>
                </p:cNvSpPr>
                <p:nvPr/>
              </p:nvSpPr>
              <p:spPr bwMode="auto">
                <a:xfrm>
                  <a:off x="4049713" y="3190875"/>
                  <a:ext cx="5741988" cy="220663"/>
                </a:xfrm>
                <a:custGeom>
                  <a:avLst/>
                  <a:gdLst>
                    <a:gd name="T0" fmla="*/ 288 w 14912"/>
                    <a:gd name="T1" fmla="*/ 576 h 576"/>
                    <a:gd name="T2" fmla="*/ 14624 w 14912"/>
                    <a:gd name="T3" fmla="*/ 576 h 576"/>
                    <a:gd name="T4" fmla="*/ 14912 w 14912"/>
                    <a:gd name="T5" fmla="*/ 288 h 576"/>
                    <a:gd name="T6" fmla="*/ 14912 w 14912"/>
                    <a:gd name="T7" fmla="*/ 288 h 576"/>
                    <a:gd name="T8" fmla="*/ 14624 w 14912"/>
                    <a:gd name="T9" fmla="*/ 0 h 576"/>
                    <a:gd name="T10" fmla="*/ 14624 w 14912"/>
                    <a:gd name="T11" fmla="*/ 0 h 576"/>
                    <a:gd name="T12" fmla="*/ 14624 w 14912"/>
                    <a:gd name="T13" fmla="*/ 0 h 576"/>
                    <a:gd name="T14" fmla="*/ 288 w 14912"/>
                    <a:gd name="T15" fmla="*/ 0 h 576"/>
                    <a:gd name="T16" fmla="*/ 0 w 14912"/>
                    <a:gd name="T17" fmla="*/ 288 h 576"/>
                    <a:gd name="T18" fmla="*/ 0 w 14912"/>
                    <a:gd name="T19" fmla="*/ 288 h 576"/>
                    <a:gd name="T20" fmla="*/ 288 w 14912"/>
                    <a:gd name="T21" fmla="*/ 576 h 576"/>
                    <a:gd name="T22" fmla="*/ 288 w 14912"/>
                    <a:gd name="T23" fmla="*/ 576 h 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912" h="576">
                      <a:moveTo>
                        <a:pt x="288" y="576"/>
                      </a:moveTo>
                      <a:lnTo>
                        <a:pt x="14624" y="576"/>
                      </a:lnTo>
                      <a:cubicBezTo>
                        <a:pt x="14783" y="576"/>
                        <a:pt x="14912" y="447"/>
                        <a:pt x="14912" y="288"/>
                      </a:cubicBezTo>
                      <a:cubicBezTo>
                        <a:pt x="14912" y="288"/>
                        <a:pt x="14912" y="288"/>
                        <a:pt x="14912" y="288"/>
                      </a:cubicBezTo>
                      <a:cubicBezTo>
                        <a:pt x="14912" y="129"/>
                        <a:pt x="14783" y="0"/>
                        <a:pt x="14624" y="0"/>
                      </a:cubicBezTo>
                      <a:cubicBezTo>
                        <a:pt x="14624" y="0"/>
                        <a:pt x="14624" y="0"/>
                        <a:pt x="14624" y="0"/>
                      </a:cubicBezTo>
                      <a:lnTo>
                        <a:pt x="14624" y="0"/>
                      </a:lnTo>
                      <a:lnTo>
                        <a:pt x="288" y="0"/>
                      </a:lnTo>
                      <a:cubicBezTo>
                        <a:pt x="129" y="0"/>
                        <a:pt x="0" y="129"/>
                        <a:pt x="0" y="288"/>
                      </a:cubicBezTo>
                      <a:cubicBezTo>
                        <a:pt x="0" y="288"/>
                        <a:pt x="0" y="288"/>
                        <a:pt x="0" y="288"/>
                      </a:cubicBezTo>
                      <a:cubicBezTo>
                        <a:pt x="0" y="447"/>
                        <a:pt x="129" y="576"/>
                        <a:pt x="288" y="576"/>
                      </a:cubicBezTo>
                      <a:cubicBezTo>
                        <a:pt x="288" y="576"/>
                        <a:pt x="288" y="576"/>
                        <a:pt x="288" y="576"/>
                      </a:cubicBez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18" name="Rectangle 348"/>
                <p:cNvSpPr>
                  <a:spLocks noChangeArrowheads="1"/>
                </p:cNvSpPr>
                <p:nvPr/>
              </p:nvSpPr>
              <p:spPr bwMode="auto">
                <a:xfrm>
                  <a:off x="6845300" y="3163887"/>
                  <a:ext cx="2587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dirty="0">
                      <a:ln>
                        <a:noFill/>
                      </a:ln>
                      <a:solidFill>
                        <a:srgbClr val="000000"/>
                      </a:solidFill>
                      <a:effectLst/>
                      <a:latin typeface="Arial" panose="020B0604020202020204" pitchFamily="34" charset="0"/>
                    </a:rPr>
                    <a: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sp>
            <p:nvSpPr>
              <p:cNvPr id="409" name="Freeform 350"/>
              <p:cNvSpPr>
                <a:spLocks/>
              </p:cNvSpPr>
              <p:nvPr/>
            </p:nvSpPr>
            <p:spPr bwMode="auto">
              <a:xfrm>
                <a:off x="4037013" y="4441825"/>
                <a:ext cx="5754688" cy="220663"/>
              </a:xfrm>
              <a:custGeom>
                <a:avLst/>
                <a:gdLst>
                  <a:gd name="T0" fmla="*/ 288 w 14945"/>
                  <a:gd name="T1" fmla="*/ 576 h 576"/>
                  <a:gd name="T2" fmla="*/ 14657 w 14945"/>
                  <a:gd name="T3" fmla="*/ 576 h 576"/>
                  <a:gd name="T4" fmla="*/ 14945 w 14945"/>
                  <a:gd name="T5" fmla="*/ 288 h 576"/>
                  <a:gd name="T6" fmla="*/ 14945 w 14945"/>
                  <a:gd name="T7" fmla="*/ 288 h 576"/>
                  <a:gd name="T8" fmla="*/ 14657 w 14945"/>
                  <a:gd name="T9" fmla="*/ 0 h 576"/>
                  <a:gd name="T10" fmla="*/ 14657 w 14945"/>
                  <a:gd name="T11" fmla="*/ 0 h 576"/>
                  <a:gd name="T12" fmla="*/ 14657 w 14945"/>
                  <a:gd name="T13" fmla="*/ 0 h 576"/>
                  <a:gd name="T14" fmla="*/ 288 w 14945"/>
                  <a:gd name="T15" fmla="*/ 0 h 576"/>
                  <a:gd name="T16" fmla="*/ 0 w 14945"/>
                  <a:gd name="T17" fmla="*/ 288 h 576"/>
                  <a:gd name="T18" fmla="*/ 0 w 14945"/>
                  <a:gd name="T19" fmla="*/ 288 h 576"/>
                  <a:gd name="T20" fmla="*/ 288 w 14945"/>
                  <a:gd name="T21" fmla="*/ 576 h 576"/>
                  <a:gd name="T22" fmla="*/ 288 w 14945"/>
                  <a:gd name="T23" fmla="*/ 576 h 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945" h="576">
                    <a:moveTo>
                      <a:pt x="288" y="576"/>
                    </a:moveTo>
                    <a:lnTo>
                      <a:pt x="14657" y="576"/>
                    </a:lnTo>
                    <a:cubicBezTo>
                      <a:pt x="14816" y="576"/>
                      <a:pt x="14945" y="447"/>
                      <a:pt x="14945" y="288"/>
                    </a:cubicBezTo>
                    <a:cubicBezTo>
                      <a:pt x="14945" y="288"/>
                      <a:pt x="14945" y="288"/>
                      <a:pt x="14945" y="288"/>
                    </a:cubicBezTo>
                    <a:cubicBezTo>
                      <a:pt x="14945" y="129"/>
                      <a:pt x="14816" y="0"/>
                      <a:pt x="14657" y="0"/>
                    </a:cubicBezTo>
                    <a:cubicBezTo>
                      <a:pt x="14657" y="0"/>
                      <a:pt x="14657" y="0"/>
                      <a:pt x="14657" y="0"/>
                    </a:cubicBezTo>
                    <a:lnTo>
                      <a:pt x="14657" y="0"/>
                    </a:lnTo>
                    <a:lnTo>
                      <a:pt x="288" y="0"/>
                    </a:lnTo>
                    <a:cubicBezTo>
                      <a:pt x="129" y="0"/>
                      <a:pt x="0" y="129"/>
                      <a:pt x="0" y="288"/>
                    </a:cubicBezTo>
                    <a:cubicBezTo>
                      <a:pt x="0" y="288"/>
                      <a:pt x="0" y="288"/>
                      <a:pt x="0" y="288"/>
                    </a:cubicBezTo>
                    <a:cubicBezTo>
                      <a:pt x="0" y="447"/>
                      <a:pt x="129" y="576"/>
                      <a:pt x="288" y="576"/>
                    </a:cubicBezTo>
                    <a:cubicBezTo>
                      <a:pt x="288" y="576"/>
                      <a:pt x="288" y="576"/>
                      <a:pt x="288" y="576"/>
                    </a:cubicBezTo>
                    <a:close/>
                  </a:path>
                </a:pathLst>
              </a:custGeom>
              <a:noFill/>
              <a:ln w="793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410" name="Group 409"/>
              <p:cNvGrpSpPr/>
              <p:nvPr/>
            </p:nvGrpSpPr>
            <p:grpSpPr>
              <a:xfrm>
                <a:off x="4037013" y="4413250"/>
                <a:ext cx="5754688" cy="336550"/>
                <a:chOff x="4037013" y="4413250"/>
                <a:chExt cx="5754688" cy="336550"/>
              </a:xfrm>
            </p:grpSpPr>
            <p:sp>
              <p:nvSpPr>
                <p:cNvPr id="415" name="Freeform 349"/>
                <p:cNvSpPr>
                  <a:spLocks/>
                </p:cNvSpPr>
                <p:nvPr/>
              </p:nvSpPr>
              <p:spPr bwMode="auto">
                <a:xfrm>
                  <a:off x="4037013" y="4441825"/>
                  <a:ext cx="5754688" cy="220663"/>
                </a:xfrm>
                <a:custGeom>
                  <a:avLst/>
                  <a:gdLst>
                    <a:gd name="T0" fmla="*/ 288 w 14945"/>
                    <a:gd name="T1" fmla="*/ 576 h 576"/>
                    <a:gd name="T2" fmla="*/ 14657 w 14945"/>
                    <a:gd name="T3" fmla="*/ 576 h 576"/>
                    <a:gd name="T4" fmla="*/ 14945 w 14945"/>
                    <a:gd name="T5" fmla="*/ 288 h 576"/>
                    <a:gd name="T6" fmla="*/ 14945 w 14945"/>
                    <a:gd name="T7" fmla="*/ 288 h 576"/>
                    <a:gd name="T8" fmla="*/ 14657 w 14945"/>
                    <a:gd name="T9" fmla="*/ 0 h 576"/>
                    <a:gd name="T10" fmla="*/ 14657 w 14945"/>
                    <a:gd name="T11" fmla="*/ 0 h 576"/>
                    <a:gd name="T12" fmla="*/ 14657 w 14945"/>
                    <a:gd name="T13" fmla="*/ 0 h 576"/>
                    <a:gd name="T14" fmla="*/ 288 w 14945"/>
                    <a:gd name="T15" fmla="*/ 0 h 576"/>
                    <a:gd name="T16" fmla="*/ 0 w 14945"/>
                    <a:gd name="T17" fmla="*/ 288 h 576"/>
                    <a:gd name="T18" fmla="*/ 0 w 14945"/>
                    <a:gd name="T19" fmla="*/ 288 h 576"/>
                    <a:gd name="T20" fmla="*/ 288 w 14945"/>
                    <a:gd name="T21" fmla="*/ 576 h 576"/>
                    <a:gd name="T22" fmla="*/ 288 w 14945"/>
                    <a:gd name="T23" fmla="*/ 576 h 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945" h="576">
                      <a:moveTo>
                        <a:pt x="288" y="576"/>
                      </a:moveTo>
                      <a:lnTo>
                        <a:pt x="14657" y="576"/>
                      </a:lnTo>
                      <a:cubicBezTo>
                        <a:pt x="14816" y="576"/>
                        <a:pt x="14945" y="447"/>
                        <a:pt x="14945" y="288"/>
                      </a:cubicBezTo>
                      <a:cubicBezTo>
                        <a:pt x="14945" y="288"/>
                        <a:pt x="14945" y="288"/>
                        <a:pt x="14945" y="288"/>
                      </a:cubicBezTo>
                      <a:cubicBezTo>
                        <a:pt x="14945" y="129"/>
                        <a:pt x="14816" y="0"/>
                        <a:pt x="14657" y="0"/>
                      </a:cubicBezTo>
                      <a:cubicBezTo>
                        <a:pt x="14657" y="0"/>
                        <a:pt x="14657" y="0"/>
                        <a:pt x="14657" y="0"/>
                      </a:cubicBezTo>
                      <a:lnTo>
                        <a:pt x="14657" y="0"/>
                      </a:lnTo>
                      <a:lnTo>
                        <a:pt x="288" y="0"/>
                      </a:lnTo>
                      <a:cubicBezTo>
                        <a:pt x="129" y="0"/>
                        <a:pt x="0" y="129"/>
                        <a:pt x="0" y="288"/>
                      </a:cubicBezTo>
                      <a:cubicBezTo>
                        <a:pt x="0" y="288"/>
                        <a:pt x="0" y="288"/>
                        <a:pt x="0" y="288"/>
                      </a:cubicBezTo>
                      <a:cubicBezTo>
                        <a:pt x="0" y="447"/>
                        <a:pt x="129" y="576"/>
                        <a:pt x="288" y="576"/>
                      </a:cubicBezTo>
                      <a:cubicBezTo>
                        <a:pt x="288" y="576"/>
                        <a:pt x="288" y="576"/>
                        <a:pt x="288" y="576"/>
                      </a:cubicBez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16" name="Rectangle 351"/>
                <p:cNvSpPr>
                  <a:spLocks noChangeArrowheads="1"/>
                </p:cNvSpPr>
                <p:nvPr/>
              </p:nvSpPr>
              <p:spPr bwMode="auto">
                <a:xfrm>
                  <a:off x="6845300" y="4413250"/>
                  <a:ext cx="2587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dirty="0">
                      <a:ln>
                        <a:noFill/>
                      </a:ln>
                      <a:solidFill>
                        <a:srgbClr val="000000"/>
                      </a:solidFill>
                      <a:effectLst/>
                      <a:latin typeface="Arial" panose="020B0604020202020204" pitchFamily="34" charset="0"/>
                    </a:rPr>
                    <a: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sp>
            <p:nvSpPr>
              <p:cNvPr id="411" name="Freeform 353"/>
              <p:cNvSpPr>
                <a:spLocks/>
              </p:cNvSpPr>
              <p:nvPr/>
            </p:nvSpPr>
            <p:spPr bwMode="auto">
              <a:xfrm>
                <a:off x="4037013" y="5692775"/>
                <a:ext cx="5753100" cy="220663"/>
              </a:xfrm>
              <a:custGeom>
                <a:avLst/>
                <a:gdLst>
                  <a:gd name="T0" fmla="*/ 288 w 14943"/>
                  <a:gd name="T1" fmla="*/ 576 h 576"/>
                  <a:gd name="T2" fmla="*/ 14655 w 14943"/>
                  <a:gd name="T3" fmla="*/ 576 h 576"/>
                  <a:gd name="T4" fmla="*/ 14943 w 14943"/>
                  <a:gd name="T5" fmla="*/ 288 h 576"/>
                  <a:gd name="T6" fmla="*/ 14943 w 14943"/>
                  <a:gd name="T7" fmla="*/ 288 h 576"/>
                  <a:gd name="T8" fmla="*/ 14655 w 14943"/>
                  <a:gd name="T9" fmla="*/ 0 h 576"/>
                  <a:gd name="T10" fmla="*/ 14655 w 14943"/>
                  <a:gd name="T11" fmla="*/ 0 h 576"/>
                  <a:gd name="T12" fmla="*/ 14655 w 14943"/>
                  <a:gd name="T13" fmla="*/ 0 h 576"/>
                  <a:gd name="T14" fmla="*/ 288 w 14943"/>
                  <a:gd name="T15" fmla="*/ 0 h 576"/>
                  <a:gd name="T16" fmla="*/ 0 w 14943"/>
                  <a:gd name="T17" fmla="*/ 288 h 576"/>
                  <a:gd name="T18" fmla="*/ 0 w 14943"/>
                  <a:gd name="T19" fmla="*/ 288 h 576"/>
                  <a:gd name="T20" fmla="*/ 288 w 14943"/>
                  <a:gd name="T21" fmla="*/ 576 h 576"/>
                  <a:gd name="T22" fmla="*/ 288 w 14943"/>
                  <a:gd name="T23" fmla="*/ 576 h 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943" h="576">
                    <a:moveTo>
                      <a:pt x="288" y="576"/>
                    </a:moveTo>
                    <a:lnTo>
                      <a:pt x="14655" y="576"/>
                    </a:lnTo>
                    <a:cubicBezTo>
                      <a:pt x="14814" y="576"/>
                      <a:pt x="14943" y="447"/>
                      <a:pt x="14943" y="288"/>
                    </a:cubicBezTo>
                    <a:cubicBezTo>
                      <a:pt x="14943" y="288"/>
                      <a:pt x="14943" y="288"/>
                      <a:pt x="14943" y="288"/>
                    </a:cubicBezTo>
                    <a:cubicBezTo>
                      <a:pt x="14943" y="129"/>
                      <a:pt x="14814" y="0"/>
                      <a:pt x="14655" y="0"/>
                    </a:cubicBezTo>
                    <a:cubicBezTo>
                      <a:pt x="14655" y="0"/>
                      <a:pt x="14655" y="0"/>
                      <a:pt x="14655" y="0"/>
                    </a:cubicBezTo>
                    <a:lnTo>
                      <a:pt x="14655" y="0"/>
                    </a:lnTo>
                    <a:lnTo>
                      <a:pt x="288" y="0"/>
                    </a:lnTo>
                    <a:cubicBezTo>
                      <a:pt x="129" y="0"/>
                      <a:pt x="0" y="129"/>
                      <a:pt x="0" y="288"/>
                    </a:cubicBezTo>
                    <a:cubicBezTo>
                      <a:pt x="0" y="288"/>
                      <a:pt x="0" y="288"/>
                      <a:pt x="0" y="288"/>
                    </a:cubicBezTo>
                    <a:cubicBezTo>
                      <a:pt x="0" y="447"/>
                      <a:pt x="129" y="576"/>
                      <a:pt x="288" y="576"/>
                    </a:cubicBezTo>
                    <a:cubicBezTo>
                      <a:pt x="288" y="576"/>
                      <a:pt x="288" y="576"/>
                      <a:pt x="288" y="576"/>
                    </a:cubicBezTo>
                    <a:close/>
                  </a:path>
                </a:pathLst>
              </a:custGeom>
              <a:noFill/>
              <a:ln w="793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412" name="Group 411"/>
              <p:cNvGrpSpPr/>
              <p:nvPr/>
            </p:nvGrpSpPr>
            <p:grpSpPr>
              <a:xfrm>
                <a:off x="4037013" y="5664200"/>
                <a:ext cx="5753100" cy="336550"/>
                <a:chOff x="4037013" y="5664200"/>
                <a:chExt cx="5753100" cy="336550"/>
              </a:xfrm>
            </p:grpSpPr>
            <p:sp>
              <p:nvSpPr>
                <p:cNvPr id="413" name="Freeform 352"/>
                <p:cNvSpPr>
                  <a:spLocks/>
                </p:cNvSpPr>
                <p:nvPr/>
              </p:nvSpPr>
              <p:spPr bwMode="auto">
                <a:xfrm>
                  <a:off x="4037013" y="5692775"/>
                  <a:ext cx="5753100" cy="220663"/>
                </a:xfrm>
                <a:custGeom>
                  <a:avLst/>
                  <a:gdLst>
                    <a:gd name="T0" fmla="*/ 288 w 14943"/>
                    <a:gd name="T1" fmla="*/ 576 h 576"/>
                    <a:gd name="T2" fmla="*/ 14655 w 14943"/>
                    <a:gd name="T3" fmla="*/ 576 h 576"/>
                    <a:gd name="T4" fmla="*/ 14943 w 14943"/>
                    <a:gd name="T5" fmla="*/ 288 h 576"/>
                    <a:gd name="T6" fmla="*/ 14943 w 14943"/>
                    <a:gd name="T7" fmla="*/ 288 h 576"/>
                    <a:gd name="T8" fmla="*/ 14655 w 14943"/>
                    <a:gd name="T9" fmla="*/ 0 h 576"/>
                    <a:gd name="T10" fmla="*/ 14655 w 14943"/>
                    <a:gd name="T11" fmla="*/ 0 h 576"/>
                    <a:gd name="T12" fmla="*/ 14655 w 14943"/>
                    <a:gd name="T13" fmla="*/ 0 h 576"/>
                    <a:gd name="T14" fmla="*/ 288 w 14943"/>
                    <a:gd name="T15" fmla="*/ 0 h 576"/>
                    <a:gd name="T16" fmla="*/ 0 w 14943"/>
                    <a:gd name="T17" fmla="*/ 288 h 576"/>
                    <a:gd name="T18" fmla="*/ 0 w 14943"/>
                    <a:gd name="T19" fmla="*/ 288 h 576"/>
                    <a:gd name="T20" fmla="*/ 288 w 14943"/>
                    <a:gd name="T21" fmla="*/ 576 h 576"/>
                    <a:gd name="T22" fmla="*/ 288 w 14943"/>
                    <a:gd name="T23" fmla="*/ 576 h 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943" h="576">
                      <a:moveTo>
                        <a:pt x="288" y="576"/>
                      </a:moveTo>
                      <a:lnTo>
                        <a:pt x="14655" y="576"/>
                      </a:lnTo>
                      <a:cubicBezTo>
                        <a:pt x="14814" y="576"/>
                        <a:pt x="14943" y="447"/>
                        <a:pt x="14943" y="288"/>
                      </a:cubicBezTo>
                      <a:cubicBezTo>
                        <a:pt x="14943" y="288"/>
                        <a:pt x="14943" y="288"/>
                        <a:pt x="14943" y="288"/>
                      </a:cubicBezTo>
                      <a:cubicBezTo>
                        <a:pt x="14943" y="129"/>
                        <a:pt x="14814" y="0"/>
                        <a:pt x="14655" y="0"/>
                      </a:cubicBezTo>
                      <a:cubicBezTo>
                        <a:pt x="14655" y="0"/>
                        <a:pt x="14655" y="0"/>
                        <a:pt x="14655" y="0"/>
                      </a:cubicBezTo>
                      <a:lnTo>
                        <a:pt x="14655" y="0"/>
                      </a:lnTo>
                      <a:lnTo>
                        <a:pt x="288" y="0"/>
                      </a:lnTo>
                      <a:cubicBezTo>
                        <a:pt x="129" y="0"/>
                        <a:pt x="0" y="129"/>
                        <a:pt x="0" y="288"/>
                      </a:cubicBezTo>
                      <a:cubicBezTo>
                        <a:pt x="0" y="288"/>
                        <a:pt x="0" y="288"/>
                        <a:pt x="0" y="288"/>
                      </a:cubicBezTo>
                      <a:cubicBezTo>
                        <a:pt x="0" y="447"/>
                        <a:pt x="129" y="576"/>
                        <a:pt x="288" y="576"/>
                      </a:cubicBezTo>
                      <a:cubicBezTo>
                        <a:pt x="288" y="576"/>
                        <a:pt x="288" y="576"/>
                        <a:pt x="288" y="576"/>
                      </a:cubicBez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14" name="Rectangle 354"/>
                <p:cNvSpPr>
                  <a:spLocks noChangeArrowheads="1"/>
                </p:cNvSpPr>
                <p:nvPr/>
              </p:nvSpPr>
              <p:spPr bwMode="auto">
                <a:xfrm>
                  <a:off x="6838950" y="5664200"/>
                  <a:ext cx="2587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dirty="0">
                      <a:ln>
                        <a:noFill/>
                      </a:ln>
                      <a:solidFill>
                        <a:srgbClr val="000000"/>
                      </a:solidFill>
                      <a:effectLst/>
                      <a:latin typeface="Arial" panose="020B0604020202020204" pitchFamily="34" charset="0"/>
                    </a:rPr>
                    <a: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grpSp>
      </p:grpSp>
      <p:sp>
        <p:nvSpPr>
          <p:cNvPr id="485" name="TextBox 484"/>
          <p:cNvSpPr txBox="1"/>
          <p:nvPr/>
        </p:nvSpPr>
        <p:spPr>
          <a:xfrm>
            <a:off x="457199" y="296862"/>
            <a:ext cx="11522075" cy="683264"/>
          </a:xfrm>
          <a:prstGeom prst="rect">
            <a:avLst/>
          </a:prstGeom>
          <a:noFill/>
        </p:spPr>
        <p:txBody>
          <a:bodyPr wrap="square" lIns="182880" tIns="146304" rIns="182880" bIns="146304" rtlCol="0">
            <a:spAutoFit/>
          </a:bodyPr>
          <a:lstStyle/>
          <a:p>
            <a:pPr algn="ctr">
              <a:lnSpc>
                <a:spcPct val="90000"/>
              </a:lnSpc>
              <a:spcAft>
                <a:spcPts val="600"/>
              </a:spcAft>
            </a:pPr>
            <a:r>
              <a:rPr lang="en-US" sz="2800" dirty="0">
                <a:gradFill>
                  <a:gsLst>
                    <a:gs pos="2917">
                      <a:schemeClr val="tx1"/>
                    </a:gs>
                    <a:gs pos="30000">
                      <a:schemeClr val="tx1"/>
                    </a:gs>
                  </a:gsLst>
                  <a:lin ang="5400000" scaled="0"/>
                </a:gradFill>
              </a:rPr>
              <a:t>A deeply-fused net can be formed from </a:t>
            </a:r>
            <a:r>
              <a:rPr lang="en-US" sz="2800" b="1" dirty="0">
                <a:gradFill>
                  <a:gsLst>
                    <a:gs pos="2917">
                      <a:schemeClr val="tx1"/>
                    </a:gs>
                    <a:gs pos="30000">
                      <a:schemeClr val="tx1"/>
                    </a:gs>
                  </a:gsLst>
                  <a:lin ang="5400000" scaled="0"/>
                </a:gradFill>
              </a:rPr>
              <a:t>many different </a:t>
            </a:r>
            <a:r>
              <a:rPr lang="en-US" sz="2800" dirty="0">
                <a:gradFill>
                  <a:gsLst>
                    <a:gs pos="2917">
                      <a:schemeClr val="tx1"/>
                    </a:gs>
                    <a:gs pos="30000">
                      <a:schemeClr val="tx1"/>
                    </a:gs>
                  </a:gsLst>
                  <a:lin ang="5400000" scaled="0"/>
                </a:gradFill>
              </a:rPr>
              <a:t>base networks</a:t>
            </a:r>
          </a:p>
        </p:txBody>
      </p:sp>
    </p:spTree>
    <p:extLst>
      <p:ext uri="{BB962C8B-B14F-4D97-AF65-F5344CB8AC3E}">
        <p14:creationId xmlns:p14="http://schemas.microsoft.com/office/powerpoint/2010/main" val="1975175678"/>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84" name="TextBox 483"/>
          <p:cNvSpPr txBox="1"/>
          <p:nvPr/>
        </p:nvSpPr>
        <p:spPr>
          <a:xfrm>
            <a:off x="457199" y="296862"/>
            <a:ext cx="11522075" cy="683264"/>
          </a:xfrm>
          <a:prstGeom prst="rect">
            <a:avLst/>
          </a:prstGeom>
          <a:noFill/>
        </p:spPr>
        <p:txBody>
          <a:bodyPr wrap="square" lIns="182880" tIns="146304" rIns="182880" bIns="146304" rtlCol="0">
            <a:spAutoFit/>
          </a:bodyPr>
          <a:lstStyle/>
          <a:p>
            <a:pPr algn="ctr">
              <a:lnSpc>
                <a:spcPct val="90000"/>
              </a:lnSpc>
              <a:spcAft>
                <a:spcPts val="600"/>
              </a:spcAft>
            </a:pPr>
            <a:r>
              <a:rPr lang="en-US" sz="2800" dirty="0">
                <a:gradFill>
                  <a:gsLst>
                    <a:gs pos="2917">
                      <a:schemeClr val="tx1"/>
                    </a:gs>
                    <a:gs pos="30000">
                      <a:schemeClr val="tx1"/>
                    </a:gs>
                  </a:gsLst>
                  <a:lin ang="5400000" scaled="0"/>
                </a:gradFill>
              </a:rPr>
              <a:t>A deeply-fused net is a </a:t>
            </a:r>
            <a:r>
              <a:rPr lang="en-US" sz="2800" b="1" dirty="0">
                <a:gradFill>
                  <a:gsLst>
                    <a:gs pos="2917">
                      <a:schemeClr val="tx1"/>
                    </a:gs>
                    <a:gs pos="30000">
                      <a:schemeClr val="tx1"/>
                    </a:gs>
                  </a:gsLst>
                  <a:lin ang="5400000" scaled="0"/>
                </a:gradFill>
              </a:rPr>
              <a:t>multi-path multi-scale </a:t>
            </a:r>
            <a:r>
              <a:rPr lang="en-US" sz="2800" dirty="0">
                <a:gradFill>
                  <a:gsLst>
                    <a:gs pos="2917">
                      <a:schemeClr val="tx1"/>
                    </a:gs>
                    <a:gs pos="30000">
                      <a:schemeClr val="tx1"/>
                    </a:gs>
                  </a:gsLst>
                  <a:lin ang="5400000" scaled="0"/>
                </a:gradFill>
              </a:rPr>
              <a:t>network</a:t>
            </a:r>
          </a:p>
        </p:txBody>
      </p:sp>
    </p:spTree>
    <p:extLst>
      <p:ext uri="{BB962C8B-B14F-4D97-AF65-F5344CB8AC3E}">
        <p14:creationId xmlns:p14="http://schemas.microsoft.com/office/powerpoint/2010/main" val="397547178"/>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AutoShape 3"/>
          <p:cNvSpPr>
            <a:spLocks noChangeAspect="1" noChangeArrowheads="1" noTextEdit="1"/>
          </p:cNvSpPr>
          <p:nvPr/>
        </p:nvSpPr>
        <p:spPr bwMode="auto">
          <a:xfrm>
            <a:off x="1574800" y="1318339"/>
            <a:ext cx="1412874" cy="56158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5" name="Line 5"/>
          <p:cNvSpPr>
            <a:spLocks noChangeShapeType="1"/>
          </p:cNvSpPr>
          <p:nvPr/>
        </p:nvSpPr>
        <p:spPr bwMode="auto">
          <a:xfrm flipH="1">
            <a:off x="2381857" y="5733047"/>
            <a:ext cx="134160" cy="145690"/>
          </a:xfrm>
          <a:prstGeom prst="line">
            <a:avLst/>
          </a:prstGeom>
          <a:noFill/>
          <a:ln w="1270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200"/>
          </a:p>
        </p:txBody>
      </p:sp>
      <p:sp>
        <p:nvSpPr>
          <p:cNvPr id="6" name="Freeform 6"/>
          <p:cNvSpPr>
            <a:spLocks/>
          </p:cNvSpPr>
          <p:nvPr/>
        </p:nvSpPr>
        <p:spPr bwMode="auto">
          <a:xfrm>
            <a:off x="2354606" y="5859870"/>
            <a:ext cx="48214" cy="48214"/>
          </a:xfrm>
          <a:custGeom>
            <a:avLst/>
            <a:gdLst>
              <a:gd name="T0" fmla="*/ 46 w 46"/>
              <a:gd name="T1" fmla="*/ 29 h 46"/>
              <a:gd name="T2" fmla="*/ 0 w 46"/>
              <a:gd name="T3" fmla="*/ 46 h 46"/>
              <a:gd name="T4" fmla="*/ 14 w 46"/>
              <a:gd name="T5" fmla="*/ 0 h 46"/>
              <a:gd name="T6" fmla="*/ 46 w 46"/>
              <a:gd name="T7" fmla="*/ 29 h 46"/>
            </a:gdLst>
            <a:ahLst/>
            <a:cxnLst>
              <a:cxn ang="0">
                <a:pos x="T0" y="T1"/>
              </a:cxn>
              <a:cxn ang="0">
                <a:pos x="T2" y="T3"/>
              </a:cxn>
              <a:cxn ang="0">
                <a:pos x="T4" y="T5"/>
              </a:cxn>
              <a:cxn ang="0">
                <a:pos x="T6" y="T7"/>
              </a:cxn>
            </a:cxnLst>
            <a:rect l="0" t="0" r="r" b="b"/>
            <a:pathLst>
              <a:path w="46" h="46">
                <a:moveTo>
                  <a:pt x="46" y="29"/>
                </a:moveTo>
                <a:lnTo>
                  <a:pt x="0" y="46"/>
                </a:lnTo>
                <a:lnTo>
                  <a:pt x="14" y="0"/>
                </a:lnTo>
                <a:lnTo>
                  <a:pt x="46" y="2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7" name="Rectangle 7"/>
          <p:cNvSpPr>
            <a:spLocks noChangeArrowheads="1"/>
          </p:cNvSpPr>
          <p:nvPr/>
        </p:nvSpPr>
        <p:spPr bwMode="auto">
          <a:xfrm>
            <a:off x="1983569" y="1985995"/>
            <a:ext cx="592191" cy="294524"/>
          </a:xfrm>
          <a:prstGeom prst="rect">
            <a:avLst/>
          </a:prstGeom>
          <a:solidFill>
            <a:srgbClr val="FFA5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8" name="Rectangle 8"/>
          <p:cNvSpPr>
            <a:spLocks noChangeArrowheads="1"/>
          </p:cNvSpPr>
          <p:nvPr/>
        </p:nvSpPr>
        <p:spPr bwMode="auto">
          <a:xfrm>
            <a:off x="2197387" y="1985995"/>
            <a:ext cx="154075" cy="276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rgbClr val="000000"/>
                </a:solidFill>
                <a:effectLst/>
                <a:latin typeface="Times New Roman" panose="02020603050405020304" pitchFamily="18" charset="0"/>
              </a:rPr>
              <a:t>C</a:t>
            </a:r>
            <a:endParaRPr kumimoji="0" lang="en-US" altLang="en-US" sz="1200" b="0" i="0" u="none" strike="noStrike" cap="none" normalizeH="0" baseline="0">
              <a:ln>
                <a:noFill/>
              </a:ln>
              <a:solidFill>
                <a:schemeClr val="tx1"/>
              </a:solidFill>
              <a:effectLst/>
              <a:latin typeface="Arial" panose="020B0604020202020204" pitchFamily="34" charset="0"/>
            </a:endParaRPr>
          </a:p>
        </p:txBody>
      </p:sp>
      <p:sp>
        <p:nvSpPr>
          <p:cNvPr id="9" name="Rectangle 11"/>
          <p:cNvSpPr>
            <a:spLocks noChangeArrowheads="1"/>
          </p:cNvSpPr>
          <p:nvPr/>
        </p:nvSpPr>
        <p:spPr bwMode="auto">
          <a:xfrm>
            <a:off x="2350413" y="2500626"/>
            <a:ext cx="592191" cy="293475"/>
          </a:xfrm>
          <a:prstGeom prst="rect">
            <a:avLst/>
          </a:prstGeom>
          <a:solidFill>
            <a:srgbClr val="66C2A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0" name="Rectangle 12"/>
          <p:cNvSpPr>
            <a:spLocks noChangeArrowheads="1"/>
          </p:cNvSpPr>
          <p:nvPr/>
        </p:nvSpPr>
        <p:spPr bwMode="auto">
          <a:xfrm>
            <a:off x="2438456" y="2499577"/>
            <a:ext cx="384662" cy="276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Times New Roman" panose="02020603050405020304" pitchFamily="18" charset="0"/>
              </a:rPr>
              <a:t>R01</a:t>
            </a:r>
            <a:endParaRPr kumimoji="0" lang="en-US" altLang="en-US" sz="1200" b="0" i="0" u="none" strike="noStrike" cap="none" normalizeH="0" baseline="0" dirty="0">
              <a:ln>
                <a:noFill/>
              </a:ln>
              <a:solidFill>
                <a:schemeClr val="tx1"/>
              </a:solidFill>
              <a:effectLst/>
              <a:latin typeface="Arial" panose="020B0604020202020204" pitchFamily="34" charset="0"/>
            </a:endParaRPr>
          </a:p>
        </p:txBody>
      </p:sp>
      <p:sp>
        <p:nvSpPr>
          <p:cNvPr id="11" name="Rectangle 13"/>
          <p:cNvSpPr>
            <a:spLocks noChangeArrowheads="1"/>
          </p:cNvSpPr>
          <p:nvPr/>
        </p:nvSpPr>
        <p:spPr bwMode="auto">
          <a:xfrm>
            <a:off x="2350413" y="2940839"/>
            <a:ext cx="592191" cy="293475"/>
          </a:xfrm>
          <a:prstGeom prst="rect">
            <a:avLst/>
          </a:prstGeom>
          <a:solidFill>
            <a:srgbClr val="66C2A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2" name="Rectangle 14"/>
          <p:cNvSpPr>
            <a:spLocks noChangeArrowheads="1"/>
          </p:cNvSpPr>
          <p:nvPr/>
        </p:nvSpPr>
        <p:spPr bwMode="auto">
          <a:xfrm>
            <a:off x="2438456" y="2939790"/>
            <a:ext cx="384662" cy="276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rgbClr val="000000"/>
                </a:solidFill>
                <a:effectLst/>
                <a:latin typeface="Times New Roman" panose="02020603050405020304" pitchFamily="18" charset="0"/>
              </a:rPr>
              <a:t>R02</a:t>
            </a:r>
            <a:endParaRPr kumimoji="0" lang="en-US" altLang="en-US" sz="1200" b="0" i="0" u="none" strike="noStrike" cap="none" normalizeH="0" baseline="0">
              <a:ln>
                <a:noFill/>
              </a:ln>
              <a:solidFill>
                <a:schemeClr val="tx1"/>
              </a:solidFill>
              <a:effectLst/>
              <a:latin typeface="Arial" panose="020B0604020202020204" pitchFamily="34" charset="0"/>
            </a:endParaRPr>
          </a:p>
        </p:txBody>
      </p:sp>
      <p:sp>
        <p:nvSpPr>
          <p:cNvPr id="13" name="Rectangle 17"/>
          <p:cNvSpPr>
            <a:spLocks noChangeArrowheads="1"/>
          </p:cNvSpPr>
          <p:nvPr/>
        </p:nvSpPr>
        <p:spPr bwMode="auto">
          <a:xfrm>
            <a:off x="2350413" y="3752088"/>
            <a:ext cx="592191" cy="293475"/>
          </a:xfrm>
          <a:prstGeom prst="rect">
            <a:avLst/>
          </a:prstGeom>
          <a:solidFill>
            <a:srgbClr val="FC8D6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4" name="Rectangle 18"/>
          <p:cNvSpPr>
            <a:spLocks noChangeArrowheads="1"/>
          </p:cNvSpPr>
          <p:nvPr/>
        </p:nvSpPr>
        <p:spPr bwMode="auto">
          <a:xfrm>
            <a:off x="2438456" y="3754185"/>
            <a:ext cx="384662" cy="276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rgbClr val="000000"/>
                </a:solidFill>
                <a:effectLst/>
                <a:latin typeface="Times New Roman" panose="02020603050405020304" pitchFamily="18" charset="0"/>
              </a:rPr>
              <a:t>R03</a:t>
            </a:r>
            <a:endParaRPr kumimoji="0" lang="en-US" altLang="en-US" sz="1200" b="0" i="0" u="none" strike="noStrike" cap="none" normalizeH="0" baseline="0">
              <a:ln>
                <a:noFill/>
              </a:ln>
              <a:solidFill>
                <a:schemeClr val="tx1"/>
              </a:solidFill>
              <a:effectLst/>
              <a:latin typeface="Arial" panose="020B0604020202020204" pitchFamily="34" charset="0"/>
            </a:endParaRPr>
          </a:p>
        </p:txBody>
      </p:sp>
      <p:sp>
        <p:nvSpPr>
          <p:cNvPr id="15" name="Rectangle 19"/>
          <p:cNvSpPr>
            <a:spLocks noChangeArrowheads="1"/>
          </p:cNvSpPr>
          <p:nvPr/>
        </p:nvSpPr>
        <p:spPr bwMode="auto">
          <a:xfrm>
            <a:off x="2350413" y="4192301"/>
            <a:ext cx="592191" cy="293475"/>
          </a:xfrm>
          <a:prstGeom prst="rect">
            <a:avLst/>
          </a:prstGeom>
          <a:solidFill>
            <a:srgbClr val="FC8D6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6" name="Rectangle 20"/>
          <p:cNvSpPr>
            <a:spLocks noChangeArrowheads="1"/>
          </p:cNvSpPr>
          <p:nvPr/>
        </p:nvSpPr>
        <p:spPr bwMode="auto">
          <a:xfrm>
            <a:off x="2438456" y="4194398"/>
            <a:ext cx="384662" cy="276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rgbClr val="000000"/>
                </a:solidFill>
                <a:effectLst/>
                <a:latin typeface="Times New Roman" panose="02020603050405020304" pitchFamily="18" charset="0"/>
              </a:rPr>
              <a:t>R04</a:t>
            </a:r>
            <a:endParaRPr kumimoji="0" lang="en-US" altLang="en-US" sz="1200" b="0" i="0" u="none" strike="noStrike" cap="none" normalizeH="0" baseline="0">
              <a:ln>
                <a:noFill/>
              </a:ln>
              <a:solidFill>
                <a:schemeClr val="tx1"/>
              </a:solidFill>
              <a:effectLst/>
              <a:latin typeface="Arial" panose="020B0604020202020204" pitchFamily="34" charset="0"/>
            </a:endParaRPr>
          </a:p>
        </p:txBody>
      </p:sp>
      <p:sp>
        <p:nvSpPr>
          <p:cNvPr id="17" name="Line 21"/>
          <p:cNvSpPr>
            <a:spLocks noChangeShapeType="1"/>
          </p:cNvSpPr>
          <p:nvPr/>
        </p:nvSpPr>
        <p:spPr bwMode="auto">
          <a:xfrm>
            <a:off x="2647033" y="2794101"/>
            <a:ext cx="0" cy="106909"/>
          </a:xfrm>
          <a:prstGeom prst="line">
            <a:avLst/>
          </a:prstGeom>
          <a:noFill/>
          <a:ln w="1270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200"/>
          </a:p>
        </p:txBody>
      </p:sp>
      <p:sp>
        <p:nvSpPr>
          <p:cNvPr id="18" name="Freeform 22"/>
          <p:cNvSpPr>
            <a:spLocks/>
          </p:cNvSpPr>
          <p:nvPr/>
        </p:nvSpPr>
        <p:spPr bwMode="auto">
          <a:xfrm>
            <a:off x="2623974" y="2894721"/>
            <a:ext cx="46118" cy="46118"/>
          </a:xfrm>
          <a:custGeom>
            <a:avLst/>
            <a:gdLst>
              <a:gd name="T0" fmla="*/ 44 w 44"/>
              <a:gd name="T1" fmla="*/ 0 h 44"/>
              <a:gd name="T2" fmla="*/ 22 w 44"/>
              <a:gd name="T3" fmla="*/ 44 h 44"/>
              <a:gd name="T4" fmla="*/ 0 w 44"/>
              <a:gd name="T5" fmla="*/ 0 h 44"/>
              <a:gd name="T6" fmla="*/ 44 w 44"/>
              <a:gd name="T7" fmla="*/ 0 h 44"/>
            </a:gdLst>
            <a:ahLst/>
            <a:cxnLst>
              <a:cxn ang="0">
                <a:pos x="T0" y="T1"/>
              </a:cxn>
              <a:cxn ang="0">
                <a:pos x="T2" y="T3"/>
              </a:cxn>
              <a:cxn ang="0">
                <a:pos x="T4" y="T5"/>
              </a:cxn>
              <a:cxn ang="0">
                <a:pos x="T6" y="T7"/>
              </a:cxn>
            </a:cxnLst>
            <a:rect l="0" t="0" r="r" b="b"/>
            <a:pathLst>
              <a:path w="44" h="44">
                <a:moveTo>
                  <a:pt x="44" y="0"/>
                </a:moveTo>
                <a:lnTo>
                  <a:pt x="22" y="44"/>
                </a:lnTo>
                <a:lnTo>
                  <a:pt x="0" y="0"/>
                </a:lnTo>
                <a:lnTo>
                  <a:pt x="4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9" name="Line 23"/>
          <p:cNvSpPr>
            <a:spLocks noChangeShapeType="1"/>
          </p:cNvSpPr>
          <p:nvPr/>
        </p:nvSpPr>
        <p:spPr bwMode="auto">
          <a:xfrm>
            <a:off x="2647033" y="4045564"/>
            <a:ext cx="0" cy="106909"/>
          </a:xfrm>
          <a:prstGeom prst="line">
            <a:avLst/>
          </a:prstGeom>
          <a:noFill/>
          <a:ln w="1270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200"/>
          </a:p>
        </p:txBody>
      </p:sp>
      <p:sp>
        <p:nvSpPr>
          <p:cNvPr id="20" name="Freeform 24"/>
          <p:cNvSpPr>
            <a:spLocks/>
          </p:cNvSpPr>
          <p:nvPr/>
        </p:nvSpPr>
        <p:spPr bwMode="auto">
          <a:xfrm>
            <a:off x="2623974" y="4146184"/>
            <a:ext cx="46118" cy="46118"/>
          </a:xfrm>
          <a:custGeom>
            <a:avLst/>
            <a:gdLst>
              <a:gd name="T0" fmla="*/ 44 w 44"/>
              <a:gd name="T1" fmla="*/ 0 h 44"/>
              <a:gd name="T2" fmla="*/ 22 w 44"/>
              <a:gd name="T3" fmla="*/ 44 h 44"/>
              <a:gd name="T4" fmla="*/ 0 w 44"/>
              <a:gd name="T5" fmla="*/ 0 h 44"/>
              <a:gd name="T6" fmla="*/ 44 w 44"/>
              <a:gd name="T7" fmla="*/ 0 h 44"/>
            </a:gdLst>
            <a:ahLst/>
            <a:cxnLst>
              <a:cxn ang="0">
                <a:pos x="T0" y="T1"/>
              </a:cxn>
              <a:cxn ang="0">
                <a:pos x="T2" y="T3"/>
              </a:cxn>
              <a:cxn ang="0">
                <a:pos x="T4" y="T5"/>
              </a:cxn>
              <a:cxn ang="0">
                <a:pos x="T6" y="T7"/>
              </a:cxn>
            </a:cxnLst>
            <a:rect l="0" t="0" r="r" b="b"/>
            <a:pathLst>
              <a:path w="44" h="44">
                <a:moveTo>
                  <a:pt x="44" y="0"/>
                </a:moveTo>
                <a:lnTo>
                  <a:pt x="22" y="44"/>
                </a:lnTo>
                <a:lnTo>
                  <a:pt x="0" y="0"/>
                </a:lnTo>
                <a:lnTo>
                  <a:pt x="4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21" name="Line 25"/>
          <p:cNvSpPr>
            <a:spLocks noChangeShapeType="1"/>
          </p:cNvSpPr>
          <p:nvPr/>
        </p:nvSpPr>
        <p:spPr bwMode="auto">
          <a:xfrm>
            <a:off x="2279141" y="2280519"/>
            <a:ext cx="333304" cy="199144"/>
          </a:xfrm>
          <a:prstGeom prst="line">
            <a:avLst/>
          </a:prstGeom>
          <a:noFill/>
          <a:ln w="1270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200"/>
          </a:p>
        </p:txBody>
      </p:sp>
      <p:sp>
        <p:nvSpPr>
          <p:cNvPr id="22" name="Freeform 26"/>
          <p:cNvSpPr>
            <a:spLocks/>
          </p:cNvSpPr>
          <p:nvPr/>
        </p:nvSpPr>
        <p:spPr bwMode="auto">
          <a:xfrm>
            <a:off x="2595675" y="2457652"/>
            <a:ext cx="51358" cy="42973"/>
          </a:xfrm>
          <a:custGeom>
            <a:avLst/>
            <a:gdLst>
              <a:gd name="T0" fmla="*/ 22 w 49"/>
              <a:gd name="T1" fmla="*/ 0 h 41"/>
              <a:gd name="T2" fmla="*/ 49 w 49"/>
              <a:gd name="T3" fmla="*/ 41 h 41"/>
              <a:gd name="T4" fmla="*/ 0 w 49"/>
              <a:gd name="T5" fmla="*/ 37 h 41"/>
              <a:gd name="T6" fmla="*/ 22 w 49"/>
              <a:gd name="T7" fmla="*/ 0 h 41"/>
            </a:gdLst>
            <a:ahLst/>
            <a:cxnLst>
              <a:cxn ang="0">
                <a:pos x="T0" y="T1"/>
              </a:cxn>
              <a:cxn ang="0">
                <a:pos x="T2" y="T3"/>
              </a:cxn>
              <a:cxn ang="0">
                <a:pos x="T4" y="T5"/>
              </a:cxn>
              <a:cxn ang="0">
                <a:pos x="T6" y="T7"/>
              </a:cxn>
            </a:cxnLst>
            <a:rect l="0" t="0" r="r" b="b"/>
            <a:pathLst>
              <a:path w="49" h="41">
                <a:moveTo>
                  <a:pt x="22" y="0"/>
                </a:moveTo>
                <a:lnTo>
                  <a:pt x="49" y="41"/>
                </a:lnTo>
                <a:lnTo>
                  <a:pt x="0" y="37"/>
                </a:lnTo>
                <a:lnTo>
                  <a:pt x="2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23" name="Line 27"/>
          <p:cNvSpPr>
            <a:spLocks noChangeShapeType="1"/>
          </p:cNvSpPr>
          <p:nvPr/>
        </p:nvSpPr>
        <p:spPr bwMode="auto">
          <a:xfrm flipH="1">
            <a:off x="2378713" y="3234314"/>
            <a:ext cx="134160" cy="146738"/>
          </a:xfrm>
          <a:prstGeom prst="line">
            <a:avLst/>
          </a:prstGeom>
          <a:noFill/>
          <a:ln w="1270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200"/>
          </a:p>
        </p:txBody>
      </p:sp>
      <p:sp>
        <p:nvSpPr>
          <p:cNvPr id="24" name="Freeform 28"/>
          <p:cNvSpPr>
            <a:spLocks/>
          </p:cNvSpPr>
          <p:nvPr/>
        </p:nvSpPr>
        <p:spPr bwMode="auto">
          <a:xfrm>
            <a:off x="2352510" y="3361137"/>
            <a:ext cx="47166" cy="49262"/>
          </a:xfrm>
          <a:custGeom>
            <a:avLst/>
            <a:gdLst>
              <a:gd name="T0" fmla="*/ 45 w 45"/>
              <a:gd name="T1" fmla="*/ 29 h 47"/>
              <a:gd name="T2" fmla="*/ 0 w 45"/>
              <a:gd name="T3" fmla="*/ 47 h 47"/>
              <a:gd name="T4" fmla="*/ 13 w 45"/>
              <a:gd name="T5" fmla="*/ 0 h 47"/>
              <a:gd name="T6" fmla="*/ 45 w 45"/>
              <a:gd name="T7" fmla="*/ 29 h 47"/>
            </a:gdLst>
            <a:ahLst/>
            <a:cxnLst>
              <a:cxn ang="0">
                <a:pos x="T0" y="T1"/>
              </a:cxn>
              <a:cxn ang="0">
                <a:pos x="T2" y="T3"/>
              </a:cxn>
              <a:cxn ang="0">
                <a:pos x="T4" y="T5"/>
              </a:cxn>
              <a:cxn ang="0">
                <a:pos x="T6" y="T7"/>
              </a:cxn>
            </a:cxnLst>
            <a:rect l="0" t="0" r="r" b="b"/>
            <a:pathLst>
              <a:path w="45" h="47">
                <a:moveTo>
                  <a:pt x="45" y="29"/>
                </a:moveTo>
                <a:lnTo>
                  <a:pt x="0" y="47"/>
                </a:lnTo>
                <a:lnTo>
                  <a:pt x="13" y="0"/>
                </a:lnTo>
                <a:lnTo>
                  <a:pt x="45" y="2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25" name="Line 29"/>
          <p:cNvSpPr>
            <a:spLocks noChangeShapeType="1"/>
          </p:cNvSpPr>
          <p:nvPr/>
        </p:nvSpPr>
        <p:spPr bwMode="auto">
          <a:xfrm>
            <a:off x="1906008" y="2794101"/>
            <a:ext cx="299764" cy="564940"/>
          </a:xfrm>
          <a:prstGeom prst="line">
            <a:avLst/>
          </a:prstGeom>
          <a:noFill/>
          <a:ln w="1270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200"/>
          </a:p>
        </p:txBody>
      </p:sp>
      <p:sp>
        <p:nvSpPr>
          <p:cNvPr id="26" name="Freeform 30"/>
          <p:cNvSpPr>
            <a:spLocks/>
          </p:cNvSpPr>
          <p:nvPr/>
        </p:nvSpPr>
        <p:spPr bwMode="auto">
          <a:xfrm>
            <a:off x="2182713" y="3343319"/>
            <a:ext cx="40877" cy="51358"/>
          </a:xfrm>
          <a:custGeom>
            <a:avLst/>
            <a:gdLst>
              <a:gd name="T0" fmla="*/ 39 w 39"/>
              <a:gd name="T1" fmla="*/ 0 h 49"/>
              <a:gd name="T2" fmla="*/ 39 w 39"/>
              <a:gd name="T3" fmla="*/ 49 h 49"/>
              <a:gd name="T4" fmla="*/ 0 w 39"/>
              <a:gd name="T5" fmla="*/ 20 h 49"/>
              <a:gd name="T6" fmla="*/ 39 w 39"/>
              <a:gd name="T7" fmla="*/ 0 h 49"/>
            </a:gdLst>
            <a:ahLst/>
            <a:cxnLst>
              <a:cxn ang="0">
                <a:pos x="T0" y="T1"/>
              </a:cxn>
              <a:cxn ang="0">
                <a:pos x="T2" y="T3"/>
              </a:cxn>
              <a:cxn ang="0">
                <a:pos x="T4" y="T5"/>
              </a:cxn>
              <a:cxn ang="0">
                <a:pos x="T6" y="T7"/>
              </a:cxn>
            </a:cxnLst>
            <a:rect l="0" t="0" r="r" b="b"/>
            <a:pathLst>
              <a:path w="39" h="49">
                <a:moveTo>
                  <a:pt x="39" y="0"/>
                </a:moveTo>
                <a:lnTo>
                  <a:pt x="39" y="49"/>
                </a:lnTo>
                <a:lnTo>
                  <a:pt x="0" y="20"/>
                </a:lnTo>
                <a:lnTo>
                  <a:pt x="3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27" name="Rectangle 31"/>
          <p:cNvSpPr>
            <a:spLocks noChangeArrowheads="1"/>
          </p:cNvSpPr>
          <p:nvPr/>
        </p:nvSpPr>
        <p:spPr bwMode="auto">
          <a:xfrm>
            <a:off x="2353558" y="4998311"/>
            <a:ext cx="592191" cy="293475"/>
          </a:xfrm>
          <a:prstGeom prst="rect">
            <a:avLst/>
          </a:prstGeom>
          <a:solidFill>
            <a:srgbClr val="8DA0C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28" name="Rectangle 32"/>
          <p:cNvSpPr>
            <a:spLocks noChangeArrowheads="1"/>
          </p:cNvSpPr>
          <p:nvPr/>
        </p:nvSpPr>
        <p:spPr bwMode="auto">
          <a:xfrm>
            <a:off x="2444745" y="4996214"/>
            <a:ext cx="384662" cy="276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Times New Roman" panose="02020603050405020304" pitchFamily="18" charset="0"/>
              </a:rPr>
              <a:t>R05</a:t>
            </a:r>
            <a:endParaRPr kumimoji="0" lang="en-US" altLang="en-US" sz="1200" b="0" i="0" u="none" strike="noStrike" cap="none" normalizeH="0" baseline="0" dirty="0">
              <a:ln>
                <a:noFill/>
              </a:ln>
              <a:solidFill>
                <a:schemeClr val="tx1"/>
              </a:solidFill>
              <a:effectLst/>
              <a:latin typeface="Arial" panose="020B0604020202020204" pitchFamily="34" charset="0"/>
            </a:endParaRPr>
          </a:p>
        </p:txBody>
      </p:sp>
      <p:grpSp>
        <p:nvGrpSpPr>
          <p:cNvPr id="29" name="组合 474"/>
          <p:cNvGrpSpPr/>
          <p:nvPr/>
        </p:nvGrpSpPr>
        <p:grpSpPr>
          <a:xfrm>
            <a:off x="1610436" y="2499577"/>
            <a:ext cx="595336" cy="2792209"/>
            <a:chOff x="1610436" y="2499577"/>
            <a:chExt cx="595336" cy="2792209"/>
          </a:xfrm>
        </p:grpSpPr>
        <p:sp>
          <p:nvSpPr>
            <p:cNvPr id="30" name="Rectangle 9"/>
            <p:cNvSpPr>
              <a:spLocks noChangeArrowheads="1"/>
            </p:cNvSpPr>
            <p:nvPr/>
          </p:nvSpPr>
          <p:spPr bwMode="auto">
            <a:xfrm>
              <a:off x="1610436" y="2500626"/>
              <a:ext cx="592191" cy="293475"/>
            </a:xfrm>
            <a:prstGeom prst="rect">
              <a:avLst/>
            </a:prstGeom>
            <a:solidFill>
              <a:srgbClr val="66C2A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31" name="Rectangle 10"/>
            <p:cNvSpPr>
              <a:spLocks noChangeArrowheads="1"/>
            </p:cNvSpPr>
            <p:nvPr/>
          </p:nvSpPr>
          <p:spPr bwMode="auto">
            <a:xfrm>
              <a:off x="1710008" y="2499577"/>
              <a:ext cx="372085" cy="276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Times New Roman" panose="02020603050405020304" pitchFamily="18" charset="0"/>
                </a:rPr>
                <a:t>L01</a:t>
              </a:r>
              <a:endParaRPr kumimoji="0" lang="en-US" altLang="en-US" sz="1200" b="0" i="0" u="none" strike="noStrike" cap="none" normalizeH="0" baseline="0" dirty="0">
                <a:ln>
                  <a:noFill/>
                </a:ln>
                <a:solidFill>
                  <a:schemeClr val="tx1"/>
                </a:solidFill>
                <a:effectLst/>
                <a:latin typeface="Arial" panose="020B0604020202020204" pitchFamily="34" charset="0"/>
              </a:endParaRPr>
            </a:p>
          </p:txBody>
        </p:sp>
        <p:sp>
          <p:nvSpPr>
            <p:cNvPr id="32" name="Rectangle 15"/>
            <p:cNvSpPr>
              <a:spLocks noChangeArrowheads="1"/>
            </p:cNvSpPr>
            <p:nvPr/>
          </p:nvSpPr>
          <p:spPr bwMode="auto">
            <a:xfrm>
              <a:off x="1610436" y="3752088"/>
              <a:ext cx="592191" cy="293475"/>
            </a:xfrm>
            <a:prstGeom prst="rect">
              <a:avLst/>
            </a:prstGeom>
            <a:solidFill>
              <a:srgbClr val="FC8D6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33" name="Rectangle 16"/>
            <p:cNvSpPr>
              <a:spLocks noChangeArrowheads="1"/>
            </p:cNvSpPr>
            <p:nvPr/>
          </p:nvSpPr>
          <p:spPr bwMode="auto">
            <a:xfrm>
              <a:off x="1710008" y="3754185"/>
              <a:ext cx="372085" cy="276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Times New Roman" panose="02020603050405020304" pitchFamily="18" charset="0"/>
                </a:rPr>
                <a:t>L02</a:t>
              </a:r>
              <a:endParaRPr kumimoji="0" lang="en-US" altLang="en-US" sz="1200" b="0" i="0" u="none" strike="noStrike" cap="none" normalizeH="0" baseline="0" dirty="0">
                <a:ln>
                  <a:noFill/>
                </a:ln>
                <a:solidFill>
                  <a:schemeClr val="tx1"/>
                </a:solidFill>
                <a:effectLst/>
                <a:latin typeface="Arial" panose="020B0604020202020204" pitchFamily="34" charset="0"/>
              </a:endParaRPr>
            </a:p>
          </p:txBody>
        </p:sp>
        <p:sp>
          <p:nvSpPr>
            <p:cNvPr id="34" name="Rectangle 33"/>
            <p:cNvSpPr>
              <a:spLocks noChangeArrowheads="1"/>
            </p:cNvSpPr>
            <p:nvPr/>
          </p:nvSpPr>
          <p:spPr bwMode="auto">
            <a:xfrm>
              <a:off x="1613581" y="4998311"/>
              <a:ext cx="592191" cy="293475"/>
            </a:xfrm>
            <a:prstGeom prst="rect">
              <a:avLst/>
            </a:prstGeom>
            <a:solidFill>
              <a:srgbClr val="8DA0C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35" name="Rectangle 34"/>
            <p:cNvSpPr>
              <a:spLocks noChangeArrowheads="1"/>
            </p:cNvSpPr>
            <p:nvPr/>
          </p:nvSpPr>
          <p:spPr bwMode="auto">
            <a:xfrm>
              <a:off x="1710008" y="4996214"/>
              <a:ext cx="372085" cy="276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rgbClr val="000000"/>
                  </a:solidFill>
                  <a:effectLst/>
                  <a:latin typeface="Times New Roman" panose="02020603050405020304" pitchFamily="18" charset="0"/>
                </a:rPr>
                <a:t>L03</a:t>
              </a:r>
              <a:endParaRPr kumimoji="0" lang="en-US" altLang="en-US" sz="1200" b="0" i="0" u="none" strike="noStrike" cap="none" normalizeH="0" baseline="0">
                <a:ln>
                  <a:noFill/>
                </a:ln>
                <a:solidFill>
                  <a:schemeClr val="tx1"/>
                </a:solidFill>
                <a:effectLst/>
                <a:latin typeface="Arial" panose="020B0604020202020204" pitchFamily="34" charset="0"/>
              </a:endParaRPr>
            </a:p>
          </p:txBody>
        </p:sp>
      </p:grpSp>
      <p:sp>
        <p:nvSpPr>
          <p:cNvPr id="36" name="Rectangle 35"/>
          <p:cNvSpPr>
            <a:spLocks noChangeArrowheads="1"/>
          </p:cNvSpPr>
          <p:nvPr/>
        </p:nvSpPr>
        <p:spPr bwMode="auto">
          <a:xfrm>
            <a:off x="2353558" y="5439572"/>
            <a:ext cx="592191" cy="293475"/>
          </a:xfrm>
          <a:prstGeom prst="rect">
            <a:avLst/>
          </a:prstGeom>
          <a:solidFill>
            <a:srgbClr val="8DA0C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37" name="Rectangle 36"/>
          <p:cNvSpPr>
            <a:spLocks noChangeArrowheads="1"/>
          </p:cNvSpPr>
          <p:nvPr/>
        </p:nvSpPr>
        <p:spPr bwMode="auto">
          <a:xfrm>
            <a:off x="2444745" y="5436427"/>
            <a:ext cx="384662" cy="276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rgbClr val="000000"/>
                </a:solidFill>
                <a:effectLst/>
                <a:latin typeface="Times New Roman" panose="02020603050405020304" pitchFamily="18" charset="0"/>
              </a:rPr>
              <a:t>R06</a:t>
            </a:r>
            <a:endParaRPr kumimoji="0" lang="en-US" altLang="en-US" sz="1200" b="0" i="0" u="none" strike="noStrike" cap="none" normalizeH="0" baseline="0">
              <a:ln>
                <a:noFill/>
              </a:ln>
              <a:solidFill>
                <a:schemeClr val="tx1"/>
              </a:solidFill>
              <a:effectLst/>
              <a:latin typeface="Arial" panose="020B0604020202020204" pitchFamily="34" charset="0"/>
            </a:endParaRPr>
          </a:p>
        </p:txBody>
      </p:sp>
      <p:sp>
        <p:nvSpPr>
          <p:cNvPr id="38" name="Line 37"/>
          <p:cNvSpPr>
            <a:spLocks noChangeShapeType="1"/>
          </p:cNvSpPr>
          <p:nvPr/>
        </p:nvSpPr>
        <p:spPr bwMode="auto">
          <a:xfrm>
            <a:off x="2650177" y="5291786"/>
            <a:ext cx="0" cy="106909"/>
          </a:xfrm>
          <a:prstGeom prst="line">
            <a:avLst/>
          </a:prstGeom>
          <a:noFill/>
          <a:ln w="1270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200"/>
          </a:p>
        </p:txBody>
      </p:sp>
      <p:sp>
        <p:nvSpPr>
          <p:cNvPr id="39" name="Freeform 38"/>
          <p:cNvSpPr>
            <a:spLocks/>
          </p:cNvSpPr>
          <p:nvPr/>
        </p:nvSpPr>
        <p:spPr bwMode="auto">
          <a:xfrm>
            <a:off x="2626070" y="5393454"/>
            <a:ext cx="47166" cy="46118"/>
          </a:xfrm>
          <a:custGeom>
            <a:avLst/>
            <a:gdLst>
              <a:gd name="T0" fmla="*/ 45 w 45"/>
              <a:gd name="T1" fmla="*/ 0 h 44"/>
              <a:gd name="T2" fmla="*/ 23 w 45"/>
              <a:gd name="T3" fmla="*/ 44 h 44"/>
              <a:gd name="T4" fmla="*/ 0 w 45"/>
              <a:gd name="T5" fmla="*/ 0 h 44"/>
              <a:gd name="T6" fmla="*/ 45 w 45"/>
              <a:gd name="T7" fmla="*/ 0 h 44"/>
            </a:gdLst>
            <a:ahLst/>
            <a:cxnLst>
              <a:cxn ang="0">
                <a:pos x="T0" y="T1"/>
              </a:cxn>
              <a:cxn ang="0">
                <a:pos x="T2" y="T3"/>
              </a:cxn>
              <a:cxn ang="0">
                <a:pos x="T4" y="T5"/>
              </a:cxn>
              <a:cxn ang="0">
                <a:pos x="T6" y="T7"/>
              </a:cxn>
            </a:cxnLst>
            <a:rect l="0" t="0" r="r" b="b"/>
            <a:pathLst>
              <a:path w="45" h="44">
                <a:moveTo>
                  <a:pt x="45" y="0"/>
                </a:moveTo>
                <a:lnTo>
                  <a:pt x="23" y="44"/>
                </a:lnTo>
                <a:lnTo>
                  <a:pt x="0" y="0"/>
                </a:lnTo>
                <a:lnTo>
                  <a:pt x="4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40" name="Rectangle 39"/>
          <p:cNvSpPr>
            <a:spLocks noChangeArrowheads="1"/>
          </p:cNvSpPr>
          <p:nvPr/>
        </p:nvSpPr>
        <p:spPr bwMode="auto">
          <a:xfrm>
            <a:off x="1983569" y="6245581"/>
            <a:ext cx="592191" cy="293475"/>
          </a:xfrm>
          <a:prstGeom prst="rect">
            <a:avLst/>
          </a:prstGeom>
          <a:solidFill>
            <a:srgbClr val="A6D85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41" name="Rectangle 40"/>
          <p:cNvSpPr>
            <a:spLocks noChangeArrowheads="1"/>
          </p:cNvSpPr>
          <p:nvPr/>
        </p:nvSpPr>
        <p:spPr bwMode="auto">
          <a:xfrm>
            <a:off x="2130307" y="6244533"/>
            <a:ext cx="281946" cy="276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rgbClr val="000000"/>
                </a:solidFill>
                <a:effectLst/>
                <a:latin typeface="Times New Roman" panose="02020603050405020304" pitchFamily="18" charset="0"/>
              </a:rPr>
              <a:t>FC</a:t>
            </a:r>
            <a:endParaRPr kumimoji="0" lang="en-US" altLang="en-US" sz="1200" b="0" i="0" u="none" strike="noStrike" cap="none" normalizeH="0" baseline="0">
              <a:ln>
                <a:noFill/>
              </a:ln>
              <a:solidFill>
                <a:schemeClr val="tx1"/>
              </a:solidFill>
              <a:effectLst/>
              <a:latin typeface="Arial" panose="020B0604020202020204" pitchFamily="34" charset="0"/>
            </a:endParaRPr>
          </a:p>
        </p:txBody>
      </p:sp>
      <p:sp>
        <p:nvSpPr>
          <p:cNvPr id="42" name="Rectangle 41"/>
          <p:cNvSpPr>
            <a:spLocks noChangeArrowheads="1"/>
          </p:cNvSpPr>
          <p:nvPr/>
        </p:nvSpPr>
        <p:spPr bwMode="auto">
          <a:xfrm>
            <a:off x="1983569" y="1386467"/>
            <a:ext cx="592191" cy="29452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43" name="Rectangle 42"/>
          <p:cNvSpPr>
            <a:spLocks noChangeArrowheads="1"/>
          </p:cNvSpPr>
          <p:nvPr/>
        </p:nvSpPr>
        <p:spPr bwMode="auto">
          <a:xfrm>
            <a:off x="2019205" y="1385419"/>
            <a:ext cx="485282" cy="276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rgbClr val="000000"/>
                </a:solidFill>
                <a:effectLst/>
                <a:latin typeface="Times New Roman" panose="02020603050405020304" pitchFamily="18" charset="0"/>
              </a:rPr>
              <a:t>Input</a:t>
            </a:r>
            <a:endParaRPr kumimoji="0" lang="en-US" altLang="en-US" sz="1200" b="0" i="0" u="none" strike="noStrike" cap="none" normalizeH="0" baseline="0">
              <a:ln>
                <a:noFill/>
              </a:ln>
              <a:solidFill>
                <a:schemeClr val="tx1"/>
              </a:solidFill>
              <a:effectLst/>
              <a:latin typeface="Arial" panose="020B0604020202020204" pitchFamily="34" charset="0"/>
            </a:endParaRPr>
          </a:p>
        </p:txBody>
      </p:sp>
      <p:sp>
        <p:nvSpPr>
          <p:cNvPr id="44" name="Line 43"/>
          <p:cNvSpPr>
            <a:spLocks noChangeShapeType="1"/>
          </p:cNvSpPr>
          <p:nvPr/>
        </p:nvSpPr>
        <p:spPr bwMode="auto">
          <a:xfrm>
            <a:off x="2279141" y="1680991"/>
            <a:ext cx="0" cy="254695"/>
          </a:xfrm>
          <a:prstGeom prst="line">
            <a:avLst/>
          </a:prstGeom>
          <a:noFill/>
          <a:ln w="1270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200"/>
          </a:p>
        </p:txBody>
      </p:sp>
      <p:sp>
        <p:nvSpPr>
          <p:cNvPr id="45" name="Freeform 44"/>
          <p:cNvSpPr>
            <a:spLocks/>
          </p:cNvSpPr>
          <p:nvPr/>
        </p:nvSpPr>
        <p:spPr bwMode="auto">
          <a:xfrm>
            <a:off x="2250841" y="1929397"/>
            <a:ext cx="57647" cy="56599"/>
          </a:xfrm>
          <a:custGeom>
            <a:avLst/>
            <a:gdLst>
              <a:gd name="T0" fmla="*/ 55 w 55"/>
              <a:gd name="T1" fmla="*/ 0 h 54"/>
              <a:gd name="T2" fmla="*/ 27 w 55"/>
              <a:gd name="T3" fmla="*/ 54 h 54"/>
              <a:gd name="T4" fmla="*/ 0 w 55"/>
              <a:gd name="T5" fmla="*/ 0 h 54"/>
              <a:gd name="T6" fmla="*/ 55 w 55"/>
              <a:gd name="T7" fmla="*/ 0 h 54"/>
            </a:gdLst>
            <a:ahLst/>
            <a:cxnLst>
              <a:cxn ang="0">
                <a:pos x="T0" y="T1"/>
              </a:cxn>
              <a:cxn ang="0">
                <a:pos x="T2" y="T3"/>
              </a:cxn>
              <a:cxn ang="0">
                <a:pos x="T4" y="T5"/>
              </a:cxn>
              <a:cxn ang="0">
                <a:pos x="T6" y="T7"/>
              </a:cxn>
            </a:cxnLst>
            <a:rect l="0" t="0" r="r" b="b"/>
            <a:pathLst>
              <a:path w="55" h="54">
                <a:moveTo>
                  <a:pt x="55" y="0"/>
                </a:moveTo>
                <a:lnTo>
                  <a:pt x="27" y="54"/>
                </a:lnTo>
                <a:lnTo>
                  <a:pt x="0" y="0"/>
                </a:lnTo>
                <a:lnTo>
                  <a:pt x="5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46" name="Freeform 45"/>
          <p:cNvSpPr>
            <a:spLocks/>
          </p:cNvSpPr>
          <p:nvPr/>
        </p:nvSpPr>
        <p:spPr bwMode="auto">
          <a:xfrm>
            <a:off x="2163847" y="3382100"/>
            <a:ext cx="225347" cy="223251"/>
          </a:xfrm>
          <a:custGeom>
            <a:avLst/>
            <a:gdLst>
              <a:gd name="T0" fmla="*/ 0 w 584"/>
              <a:gd name="T1" fmla="*/ 292 h 584"/>
              <a:gd name="T2" fmla="*/ 292 w 584"/>
              <a:gd name="T3" fmla="*/ 0 h 584"/>
              <a:gd name="T4" fmla="*/ 584 w 584"/>
              <a:gd name="T5" fmla="*/ 292 h 584"/>
              <a:gd name="T6" fmla="*/ 584 w 584"/>
              <a:gd name="T7" fmla="*/ 292 h 584"/>
              <a:gd name="T8" fmla="*/ 292 w 584"/>
              <a:gd name="T9" fmla="*/ 584 h 584"/>
              <a:gd name="T10" fmla="*/ 0 w 584"/>
              <a:gd name="T11" fmla="*/ 292 h 584"/>
            </a:gdLst>
            <a:ahLst/>
            <a:cxnLst>
              <a:cxn ang="0">
                <a:pos x="T0" y="T1"/>
              </a:cxn>
              <a:cxn ang="0">
                <a:pos x="T2" y="T3"/>
              </a:cxn>
              <a:cxn ang="0">
                <a:pos x="T4" y="T5"/>
              </a:cxn>
              <a:cxn ang="0">
                <a:pos x="T6" y="T7"/>
              </a:cxn>
              <a:cxn ang="0">
                <a:pos x="T8" y="T9"/>
              </a:cxn>
              <a:cxn ang="0">
                <a:pos x="T10" y="T11"/>
              </a:cxn>
            </a:cxnLst>
            <a:rect l="0" t="0" r="r" b="b"/>
            <a:pathLst>
              <a:path w="584" h="584">
                <a:moveTo>
                  <a:pt x="0" y="292"/>
                </a:moveTo>
                <a:cubicBezTo>
                  <a:pt x="0" y="131"/>
                  <a:pt x="131" y="0"/>
                  <a:pt x="292" y="0"/>
                </a:cubicBezTo>
                <a:cubicBezTo>
                  <a:pt x="453" y="0"/>
                  <a:pt x="584" y="131"/>
                  <a:pt x="584" y="292"/>
                </a:cubicBezTo>
                <a:cubicBezTo>
                  <a:pt x="584" y="292"/>
                  <a:pt x="584" y="292"/>
                  <a:pt x="584" y="292"/>
                </a:cubicBezTo>
                <a:cubicBezTo>
                  <a:pt x="584" y="453"/>
                  <a:pt x="453" y="584"/>
                  <a:pt x="292" y="584"/>
                </a:cubicBezTo>
                <a:cubicBezTo>
                  <a:pt x="131" y="584"/>
                  <a:pt x="0" y="453"/>
                  <a:pt x="0" y="292"/>
                </a:cubicBezTo>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sz="1200"/>
          </a:p>
        </p:txBody>
      </p:sp>
      <p:sp>
        <p:nvSpPr>
          <p:cNvPr id="47" name="Freeform 46"/>
          <p:cNvSpPr>
            <a:spLocks/>
          </p:cNvSpPr>
          <p:nvPr/>
        </p:nvSpPr>
        <p:spPr bwMode="auto">
          <a:xfrm>
            <a:off x="2163847" y="3382100"/>
            <a:ext cx="225347" cy="223251"/>
          </a:xfrm>
          <a:custGeom>
            <a:avLst/>
            <a:gdLst>
              <a:gd name="T0" fmla="*/ 0 w 215"/>
              <a:gd name="T1" fmla="*/ 106 h 213"/>
              <a:gd name="T2" fmla="*/ 107 w 215"/>
              <a:gd name="T3" fmla="*/ 0 h 213"/>
              <a:gd name="T4" fmla="*/ 215 w 215"/>
              <a:gd name="T5" fmla="*/ 106 h 213"/>
              <a:gd name="T6" fmla="*/ 215 w 215"/>
              <a:gd name="T7" fmla="*/ 106 h 213"/>
              <a:gd name="T8" fmla="*/ 107 w 215"/>
              <a:gd name="T9" fmla="*/ 213 h 213"/>
              <a:gd name="T10" fmla="*/ 0 w 215"/>
              <a:gd name="T11" fmla="*/ 106 h 213"/>
            </a:gdLst>
            <a:ahLst/>
            <a:cxnLst>
              <a:cxn ang="0">
                <a:pos x="T0" y="T1"/>
              </a:cxn>
              <a:cxn ang="0">
                <a:pos x="T2" y="T3"/>
              </a:cxn>
              <a:cxn ang="0">
                <a:pos x="T4" y="T5"/>
              </a:cxn>
              <a:cxn ang="0">
                <a:pos x="T6" y="T7"/>
              </a:cxn>
              <a:cxn ang="0">
                <a:pos x="T8" y="T9"/>
              </a:cxn>
              <a:cxn ang="0">
                <a:pos x="T10" y="T11"/>
              </a:cxn>
            </a:cxnLst>
            <a:rect l="0" t="0" r="r" b="b"/>
            <a:pathLst>
              <a:path w="215" h="213">
                <a:moveTo>
                  <a:pt x="0" y="106"/>
                </a:moveTo>
                <a:cubicBezTo>
                  <a:pt x="0" y="47"/>
                  <a:pt x="48" y="0"/>
                  <a:pt x="107" y="0"/>
                </a:cubicBezTo>
                <a:cubicBezTo>
                  <a:pt x="167" y="0"/>
                  <a:pt x="215" y="47"/>
                  <a:pt x="215" y="106"/>
                </a:cubicBezTo>
                <a:cubicBezTo>
                  <a:pt x="215" y="106"/>
                  <a:pt x="215" y="106"/>
                  <a:pt x="215" y="106"/>
                </a:cubicBezTo>
                <a:cubicBezTo>
                  <a:pt x="215" y="165"/>
                  <a:pt x="167" y="213"/>
                  <a:pt x="107" y="213"/>
                </a:cubicBezTo>
                <a:cubicBezTo>
                  <a:pt x="48" y="213"/>
                  <a:pt x="0" y="165"/>
                  <a:pt x="0" y="106"/>
                </a:cubicBezTo>
              </a:path>
            </a:pathLst>
          </a:custGeom>
          <a:noFill/>
          <a:ln w="1270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200"/>
          </a:p>
        </p:txBody>
      </p:sp>
      <p:sp>
        <p:nvSpPr>
          <p:cNvPr id="48" name="Rectangle 47"/>
          <p:cNvSpPr>
            <a:spLocks noChangeArrowheads="1"/>
          </p:cNvSpPr>
          <p:nvPr/>
        </p:nvSpPr>
        <p:spPr bwMode="auto">
          <a:xfrm>
            <a:off x="2216253" y="3331790"/>
            <a:ext cx="115294" cy="276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rgbClr val="000000"/>
                </a:solidFill>
                <a:effectLst/>
                <a:latin typeface="Calibri" panose="020F0502020204030204" pitchFamily="34" charset="0"/>
              </a:rPr>
              <a:t>+</a:t>
            </a:r>
            <a:endParaRPr kumimoji="0" lang="en-US" altLang="en-US" sz="1200" b="0" i="0" u="none" strike="noStrike" cap="none" normalizeH="0" baseline="0">
              <a:ln>
                <a:noFill/>
              </a:ln>
              <a:solidFill>
                <a:schemeClr val="tx1"/>
              </a:solidFill>
              <a:effectLst/>
              <a:latin typeface="Arial" panose="020B0604020202020204" pitchFamily="34" charset="0"/>
            </a:endParaRPr>
          </a:p>
        </p:txBody>
      </p:sp>
      <p:sp>
        <p:nvSpPr>
          <p:cNvPr id="49" name="Line 48"/>
          <p:cNvSpPr>
            <a:spLocks noChangeShapeType="1"/>
          </p:cNvSpPr>
          <p:nvPr/>
        </p:nvSpPr>
        <p:spPr bwMode="auto">
          <a:xfrm flipH="1">
            <a:off x="1940596" y="2280519"/>
            <a:ext cx="338545" cy="199144"/>
          </a:xfrm>
          <a:prstGeom prst="line">
            <a:avLst/>
          </a:prstGeom>
          <a:noFill/>
          <a:ln w="1270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200"/>
          </a:p>
        </p:txBody>
      </p:sp>
      <p:sp>
        <p:nvSpPr>
          <p:cNvPr id="50" name="Freeform 49"/>
          <p:cNvSpPr>
            <a:spLocks/>
          </p:cNvSpPr>
          <p:nvPr/>
        </p:nvSpPr>
        <p:spPr bwMode="auto">
          <a:xfrm>
            <a:off x="1906008" y="2457652"/>
            <a:ext cx="51358" cy="42973"/>
          </a:xfrm>
          <a:custGeom>
            <a:avLst/>
            <a:gdLst>
              <a:gd name="T0" fmla="*/ 49 w 49"/>
              <a:gd name="T1" fmla="*/ 37 h 41"/>
              <a:gd name="T2" fmla="*/ 0 w 49"/>
              <a:gd name="T3" fmla="*/ 41 h 41"/>
              <a:gd name="T4" fmla="*/ 27 w 49"/>
              <a:gd name="T5" fmla="*/ 0 h 41"/>
              <a:gd name="T6" fmla="*/ 49 w 49"/>
              <a:gd name="T7" fmla="*/ 37 h 41"/>
            </a:gdLst>
            <a:ahLst/>
            <a:cxnLst>
              <a:cxn ang="0">
                <a:pos x="T0" y="T1"/>
              </a:cxn>
              <a:cxn ang="0">
                <a:pos x="T2" y="T3"/>
              </a:cxn>
              <a:cxn ang="0">
                <a:pos x="T4" y="T5"/>
              </a:cxn>
              <a:cxn ang="0">
                <a:pos x="T6" y="T7"/>
              </a:cxn>
            </a:cxnLst>
            <a:rect l="0" t="0" r="r" b="b"/>
            <a:pathLst>
              <a:path w="49" h="41">
                <a:moveTo>
                  <a:pt x="49" y="37"/>
                </a:moveTo>
                <a:lnTo>
                  <a:pt x="0" y="41"/>
                </a:lnTo>
                <a:lnTo>
                  <a:pt x="27" y="0"/>
                </a:lnTo>
                <a:lnTo>
                  <a:pt x="49" y="3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51" name="Line 50"/>
          <p:cNvSpPr>
            <a:spLocks noChangeShapeType="1"/>
          </p:cNvSpPr>
          <p:nvPr/>
        </p:nvSpPr>
        <p:spPr bwMode="auto">
          <a:xfrm flipH="1">
            <a:off x="1943740" y="3605351"/>
            <a:ext cx="332256" cy="131016"/>
          </a:xfrm>
          <a:prstGeom prst="line">
            <a:avLst/>
          </a:prstGeom>
          <a:noFill/>
          <a:ln w="1270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200"/>
          </a:p>
        </p:txBody>
      </p:sp>
      <p:sp>
        <p:nvSpPr>
          <p:cNvPr id="52" name="Freeform 51"/>
          <p:cNvSpPr>
            <a:spLocks/>
          </p:cNvSpPr>
          <p:nvPr/>
        </p:nvSpPr>
        <p:spPr bwMode="auto">
          <a:xfrm>
            <a:off x="1906008" y="3713308"/>
            <a:ext cx="51358" cy="42973"/>
          </a:xfrm>
          <a:custGeom>
            <a:avLst/>
            <a:gdLst>
              <a:gd name="T0" fmla="*/ 49 w 49"/>
              <a:gd name="T1" fmla="*/ 41 h 41"/>
              <a:gd name="T2" fmla="*/ 0 w 49"/>
              <a:gd name="T3" fmla="*/ 37 h 41"/>
              <a:gd name="T4" fmla="*/ 33 w 49"/>
              <a:gd name="T5" fmla="*/ 0 h 41"/>
              <a:gd name="T6" fmla="*/ 49 w 49"/>
              <a:gd name="T7" fmla="*/ 41 h 41"/>
            </a:gdLst>
            <a:ahLst/>
            <a:cxnLst>
              <a:cxn ang="0">
                <a:pos x="T0" y="T1"/>
              </a:cxn>
              <a:cxn ang="0">
                <a:pos x="T2" y="T3"/>
              </a:cxn>
              <a:cxn ang="0">
                <a:pos x="T4" y="T5"/>
              </a:cxn>
              <a:cxn ang="0">
                <a:pos x="T6" y="T7"/>
              </a:cxn>
            </a:cxnLst>
            <a:rect l="0" t="0" r="r" b="b"/>
            <a:pathLst>
              <a:path w="49" h="41">
                <a:moveTo>
                  <a:pt x="49" y="41"/>
                </a:moveTo>
                <a:lnTo>
                  <a:pt x="0" y="37"/>
                </a:lnTo>
                <a:lnTo>
                  <a:pt x="33" y="0"/>
                </a:lnTo>
                <a:lnTo>
                  <a:pt x="49" y="4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53" name="Line 52"/>
          <p:cNvSpPr>
            <a:spLocks noChangeShapeType="1"/>
          </p:cNvSpPr>
          <p:nvPr/>
        </p:nvSpPr>
        <p:spPr bwMode="auto">
          <a:xfrm>
            <a:off x="2275996" y="3605351"/>
            <a:ext cx="333304" cy="131016"/>
          </a:xfrm>
          <a:prstGeom prst="line">
            <a:avLst/>
          </a:prstGeom>
          <a:noFill/>
          <a:ln w="1270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200"/>
          </a:p>
        </p:txBody>
      </p:sp>
      <p:sp>
        <p:nvSpPr>
          <p:cNvPr id="54" name="Freeform 53"/>
          <p:cNvSpPr>
            <a:spLocks/>
          </p:cNvSpPr>
          <p:nvPr/>
        </p:nvSpPr>
        <p:spPr bwMode="auto">
          <a:xfrm>
            <a:off x="2595675" y="3713308"/>
            <a:ext cx="51358" cy="42973"/>
          </a:xfrm>
          <a:custGeom>
            <a:avLst/>
            <a:gdLst>
              <a:gd name="T0" fmla="*/ 16 w 49"/>
              <a:gd name="T1" fmla="*/ 0 h 41"/>
              <a:gd name="T2" fmla="*/ 49 w 49"/>
              <a:gd name="T3" fmla="*/ 37 h 41"/>
              <a:gd name="T4" fmla="*/ 0 w 49"/>
              <a:gd name="T5" fmla="*/ 41 h 41"/>
              <a:gd name="T6" fmla="*/ 16 w 49"/>
              <a:gd name="T7" fmla="*/ 0 h 41"/>
            </a:gdLst>
            <a:ahLst/>
            <a:cxnLst>
              <a:cxn ang="0">
                <a:pos x="T0" y="T1"/>
              </a:cxn>
              <a:cxn ang="0">
                <a:pos x="T2" y="T3"/>
              </a:cxn>
              <a:cxn ang="0">
                <a:pos x="T4" y="T5"/>
              </a:cxn>
              <a:cxn ang="0">
                <a:pos x="T6" y="T7"/>
              </a:cxn>
            </a:cxnLst>
            <a:rect l="0" t="0" r="r" b="b"/>
            <a:pathLst>
              <a:path w="49" h="41">
                <a:moveTo>
                  <a:pt x="16" y="0"/>
                </a:moveTo>
                <a:lnTo>
                  <a:pt x="49" y="37"/>
                </a:lnTo>
                <a:lnTo>
                  <a:pt x="0" y="41"/>
                </a:lnTo>
                <a:lnTo>
                  <a:pt x="1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55" name="Line 54"/>
          <p:cNvSpPr>
            <a:spLocks noChangeShapeType="1"/>
          </p:cNvSpPr>
          <p:nvPr/>
        </p:nvSpPr>
        <p:spPr bwMode="auto">
          <a:xfrm flipH="1">
            <a:off x="2378713" y="4485777"/>
            <a:ext cx="134160" cy="146738"/>
          </a:xfrm>
          <a:prstGeom prst="line">
            <a:avLst/>
          </a:prstGeom>
          <a:noFill/>
          <a:ln w="1270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200"/>
          </a:p>
        </p:txBody>
      </p:sp>
      <p:sp>
        <p:nvSpPr>
          <p:cNvPr id="56" name="Freeform 55"/>
          <p:cNvSpPr>
            <a:spLocks/>
          </p:cNvSpPr>
          <p:nvPr/>
        </p:nvSpPr>
        <p:spPr bwMode="auto">
          <a:xfrm>
            <a:off x="2352510" y="4612600"/>
            <a:ext cx="47166" cy="49262"/>
          </a:xfrm>
          <a:custGeom>
            <a:avLst/>
            <a:gdLst>
              <a:gd name="T0" fmla="*/ 45 w 45"/>
              <a:gd name="T1" fmla="*/ 29 h 47"/>
              <a:gd name="T2" fmla="*/ 0 w 45"/>
              <a:gd name="T3" fmla="*/ 47 h 47"/>
              <a:gd name="T4" fmla="*/ 13 w 45"/>
              <a:gd name="T5" fmla="*/ 0 h 47"/>
              <a:gd name="T6" fmla="*/ 45 w 45"/>
              <a:gd name="T7" fmla="*/ 29 h 47"/>
            </a:gdLst>
            <a:ahLst/>
            <a:cxnLst>
              <a:cxn ang="0">
                <a:pos x="T0" y="T1"/>
              </a:cxn>
              <a:cxn ang="0">
                <a:pos x="T2" y="T3"/>
              </a:cxn>
              <a:cxn ang="0">
                <a:pos x="T4" y="T5"/>
              </a:cxn>
              <a:cxn ang="0">
                <a:pos x="T6" y="T7"/>
              </a:cxn>
            </a:cxnLst>
            <a:rect l="0" t="0" r="r" b="b"/>
            <a:pathLst>
              <a:path w="45" h="47">
                <a:moveTo>
                  <a:pt x="45" y="29"/>
                </a:moveTo>
                <a:lnTo>
                  <a:pt x="0" y="47"/>
                </a:lnTo>
                <a:lnTo>
                  <a:pt x="13" y="0"/>
                </a:lnTo>
                <a:lnTo>
                  <a:pt x="45" y="2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57" name="Freeform 56"/>
          <p:cNvSpPr>
            <a:spLocks/>
          </p:cNvSpPr>
          <p:nvPr/>
        </p:nvSpPr>
        <p:spPr bwMode="auto">
          <a:xfrm>
            <a:off x="2163847" y="4632515"/>
            <a:ext cx="225347" cy="223251"/>
          </a:xfrm>
          <a:custGeom>
            <a:avLst/>
            <a:gdLst>
              <a:gd name="T0" fmla="*/ 0 w 584"/>
              <a:gd name="T1" fmla="*/ 292 h 584"/>
              <a:gd name="T2" fmla="*/ 292 w 584"/>
              <a:gd name="T3" fmla="*/ 0 h 584"/>
              <a:gd name="T4" fmla="*/ 584 w 584"/>
              <a:gd name="T5" fmla="*/ 292 h 584"/>
              <a:gd name="T6" fmla="*/ 584 w 584"/>
              <a:gd name="T7" fmla="*/ 292 h 584"/>
              <a:gd name="T8" fmla="*/ 292 w 584"/>
              <a:gd name="T9" fmla="*/ 584 h 584"/>
              <a:gd name="T10" fmla="*/ 0 w 584"/>
              <a:gd name="T11" fmla="*/ 292 h 584"/>
            </a:gdLst>
            <a:ahLst/>
            <a:cxnLst>
              <a:cxn ang="0">
                <a:pos x="T0" y="T1"/>
              </a:cxn>
              <a:cxn ang="0">
                <a:pos x="T2" y="T3"/>
              </a:cxn>
              <a:cxn ang="0">
                <a:pos x="T4" y="T5"/>
              </a:cxn>
              <a:cxn ang="0">
                <a:pos x="T6" y="T7"/>
              </a:cxn>
              <a:cxn ang="0">
                <a:pos x="T8" y="T9"/>
              </a:cxn>
              <a:cxn ang="0">
                <a:pos x="T10" y="T11"/>
              </a:cxn>
            </a:cxnLst>
            <a:rect l="0" t="0" r="r" b="b"/>
            <a:pathLst>
              <a:path w="584" h="584">
                <a:moveTo>
                  <a:pt x="0" y="292"/>
                </a:moveTo>
                <a:cubicBezTo>
                  <a:pt x="0" y="131"/>
                  <a:pt x="131" y="0"/>
                  <a:pt x="292" y="0"/>
                </a:cubicBezTo>
                <a:cubicBezTo>
                  <a:pt x="453" y="0"/>
                  <a:pt x="584" y="131"/>
                  <a:pt x="584" y="292"/>
                </a:cubicBezTo>
                <a:cubicBezTo>
                  <a:pt x="584" y="292"/>
                  <a:pt x="584" y="292"/>
                  <a:pt x="584" y="292"/>
                </a:cubicBezTo>
                <a:cubicBezTo>
                  <a:pt x="584" y="453"/>
                  <a:pt x="453" y="584"/>
                  <a:pt x="292" y="584"/>
                </a:cubicBezTo>
                <a:cubicBezTo>
                  <a:pt x="131" y="584"/>
                  <a:pt x="0" y="453"/>
                  <a:pt x="0" y="292"/>
                </a:cubicBezTo>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sz="1200"/>
          </a:p>
        </p:txBody>
      </p:sp>
      <p:sp>
        <p:nvSpPr>
          <p:cNvPr id="58" name="Freeform 57"/>
          <p:cNvSpPr>
            <a:spLocks/>
          </p:cNvSpPr>
          <p:nvPr/>
        </p:nvSpPr>
        <p:spPr bwMode="auto">
          <a:xfrm>
            <a:off x="2163847" y="4632515"/>
            <a:ext cx="225347" cy="223251"/>
          </a:xfrm>
          <a:custGeom>
            <a:avLst/>
            <a:gdLst>
              <a:gd name="T0" fmla="*/ 0 w 215"/>
              <a:gd name="T1" fmla="*/ 107 h 213"/>
              <a:gd name="T2" fmla="*/ 107 w 215"/>
              <a:gd name="T3" fmla="*/ 0 h 213"/>
              <a:gd name="T4" fmla="*/ 215 w 215"/>
              <a:gd name="T5" fmla="*/ 107 h 213"/>
              <a:gd name="T6" fmla="*/ 215 w 215"/>
              <a:gd name="T7" fmla="*/ 107 h 213"/>
              <a:gd name="T8" fmla="*/ 107 w 215"/>
              <a:gd name="T9" fmla="*/ 213 h 213"/>
              <a:gd name="T10" fmla="*/ 0 w 215"/>
              <a:gd name="T11" fmla="*/ 107 h 213"/>
            </a:gdLst>
            <a:ahLst/>
            <a:cxnLst>
              <a:cxn ang="0">
                <a:pos x="T0" y="T1"/>
              </a:cxn>
              <a:cxn ang="0">
                <a:pos x="T2" y="T3"/>
              </a:cxn>
              <a:cxn ang="0">
                <a:pos x="T4" y="T5"/>
              </a:cxn>
              <a:cxn ang="0">
                <a:pos x="T6" y="T7"/>
              </a:cxn>
              <a:cxn ang="0">
                <a:pos x="T8" y="T9"/>
              </a:cxn>
              <a:cxn ang="0">
                <a:pos x="T10" y="T11"/>
              </a:cxn>
            </a:cxnLst>
            <a:rect l="0" t="0" r="r" b="b"/>
            <a:pathLst>
              <a:path w="215" h="213">
                <a:moveTo>
                  <a:pt x="0" y="107"/>
                </a:moveTo>
                <a:cubicBezTo>
                  <a:pt x="0" y="48"/>
                  <a:pt x="48" y="0"/>
                  <a:pt x="107" y="0"/>
                </a:cubicBezTo>
                <a:cubicBezTo>
                  <a:pt x="167" y="0"/>
                  <a:pt x="215" y="48"/>
                  <a:pt x="215" y="107"/>
                </a:cubicBezTo>
                <a:cubicBezTo>
                  <a:pt x="215" y="107"/>
                  <a:pt x="215" y="107"/>
                  <a:pt x="215" y="107"/>
                </a:cubicBezTo>
                <a:cubicBezTo>
                  <a:pt x="215" y="166"/>
                  <a:pt x="167" y="213"/>
                  <a:pt x="107" y="213"/>
                </a:cubicBezTo>
                <a:cubicBezTo>
                  <a:pt x="48" y="213"/>
                  <a:pt x="0" y="166"/>
                  <a:pt x="0" y="107"/>
                </a:cubicBezTo>
              </a:path>
            </a:pathLst>
          </a:custGeom>
          <a:noFill/>
          <a:ln w="1270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200"/>
          </a:p>
        </p:txBody>
      </p:sp>
      <p:sp>
        <p:nvSpPr>
          <p:cNvPr id="59" name="Rectangle 58"/>
          <p:cNvSpPr>
            <a:spLocks noChangeArrowheads="1"/>
          </p:cNvSpPr>
          <p:nvPr/>
        </p:nvSpPr>
        <p:spPr bwMode="auto">
          <a:xfrm>
            <a:off x="2216253" y="4585349"/>
            <a:ext cx="115294" cy="276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rgbClr val="000000"/>
                </a:solidFill>
                <a:effectLst/>
                <a:latin typeface="Calibri" panose="020F0502020204030204" pitchFamily="34" charset="0"/>
              </a:rPr>
              <a:t>+</a:t>
            </a:r>
            <a:endParaRPr kumimoji="0" lang="en-US" altLang="en-US" sz="1200" b="0" i="0" u="none" strike="noStrike" cap="none" normalizeH="0" baseline="0">
              <a:ln>
                <a:noFill/>
              </a:ln>
              <a:solidFill>
                <a:schemeClr val="tx1"/>
              </a:solidFill>
              <a:effectLst/>
              <a:latin typeface="Arial" panose="020B0604020202020204" pitchFamily="34" charset="0"/>
            </a:endParaRPr>
          </a:p>
        </p:txBody>
      </p:sp>
      <p:sp>
        <p:nvSpPr>
          <p:cNvPr id="60" name="Line 59"/>
          <p:cNvSpPr>
            <a:spLocks noChangeShapeType="1"/>
          </p:cNvSpPr>
          <p:nvPr/>
        </p:nvSpPr>
        <p:spPr bwMode="auto">
          <a:xfrm>
            <a:off x="2275996" y="4855765"/>
            <a:ext cx="335400" cy="127871"/>
          </a:xfrm>
          <a:prstGeom prst="line">
            <a:avLst/>
          </a:prstGeom>
          <a:noFill/>
          <a:ln w="1270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200"/>
          </a:p>
        </p:txBody>
      </p:sp>
      <p:sp>
        <p:nvSpPr>
          <p:cNvPr id="61" name="Freeform 60"/>
          <p:cNvSpPr>
            <a:spLocks/>
          </p:cNvSpPr>
          <p:nvPr/>
        </p:nvSpPr>
        <p:spPr bwMode="auto">
          <a:xfrm>
            <a:off x="2598819" y="4960578"/>
            <a:ext cx="51358" cy="42973"/>
          </a:xfrm>
          <a:custGeom>
            <a:avLst/>
            <a:gdLst>
              <a:gd name="T0" fmla="*/ 15 w 49"/>
              <a:gd name="T1" fmla="*/ 0 h 41"/>
              <a:gd name="T2" fmla="*/ 49 w 49"/>
              <a:gd name="T3" fmla="*/ 36 h 41"/>
              <a:gd name="T4" fmla="*/ 0 w 49"/>
              <a:gd name="T5" fmla="*/ 41 h 41"/>
              <a:gd name="T6" fmla="*/ 15 w 49"/>
              <a:gd name="T7" fmla="*/ 0 h 41"/>
            </a:gdLst>
            <a:ahLst/>
            <a:cxnLst>
              <a:cxn ang="0">
                <a:pos x="T0" y="T1"/>
              </a:cxn>
              <a:cxn ang="0">
                <a:pos x="T2" y="T3"/>
              </a:cxn>
              <a:cxn ang="0">
                <a:pos x="T4" y="T5"/>
              </a:cxn>
              <a:cxn ang="0">
                <a:pos x="T6" y="T7"/>
              </a:cxn>
            </a:cxnLst>
            <a:rect l="0" t="0" r="r" b="b"/>
            <a:pathLst>
              <a:path w="49" h="41">
                <a:moveTo>
                  <a:pt x="15" y="0"/>
                </a:moveTo>
                <a:lnTo>
                  <a:pt x="49" y="36"/>
                </a:lnTo>
                <a:lnTo>
                  <a:pt x="0" y="41"/>
                </a:lnTo>
                <a:lnTo>
                  <a:pt x="1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62" name="Line 61"/>
          <p:cNvSpPr>
            <a:spLocks noChangeShapeType="1"/>
          </p:cNvSpPr>
          <p:nvPr/>
        </p:nvSpPr>
        <p:spPr bwMode="auto">
          <a:xfrm flipH="1">
            <a:off x="1946885" y="4855765"/>
            <a:ext cx="329112" cy="127871"/>
          </a:xfrm>
          <a:prstGeom prst="line">
            <a:avLst/>
          </a:prstGeom>
          <a:noFill/>
          <a:ln w="1270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200"/>
          </a:p>
        </p:txBody>
      </p:sp>
      <p:sp>
        <p:nvSpPr>
          <p:cNvPr id="63" name="Freeform 62"/>
          <p:cNvSpPr>
            <a:spLocks/>
          </p:cNvSpPr>
          <p:nvPr/>
        </p:nvSpPr>
        <p:spPr bwMode="auto">
          <a:xfrm>
            <a:off x="1909152" y="4960578"/>
            <a:ext cx="51358" cy="42973"/>
          </a:xfrm>
          <a:custGeom>
            <a:avLst/>
            <a:gdLst>
              <a:gd name="T0" fmla="*/ 49 w 49"/>
              <a:gd name="T1" fmla="*/ 41 h 41"/>
              <a:gd name="T2" fmla="*/ 0 w 49"/>
              <a:gd name="T3" fmla="*/ 36 h 41"/>
              <a:gd name="T4" fmla="*/ 33 w 49"/>
              <a:gd name="T5" fmla="*/ 0 h 41"/>
              <a:gd name="T6" fmla="*/ 49 w 49"/>
              <a:gd name="T7" fmla="*/ 41 h 41"/>
            </a:gdLst>
            <a:ahLst/>
            <a:cxnLst>
              <a:cxn ang="0">
                <a:pos x="T0" y="T1"/>
              </a:cxn>
              <a:cxn ang="0">
                <a:pos x="T2" y="T3"/>
              </a:cxn>
              <a:cxn ang="0">
                <a:pos x="T4" y="T5"/>
              </a:cxn>
              <a:cxn ang="0">
                <a:pos x="T6" y="T7"/>
              </a:cxn>
            </a:cxnLst>
            <a:rect l="0" t="0" r="r" b="b"/>
            <a:pathLst>
              <a:path w="49" h="41">
                <a:moveTo>
                  <a:pt x="49" y="41"/>
                </a:moveTo>
                <a:lnTo>
                  <a:pt x="0" y="36"/>
                </a:lnTo>
                <a:lnTo>
                  <a:pt x="33" y="0"/>
                </a:lnTo>
                <a:lnTo>
                  <a:pt x="49" y="4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64" name="Line 63"/>
          <p:cNvSpPr>
            <a:spLocks noChangeShapeType="1"/>
          </p:cNvSpPr>
          <p:nvPr/>
        </p:nvSpPr>
        <p:spPr bwMode="auto">
          <a:xfrm>
            <a:off x="1906008" y="4045564"/>
            <a:ext cx="299764" cy="564940"/>
          </a:xfrm>
          <a:prstGeom prst="line">
            <a:avLst/>
          </a:prstGeom>
          <a:noFill/>
          <a:ln w="1270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200"/>
          </a:p>
        </p:txBody>
      </p:sp>
      <p:sp>
        <p:nvSpPr>
          <p:cNvPr id="65" name="Freeform 64"/>
          <p:cNvSpPr>
            <a:spLocks/>
          </p:cNvSpPr>
          <p:nvPr/>
        </p:nvSpPr>
        <p:spPr bwMode="auto">
          <a:xfrm>
            <a:off x="2182713" y="4594782"/>
            <a:ext cx="40877" cy="50310"/>
          </a:xfrm>
          <a:custGeom>
            <a:avLst/>
            <a:gdLst>
              <a:gd name="T0" fmla="*/ 39 w 39"/>
              <a:gd name="T1" fmla="*/ 0 h 48"/>
              <a:gd name="T2" fmla="*/ 39 w 39"/>
              <a:gd name="T3" fmla="*/ 48 h 48"/>
              <a:gd name="T4" fmla="*/ 0 w 39"/>
              <a:gd name="T5" fmla="*/ 20 h 48"/>
              <a:gd name="T6" fmla="*/ 39 w 39"/>
              <a:gd name="T7" fmla="*/ 0 h 48"/>
            </a:gdLst>
            <a:ahLst/>
            <a:cxnLst>
              <a:cxn ang="0">
                <a:pos x="T0" y="T1"/>
              </a:cxn>
              <a:cxn ang="0">
                <a:pos x="T2" y="T3"/>
              </a:cxn>
              <a:cxn ang="0">
                <a:pos x="T4" y="T5"/>
              </a:cxn>
              <a:cxn ang="0">
                <a:pos x="T6" y="T7"/>
              </a:cxn>
            </a:cxnLst>
            <a:rect l="0" t="0" r="r" b="b"/>
            <a:pathLst>
              <a:path w="39" h="48">
                <a:moveTo>
                  <a:pt x="39" y="0"/>
                </a:moveTo>
                <a:lnTo>
                  <a:pt x="39" y="48"/>
                </a:lnTo>
                <a:lnTo>
                  <a:pt x="0" y="20"/>
                </a:lnTo>
                <a:lnTo>
                  <a:pt x="3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66" name="Freeform 65"/>
          <p:cNvSpPr>
            <a:spLocks/>
          </p:cNvSpPr>
          <p:nvPr/>
        </p:nvSpPr>
        <p:spPr bwMode="auto">
          <a:xfrm>
            <a:off x="2166991" y="5879785"/>
            <a:ext cx="225347" cy="223251"/>
          </a:xfrm>
          <a:custGeom>
            <a:avLst/>
            <a:gdLst>
              <a:gd name="T0" fmla="*/ 0 w 584"/>
              <a:gd name="T1" fmla="*/ 292 h 584"/>
              <a:gd name="T2" fmla="*/ 292 w 584"/>
              <a:gd name="T3" fmla="*/ 0 h 584"/>
              <a:gd name="T4" fmla="*/ 584 w 584"/>
              <a:gd name="T5" fmla="*/ 292 h 584"/>
              <a:gd name="T6" fmla="*/ 584 w 584"/>
              <a:gd name="T7" fmla="*/ 292 h 584"/>
              <a:gd name="T8" fmla="*/ 292 w 584"/>
              <a:gd name="T9" fmla="*/ 584 h 584"/>
              <a:gd name="T10" fmla="*/ 0 w 584"/>
              <a:gd name="T11" fmla="*/ 292 h 584"/>
            </a:gdLst>
            <a:ahLst/>
            <a:cxnLst>
              <a:cxn ang="0">
                <a:pos x="T0" y="T1"/>
              </a:cxn>
              <a:cxn ang="0">
                <a:pos x="T2" y="T3"/>
              </a:cxn>
              <a:cxn ang="0">
                <a:pos x="T4" y="T5"/>
              </a:cxn>
              <a:cxn ang="0">
                <a:pos x="T6" y="T7"/>
              </a:cxn>
              <a:cxn ang="0">
                <a:pos x="T8" y="T9"/>
              </a:cxn>
              <a:cxn ang="0">
                <a:pos x="T10" y="T11"/>
              </a:cxn>
            </a:cxnLst>
            <a:rect l="0" t="0" r="r" b="b"/>
            <a:pathLst>
              <a:path w="584" h="584">
                <a:moveTo>
                  <a:pt x="0" y="292"/>
                </a:moveTo>
                <a:cubicBezTo>
                  <a:pt x="0" y="131"/>
                  <a:pt x="131" y="0"/>
                  <a:pt x="292" y="0"/>
                </a:cubicBezTo>
                <a:cubicBezTo>
                  <a:pt x="453" y="0"/>
                  <a:pt x="584" y="131"/>
                  <a:pt x="584" y="292"/>
                </a:cubicBezTo>
                <a:cubicBezTo>
                  <a:pt x="584" y="292"/>
                  <a:pt x="584" y="292"/>
                  <a:pt x="584" y="292"/>
                </a:cubicBezTo>
                <a:cubicBezTo>
                  <a:pt x="584" y="453"/>
                  <a:pt x="453" y="584"/>
                  <a:pt x="292" y="584"/>
                </a:cubicBezTo>
                <a:cubicBezTo>
                  <a:pt x="131" y="584"/>
                  <a:pt x="0" y="453"/>
                  <a:pt x="0" y="292"/>
                </a:cubicBezTo>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sz="1200"/>
          </a:p>
        </p:txBody>
      </p:sp>
      <p:sp>
        <p:nvSpPr>
          <p:cNvPr id="67" name="Freeform 66"/>
          <p:cNvSpPr>
            <a:spLocks/>
          </p:cNvSpPr>
          <p:nvPr/>
        </p:nvSpPr>
        <p:spPr bwMode="auto">
          <a:xfrm>
            <a:off x="2166991" y="5879785"/>
            <a:ext cx="225347" cy="223251"/>
          </a:xfrm>
          <a:custGeom>
            <a:avLst/>
            <a:gdLst>
              <a:gd name="T0" fmla="*/ 0 w 215"/>
              <a:gd name="T1" fmla="*/ 106 h 213"/>
              <a:gd name="T2" fmla="*/ 107 w 215"/>
              <a:gd name="T3" fmla="*/ 0 h 213"/>
              <a:gd name="T4" fmla="*/ 215 w 215"/>
              <a:gd name="T5" fmla="*/ 106 h 213"/>
              <a:gd name="T6" fmla="*/ 215 w 215"/>
              <a:gd name="T7" fmla="*/ 106 h 213"/>
              <a:gd name="T8" fmla="*/ 107 w 215"/>
              <a:gd name="T9" fmla="*/ 213 h 213"/>
              <a:gd name="T10" fmla="*/ 0 w 215"/>
              <a:gd name="T11" fmla="*/ 106 h 213"/>
            </a:gdLst>
            <a:ahLst/>
            <a:cxnLst>
              <a:cxn ang="0">
                <a:pos x="T0" y="T1"/>
              </a:cxn>
              <a:cxn ang="0">
                <a:pos x="T2" y="T3"/>
              </a:cxn>
              <a:cxn ang="0">
                <a:pos x="T4" y="T5"/>
              </a:cxn>
              <a:cxn ang="0">
                <a:pos x="T6" y="T7"/>
              </a:cxn>
              <a:cxn ang="0">
                <a:pos x="T8" y="T9"/>
              </a:cxn>
              <a:cxn ang="0">
                <a:pos x="T10" y="T11"/>
              </a:cxn>
            </a:cxnLst>
            <a:rect l="0" t="0" r="r" b="b"/>
            <a:pathLst>
              <a:path w="215" h="213">
                <a:moveTo>
                  <a:pt x="0" y="106"/>
                </a:moveTo>
                <a:cubicBezTo>
                  <a:pt x="0" y="48"/>
                  <a:pt x="48" y="0"/>
                  <a:pt x="107" y="0"/>
                </a:cubicBezTo>
                <a:cubicBezTo>
                  <a:pt x="167" y="0"/>
                  <a:pt x="215" y="48"/>
                  <a:pt x="215" y="106"/>
                </a:cubicBezTo>
                <a:cubicBezTo>
                  <a:pt x="215" y="106"/>
                  <a:pt x="215" y="106"/>
                  <a:pt x="215" y="106"/>
                </a:cubicBezTo>
                <a:cubicBezTo>
                  <a:pt x="215" y="165"/>
                  <a:pt x="167" y="213"/>
                  <a:pt x="107" y="213"/>
                </a:cubicBezTo>
                <a:cubicBezTo>
                  <a:pt x="48" y="213"/>
                  <a:pt x="0" y="165"/>
                  <a:pt x="0" y="106"/>
                </a:cubicBezTo>
              </a:path>
            </a:pathLst>
          </a:custGeom>
          <a:noFill/>
          <a:ln w="1270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200"/>
          </a:p>
        </p:txBody>
      </p:sp>
      <p:sp>
        <p:nvSpPr>
          <p:cNvPr id="68" name="Rectangle 67"/>
          <p:cNvSpPr>
            <a:spLocks noChangeArrowheads="1"/>
          </p:cNvSpPr>
          <p:nvPr/>
        </p:nvSpPr>
        <p:spPr bwMode="auto">
          <a:xfrm>
            <a:off x="2216253" y="5833667"/>
            <a:ext cx="115294" cy="276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rgbClr val="000000"/>
                </a:solidFill>
                <a:effectLst/>
                <a:latin typeface="Calibri" panose="020F0502020204030204" pitchFamily="34" charset="0"/>
              </a:rPr>
              <a:t>+</a:t>
            </a:r>
            <a:endParaRPr kumimoji="0" lang="en-US" altLang="en-US" sz="1200" b="0" i="0" u="none" strike="noStrike" cap="none" normalizeH="0" baseline="0">
              <a:ln>
                <a:noFill/>
              </a:ln>
              <a:solidFill>
                <a:schemeClr val="tx1"/>
              </a:solidFill>
              <a:effectLst/>
              <a:latin typeface="Arial" panose="020B0604020202020204" pitchFamily="34" charset="0"/>
            </a:endParaRPr>
          </a:p>
        </p:txBody>
      </p:sp>
      <p:sp>
        <p:nvSpPr>
          <p:cNvPr id="69" name="Line 68"/>
          <p:cNvSpPr>
            <a:spLocks noChangeShapeType="1"/>
          </p:cNvSpPr>
          <p:nvPr/>
        </p:nvSpPr>
        <p:spPr bwMode="auto">
          <a:xfrm>
            <a:off x="1909152" y="5291786"/>
            <a:ext cx="299764" cy="564940"/>
          </a:xfrm>
          <a:prstGeom prst="line">
            <a:avLst/>
          </a:prstGeom>
          <a:noFill/>
          <a:ln w="1270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200"/>
          </a:p>
        </p:txBody>
      </p:sp>
      <p:sp>
        <p:nvSpPr>
          <p:cNvPr id="70" name="Freeform 69"/>
          <p:cNvSpPr>
            <a:spLocks/>
          </p:cNvSpPr>
          <p:nvPr/>
        </p:nvSpPr>
        <p:spPr bwMode="auto">
          <a:xfrm>
            <a:off x="2185858" y="5841004"/>
            <a:ext cx="40877" cy="51358"/>
          </a:xfrm>
          <a:custGeom>
            <a:avLst/>
            <a:gdLst>
              <a:gd name="T0" fmla="*/ 39 w 39"/>
              <a:gd name="T1" fmla="*/ 0 h 49"/>
              <a:gd name="T2" fmla="*/ 39 w 39"/>
              <a:gd name="T3" fmla="*/ 49 h 49"/>
              <a:gd name="T4" fmla="*/ 0 w 39"/>
              <a:gd name="T5" fmla="*/ 20 h 49"/>
              <a:gd name="T6" fmla="*/ 39 w 39"/>
              <a:gd name="T7" fmla="*/ 0 h 49"/>
            </a:gdLst>
            <a:ahLst/>
            <a:cxnLst>
              <a:cxn ang="0">
                <a:pos x="T0" y="T1"/>
              </a:cxn>
              <a:cxn ang="0">
                <a:pos x="T2" y="T3"/>
              </a:cxn>
              <a:cxn ang="0">
                <a:pos x="T4" y="T5"/>
              </a:cxn>
              <a:cxn ang="0">
                <a:pos x="T6" y="T7"/>
              </a:cxn>
            </a:cxnLst>
            <a:rect l="0" t="0" r="r" b="b"/>
            <a:pathLst>
              <a:path w="39" h="49">
                <a:moveTo>
                  <a:pt x="39" y="0"/>
                </a:moveTo>
                <a:lnTo>
                  <a:pt x="39" y="49"/>
                </a:lnTo>
                <a:lnTo>
                  <a:pt x="0" y="20"/>
                </a:lnTo>
                <a:lnTo>
                  <a:pt x="3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71" name="Line 70"/>
          <p:cNvSpPr>
            <a:spLocks noChangeShapeType="1"/>
          </p:cNvSpPr>
          <p:nvPr/>
        </p:nvSpPr>
        <p:spPr bwMode="auto">
          <a:xfrm>
            <a:off x="2279141" y="6103036"/>
            <a:ext cx="0" cy="101668"/>
          </a:xfrm>
          <a:prstGeom prst="line">
            <a:avLst/>
          </a:prstGeom>
          <a:noFill/>
          <a:ln w="1270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200"/>
          </a:p>
        </p:txBody>
      </p:sp>
      <p:sp>
        <p:nvSpPr>
          <p:cNvPr id="72" name="Freeform 71"/>
          <p:cNvSpPr>
            <a:spLocks/>
          </p:cNvSpPr>
          <p:nvPr/>
        </p:nvSpPr>
        <p:spPr bwMode="auto">
          <a:xfrm>
            <a:off x="2256082" y="6199463"/>
            <a:ext cx="46118" cy="46118"/>
          </a:xfrm>
          <a:custGeom>
            <a:avLst/>
            <a:gdLst>
              <a:gd name="T0" fmla="*/ 44 w 44"/>
              <a:gd name="T1" fmla="*/ 0 h 44"/>
              <a:gd name="T2" fmla="*/ 22 w 44"/>
              <a:gd name="T3" fmla="*/ 44 h 44"/>
              <a:gd name="T4" fmla="*/ 0 w 44"/>
              <a:gd name="T5" fmla="*/ 0 h 44"/>
              <a:gd name="T6" fmla="*/ 44 w 44"/>
              <a:gd name="T7" fmla="*/ 0 h 44"/>
            </a:gdLst>
            <a:ahLst/>
            <a:cxnLst>
              <a:cxn ang="0">
                <a:pos x="T0" y="T1"/>
              </a:cxn>
              <a:cxn ang="0">
                <a:pos x="T2" y="T3"/>
              </a:cxn>
              <a:cxn ang="0">
                <a:pos x="T4" y="T5"/>
              </a:cxn>
              <a:cxn ang="0">
                <a:pos x="T6" y="T7"/>
              </a:cxn>
            </a:cxnLst>
            <a:rect l="0" t="0" r="r" b="b"/>
            <a:pathLst>
              <a:path w="44" h="44">
                <a:moveTo>
                  <a:pt x="44" y="0"/>
                </a:moveTo>
                <a:lnTo>
                  <a:pt x="22" y="44"/>
                </a:lnTo>
                <a:lnTo>
                  <a:pt x="0" y="0"/>
                </a:lnTo>
                <a:lnTo>
                  <a:pt x="4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322" name="Rectangle 311"/>
          <p:cNvSpPr>
            <a:spLocks noChangeArrowheads="1"/>
          </p:cNvSpPr>
          <p:nvPr/>
        </p:nvSpPr>
        <p:spPr bwMode="auto">
          <a:xfrm>
            <a:off x="7686675" y="1362075"/>
            <a:ext cx="592138" cy="2936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5" name="input"/>
          <p:cNvSpPr>
            <a:spLocks noChangeArrowheads="1"/>
          </p:cNvSpPr>
          <p:nvPr/>
        </p:nvSpPr>
        <p:spPr bwMode="auto">
          <a:xfrm>
            <a:off x="7721600" y="1366837"/>
            <a:ext cx="6286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dirty="0">
                <a:ln>
                  <a:noFill/>
                </a:ln>
                <a:solidFill>
                  <a:srgbClr val="000000"/>
                </a:solidFill>
                <a:effectLst/>
                <a:latin typeface="Times New Roman" panose="02020603050405020304" pitchFamily="18" charset="0"/>
              </a:rPr>
              <a:t>Input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 name="TextBox 1"/>
          <p:cNvSpPr txBox="1"/>
          <p:nvPr/>
        </p:nvSpPr>
        <p:spPr>
          <a:xfrm>
            <a:off x="3497263" y="3283327"/>
            <a:ext cx="990600" cy="904863"/>
          </a:xfrm>
          <a:prstGeom prst="rect">
            <a:avLst/>
          </a:prstGeom>
          <a:noFill/>
        </p:spPr>
        <p:txBody>
          <a:bodyPr wrap="square" lIns="182880" tIns="146304" rIns="182880" bIns="146304" rtlCol="0">
            <a:spAutoFit/>
          </a:bodyPr>
          <a:lstStyle/>
          <a:p>
            <a:pPr algn="ctr">
              <a:lnSpc>
                <a:spcPct val="90000"/>
              </a:lnSpc>
              <a:spcAft>
                <a:spcPts val="600"/>
              </a:spcAft>
            </a:pPr>
            <a:r>
              <a:rPr lang="en-US" altLang="zh-CN" sz="4400" dirty="0">
                <a:solidFill>
                  <a:srgbClr val="FF0000"/>
                </a:solidFill>
              </a:rPr>
              <a:t>=</a:t>
            </a:r>
            <a:endParaRPr lang="en-US" sz="4400" dirty="0">
              <a:solidFill>
                <a:srgbClr val="FF0000"/>
              </a:solidFill>
            </a:endParaRPr>
          </a:p>
        </p:txBody>
      </p:sp>
      <p:grpSp>
        <p:nvGrpSpPr>
          <p:cNvPr id="331" name="Group 330"/>
          <p:cNvGrpSpPr/>
          <p:nvPr/>
        </p:nvGrpSpPr>
        <p:grpSpPr>
          <a:xfrm>
            <a:off x="5099050" y="1560512"/>
            <a:ext cx="2587626" cy="5297488"/>
            <a:chOff x="5099050" y="1560512"/>
            <a:chExt cx="2587626" cy="5297488"/>
          </a:xfrm>
        </p:grpSpPr>
        <p:sp>
          <p:nvSpPr>
            <p:cNvPr id="131" name="Line 313"/>
            <p:cNvSpPr>
              <a:spLocks noChangeShapeType="1"/>
            </p:cNvSpPr>
            <p:nvPr/>
          </p:nvSpPr>
          <p:spPr bwMode="auto">
            <a:xfrm flipH="1">
              <a:off x="5443538" y="1560512"/>
              <a:ext cx="2243138" cy="387350"/>
            </a:xfrm>
            <a:prstGeom prst="line">
              <a:avLst/>
            </a:prstGeom>
            <a:noFill/>
            <a:ln w="793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5" name="Line 315"/>
            <p:cNvSpPr>
              <a:spLocks noChangeShapeType="1"/>
            </p:cNvSpPr>
            <p:nvPr/>
          </p:nvSpPr>
          <p:spPr bwMode="auto">
            <a:xfrm flipH="1">
              <a:off x="6183313" y="1581150"/>
              <a:ext cx="1503363" cy="363538"/>
            </a:xfrm>
            <a:prstGeom prst="line">
              <a:avLst/>
            </a:prstGeom>
            <a:noFill/>
            <a:ln w="793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73" name="Group 72"/>
            <p:cNvGrpSpPr/>
            <p:nvPr/>
          </p:nvGrpSpPr>
          <p:grpSpPr>
            <a:xfrm>
              <a:off x="5099050" y="1914525"/>
              <a:ext cx="1380934" cy="4943475"/>
              <a:chOff x="5099050" y="1914525"/>
              <a:chExt cx="1380934" cy="4943475"/>
            </a:xfrm>
          </p:grpSpPr>
          <p:sp>
            <p:nvSpPr>
              <p:cNvPr id="75" name="Rectangle 78"/>
              <p:cNvSpPr>
                <a:spLocks noChangeArrowheads="1"/>
              </p:cNvSpPr>
              <p:nvPr/>
            </p:nvSpPr>
            <p:spPr bwMode="auto">
              <a:xfrm>
                <a:off x="5099050" y="1957387"/>
                <a:ext cx="590550" cy="293688"/>
              </a:xfrm>
              <a:prstGeom prst="rect">
                <a:avLst/>
              </a:prstGeom>
              <a:solidFill>
                <a:srgbClr val="FFA5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Rectangle 79"/>
              <p:cNvSpPr>
                <a:spLocks noChangeArrowheads="1"/>
              </p:cNvSpPr>
              <p:nvPr/>
            </p:nvSpPr>
            <p:spPr bwMode="auto">
              <a:xfrm>
                <a:off x="5313363" y="1962150"/>
                <a:ext cx="26511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a:ln>
                      <a:noFill/>
                    </a:ln>
                    <a:solidFill>
                      <a:srgbClr val="000000"/>
                    </a:solidFill>
                    <a:effectLst/>
                    <a:latin typeface="Times New Roman" panose="02020603050405020304" pitchFamily="18" charset="0"/>
                  </a:rPr>
                  <a:t>C</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1" name="Line 142"/>
              <p:cNvSpPr>
                <a:spLocks noChangeShapeType="1"/>
              </p:cNvSpPr>
              <p:nvPr/>
            </p:nvSpPr>
            <p:spPr bwMode="auto">
              <a:xfrm>
                <a:off x="5394325" y="2251075"/>
                <a:ext cx="0" cy="180975"/>
              </a:xfrm>
              <a:prstGeom prst="line">
                <a:avLst/>
              </a:prstGeom>
              <a:noFill/>
              <a:ln w="793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2" name="Freeform 314"/>
              <p:cNvSpPr>
                <a:spLocks/>
              </p:cNvSpPr>
              <p:nvPr/>
            </p:nvSpPr>
            <p:spPr bwMode="auto">
              <a:xfrm>
                <a:off x="5394325" y="1919287"/>
                <a:ext cx="61913" cy="55563"/>
              </a:xfrm>
              <a:custGeom>
                <a:avLst/>
                <a:gdLst>
                  <a:gd name="T0" fmla="*/ 39 w 39"/>
                  <a:gd name="T1" fmla="*/ 35 h 35"/>
                  <a:gd name="T2" fmla="*/ 0 w 39"/>
                  <a:gd name="T3" fmla="*/ 24 h 35"/>
                  <a:gd name="T4" fmla="*/ 33 w 39"/>
                  <a:gd name="T5" fmla="*/ 0 h 35"/>
                  <a:gd name="T6" fmla="*/ 39 w 39"/>
                  <a:gd name="T7" fmla="*/ 35 h 35"/>
                </a:gdLst>
                <a:ahLst/>
                <a:cxnLst>
                  <a:cxn ang="0">
                    <a:pos x="T0" y="T1"/>
                  </a:cxn>
                  <a:cxn ang="0">
                    <a:pos x="T2" y="T3"/>
                  </a:cxn>
                  <a:cxn ang="0">
                    <a:pos x="T4" y="T5"/>
                  </a:cxn>
                  <a:cxn ang="0">
                    <a:pos x="T6" y="T7"/>
                  </a:cxn>
                </a:cxnLst>
                <a:rect l="0" t="0" r="r" b="b"/>
                <a:pathLst>
                  <a:path w="39" h="35">
                    <a:moveTo>
                      <a:pt x="39" y="35"/>
                    </a:moveTo>
                    <a:lnTo>
                      <a:pt x="0" y="24"/>
                    </a:lnTo>
                    <a:lnTo>
                      <a:pt x="33" y="0"/>
                    </a:lnTo>
                    <a:lnTo>
                      <a:pt x="39" y="3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362" name="Group 361"/>
              <p:cNvGrpSpPr/>
              <p:nvPr/>
            </p:nvGrpSpPr>
            <p:grpSpPr>
              <a:xfrm>
                <a:off x="5099050" y="2425700"/>
                <a:ext cx="631826" cy="4432300"/>
                <a:chOff x="5099050" y="2425700"/>
                <a:chExt cx="631826" cy="4432300"/>
              </a:xfrm>
            </p:grpSpPr>
            <p:sp>
              <p:nvSpPr>
                <p:cNvPr id="79" name="Rectangle 94"/>
                <p:cNvSpPr>
                  <a:spLocks noChangeArrowheads="1"/>
                </p:cNvSpPr>
                <p:nvPr/>
              </p:nvSpPr>
              <p:spPr bwMode="auto">
                <a:xfrm>
                  <a:off x="5099050" y="2471737"/>
                  <a:ext cx="590550" cy="293688"/>
                </a:xfrm>
                <a:prstGeom prst="rect">
                  <a:avLst/>
                </a:prstGeom>
                <a:solidFill>
                  <a:srgbClr val="66C2A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Rectangle 95"/>
                <p:cNvSpPr>
                  <a:spLocks noChangeArrowheads="1"/>
                </p:cNvSpPr>
                <p:nvPr/>
              </p:nvSpPr>
              <p:spPr bwMode="auto">
                <a:xfrm>
                  <a:off x="5195888" y="2476500"/>
                  <a:ext cx="5048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a:ln>
                        <a:noFill/>
                      </a:ln>
                      <a:solidFill>
                        <a:srgbClr val="000000"/>
                      </a:solidFill>
                      <a:effectLst/>
                      <a:latin typeface="Times New Roman" panose="02020603050405020304" pitchFamily="18" charset="0"/>
                    </a:rPr>
                    <a:t>L01</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5" name="Rectangle 118"/>
                <p:cNvSpPr>
                  <a:spLocks noChangeArrowheads="1"/>
                </p:cNvSpPr>
                <p:nvPr/>
              </p:nvSpPr>
              <p:spPr bwMode="auto">
                <a:xfrm>
                  <a:off x="5099050" y="3724275"/>
                  <a:ext cx="590550" cy="295275"/>
                </a:xfrm>
                <a:prstGeom prst="rect">
                  <a:avLst/>
                </a:prstGeom>
                <a:solidFill>
                  <a:srgbClr val="FC8D6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Rectangle 119"/>
                <p:cNvSpPr>
                  <a:spLocks noChangeArrowheads="1"/>
                </p:cNvSpPr>
                <p:nvPr/>
              </p:nvSpPr>
              <p:spPr bwMode="auto">
                <a:xfrm>
                  <a:off x="5195888" y="3733800"/>
                  <a:ext cx="5048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a:ln>
                        <a:noFill/>
                      </a:ln>
                      <a:solidFill>
                        <a:srgbClr val="000000"/>
                      </a:solidFill>
                      <a:effectLst/>
                      <a:latin typeface="Times New Roman" panose="02020603050405020304" pitchFamily="18" charset="0"/>
                    </a:rPr>
                    <a:t>L02</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2" name="Freeform 143"/>
                <p:cNvSpPr>
                  <a:spLocks/>
                </p:cNvSpPr>
                <p:nvPr/>
              </p:nvSpPr>
              <p:spPr bwMode="auto">
                <a:xfrm>
                  <a:off x="5370513" y="2425700"/>
                  <a:ext cx="46038" cy="46038"/>
                </a:xfrm>
                <a:custGeom>
                  <a:avLst/>
                  <a:gdLst>
                    <a:gd name="T0" fmla="*/ 29 w 29"/>
                    <a:gd name="T1" fmla="*/ 0 h 29"/>
                    <a:gd name="T2" fmla="*/ 15 w 29"/>
                    <a:gd name="T3" fmla="*/ 29 h 29"/>
                    <a:gd name="T4" fmla="*/ 0 w 29"/>
                    <a:gd name="T5" fmla="*/ 0 h 29"/>
                    <a:gd name="T6" fmla="*/ 29 w 29"/>
                    <a:gd name="T7" fmla="*/ 0 h 29"/>
                  </a:gdLst>
                  <a:ahLst/>
                  <a:cxnLst>
                    <a:cxn ang="0">
                      <a:pos x="T0" y="T1"/>
                    </a:cxn>
                    <a:cxn ang="0">
                      <a:pos x="T2" y="T3"/>
                    </a:cxn>
                    <a:cxn ang="0">
                      <a:pos x="T4" y="T5"/>
                    </a:cxn>
                    <a:cxn ang="0">
                      <a:pos x="T6" y="T7"/>
                    </a:cxn>
                  </a:cxnLst>
                  <a:rect l="0" t="0" r="r" b="b"/>
                  <a:pathLst>
                    <a:path w="29" h="29">
                      <a:moveTo>
                        <a:pt x="29" y="0"/>
                      </a:moveTo>
                      <a:lnTo>
                        <a:pt x="15" y="29"/>
                      </a:lnTo>
                      <a:lnTo>
                        <a:pt x="0" y="0"/>
                      </a:lnTo>
                      <a:lnTo>
                        <a:pt x="2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Line 186"/>
                <p:cNvSpPr>
                  <a:spLocks noChangeShapeType="1"/>
                </p:cNvSpPr>
                <p:nvPr/>
              </p:nvSpPr>
              <p:spPr bwMode="auto">
                <a:xfrm>
                  <a:off x="5394325" y="2765425"/>
                  <a:ext cx="0" cy="919163"/>
                </a:xfrm>
                <a:prstGeom prst="line">
                  <a:avLst/>
                </a:prstGeom>
                <a:noFill/>
                <a:ln w="793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2" name="Freeform 187"/>
                <p:cNvSpPr>
                  <a:spLocks/>
                </p:cNvSpPr>
                <p:nvPr/>
              </p:nvSpPr>
              <p:spPr bwMode="auto">
                <a:xfrm>
                  <a:off x="5370513" y="3678237"/>
                  <a:ext cx="46038" cy="46038"/>
                </a:xfrm>
                <a:custGeom>
                  <a:avLst/>
                  <a:gdLst>
                    <a:gd name="T0" fmla="*/ 29 w 29"/>
                    <a:gd name="T1" fmla="*/ 0 h 29"/>
                    <a:gd name="T2" fmla="*/ 15 w 29"/>
                    <a:gd name="T3" fmla="*/ 29 h 29"/>
                    <a:gd name="T4" fmla="*/ 0 w 29"/>
                    <a:gd name="T5" fmla="*/ 0 h 29"/>
                    <a:gd name="T6" fmla="*/ 29 w 29"/>
                    <a:gd name="T7" fmla="*/ 0 h 29"/>
                  </a:gdLst>
                  <a:ahLst/>
                  <a:cxnLst>
                    <a:cxn ang="0">
                      <a:pos x="T0" y="T1"/>
                    </a:cxn>
                    <a:cxn ang="0">
                      <a:pos x="T2" y="T3"/>
                    </a:cxn>
                    <a:cxn ang="0">
                      <a:pos x="T4" y="T5"/>
                    </a:cxn>
                    <a:cxn ang="0">
                      <a:pos x="T6" y="T7"/>
                    </a:cxn>
                  </a:cxnLst>
                  <a:rect l="0" t="0" r="r" b="b"/>
                  <a:pathLst>
                    <a:path w="29" h="29">
                      <a:moveTo>
                        <a:pt x="29" y="0"/>
                      </a:moveTo>
                      <a:lnTo>
                        <a:pt x="15" y="29"/>
                      </a:lnTo>
                      <a:lnTo>
                        <a:pt x="0" y="0"/>
                      </a:lnTo>
                      <a:lnTo>
                        <a:pt x="2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 name="Rectangle 190"/>
                <p:cNvSpPr>
                  <a:spLocks noChangeArrowheads="1"/>
                </p:cNvSpPr>
                <p:nvPr/>
              </p:nvSpPr>
              <p:spPr bwMode="auto">
                <a:xfrm>
                  <a:off x="5099050" y="4975225"/>
                  <a:ext cx="590550" cy="293688"/>
                </a:xfrm>
                <a:prstGeom prst="rect">
                  <a:avLst/>
                </a:prstGeom>
                <a:solidFill>
                  <a:srgbClr val="8DA0C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Rectangle 191"/>
                <p:cNvSpPr>
                  <a:spLocks noChangeArrowheads="1"/>
                </p:cNvSpPr>
                <p:nvPr/>
              </p:nvSpPr>
              <p:spPr bwMode="auto">
                <a:xfrm>
                  <a:off x="5195888" y="4983162"/>
                  <a:ext cx="5048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a:ln>
                        <a:noFill/>
                      </a:ln>
                      <a:solidFill>
                        <a:srgbClr val="000000"/>
                      </a:solidFill>
                      <a:effectLst/>
                      <a:latin typeface="Times New Roman" panose="02020603050405020304" pitchFamily="18" charset="0"/>
                    </a:rPr>
                    <a:t>L03</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3" name="Line 234"/>
                <p:cNvSpPr>
                  <a:spLocks noChangeShapeType="1"/>
                </p:cNvSpPr>
                <p:nvPr/>
              </p:nvSpPr>
              <p:spPr bwMode="auto">
                <a:xfrm>
                  <a:off x="5394325" y="4019550"/>
                  <a:ext cx="0" cy="915988"/>
                </a:xfrm>
                <a:prstGeom prst="line">
                  <a:avLst/>
                </a:prstGeom>
                <a:noFill/>
                <a:ln w="793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4" name="Freeform 235"/>
                <p:cNvSpPr>
                  <a:spLocks/>
                </p:cNvSpPr>
                <p:nvPr/>
              </p:nvSpPr>
              <p:spPr bwMode="auto">
                <a:xfrm>
                  <a:off x="5370513" y="4929187"/>
                  <a:ext cx="46038" cy="46038"/>
                </a:xfrm>
                <a:custGeom>
                  <a:avLst/>
                  <a:gdLst>
                    <a:gd name="T0" fmla="*/ 29 w 29"/>
                    <a:gd name="T1" fmla="*/ 0 h 29"/>
                    <a:gd name="T2" fmla="*/ 15 w 29"/>
                    <a:gd name="T3" fmla="*/ 29 h 29"/>
                    <a:gd name="T4" fmla="*/ 0 w 29"/>
                    <a:gd name="T5" fmla="*/ 0 h 29"/>
                    <a:gd name="T6" fmla="*/ 29 w 29"/>
                    <a:gd name="T7" fmla="*/ 0 h 29"/>
                  </a:gdLst>
                  <a:ahLst/>
                  <a:cxnLst>
                    <a:cxn ang="0">
                      <a:pos x="T0" y="T1"/>
                    </a:cxn>
                    <a:cxn ang="0">
                      <a:pos x="T2" y="T3"/>
                    </a:cxn>
                    <a:cxn ang="0">
                      <a:pos x="T4" y="T5"/>
                    </a:cxn>
                    <a:cxn ang="0">
                      <a:pos x="T6" y="T7"/>
                    </a:cxn>
                  </a:cxnLst>
                  <a:rect l="0" t="0" r="r" b="b"/>
                  <a:pathLst>
                    <a:path w="29" h="29">
                      <a:moveTo>
                        <a:pt x="29" y="0"/>
                      </a:moveTo>
                      <a:lnTo>
                        <a:pt x="15" y="29"/>
                      </a:lnTo>
                      <a:lnTo>
                        <a:pt x="0" y="0"/>
                      </a:lnTo>
                      <a:lnTo>
                        <a:pt x="2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Rectangle 238"/>
                <p:cNvSpPr>
                  <a:spLocks noChangeArrowheads="1"/>
                </p:cNvSpPr>
                <p:nvPr/>
              </p:nvSpPr>
              <p:spPr bwMode="auto">
                <a:xfrm>
                  <a:off x="5099050" y="6224587"/>
                  <a:ext cx="590550" cy="295275"/>
                </a:xfrm>
                <a:prstGeom prst="rect">
                  <a:avLst/>
                </a:prstGeom>
                <a:solidFill>
                  <a:srgbClr val="A6D85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Rectangle 239"/>
                <p:cNvSpPr>
                  <a:spLocks noChangeArrowheads="1"/>
                </p:cNvSpPr>
                <p:nvPr/>
              </p:nvSpPr>
              <p:spPr bwMode="auto">
                <a:xfrm>
                  <a:off x="5245100" y="6234112"/>
                  <a:ext cx="4064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a:ln>
                        <a:noFill/>
                      </a:ln>
                      <a:solidFill>
                        <a:srgbClr val="000000"/>
                      </a:solidFill>
                      <a:effectLst/>
                      <a:latin typeface="Times New Roman" panose="02020603050405020304" pitchFamily="18" charset="0"/>
                    </a:rPr>
                    <a:t>FC</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21" name="Line 264"/>
                <p:cNvSpPr>
                  <a:spLocks noChangeShapeType="1"/>
                </p:cNvSpPr>
                <p:nvPr/>
              </p:nvSpPr>
              <p:spPr bwMode="auto">
                <a:xfrm>
                  <a:off x="5394325" y="5268912"/>
                  <a:ext cx="0" cy="915988"/>
                </a:xfrm>
                <a:prstGeom prst="line">
                  <a:avLst/>
                </a:prstGeom>
                <a:noFill/>
                <a:ln w="793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2" name="Freeform 265"/>
                <p:cNvSpPr>
                  <a:spLocks/>
                </p:cNvSpPr>
                <p:nvPr/>
              </p:nvSpPr>
              <p:spPr bwMode="auto">
                <a:xfrm>
                  <a:off x="5370513" y="6180137"/>
                  <a:ext cx="46038" cy="44450"/>
                </a:xfrm>
                <a:custGeom>
                  <a:avLst/>
                  <a:gdLst>
                    <a:gd name="T0" fmla="*/ 29 w 29"/>
                    <a:gd name="T1" fmla="*/ 0 h 28"/>
                    <a:gd name="T2" fmla="*/ 15 w 29"/>
                    <a:gd name="T3" fmla="*/ 28 h 28"/>
                    <a:gd name="T4" fmla="*/ 0 w 29"/>
                    <a:gd name="T5" fmla="*/ 0 h 28"/>
                    <a:gd name="T6" fmla="*/ 29 w 29"/>
                    <a:gd name="T7" fmla="*/ 0 h 28"/>
                  </a:gdLst>
                  <a:ahLst/>
                  <a:cxnLst>
                    <a:cxn ang="0">
                      <a:pos x="T0" y="T1"/>
                    </a:cxn>
                    <a:cxn ang="0">
                      <a:pos x="T2" y="T3"/>
                    </a:cxn>
                    <a:cxn ang="0">
                      <a:pos x="T4" y="T5"/>
                    </a:cxn>
                    <a:cxn ang="0">
                      <a:pos x="T6" y="T7"/>
                    </a:cxn>
                  </a:cxnLst>
                  <a:rect l="0" t="0" r="r" b="b"/>
                  <a:pathLst>
                    <a:path w="29" h="28">
                      <a:moveTo>
                        <a:pt x="29" y="0"/>
                      </a:moveTo>
                      <a:lnTo>
                        <a:pt x="15" y="28"/>
                      </a:lnTo>
                      <a:lnTo>
                        <a:pt x="0" y="0"/>
                      </a:lnTo>
                      <a:lnTo>
                        <a:pt x="2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Line 269"/>
                <p:cNvSpPr>
                  <a:spLocks noChangeShapeType="1"/>
                </p:cNvSpPr>
                <p:nvPr/>
              </p:nvSpPr>
              <p:spPr bwMode="auto">
                <a:xfrm>
                  <a:off x="5394325" y="4437062"/>
                  <a:ext cx="0" cy="133350"/>
                </a:xfrm>
                <a:prstGeom prst="line">
                  <a:avLst/>
                </a:prstGeom>
                <a:noFill/>
                <a:ln w="793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4" name="Freeform 270"/>
                <p:cNvSpPr>
                  <a:spLocks/>
                </p:cNvSpPr>
                <p:nvPr/>
              </p:nvSpPr>
              <p:spPr bwMode="auto">
                <a:xfrm>
                  <a:off x="5370513" y="4564062"/>
                  <a:ext cx="46038" cy="46038"/>
                </a:xfrm>
                <a:custGeom>
                  <a:avLst/>
                  <a:gdLst>
                    <a:gd name="T0" fmla="*/ 29 w 29"/>
                    <a:gd name="T1" fmla="*/ 0 h 29"/>
                    <a:gd name="T2" fmla="*/ 15 w 29"/>
                    <a:gd name="T3" fmla="*/ 29 h 29"/>
                    <a:gd name="T4" fmla="*/ 0 w 29"/>
                    <a:gd name="T5" fmla="*/ 0 h 29"/>
                    <a:gd name="T6" fmla="*/ 29 w 29"/>
                    <a:gd name="T7" fmla="*/ 0 h 29"/>
                  </a:gdLst>
                  <a:ahLst/>
                  <a:cxnLst>
                    <a:cxn ang="0">
                      <a:pos x="T0" y="T1"/>
                    </a:cxn>
                    <a:cxn ang="0">
                      <a:pos x="T2" y="T3"/>
                    </a:cxn>
                    <a:cxn ang="0">
                      <a:pos x="T4" y="T5"/>
                    </a:cxn>
                    <a:cxn ang="0">
                      <a:pos x="T6" y="T7"/>
                    </a:cxn>
                  </a:cxnLst>
                  <a:rect l="0" t="0" r="r" b="b"/>
                  <a:pathLst>
                    <a:path w="29" h="29">
                      <a:moveTo>
                        <a:pt x="29" y="0"/>
                      </a:moveTo>
                      <a:lnTo>
                        <a:pt x="15" y="29"/>
                      </a:lnTo>
                      <a:lnTo>
                        <a:pt x="0" y="0"/>
                      </a:lnTo>
                      <a:lnTo>
                        <a:pt x="2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Freeform 288"/>
                <p:cNvSpPr>
                  <a:spLocks/>
                </p:cNvSpPr>
                <p:nvPr/>
              </p:nvSpPr>
              <p:spPr bwMode="auto">
                <a:xfrm>
                  <a:off x="5373688" y="5808662"/>
                  <a:ext cx="46038" cy="46038"/>
                </a:xfrm>
                <a:custGeom>
                  <a:avLst/>
                  <a:gdLst>
                    <a:gd name="T0" fmla="*/ 29 w 29"/>
                    <a:gd name="T1" fmla="*/ 0 h 29"/>
                    <a:gd name="T2" fmla="*/ 15 w 29"/>
                    <a:gd name="T3" fmla="*/ 29 h 29"/>
                    <a:gd name="T4" fmla="*/ 0 w 29"/>
                    <a:gd name="T5" fmla="*/ 0 h 29"/>
                    <a:gd name="T6" fmla="*/ 29 w 29"/>
                    <a:gd name="T7" fmla="*/ 0 h 29"/>
                  </a:gdLst>
                  <a:ahLst/>
                  <a:cxnLst>
                    <a:cxn ang="0">
                      <a:pos x="T0" y="T1"/>
                    </a:cxn>
                    <a:cxn ang="0">
                      <a:pos x="T2" y="T3"/>
                    </a:cxn>
                    <a:cxn ang="0">
                      <a:pos x="T4" y="T5"/>
                    </a:cxn>
                    <a:cxn ang="0">
                      <a:pos x="T6" y="T7"/>
                    </a:cxn>
                  </a:cxnLst>
                  <a:rect l="0" t="0" r="r" b="b"/>
                  <a:pathLst>
                    <a:path w="29" h="29">
                      <a:moveTo>
                        <a:pt x="29" y="0"/>
                      </a:moveTo>
                      <a:lnTo>
                        <a:pt x="15" y="29"/>
                      </a:lnTo>
                      <a:lnTo>
                        <a:pt x="0" y="0"/>
                      </a:lnTo>
                      <a:lnTo>
                        <a:pt x="2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Rectangle 303"/>
                <p:cNvSpPr>
                  <a:spLocks noChangeArrowheads="1"/>
                </p:cNvSpPr>
                <p:nvPr/>
              </p:nvSpPr>
              <p:spPr bwMode="auto">
                <a:xfrm>
                  <a:off x="5170488" y="6521450"/>
                  <a:ext cx="56038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a:ln>
                        <a:noFill/>
                      </a:ln>
                      <a:solidFill>
                        <a:srgbClr val="000000"/>
                      </a:solidFill>
                      <a:effectLst/>
                      <a:latin typeface="Times New Roman" panose="02020603050405020304" pitchFamily="18" charset="0"/>
                    </a:rPr>
                    <a:t>LLL</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35" name="Line 330"/>
                <p:cNvSpPr>
                  <a:spLocks noChangeShapeType="1"/>
                </p:cNvSpPr>
                <p:nvPr/>
              </p:nvSpPr>
              <p:spPr bwMode="auto">
                <a:xfrm>
                  <a:off x="5394325" y="2765425"/>
                  <a:ext cx="0" cy="549275"/>
                </a:xfrm>
                <a:prstGeom prst="line">
                  <a:avLst/>
                </a:prstGeom>
                <a:noFill/>
                <a:ln w="793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6" name="Freeform 331"/>
                <p:cNvSpPr>
                  <a:spLocks/>
                </p:cNvSpPr>
                <p:nvPr/>
              </p:nvSpPr>
              <p:spPr bwMode="auto">
                <a:xfrm>
                  <a:off x="5370513" y="3309937"/>
                  <a:ext cx="46038" cy="46038"/>
                </a:xfrm>
                <a:custGeom>
                  <a:avLst/>
                  <a:gdLst>
                    <a:gd name="T0" fmla="*/ 29 w 29"/>
                    <a:gd name="T1" fmla="*/ 0 h 29"/>
                    <a:gd name="T2" fmla="*/ 15 w 29"/>
                    <a:gd name="T3" fmla="*/ 29 h 29"/>
                    <a:gd name="T4" fmla="*/ 0 w 29"/>
                    <a:gd name="T5" fmla="*/ 0 h 29"/>
                    <a:gd name="T6" fmla="*/ 29 w 29"/>
                    <a:gd name="T7" fmla="*/ 0 h 29"/>
                  </a:gdLst>
                  <a:ahLst/>
                  <a:cxnLst>
                    <a:cxn ang="0">
                      <a:pos x="T0" y="T1"/>
                    </a:cxn>
                    <a:cxn ang="0">
                      <a:pos x="T2" y="T3"/>
                    </a:cxn>
                    <a:cxn ang="0">
                      <a:pos x="T4" y="T5"/>
                    </a:cxn>
                    <a:cxn ang="0">
                      <a:pos x="T6" y="T7"/>
                    </a:cxn>
                  </a:cxnLst>
                  <a:rect l="0" t="0" r="r" b="b"/>
                  <a:pathLst>
                    <a:path w="29" h="29">
                      <a:moveTo>
                        <a:pt x="29" y="0"/>
                      </a:moveTo>
                      <a:lnTo>
                        <a:pt x="15" y="29"/>
                      </a:lnTo>
                      <a:lnTo>
                        <a:pt x="0" y="0"/>
                      </a:lnTo>
                      <a:lnTo>
                        <a:pt x="2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51" name="Group 350"/>
              <p:cNvGrpSpPr/>
              <p:nvPr/>
            </p:nvGrpSpPr>
            <p:grpSpPr>
              <a:xfrm>
                <a:off x="5833872" y="2425700"/>
                <a:ext cx="646112" cy="4432300"/>
                <a:chOff x="10272713" y="2425700"/>
                <a:chExt cx="646112" cy="4432300"/>
              </a:xfrm>
            </p:grpSpPr>
            <p:sp>
              <p:nvSpPr>
                <p:cNvPr id="94" name="Freeform 151"/>
                <p:cNvSpPr>
                  <a:spLocks/>
                </p:cNvSpPr>
                <p:nvPr/>
              </p:nvSpPr>
              <p:spPr bwMode="auto">
                <a:xfrm>
                  <a:off x="10545763" y="2867025"/>
                  <a:ext cx="46038" cy="46038"/>
                </a:xfrm>
                <a:custGeom>
                  <a:avLst/>
                  <a:gdLst>
                    <a:gd name="T0" fmla="*/ 29 w 29"/>
                    <a:gd name="T1" fmla="*/ 0 h 29"/>
                    <a:gd name="T2" fmla="*/ 14 w 29"/>
                    <a:gd name="T3" fmla="*/ 29 h 29"/>
                    <a:gd name="T4" fmla="*/ 0 w 29"/>
                    <a:gd name="T5" fmla="*/ 0 h 29"/>
                    <a:gd name="T6" fmla="*/ 29 w 29"/>
                    <a:gd name="T7" fmla="*/ 0 h 29"/>
                  </a:gdLst>
                  <a:ahLst/>
                  <a:cxnLst>
                    <a:cxn ang="0">
                      <a:pos x="T0" y="T1"/>
                    </a:cxn>
                    <a:cxn ang="0">
                      <a:pos x="T2" y="T3"/>
                    </a:cxn>
                    <a:cxn ang="0">
                      <a:pos x="T4" y="T5"/>
                    </a:cxn>
                    <a:cxn ang="0">
                      <a:pos x="T6" y="T7"/>
                    </a:cxn>
                  </a:cxnLst>
                  <a:rect l="0" t="0" r="r" b="b"/>
                  <a:pathLst>
                    <a:path w="29" h="29">
                      <a:moveTo>
                        <a:pt x="29" y="0"/>
                      </a:moveTo>
                      <a:lnTo>
                        <a:pt x="14" y="29"/>
                      </a:lnTo>
                      <a:lnTo>
                        <a:pt x="0" y="0"/>
                      </a:lnTo>
                      <a:lnTo>
                        <a:pt x="2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350" name="Group 349"/>
                <p:cNvGrpSpPr/>
                <p:nvPr/>
              </p:nvGrpSpPr>
              <p:grpSpPr>
                <a:xfrm>
                  <a:off x="10272713" y="2425700"/>
                  <a:ext cx="646112" cy="4432300"/>
                  <a:chOff x="10272713" y="2425700"/>
                  <a:chExt cx="646112" cy="4432300"/>
                </a:xfrm>
              </p:grpSpPr>
              <p:sp>
                <p:nvSpPr>
                  <p:cNvPr id="81" name="Rectangle 108"/>
                  <p:cNvSpPr>
                    <a:spLocks noChangeArrowheads="1"/>
                  </p:cNvSpPr>
                  <p:nvPr/>
                </p:nvSpPr>
                <p:spPr bwMode="auto">
                  <a:xfrm>
                    <a:off x="10272713" y="2471737"/>
                    <a:ext cx="592138" cy="293688"/>
                  </a:xfrm>
                  <a:prstGeom prst="rect">
                    <a:avLst/>
                  </a:prstGeom>
                  <a:solidFill>
                    <a:srgbClr val="66C2A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Rectangle 109"/>
                  <p:cNvSpPr>
                    <a:spLocks noChangeArrowheads="1"/>
                  </p:cNvSpPr>
                  <p:nvPr/>
                </p:nvSpPr>
                <p:spPr bwMode="auto">
                  <a:xfrm>
                    <a:off x="10364788" y="2476500"/>
                    <a:ext cx="5175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dirty="0">
                        <a:ln>
                          <a:noFill/>
                        </a:ln>
                        <a:solidFill>
                          <a:srgbClr val="000000"/>
                        </a:solidFill>
                        <a:effectLst/>
                        <a:latin typeface="Times New Roman" panose="02020603050405020304" pitchFamily="18" charset="0"/>
                      </a:rPr>
                      <a:t>R01</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83" name="Rectangle 116"/>
                  <p:cNvSpPr>
                    <a:spLocks noChangeArrowheads="1"/>
                  </p:cNvSpPr>
                  <p:nvPr/>
                </p:nvSpPr>
                <p:spPr bwMode="auto">
                  <a:xfrm>
                    <a:off x="10272713" y="2913062"/>
                    <a:ext cx="592138" cy="293688"/>
                  </a:xfrm>
                  <a:prstGeom prst="rect">
                    <a:avLst/>
                  </a:prstGeom>
                  <a:solidFill>
                    <a:srgbClr val="66C2A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Rectangle 117"/>
                  <p:cNvSpPr>
                    <a:spLocks noChangeArrowheads="1"/>
                  </p:cNvSpPr>
                  <p:nvPr/>
                </p:nvSpPr>
                <p:spPr bwMode="auto">
                  <a:xfrm>
                    <a:off x="10364788" y="2917825"/>
                    <a:ext cx="5175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a:ln>
                          <a:noFill/>
                        </a:ln>
                        <a:solidFill>
                          <a:srgbClr val="000000"/>
                        </a:solidFill>
                        <a:effectLst/>
                        <a:latin typeface="Times New Roman" panose="02020603050405020304" pitchFamily="18" charset="0"/>
                      </a:rPr>
                      <a:t>R02</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7" name="Rectangle 132"/>
                  <p:cNvSpPr>
                    <a:spLocks noChangeArrowheads="1"/>
                  </p:cNvSpPr>
                  <p:nvPr/>
                </p:nvSpPr>
                <p:spPr bwMode="auto">
                  <a:xfrm>
                    <a:off x="10272713" y="3724275"/>
                    <a:ext cx="592138" cy="295275"/>
                  </a:xfrm>
                  <a:prstGeom prst="rect">
                    <a:avLst/>
                  </a:prstGeom>
                  <a:solidFill>
                    <a:srgbClr val="FC8D6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Rectangle 133"/>
                  <p:cNvSpPr>
                    <a:spLocks noChangeArrowheads="1"/>
                  </p:cNvSpPr>
                  <p:nvPr/>
                </p:nvSpPr>
                <p:spPr bwMode="auto">
                  <a:xfrm>
                    <a:off x="10364788" y="3733800"/>
                    <a:ext cx="5175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dirty="0">
                        <a:ln>
                          <a:noFill/>
                        </a:ln>
                        <a:solidFill>
                          <a:srgbClr val="000000"/>
                        </a:solidFill>
                        <a:effectLst/>
                        <a:latin typeface="Times New Roman" panose="02020603050405020304" pitchFamily="18" charset="0"/>
                      </a:rPr>
                      <a:t>R03</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93" name="Line 150"/>
                  <p:cNvSpPr>
                    <a:spLocks noChangeShapeType="1"/>
                  </p:cNvSpPr>
                  <p:nvPr/>
                </p:nvSpPr>
                <p:spPr bwMode="auto">
                  <a:xfrm>
                    <a:off x="10567988" y="2765425"/>
                    <a:ext cx="0" cy="107950"/>
                  </a:xfrm>
                  <a:prstGeom prst="line">
                    <a:avLst/>
                  </a:prstGeom>
                  <a:noFill/>
                  <a:ln w="793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8" name="Freeform 173"/>
                  <p:cNvSpPr>
                    <a:spLocks/>
                  </p:cNvSpPr>
                  <p:nvPr/>
                </p:nvSpPr>
                <p:spPr bwMode="auto">
                  <a:xfrm>
                    <a:off x="10545763" y="2425700"/>
                    <a:ext cx="46038" cy="46038"/>
                  </a:xfrm>
                  <a:custGeom>
                    <a:avLst/>
                    <a:gdLst>
                      <a:gd name="T0" fmla="*/ 29 w 29"/>
                      <a:gd name="T1" fmla="*/ 0 h 29"/>
                      <a:gd name="T2" fmla="*/ 14 w 29"/>
                      <a:gd name="T3" fmla="*/ 29 h 29"/>
                      <a:gd name="T4" fmla="*/ 0 w 29"/>
                      <a:gd name="T5" fmla="*/ 0 h 29"/>
                      <a:gd name="T6" fmla="*/ 29 w 29"/>
                      <a:gd name="T7" fmla="*/ 0 h 29"/>
                    </a:gdLst>
                    <a:ahLst/>
                    <a:cxnLst>
                      <a:cxn ang="0">
                        <a:pos x="T0" y="T1"/>
                      </a:cxn>
                      <a:cxn ang="0">
                        <a:pos x="T2" y="T3"/>
                      </a:cxn>
                      <a:cxn ang="0">
                        <a:pos x="T4" y="T5"/>
                      </a:cxn>
                      <a:cxn ang="0">
                        <a:pos x="T6" y="T7"/>
                      </a:cxn>
                    </a:cxnLst>
                    <a:rect l="0" t="0" r="r" b="b"/>
                    <a:pathLst>
                      <a:path w="29" h="29">
                        <a:moveTo>
                          <a:pt x="29" y="0"/>
                        </a:moveTo>
                        <a:lnTo>
                          <a:pt x="14" y="29"/>
                        </a:lnTo>
                        <a:lnTo>
                          <a:pt x="0" y="0"/>
                        </a:lnTo>
                        <a:lnTo>
                          <a:pt x="2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Line 178"/>
                  <p:cNvSpPr>
                    <a:spLocks noChangeShapeType="1"/>
                  </p:cNvSpPr>
                  <p:nvPr/>
                </p:nvSpPr>
                <p:spPr bwMode="auto">
                  <a:xfrm>
                    <a:off x="10567988" y="3206750"/>
                    <a:ext cx="0" cy="477838"/>
                  </a:xfrm>
                  <a:prstGeom prst="line">
                    <a:avLst/>
                  </a:prstGeom>
                  <a:noFill/>
                  <a:ln w="793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0" name="Freeform 179"/>
                  <p:cNvSpPr>
                    <a:spLocks/>
                  </p:cNvSpPr>
                  <p:nvPr/>
                </p:nvSpPr>
                <p:spPr bwMode="auto">
                  <a:xfrm>
                    <a:off x="10545763" y="3678237"/>
                    <a:ext cx="46038" cy="46038"/>
                  </a:xfrm>
                  <a:custGeom>
                    <a:avLst/>
                    <a:gdLst>
                      <a:gd name="T0" fmla="*/ 29 w 29"/>
                      <a:gd name="T1" fmla="*/ 0 h 29"/>
                      <a:gd name="T2" fmla="*/ 14 w 29"/>
                      <a:gd name="T3" fmla="*/ 29 h 29"/>
                      <a:gd name="T4" fmla="*/ 0 w 29"/>
                      <a:gd name="T5" fmla="*/ 0 h 29"/>
                      <a:gd name="T6" fmla="*/ 29 w 29"/>
                      <a:gd name="T7" fmla="*/ 0 h 29"/>
                    </a:gdLst>
                    <a:ahLst/>
                    <a:cxnLst>
                      <a:cxn ang="0">
                        <a:pos x="T0" y="T1"/>
                      </a:cxn>
                      <a:cxn ang="0">
                        <a:pos x="T2" y="T3"/>
                      </a:cxn>
                      <a:cxn ang="0">
                        <a:pos x="T4" y="T5"/>
                      </a:cxn>
                      <a:cxn ang="0">
                        <a:pos x="T6" y="T7"/>
                      </a:cxn>
                    </a:cxnLst>
                    <a:rect l="0" t="0" r="r" b="b"/>
                    <a:pathLst>
                      <a:path w="29" h="29">
                        <a:moveTo>
                          <a:pt x="29" y="0"/>
                        </a:moveTo>
                        <a:lnTo>
                          <a:pt x="14" y="29"/>
                        </a:lnTo>
                        <a:lnTo>
                          <a:pt x="0" y="0"/>
                        </a:lnTo>
                        <a:lnTo>
                          <a:pt x="2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Rectangle 204"/>
                  <p:cNvSpPr>
                    <a:spLocks noChangeArrowheads="1"/>
                  </p:cNvSpPr>
                  <p:nvPr/>
                </p:nvSpPr>
                <p:spPr bwMode="auto">
                  <a:xfrm>
                    <a:off x="10272713" y="4975225"/>
                    <a:ext cx="592138" cy="293688"/>
                  </a:xfrm>
                  <a:prstGeom prst="rect">
                    <a:avLst/>
                  </a:prstGeom>
                  <a:solidFill>
                    <a:srgbClr val="8DA0C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Rectangle 205"/>
                  <p:cNvSpPr>
                    <a:spLocks noChangeArrowheads="1"/>
                  </p:cNvSpPr>
                  <p:nvPr/>
                </p:nvSpPr>
                <p:spPr bwMode="auto">
                  <a:xfrm>
                    <a:off x="10364788" y="4983162"/>
                    <a:ext cx="5175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a:ln>
                          <a:noFill/>
                        </a:ln>
                        <a:solidFill>
                          <a:srgbClr val="000000"/>
                        </a:solidFill>
                        <a:effectLst/>
                        <a:latin typeface="Times New Roman" panose="02020603050405020304" pitchFamily="18" charset="0"/>
                      </a:rPr>
                      <a:t>R05</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7" name="Rectangle 212"/>
                  <p:cNvSpPr>
                    <a:spLocks noChangeArrowheads="1"/>
                  </p:cNvSpPr>
                  <p:nvPr/>
                </p:nvSpPr>
                <p:spPr bwMode="auto">
                  <a:xfrm>
                    <a:off x="10272713" y="5416550"/>
                    <a:ext cx="592138" cy="293688"/>
                  </a:xfrm>
                  <a:prstGeom prst="rect">
                    <a:avLst/>
                  </a:prstGeom>
                  <a:solidFill>
                    <a:srgbClr val="8DA0C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Rectangle 213"/>
                  <p:cNvSpPr>
                    <a:spLocks noChangeArrowheads="1"/>
                  </p:cNvSpPr>
                  <p:nvPr/>
                </p:nvSpPr>
                <p:spPr bwMode="auto">
                  <a:xfrm>
                    <a:off x="10364788" y="5424487"/>
                    <a:ext cx="5175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a:ln>
                          <a:noFill/>
                        </a:ln>
                        <a:solidFill>
                          <a:srgbClr val="000000"/>
                        </a:solidFill>
                        <a:effectLst/>
                        <a:latin typeface="Times New Roman" panose="02020603050405020304" pitchFamily="18" charset="0"/>
                      </a:rPr>
                      <a:t>R06</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9" name="Line 220"/>
                  <p:cNvSpPr>
                    <a:spLocks noChangeShapeType="1"/>
                  </p:cNvSpPr>
                  <p:nvPr/>
                </p:nvSpPr>
                <p:spPr bwMode="auto">
                  <a:xfrm>
                    <a:off x="10567988" y="5268912"/>
                    <a:ext cx="0" cy="107950"/>
                  </a:xfrm>
                  <a:prstGeom prst="line">
                    <a:avLst/>
                  </a:prstGeom>
                  <a:noFill/>
                  <a:ln w="793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0" name="Freeform 221"/>
                  <p:cNvSpPr>
                    <a:spLocks/>
                  </p:cNvSpPr>
                  <p:nvPr/>
                </p:nvSpPr>
                <p:spPr bwMode="auto">
                  <a:xfrm>
                    <a:off x="10545763" y="5370512"/>
                    <a:ext cx="46038" cy="46038"/>
                  </a:xfrm>
                  <a:custGeom>
                    <a:avLst/>
                    <a:gdLst>
                      <a:gd name="T0" fmla="*/ 29 w 29"/>
                      <a:gd name="T1" fmla="*/ 0 h 29"/>
                      <a:gd name="T2" fmla="*/ 14 w 29"/>
                      <a:gd name="T3" fmla="*/ 29 h 29"/>
                      <a:gd name="T4" fmla="*/ 0 w 29"/>
                      <a:gd name="T5" fmla="*/ 0 h 29"/>
                      <a:gd name="T6" fmla="*/ 29 w 29"/>
                      <a:gd name="T7" fmla="*/ 0 h 29"/>
                    </a:gdLst>
                    <a:ahLst/>
                    <a:cxnLst>
                      <a:cxn ang="0">
                        <a:pos x="T0" y="T1"/>
                      </a:cxn>
                      <a:cxn ang="0">
                        <a:pos x="T2" y="T3"/>
                      </a:cxn>
                      <a:cxn ang="0">
                        <a:pos x="T4" y="T5"/>
                      </a:cxn>
                      <a:cxn ang="0">
                        <a:pos x="T6" y="T7"/>
                      </a:cxn>
                    </a:cxnLst>
                    <a:rect l="0" t="0" r="r" b="b"/>
                    <a:pathLst>
                      <a:path w="29" h="29">
                        <a:moveTo>
                          <a:pt x="29" y="0"/>
                        </a:moveTo>
                        <a:lnTo>
                          <a:pt x="14" y="29"/>
                        </a:lnTo>
                        <a:lnTo>
                          <a:pt x="0" y="0"/>
                        </a:lnTo>
                        <a:lnTo>
                          <a:pt x="2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Rectangle 252"/>
                  <p:cNvSpPr>
                    <a:spLocks noChangeArrowheads="1"/>
                  </p:cNvSpPr>
                  <p:nvPr/>
                </p:nvSpPr>
                <p:spPr bwMode="auto">
                  <a:xfrm>
                    <a:off x="10272713" y="6224587"/>
                    <a:ext cx="592138" cy="295275"/>
                  </a:xfrm>
                  <a:prstGeom prst="rect">
                    <a:avLst/>
                  </a:prstGeom>
                  <a:solidFill>
                    <a:srgbClr val="A6D85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Rectangle 253"/>
                  <p:cNvSpPr>
                    <a:spLocks noChangeArrowheads="1"/>
                  </p:cNvSpPr>
                  <p:nvPr/>
                </p:nvSpPr>
                <p:spPr bwMode="auto">
                  <a:xfrm>
                    <a:off x="10420350" y="6234112"/>
                    <a:ext cx="4064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a:ln>
                          <a:noFill/>
                        </a:ln>
                        <a:solidFill>
                          <a:srgbClr val="000000"/>
                        </a:solidFill>
                        <a:effectLst/>
                        <a:latin typeface="Times New Roman" panose="02020603050405020304" pitchFamily="18" charset="0"/>
                      </a:rPr>
                      <a:t>FC</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9" name="Line 258"/>
                  <p:cNvSpPr>
                    <a:spLocks noChangeShapeType="1"/>
                  </p:cNvSpPr>
                  <p:nvPr/>
                </p:nvSpPr>
                <p:spPr bwMode="auto">
                  <a:xfrm>
                    <a:off x="10567988" y="5710237"/>
                    <a:ext cx="0" cy="474663"/>
                  </a:xfrm>
                  <a:prstGeom prst="line">
                    <a:avLst/>
                  </a:prstGeom>
                  <a:noFill/>
                  <a:ln w="793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0" name="Freeform 259"/>
                  <p:cNvSpPr>
                    <a:spLocks/>
                  </p:cNvSpPr>
                  <p:nvPr/>
                </p:nvSpPr>
                <p:spPr bwMode="auto">
                  <a:xfrm>
                    <a:off x="10545763" y="6180137"/>
                    <a:ext cx="46038" cy="44450"/>
                  </a:xfrm>
                  <a:custGeom>
                    <a:avLst/>
                    <a:gdLst>
                      <a:gd name="T0" fmla="*/ 29 w 29"/>
                      <a:gd name="T1" fmla="*/ 0 h 28"/>
                      <a:gd name="T2" fmla="*/ 14 w 29"/>
                      <a:gd name="T3" fmla="*/ 28 h 28"/>
                      <a:gd name="T4" fmla="*/ 0 w 29"/>
                      <a:gd name="T5" fmla="*/ 0 h 28"/>
                      <a:gd name="T6" fmla="*/ 29 w 29"/>
                      <a:gd name="T7" fmla="*/ 0 h 28"/>
                    </a:gdLst>
                    <a:ahLst/>
                    <a:cxnLst>
                      <a:cxn ang="0">
                        <a:pos x="T0" y="T1"/>
                      </a:cxn>
                      <a:cxn ang="0">
                        <a:pos x="T2" y="T3"/>
                      </a:cxn>
                      <a:cxn ang="0">
                        <a:pos x="T4" y="T5"/>
                      </a:cxn>
                      <a:cxn ang="0">
                        <a:pos x="T6" y="T7"/>
                      </a:cxn>
                    </a:cxnLst>
                    <a:rect l="0" t="0" r="r" b="b"/>
                    <a:pathLst>
                      <a:path w="29" h="28">
                        <a:moveTo>
                          <a:pt x="29" y="0"/>
                        </a:moveTo>
                        <a:lnTo>
                          <a:pt x="14" y="28"/>
                        </a:lnTo>
                        <a:lnTo>
                          <a:pt x="0" y="0"/>
                        </a:lnTo>
                        <a:lnTo>
                          <a:pt x="2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348" name="Group 347"/>
                  <p:cNvGrpSpPr/>
                  <p:nvPr/>
                </p:nvGrpSpPr>
                <p:grpSpPr>
                  <a:xfrm>
                    <a:off x="10272713" y="4019550"/>
                    <a:ext cx="609600" cy="955675"/>
                    <a:chOff x="10272713" y="4019550"/>
                    <a:chExt cx="609600" cy="955675"/>
                  </a:xfrm>
                </p:grpSpPr>
                <p:sp>
                  <p:nvSpPr>
                    <p:cNvPr id="89" name="Rectangle 140"/>
                    <p:cNvSpPr>
                      <a:spLocks noChangeArrowheads="1"/>
                    </p:cNvSpPr>
                    <p:nvPr/>
                  </p:nvSpPr>
                  <p:spPr bwMode="auto">
                    <a:xfrm>
                      <a:off x="10272713" y="4165600"/>
                      <a:ext cx="592138" cy="295275"/>
                    </a:xfrm>
                    <a:prstGeom prst="rect">
                      <a:avLst/>
                    </a:prstGeom>
                    <a:solidFill>
                      <a:srgbClr val="FC8D6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Rectangle 141"/>
                    <p:cNvSpPr>
                      <a:spLocks noChangeArrowheads="1"/>
                    </p:cNvSpPr>
                    <p:nvPr/>
                  </p:nvSpPr>
                  <p:spPr bwMode="auto">
                    <a:xfrm>
                      <a:off x="10364788" y="4175125"/>
                      <a:ext cx="5175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a:ln>
                            <a:noFill/>
                          </a:ln>
                          <a:solidFill>
                            <a:srgbClr val="000000"/>
                          </a:solidFill>
                          <a:effectLst/>
                          <a:latin typeface="Times New Roman" panose="02020603050405020304" pitchFamily="18" charset="0"/>
                        </a:rPr>
                        <a:t>R04</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5" name="Line 158"/>
                    <p:cNvSpPr>
                      <a:spLocks noChangeShapeType="1"/>
                    </p:cNvSpPr>
                    <p:nvPr/>
                  </p:nvSpPr>
                  <p:spPr bwMode="auto">
                    <a:xfrm>
                      <a:off x="10567988" y="4019550"/>
                      <a:ext cx="0" cy="106363"/>
                    </a:xfrm>
                    <a:prstGeom prst="line">
                      <a:avLst/>
                    </a:prstGeom>
                    <a:noFill/>
                    <a:ln w="793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6" name="Freeform 159"/>
                    <p:cNvSpPr>
                      <a:spLocks/>
                    </p:cNvSpPr>
                    <p:nvPr/>
                  </p:nvSpPr>
                  <p:spPr bwMode="auto">
                    <a:xfrm>
                      <a:off x="10545763" y="4119562"/>
                      <a:ext cx="46038" cy="46038"/>
                    </a:xfrm>
                    <a:custGeom>
                      <a:avLst/>
                      <a:gdLst>
                        <a:gd name="T0" fmla="*/ 29 w 29"/>
                        <a:gd name="T1" fmla="*/ 0 h 29"/>
                        <a:gd name="T2" fmla="*/ 14 w 29"/>
                        <a:gd name="T3" fmla="*/ 29 h 29"/>
                        <a:gd name="T4" fmla="*/ 0 w 29"/>
                        <a:gd name="T5" fmla="*/ 0 h 29"/>
                        <a:gd name="T6" fmla="*/ 29 w 29"/>
                        <a:gd name="T7" fmla="*/ 0 h 29"/>
                      </a:gdLst>
                      <a:ahLst/>
                      <a:cxnLst>
                        <a:cxn ang="0">
                          <a:pos x="T0" y="T1"/>
                        </a:cxn>
                        <a:cxn ang="0">
                          <a:pos x="T2" y="T3"/>
                        </a:cxn>
                        <a:cxn ang="0">
                          <a:pos x="T4" y="T5"/>
                        </a:cxn>
                        <a:cxn ang="0">
                          <a:pos x="T6" y="T7"/>
                        </a:cxn>
                      </a:cxnLst>
                      <a:rect l="0" t="0" r="r" b="b"/>
                      <a:pathLst>
                        <a:path w="29" h="29">
                          <a:moveTo>
                            <a:pt x="29" y="0"/>
                          </a:moveTo>
                          <a:lnTo>
                            <a:pt x="14" y="29"/>
                          </a:lnTo>
                          <a:lnTo>
                            <a:pt x="0" y="0"/>
                          </a:lnTo>
                          <a:lnTo>
                            <a:pt x="2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Line 226"/>
                    <p:cNvSpPr>
                      <a:spLocks noChangeShapeType="1"/>
                    </p:cNvSpPr>
                    <p:nvPr/>
                  </p:nvSpPr>
                  <p:spPr bwMode="auto">
                    <a:xfrm>
                      <a:off x="10567988" y="4460875"/>
                      <a:ext cx="0" cy="474663"/>
                    </a:xfrm>
                    <a:prstGeom prst="line">
                      <a:avLst/>
                    </a:prstGeom>
                    <a:noFill/>
                    <a:ln w="793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 name="Freeform 227"/>
                    <p:cNvSpPr>
                      <a:spLocks/>
                    </p:cNvSpPr>
                    <p:nvPr/>
                  </p:nvSpPr>
                  <p:spPr bwMode="auto">
                    <a:xfrm>
                      <a:off x="10545763" y="4929187"/>
                      <a:ext cx="46038" cy="46038"/>
                    </a:xfrm>
                    <a:custGeom>
                      <a:avLst/>
                      <a:gdLst>
                        <a:gd name="T0" fmla="*/ 29 w 29"/>
                        <a:gd name="T1" fmla="*/ 0 h 29"/>
                        <a:gd name="T2" fmla="*/ 14 w 29"/>
                        <a:gd name="T3" fmla="*/ 29 h 29"/>
                        <a:gd name="T4" fmla="*/ 0 w 29"/>
                        <a:gd name="T5" fmla="*/ 0 h 29"/>
                        <a:gd name="T6" fmla="*/ 29 w 29"/>
                        <a:gd name="T7" fmla="*/ 0 h 29"/>
                      </a:gdLst>
                      <a:ahLst/>
                      <a:cxnLst>
                        <a:cxn ang="0">
                          <a:pos x="T0" y="T1"/>
                        </a:cxn>
                        <a:cxn ang="0">
                          <a:pos x="T2" y="T3"/>
                        </a:cxn>
                        <a:cxn ang="0">
                          <a:pos x="T4" y="T5"/>
                        </a:cxn>
                        <a:cxn ang="0">
                          <a:pos x="T6" y="T7"/>
                        </a:cxn>
                      </a:cxnLst>
                      <a:rect l="0" t="0" r="r" b="b"/>
                      <a:pathLst>
                        <a:path w="29" h="29">
                          <a:moveTo>
                            <a:pt x="29" y="0"/>
                          </a:moveTo>
                          <a:lnTo>
                            <a:pt x="14" y="29"/>
                          </a:lnTo>
                          <a:lnTo>
                            <a:pt x="0" y="0"/>
                          </a:lnTo>
                          <a:lnTo>
                            <a:pt x="2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Line 278"/>
                    <p:cNvSpPr>
                      <a:spLocks noChangeShapeType="1"/>
                    </p:cNvSpPr>
                    <p:nvPr/>
                  </p:nvSpPr>
                  <p:spPr bwMode="auto">
                    <a:xfrm>
                      <a:off x="10567988" y="4460875"/>
                      <a:ext cx="0" cy="109538"/>
                    </a:xfrm>
                    <a:prstGeom prst="line">
                      <a:avLst/>
                    </a:prstGeom>
                    <a:noFill/>
                    <a:ln w="793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6" name="Freeform 279"/>
                    <p:cNvSpPr>
                      <a:spLocks/>
                    </p:cNvSpPr>
                    <p:nvPr/>
                  </p:nvSpPr>
                  <p:spPr bwMode="auto">
                    <a:xfrm>
                      <a:off x="10545763" y="4564062"/>
                      <a:ext cx="46038" cy="46038"/>
                    </a:xfrm>
                    <a:custGeom>
                      <a:avLst/>
                      <a:gdLst>
                        <a:gd name="T0" fmla="*/ 29 w 29"/>
                        <a:gd name="T1" fmla="*/ 0 h 29"/>
                        <a:gd name="T2" fmla="*/ 14 w 29"/>
                        <a:gd name="T3" fmla="*/ 29 h 29"/>
                        <a:gd name="T4" fmla="*/ 0 w 29"/>
                        <a:gd name="T5" fmla="*/ 0 h 29"/>
                        <a:gd name="T6" fmla="*/ 29 w 29"/>
                        <a:gd name="T7" fmla="*/ 0 h 29"/>
                      </a:gdLst>
                      <a:ahLst/>
                      <a:cxnLst>
                        <a:cxn ang="0">
                          <a:pos x="T0" y="T1"/>
                        </a:cxn>
                        <a:cxn ang="0">
                          <a:pos x="T2" y="T3"/>
                        </a:cxn>
                        <a:cxn ang="0">
                          <a:pos x="T4" y="T5"/>
                        </a:cxn>
                        <a:cxn ang="0">
                          <a:pos x="T6" y="T7"/>
                        </a:cxn>
                      </a:cxnLst>
                      <a:rect l="0" t="0" r="r" b="b"/>
                      <a:pathLst>
                        <a:path w="29" h="29">
                          <a:moveTo>
                            <a:pt x="29" y="0"/>
                          </a:moveTo>
                          <a:lnTo>
                            <a:pt x="14" y="29"/>
                          </a:lnTo>
                          <a:lnTo>
                            <a:pt x="0" y="0"/>
                          </a:lnTo>
                          <a:lnTo>
                            <a:pt x="2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28" name="Freeform 296"/>
                  <p:cNvSpPr>
                    <a:spLocks/>
                  </p:cNvSpPr>
                  <p:nvPr/>
                </p:nvSpPr>
                <p:spPr bwMode="auto">
                  <a:xfrm>
                    <a:off x="10547350" y="5808662"/>
                    <a:ext cx="46038" cy="46038"/>
                  </a:xfrm>
                  <a:custGeom>
                    <a:avLst/>
                    <a:gdLst>
                      <a:gd name="T0" fmla="*/ 29 w 29"/>
                      <a:gd name="T1" fmla="*/ 0 h 29"/>
                      <a:gd name="T2" fmla="*/ 16 w 29"/>
                      <a:gd name="T3" fmla="*/ 29 h 29"/>
                      <a:gd name="T4" fmla="*/ 0 w 29"/>
                      <a:gd name="T5" fmla="*/ 1 h 29"/>
                      <a:gd name="T6" fmla="*/ 29 w 29"/>
                      <a:gd name="T7" fmla="*/ 0 h 29"/>
                    </a:gdLst>
                    <a:ahLst/>
                    <a:cxnLst>
                      <a:cxn ang="0">
                        <a:pos x="T0" y="T1"/>
                      </a:cxn>
                      <a:cxn ang="0">
                        <a:pos x="T2" y="T3"/>
                      </a:cxn>
                      <a:cxn ang="0">
                        <a:pos x="T4" y="T5"/>
                      </a:cxn>
                      <a:cxn ang="0">
                        <a:pos x="T6" y="T7"/>
                      </a:cxn>
                    </a:cxnLst>
                    <a:rect l="0" t="0" r="r" b="b"/>
                    <a:pathLst>
                      <a:path w="29" h="29">
                        <a:moveTo>
                          <a:pt x="29" y="0"/>
                        </a:moveTo>
                        <a:lnTo>
                          <a:pt x="16" y="29"/>
                        </a:lnTo>
                        <a:lnTo>
                          <a:pt x="0" y="1"/>
                        </a:lnTo>
                        <a:lnTo>
                          <a:pt x="2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Rectangle 310"/>
                  <p:cNvSpPr>
                    <a:spLocks noChangeArrowheads="1"/>
                  </p:cNvSpPr>
                  <p:nvPr/>
                </p:nvSpPr>
                <p:spPr bwMode="auto">
                  <a:xfrm>
                    <a:off x="10321925" y="6521450"/>
                    <a:ext cx="5969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a:ln>
                          <a:noFill/>
                        </a:ln>
                        <a:solidFill>
                          <a:srgbClr val="000000"/>
                        </a:solidFill>
                        <a:effectLst/>
                        <a:latin typeface="Times New Roman" panose="02020603050405020304" pitchFamily="18" charset="0"/>
                      </a:rPr>
                      <a:t>RRR</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37" name="Freeform 339"/>
                  <p:cNvSpPr>
                    <a:spLocks/>
                  </p:cNvSpPr>
                  <p:nvPr/>
                </p:nvSpPr>
                <p:spPr bwMode="auto">
                  <a:xfrm>
                    <a:off x="10547350" y="3309937"/>
                    <a:ext cx="46038" cy="46038"/>
                  </a:xfrm>
                  <a:custGeom>
                    <a:avLst/>
                    <a:gdLst>
                      <a:gd name="T0" fmla="*/ 29 w 29"/>
                      <a:gd name="T1" fmla="*/ 0 h 29"/>
                      <a:gd name="T2" fmla="*/ 15 w 29"/>
                      <a:gd name="T3" fmla="*/ 29 h 29"/>
                      <a:gd name="T4" fmla="*/ 0 w 29"/>
                      <a:gd name="T5" fmla="*/ 0 h 29"/>
                      <a:gd name="T6" fmla="*/ 29 w 29"/>
                      <a:gd name="T7" fmla="*/ 0 h 29"/>
                    </a:gdLst>
                    <a:ahLst/>
                    <a:cxnLst>
                      <a:cxn ang="0">
                        <a:pos x="T0" y="T1"/>
                      </a:cxn>
                      <a:cxn ang="0">
                        <a:pos x="T2" y="T3"/>
                      </a:cxn>
                      <a:cxn ang="0">
                        <a:pos x="T4" y="T5"/>
                      </a:cxn>
                      <a:cxn ang="0">
                        <a:pos x="T6" y="T7"/>
                      </a:cxn>
                    </a:cxnLst>
                    <a:rect l="0" t="0" r="r" b="b"/>
                    <a:pathLst>
                      <a:path w="29" h="29">
                        <a:moveTo>
                          <a:pt x="29" y="0"/>
                        </a:moveTo>
                        <a:lnTo>
                          <a:pt x="15" y="29"/>
                        </a:lnTo>
                        <a:lnTo>
                          <a:pt x="0" y="0"/>
                        </a:lnTo>
                        <a:lnTo>
                          <a:pt x="2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139" name="Rectangle 80"/>
              <p:cNvSpPr>
                <a:spLocks noChangeArrowheads="1"/>
              </p:cNvSpPr>
              <p:nvPr/>
            </p:nvSpPr>
            <p:spPr bwMode="auto">
              <a:xfrm>
                <a:off x="5837238" y="1957387"/>
                <a:ext cx="592138" cy="293688"/>
              </a:xfrm>
              <a:prstGeom prst="rect">
                <a:avLst/>
              </a:prstGeom>
              <a:solidFill>
                <a:srgbClr val="FFA5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 name="Rectangle 81"/>
              <p:cNvSpPr>
                <a:spLocks noChangeArrowheads="1"/>
              </p:cNvSpPr>
              <p:nvPr/>
            </p:nvSpPr>
            <p:spPr bwMode="auto">
              <a:xfrm>
                <a:off x="6051550" y="1962150"/>
                <a:ext cx="26511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a:ln>
                      <a:noFill/>
                    </a:ln>
                    <a:solidFill>
                      <a:srgbClr val="000000"/>
                    </a:solidFill>
                    <a:effectLst/>
                    <a:latin typeface="Times New Roman" panose="02020603050405020304" pitchFamily="18" charset="0"/>
                  </a:rPr>
                  <a:t>C</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59" name="Line 160"/>
              <p:cNvSpPr>
                <a:spLocks noChangeShapeType="1"/>
              </p:cNvSpPr>
              <p:nvPr/>
            </p:nvSpPr>
            <p:spPr bwMode="auto">
              <a:xfrm>
                <a:off x="6132513" y="2251075"/>
                <a:ext cx="0" cy="180975"/>
              </a:xfrm>
              <a:prstGeom prst="line">
                <a:avLst/>
              </a:prstGeom>
              <a:noFill/>
              <a:ln w="793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6" name="Freeform 316"/>
              <p:cNvSpPr>
                <a:spLocks/>
              </p:cNvSpPr>
              <p:nvPr/>
            </p:nvSpPr>
            <p:spPr bwMode="auto">
              <a:xfrm>
                <a:off x="6132513" y="1914525"/>
                <a:ext cx="63500" cy="57150"/>
              </a:xfrm>
              <a:custGeom>
                <a:avLst/>
                <a:gdLst>
                  <a:gd name="T0" fmla="*/ 40 w 40"/>
                  <a:gd name="T1" fmla="*/ 36 h 36"/>
                  <a:gd name="T2" fmla="*/ 0 w 40"/>
                  <a:gd name="T3" fmla="*/ 27 h 36"/>
                  <a:gd name="T4" fmla="*/ 32 w 40"/>
                  <a:gd name="T5" fmla="*/ 0 h 36"/>
                  <a:gd name="T6" fmla="*/ 40 w 40"/>
                  <a:gd name="T7" fmla="*/ 36 h 36"/>
                </a:gdLst>
                <a:ahLst/>
                <a:cxnLst>
                  <a:cxn ang="0">
                    <a:pos x="T0" y="T1"/>
                  </a:cxn>
                  <a:cxn ang="0">
                    <a:pos x="T2" y="T3"/>
                  </a:cxn>
                  <a:cxn ang="0">
                    <a:pos x="T4" y="T5"/>
                  </a:cxn>
                  <a:cxn ang="0">
                    <a:pos x="T6" y="T7"/>
                  </a:cxn>
                </a:cxnLst>
                <a:rect l="0" t="0" r="r" b="b"/>
                <a:pathLst>
                  <a:path w="40" h="36">
                    <a:moveTo>
                      <a:pt x="40" y="36"/>
                    </a:moveTo>
                    <a:lnTo>
                      <a:pt x="0" y="27"/>
                    </a:lnTo>
                    <a:lnTo>
                      <a:pt x="32" y="0"/>
                    </a:lnTo>
                    <a:lnTo>
                      <a:pt x="40" y="3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338" name="fusion"/>
              <p:cNvGrpSpPr/>
              <p:nvPr/>
            </p:nvGrpSpPr>
            <p:grpSpPr>
              <a:xfrm>
                <a:off x="5103813" y="3328987"/>
                <a:ext cx="1284096" cy="2836863"/>
                <a:chOff x="4037013" y="3163887"/>
                <a:chExt cx="5754688" cy="2836863"/>
              </a:xfrm>
            </p:grpSpPr>
            <p:sp>
              <p:nvSpPr>
                <p:cNvPr id="339" name="Freeform 347"/>
                <p:cNvSpPr>
                  <a:spLocks/>
                </p:cNvSpPr>
                <p:nvPr/>
              </p:nvSpPr>
              <p:spPr bwMode="auto">
                <a:xfrm>
                  <a:off x="4049713" y="3190875"/>
                  <a:ext cx="5741988" cy="220663"/>
                </a:xfrm>
                <a:custGeom>
                  <a:avLst/>
                  <a:gdLst>
                    <a:gd name="T0" fmla="*/ 288 w 14912"/>
                    <a:gd name="T1" fmla="*/ 576 h 576"/>
                    <a:gd name="T2" fmla="*/ 14624 w 14912"/>
                    <a:gd name="T3" fmla="*/ 576 h 576"/>
                    <a:gd name="T4" fmla="*/ 14912 w 14912"/>
                    <a:gd name="T5" fmla="*/ 288 h 576"/>
                    <a:gd name="T6" fmla="*/ 14912 w 14912"/>
                    <a:gd name="T7" fmla="*/ 288 h 576"/>
                    <a:gd name="T8" fmla="*/ 14624 w 14912"/>
                    <a:gd name="T9" fmla="*/ 0 h 576"/>
                    <a:gd name="T10" fmla="*/ 14624 w 14912"/>
                    <a:gd name="T11" fmla="*/ 0 h 576"/>
                    <a:gd name="T12" fmla="*/ 14624 w 14912"/>
                    <a:gd name="T13" fmla="*/ 0 h 576"/>
                    <a:gd name="T14" fmla="*/ 288 w 14912"/>
                    <a:gd name="T15" fmla="*/ 0 h 576"/>
                    <a:gd name="T16" fmla="*/ 0 w 14912"/>
                    <a:gd name="T17" fmla="*/ 288 h 576"/>
                    <a:gd name="T18" fmla="*/ 0 w 14912"/>
                    <a:gd name="T19" fmla="*/ 288 h 576"/>
                    <a:gd name="T20" fmla="*/ 288 w 14912"/>
                    <a:gd name="T21" fmla="*/ 576 h 576"/>
                    <a:gd name="T22" fmla="*/ 288 w 14912"/>
                    <a:gd name="T23" fmla="*/ 576 h 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912" h="576">
                      <a:moveTo>
                        <a:pt x="288" y="576"/>
                      </a:moveTo>
                      <a:lnTo>
                        <a:pt x="14624" y="576"/>
                      </a:lnTo>
                      <a:cubicBezTo>
                        <a:pt x="14783" y="576"/>
                        <a:pt x="14912" y="447"/>
                        <a:pt x="14912" y="288"/>
                      </a:cubicBezTo>
                      <a:cubicBezTo>
                        <a:pt x="14912" y="288"/>
                        <a:pt x="14912" y="288"/>
                        <a:pt x="14912" y="288"/>
                      </a:cubicBezTo>
                      <a:cubicBezTo>
                        <a:pt x="14912" y="129"/>
                        <a:pt x="14783" y="0"/>
                        <a:pt x="14624" y="0"/>
                      </a:cubicBezTo>
                      <a:cubicBezTo>
                        <a:pt x="14624" y="0"/>
                        <a:pt x="14624" y="0"/>
                        <a:pt x="14624" y="0"/>
                      </a:cubicBezTo>
                      <a:lnTo>
                        <a:pt x="14624" y="0"/>
                      </a:lnTo>
                      <a:lnTo>
                        <a:pt x="288" y="0"/>
                      </a:lnTo>
                      <a:cubicBezTo>
                        <a:pt x="129" y="0"/>
                        <a:pt x="0" y="129"/>
                        <a:pt x="0" y="288"/>
                      </a:cubicBezTo>
                      <a:cubicBezTo>
                        <a:pt x="0" y="288"/>
                        <a:pt x="0" y="288"/>
                        <a:pt x="0" y="288"/>
                      </a:cubicBezTo>
                      <a:cubicBezTo>
                        <a:pt x="0" y="447"/>
                        <a:pt x="129" y="576"/>
                        <a:pt x="288" y="576"/>
                      </a:cubicBezTo>
                      <a:cubicBezTo>
                        <a:pt x="288" y="576"/>
                        <a:pt x="288" y="576"/>
                        <a:pt x="288" y="576"/>
                      </a:cubicBezTo>
                      <a:close/>
                    </a:path>
                  </a:pathLst>
                </a:custGeom>
                <a:noFill/>
                <a:ln w="793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340" name="Group 339"/>
                <p:cNvGrpSpPr/>
                <p:nvPr/>
              </p:nvGrpSpPr>
              <p:grpSpPr>
                <a:xfrm>
                  <a:off x="4049713" y="3163887"/>
                  <a:ext cx="5741988" cy="336550"/>
                  <a:chOff x="4049713" y="3163887"/>
                  <a:chExt cx="5741988" cy="336550"/>
                </a:xfrm>
              </p:grpSpPr>
              <p:sp>
                <p:nvSpPr>
                  <p:cNvPr id="356" name="Freeform 346"/>
                  <p:cNvSpPr>
                    <a:spLocks/>
                  </p:cNvSpPr>
                  <p:nvPr/>
                </p:nvSpPr>
                <p:spPr bwMode="auto">
                  <a:xfrm>
                    <a:off x="4049713" y="3190875"/>
                    <a:ext cx="5741988" cy="220663"/>
                  </a:xfrm>
                  <a:custGeom>
                    <a:avLst/>
                    <a:gdLst>
                      <a:gd name="T0" fmla="*/ 288 w 14912"/>
                      <a:gd name="T1" fmla="*/ 576 h 576"/>
                      <a:gd name="T2" fmla="*/ 14624 w 14912"/>
                      <a:gd name="T3" fmla="*/ 576 h 576"/>
                      <a:gd name="T4" fmla="*/ 14912 w 14912"/>
                      <a:gd name="T5" fmla="*/ 288 h 576"/>
                      <a:gd name="T6" fmla="*/ 14912 w 14912"/>
                      <a:gd name="T7" fmla="*/ 288 h 576"/>
                      <a:gd name="T8" fmla="*/ 14624 w 14912"/>
                      <a:gd name="T9" fmla="*/ 0 h 576"/>
                      <a:gd name="T10" fmla="*/ 14624 w 14912"/>
                      <a:gd name="T11" fmla="*/ 0 h 576"/>
                      <a:gd name="T12" fmla="*/ 14624 w 14912"/>
                      <a:gd name="T13" fmla="*/ 0 h 576"/>
                      <a:gd name="T14" fmla="*/ 288 w 14912"/>
                      <a:gd name="T15" fmla="*/ 0 h 576"/>
                      <a:gd name="T16" fmla="*/ 0 w 14912"/>
                      <a:gd name="T17" fmla="*/ 288 h 576"/>
                      <a:gd name="T18" fmla="*/ 0 w 14912"/>
                      <a:gd name="T19" fmla="*/ 288 h 576"/>
                      <a:gd name="T20" fmla="*/ 288 w 14912"/>
                      <a:gd name="T21" fmla="*/ 576 h 576"/>
                      <a:gd name="T22" fmla="*/ 288 w 14912"/>
                      <a:gd name="T23" fmla="*/ 576 h 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912" h="576">
                        <a:moveTo>
                          <a:pt x="288" y="576"/>
                        </a:moveTo>
                        <a:lnTo>
                          <a:pt x="14624" y="576"/>
                        </a:lnTo>
                        <a:cubicBezTo>
                          <a:pt x="14783" y="576"/>
                          <a:pt x="14912" y="447"/>
                          <a:pt x="14912" y="288"/>
                        </a:cubicBezTo>
                        <a:cubicBezTo>
                          <a:pt x="14912" y="288"/>
                          <a:pt x="14912" y="288"/>
                          <a:pt x="14912" y="288"/>
                        </a:cubicBezTo>
                        <a:cubicBezTo>
                          <a:pt x="14912" y="129"/>
                          <a:pt x="14783" y="0"/>
                          <a:pt x="14624" y="0"/>
                        </a:cubicBezTo>
                        <a:cubicBezTo>
                          <a:pt x="14624" y="0"/>
                          <a:pt x="14624" y="0"/>
                          <a:pt x="14624" y="0"/>
                        </a:cubicBezTo>
                        <a:lnTo>
                          <a:pt x="14624" y="0"/>
                        </a:lnTo>
                        <a:lnTo>
                          <a:pt x="288" y="0"/>
                        </a:lnTo>
                        <a:cubicBezTo>
                          <a:pt x="129" y="0"/>
                          <a:pt x="0" y="129"/>
                          <a:pt x="0" y="288"/>
                        </a:cubicBezTo>
                        <a:cubicBezTo>
                          <a:pt x="0" y="288"/>
                          <a:pt x="0" y="288"/>
                          <a:pt x="0" y="288"/>
                        </a:cubicBezTo>
                        <a:cubicBezTo>
                          <a:pt x="0" y="447"/>
                          <a:pt x="129" y="576"/>
                          <a:pt x="288" y="576"/>
                        </a:cubicBezTo>
                        <a:cubicBezTo>
                          <a:pt x="288" y="576"/>
                          <a:pt x="288" y="576"/>
                          <a:pt x="288" y="576"/>
                        </a:cubicBez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57" name="Rectangle 348"/>
                  <p:cNvSpPr>
                    <a:spLocks noChangeArrowheads="1"/>
                  </p:cNvSpPr>
                  <p:nvPr/>
                </p:nvSpPr>
                <p:spPr bwMode="auto">
                  <a:xfrm>
                    <a:off x="6845300" y="3163887"/>
                    <a:ext cx="2587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dirty="0">
                        <a:ln>
                          <a:noFill/>
                        </a:ln>
                        <a:solidFill>
                          <a:srgbClr val="000000"/>
                        </a:solidFill>
                        <a:effectLst/>
                        <a:latin typeface="Arial" panose="020B0604020202020204" pitchFamily="34" charset="0"/>
                      </a:rPr>
                      <a: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sp>
              <p:nvSpPr>
                <p:cNvPr id="341" name="Freeform 350"/>
                <p:cNvSpPr>
                  <a:spLocks/>
                </p:cNvSpPr>
                <p:nvPr/>
              </p:nvSpPr>
              <p:spPr bwMode="auto">
                <a:xfrm>
                  <a:off x="4037013" y="4441825"/>
                  <a:ext cx="5754688" cy="220663"/>
                </a:xfrm>
                <a:custGeom>
                  <a:avLst/>
                  <a:gdLst>
                    <a:gd name="T0" fmla="*/ 288 w 14945"/>
                    <a:gd name="T1" fmla="*/ 576 h 576"/>
                    <a:gd name="T2" fmla="*/ 14657 w 14945"/>
                    <a:gd name="T3" fmla="*/ 576 h 576"/>
                    <a:gd name="T4" fmla="*/ 14945 w 14945"/>
                    <a:gd name="T5" fmla="*/ 288 h 576"/>
                    <a:gd name="T6" fmla="*/ 14945 w 14945"/>
                    <a:gd name="T7" fmla="*/ 288 h 576"/>
                    <a:gd name="T8" fmla="*/ 14657 w 14945"/>
                    <a:gd name="T9" fmla="*/ 0 h 576"/>
                    <a:gd name="T10" fmla="*/ 14657 w 14945"/>
                    <a:gd name="T11" fmla="*/ 0 h 576"/>
                    <a:gd name="T12" fmla="*/ 14657 w 14945"/>
                    <a:gd name="T13" fmla="*/ 0 h 576"/>
                    <a:gd name="T14" fmla="*/ 288 w 14945"/>
                    <a:gd name="T15" fmla="*/ 0 h 576"/>
                    <a:gd name="T16" fmla="*/ 0 w 14945"/>
                    <a:gd name="T17" fmla="*/ 288 h 576"/>
                    <a:gd name="T18" fmla="*/ 0 w 14945"/>
                    <a:gd name="T19" fmla="*/ 288 h 576"/>
                    <a:gd name="T20" fmla="*/ 288 w 14945"/>
                    <a:gd name="T21" fmla="*/ 576 h 576"/>
                    <a:gd name="T22" fmla="*/ 288 w 14945"/>
                    <a:gd name="T23" fmla="*/ 576 h 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945" h="576">
                      <a:moveTo>
                        <a:pt x="288" y="576"/>
                      </a:moveTo>
                      <a:lnTo>
                        <a:pt x="14657" y="576"/>
                      </a:lnTo>
                      <a:cubicBezTo>
                        <a:pt x="14816" y="576"/>
                        <a:pt x="14945" y="447"/>
                        <a:pt x="14945" y="288"/>
                      </a:cubicBezTo>
                      <a:cubicBezTo>
                        <a:pt x="14945" y="288"/>
                        <a:pt x="14945" y="288"/>
                        <a:pt x="14945" y="288"/>
                      </a:cubicBezTo>
                      <a:cubicBezTo>
                        <a:pt x="14945" y="129"/>
                        <a:pt x="14816" y="0"/>
                        <a:pt x="14657" y="0"/>
                      </a:cubicBezTo>
                      <a:cubicBezTo>
                        <a:pt x="14657" y="0"/>
                        <a:pt x="14657" y="0"/>
                        <a:pt x="14657" y="0"/>
                      </a:cubicBezTo>
                      <a:lnTo>
                        <a:pt x="14657" y="0"/>
                      </a:lnTo>
                      <a:lnTo>
                        <a:pt x="288" y="0"/>
                      </a:lnTo>
                      <a:cubicBezTo>
                        <a:pt x="129" y="0"/>
                        <a:pt x="0" y="129"/>
                        <a:pt x="0" y="288"/>
                      </a:cubicBezTo>
                      <a:cubicBezTo>
                        <a:pt x="0" y="288"/>
                        <a:pt x="0" y="288"/>
                        <a:pt x="0" y="288"/>
                      </a:cubicBezTo>
                      <a:cubicBezTo>
                        <a:pt x="0" y="447"/>
                        <a:pt x="129" y="576"/>
                        <a:pt x="288" y="576"/>
                      </a:cubicBezTo>
                      <a:cubicBezTo>
                        <a:pt x="288" y="576"/>
                        <a:pt x="288" y="576"/>
                        <a:pt x="288" y="576"/>
                      </a:cubicBezTo>
                      <a:close/>
                    </a:path>
                  </a:pathLst>
                </a:custGeom>
                <a:noFill/>
                <a:ln w="793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342" name="Group 341"/>
                <p:cNvGrpSpPr/>
                <p:nvPr/>
              </p:nvGrpSpPr>
              <p:grpSpPr>
                <a:xfrm>
                  <a:off x="4037013" y="4413250"/>
                  <a:ext cx="5754688" cy="336550"/>
                  <a:chOff x="4037013" y="4413250"/>
                  <a:chExt cx="5754688" cy="336550"/>
                </a:xfrm>
              </p:grpSpPr>
              <p:sp>
                <p:nvSpPr>
                  <p:cNvPr id="349" name="Freeform 349"/>
                  <p:cNvSpPr>
                    <a:spLocks/>
                  </p:cNvSpPr>
                  <p:nvPr/>
                </p:nvSpPr>
                <p:spPr bwMode="auto">
                  <a:xfrm>
                    <a:off x="4037013" y="4441825"/>
                    <a:ext cx="5754688" cy="220663"/>
                  </a:xfrm>
                  <a:custGeom>
                    <a:avLst/>
                    <a:gdLst>
                      <a:gd name="T0" fmla="*/ 288 w 14945"/>
                      <a:gd name="T1" fmla="*/ 576 h 576"/>
                      <a:gd name="T2" fmla="*/ 14657 w 14945"/>
                      <a:gd name="T3" fmla="*/ 576 h 576"/>
                      <a:gd name="T4" fmla="*/ 14945 w 14945"/>
                      <a:gd name="T5" fmla="*/ 288 h 576"/>
                      <a:gd name="T6" fmla="*/ 14945 w 14945"/>
                      <a:gd name="T7" fmla="*/ 288 h 576"/>
                      <a:gd name="T8" fmla="*/ 14657 w 14945"/>
                      <a:gd name="T9" fmla="*/ 0 h 576"/>
                      <a:gd name="T10" fmla="*/ 14657 w 14945"/>
                      <a:gd name="T11" fmla="*/ 0 h 576"/>
                      <a:gd name="T12" fmla="*/ 14657 w 14945"/>
                      <a:gd name="T13" fmla="*/ 0 h 576"/>
                      <a:gd name="T14" fmla="*/ 288 w 14945"/>
                      <a:gd name="T15" fmla="*/ 0 h 576"/>
                      <a:gd name="T16" fmla="*/ 0 w 14945"/>
                      <a:gd name="T17" fmla="*/ 288 h 576"/>
                      <a:gd name="T18" fmla="*/ 0 w 14945"/>
                      <a:gd name="T19" fmla="*/ 288 h 576"/>
                      <a:gd name="T20" fmla="*/ 288 w 14945"/>
                      <a:gd name="T21" fmla="*/ 576 h 576"/>
                      <a:gd name="T22" fmla="*/ 288 w 14945"/>
                      <a:gd name="T23" fmla="*/ 576 h 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945" h="576">
                        <a:moveTo>
                          <a:pt x="288" y="576"/>
                        </a:moveTo>
                        <a:lnTo>
                          <a:pt x="14657" y="576"/>
                        </a:lnTo>
                        <a:cubicBezTo>
                          <a:pt x="14816" y="576"/>
                          <a:pt x="14945" y="447"/>
                          <a:pt x="14945" y="288"/>
                        </a:cubicBezTo>
                        <a:cubicBezTo>
                          <a:pt x="14945" y="288"/>
                          <a:pt x="14945" y="288"/>
                          <a:pt x="14945" y="288"/>
                        </a:cubicBezTo>
                        <a:cubicBezTo>
                          <a:pt x="14945" y="129"/>
                          <a:pt x="14816" y="0"/>
                          <a:pt x="14657" y="0"/>
                        </a:cubicBezTo>
                        <a:cubicBezTo>
                          <a:pt x="14657" y="0"/>
                          <a:pt x="14657" y="0"/>
                          <a:pt x="14657" y="0"/>
                        </a:cubicBezTo>
                        <a:lnTo>
                          <a:pt x="14657" y="0"/>
                        </a:lnTo>
                        <a:lnTo>
                          <a:pt x="288" y="0"/>
                        </a:lnTo>
                        <a:cubicBezTo>
                          <a:pt x="129" y="0"/>
                          <a:pt x="0" y="129"/>
                          <a:pt x="0" y="288"/>
                        </a:cubicBezTo>
                        <a:cubicBezTo>
                          <a:pt x="0" y="288"/>
                          <a:pt x="0" y="288"/>
                          <a:pt x="0" y="288"/>
                        </a:cubicBezTo>
                        <a:cubicBezTo>
                          <a:pt x="0" y="447"/>
                          <a:pt x="129" y="576"/>
                          <a:pt x="288" y="576"/>
                        </a:cubicBezTo>
                        <a:cubicBezTo>
                          <a:pt x="288" y="576"/>
                          <a:pt x="288" y="576"/>
                          <a:pt x="288" y="576"/>
                        </a:cubicBez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55" name="Rectangle 351"/>
                  <p:cNvSpPr>
                    <a:spLocks noChangeArrowheads="1"/>
                  </p:cNvSpPr>
                  <p:nvPr/>
                </p:nvSpPr>
                <p:spPr bwMode="auto">
                  <a:xfrm>
                    <a:off x="6845300" y="4413250"/>
                    <a:ext cx="2587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dirty="0">
                        <a:ln>
                          <a:noFill/>
                        </a:ln>
                        <a:solidFill>
                          <a:srgbClr val="000000"/>
                        </a:solidFill>
                        <a:effectLst/>
                        <a:latin typeface="Arial" panose="020B0604020202020204" pitchFamily="34" charset="0"/>
                      </a:rPr>
                      <a: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sp>
              <p:nvSpPr>
                <p:cNvPr id="343" name="Freeform 353"/>
                <p:cNvSpPr>
                  <a:spLocks/>
                </p:cNvSpPr>
                <p:nvPr/>
              </p:nvSpPr>
              <p:spPr bwMode="auto">
                <a:xfrm>
                  <a:off x="4037013" y="5692775"/>
                  <a:ext cx="5753100" cy="220663"/>
                </a:xfrm>
                <a:custGeom>
                  <a:avLst/>
                  <a:gdLst>
                    <a:gd name="T0" fmla="*/ 288 w 14943"/>
                    <a:gd name="T1" fmla="*/ 576 h 576"/>
                    <a:gd name="T2" fmla="*/ 14655 w 14943"/>
                    <a:gd name="T3" fmla="*/ 576 h 576"/>
                    <a:gd name="T4" fmla="*/ 14943 w 14943"/>
                    <a:gd name="T5" fmla="*/ 288 h 576"/>
                    <a:gd name="T6" fmla="*/ 14943 w 14943"/>
                    <a:gd name="T7" fmla="*/ 288 h 576"/>
                    <a:gd name="T8" fmla="*/ 14655 w 14943"/>
                    <a:gd name="T9" fmla="*/ 0 h 576"/>
                    <a:gd name="T10" fmla="*/ 14655 w 14943"/>
                    <a:gd name="T11" fmla="*/ 0 h 576"/>
                    <a:gd name="T12" fmla="*/ 14655 w 14943"/>
                    <a:gd name="T13" fmla="*/ 0 h 576"/>
                    <a:gd name="T14" fmla="*/ 288 w 14943"/>
                    <a:gd name="T15" fmla="*/ 0 h 576"/>
                    <a:gd name="T16" fmla="*/ 0 w 14943"/>
                    <a:gd name="T17" fmla="*/ 288 h 576"/>
                    <a:gd name="T18" fmla="*/ 0 w 14943"/>
                    <a:gd name="T19" fmla="*/ 288 h 576"/>
                    <a:gd name="T20" fmla="*/ 288 w 14943"/>
                    <a:gd name="T21" fmla="*/ 576 h 576"/>
                    <a:gd name="T22" fmla="*/ 288 w 14943"/>
                    <a:gd name="T23" fmla="*/ 576 h 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943" h="576">
                      <a:moveTo>
                        <a:pt x="288" y="576"/>
                      </a:moveTo>
                      <a:lnTo>
                        <a:pt x="14655" y="576"/>
                      </a:lnTo>
                      <a:cubicBezTo>
                        <a:pt x="14814" y="576"/>
                        <a:pt x="14943" y="447"/>
                        <a:pt x="14943" y="288"/>
                      </a:cubicBezTo>
                      <a:cubicBezTo>
                        <a:pt x="14943" y="288"/>
                        <a:pt x="14943" y="288"/>
                        <a:pt x="14943" y="288"/>
                      </a:cubicBezTo>
                      <a:cubicBezTo>
                        <a:pt x="14943" y="129"/>
                        <a:pt x="14814" y="0"/>
                        <a:pt x="14655" y="0"/>
                      </a:cubicBezTo>
                      <a:cubicBezTo>
                        <a:pt x="14655" y="0"/>
                        <a:pt x="14655" y="0"/>
                        <a:pt x="14655" y="0"/>
                      </a:cubicBezTo>
                      <a:lnTo>
                        <a:pt x="14655" y="0"/>
                      </a:lnTo>
                      <a:lnTo>
                        <a:pt x="288" y="0"/>
                      </a:lnTo>
                      <a:cubicBezTo>
                        <a:pt x="129" y="0"/>
                        <a:pt x="0" y="129"/>
                        <a:pt x="0" y="288"/>
                      </a:cubicBezTo>
                      <a:cubicBezTo>
                        <a:pt x="0" y="288"/>
                        <a:pt x="0" y="288"/>
                        <a:pt x="0" y="288"/>
                      </a:cubicBezTo>
                      <a:cubicBezTo>
                        <a:pt x="0" y="447"/>
                        <a:pt x="129" y="576"/>
                        <a:pt x="288" y="576"/>
                      </a:cubicBezTo>
                      <a:cubicBezTo>
                        <a:pt x="288" y="576"/>
                        <a:pt x="288" y="576"/>
                        <a:pt x="288" y="576"/>
                      </a:cubicBezTo>
                      <a:close/>
                    </a:path>
                  </a:pathLst>
                </a:custGeom>
                <a:noFill/>
                <a:ln w="793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344" name="Group 343"/>
                <p:cNvGrpSpPr/>
                <p:nvPr/>
              </p:nvGrpSpPr>
              <p:grpSpPr>
                <a:xfrm>
                  <a:off x="4037013" y="5664200"/>
                  <a:ext cx="5753100" cy="336550"/>
                  <a:chOff x="4037013" y="5664200"/>
                  <a:chExt cx="5753100" cy="336550"/>
                </a:xfrm>
              </p:grpSpPr>
              <p:sp>
                <p:nvSpPr>
                  <p:cNvPr id="346" name="Freeform 352"/>
                  <p:cNvSpPr>
                    <a:spLocks/>
                  </p:cNvSpPr>
                  <p:nvPr/>
                </p:nvSpPr>
                <p:spPr bwMode="auto">
                  <a:xfrm>
                    <a:off x="4037013" y="5692775"/>
                    <a:ext cx="5753100" cy="220663"/>
                  </a:xfrm>
                  <a:custGeom>
                    <a:avLst/>
                    <a:gdLst>
                      <a:gd name="T0" fmla="*/ 288 w 14943"/>
                      <a:gd name="T1" fmla="*/ 576 h 576"/>
                      <a:gd name="T2" fmla="*/ 14655 w 14943"/>
                      <a:gd name="T3" fmla="*/ 576 h 576"/>
                      <a:gd name="T4" fmla="*/ 14943 w 14943"/>
                      <a:gd name="T5" fmla="*/ 288 h 576"/>
                      <a:gd name="T6" fmla="*/ 14943 w 14943"/>
                      <a:gd name="T7" fmla="*/ 288 h 576"/>
                      <a:gd name="T8" fmla="*/ 14655 w 14943"/>
                      <a:gd name="T9" fmla="*/ 0 h 576"/>
                      <a:gd name="T10" fmla="*/ 14655 w 14943"/>
                      <a:gd name="T11" fmla="*/ 0 h 576"/>
                      <a:gd name="T12" fmla="*/ 14655 w 14943"/>
                      <a:gd name="T13" fmla="*/ 0 h 576"/>
                      <a:gd name="T14" fmla="*/ 288 w 14943"/>
                      <a:gd name="T15" fmla="*/ 0 h 576"/>
                      <a:gd name="T16" fmla="*/ 0 w 14943"/>
                      <a:gd name="T17" fmla="*/ 288 h 576"/>
                      <a:gd name="T18" fmla="*/ 0 w 14943"/>
                      <a:gd name="T19" fmla="*/ 288 h 576"/>
                      <a:gd name="T20" fmla="*/ 288 w 14943"/>
                      <a:gd name="T21" fmla="*/ 576 h 576"/>
                      <a:gd name="T22" fmla="*/ 288 w 14943"/>
                      <a:gd name="T23" fmla="*/ 576 h 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943" h="576">
                        <a:moveTo>
                          <a:pt x="288" y="576"/>
                        </a:moveTo>
                        <a:lnTo>
                          <a:pt x="14655" y="576"/>
                        </a:lnTo>
                        <a:cubicBezTo>
                          <a:pt x="14814" y="576"/>
                          <a:pt x="14943" y="447"/>
                          <a:pt x="14943" y="288"/>
                        </a:cubicBezTo>
                        <a:cubicBezTo>
                          <a:pt x="14943" y="288"/>
                          <a:pt x="14943" y="288"/>
                          <a:pt x="14943" y="288"/>
                        </a:cubicBezTo>
                        <a:cubicBezTo>
                          <a:pt x="14943" y="129"/>
                          <a:pt x="14814" y="0"/>
                          <a:pt x="14655" y="0"/>
                        </a:cubicBezTo>
                        <a:cubicBezTo>
                          <a:pt x="14655" y="0"/>
                          <a:pt x="14655" y="0"/>
                          <a:pt x="14655" y="0"/>
                        </a:cubicBezTo>
                        <a:lnTo>
                          <a:pt x="14655" y="0"/>
                        </a:lnTo>
                        <a:lnTo>
                          <a:pt x="288" y="0"/>
                        </a:lnTo>
                        <a:cubicBezTo>
                          <a:pt x="129" y="0"/>
                          <a:pt x="0" y="129"/>
                          <a:pt x="0" y="288"/>
                        </a:cubicBezTo>
                        <a:cubicBezTo>
                          <a:pt x="0" y="288"/>
                          <a:pt x="0" y="288"/>
                          <a:pt x="0" y="288"/>
                        </a:cubicBezTo>
                        <a:cubicBezTo>
                          <a:pt x="0" y="447"/>
                          <a:pt x="129" y="576"/>
                          <a:pt x="288" y="576"/>
                        </a:cubicBezTo>
                        <a:cubicBezTo>
                          <a:pt x="288" y="576"/>
                          <a:pt x="288" y="576"/>
                          <a:pt x="288" y="576"/>
                        </a:cubicBez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47" name="Rectangle 354"/>
                  <p:cNvSpPr>
                    <a:spLocks noChangeArrowheads="1"/>
                  </p:cNvSpPr>
                  <p:nvPr/>
                </p:nvSpPr>
                <p:spPr bwMode="auto">
                  <a:xfrm>
                    <a:off x="6838950" y="5664200"/>
                    <a:ext cx="2587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dirty="0">
                        <a:ln>
                          <a:noFill/>
                        </a:ln>
                        <a:solidFill>
                          <a:srgbClr val="000000"/>
                        </a:solidFill>
                        <a:effectLst/>
                        <a:latin typeface="Arial" panose="020B0604020202020204" pitchFamily="34" charset="0"/>
                      </a:rPr>
                      <a: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grpSp>
        </p:grpSp>
      </p:grpSp>
      <p:grpSp>
        <p:nvGrpSpPr>
          <p:cNvPr id="138" name="Group 137"/>
          <p:cNvGrpSpPr/>
          <p:nvPr/>
        </p:nvGrpSpPr>
        <p:grpSpPr>
          <a:xfrm>
            <a:off x="8054975" y="1628775"/>
            <a:ext cx="1381316" cy="5229225"/>
            <a:chOff x="8054975" y="1628775"/>
            <a:chExt cx="1381316" cy="5229225"/>
          </a:xfrm>
        </p:grpSpPr>
        <p:sp>
          <p:nvSpPr>
            <p:cNvPr id="205" name="Rectangle 88"/>
            <p:cNvSpPr>
              <a:spLocks noChangeArrowheads="1"/>
            </p:cNvSpPr>
            <p:nvPr/>
          </p:nvSpPr>
          <p:spPr bwMode="auto">
            <a:xfrm>
              <a:off x="8794750" y="1957387"/>
              <a:ext cx="590550" cy="293688"/>
            </a:xfrm>
            <a:prstGeom prst="rect">
              <a:avLst/>
            </a:prstGeom>
            <a:solidFill>
              <a:srgbClr val="FFA5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Rectangle 89"/>
            <p:cNvSpPr>
              <a:spLocks noChangeArrowheads="1"/>
            </p:cNvSpPr>
            <p:nvPr/>
          </p:nvSpPr>
          <p:spPr bwMode="auto">
            <a:xfrm>
              <a:off x="9009063" y="1962150"/>
              <a:ext cx="26511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dirty="0">
                  <a:ln>
                    <a:noFill/>
                  </a:ln>
                  <a:solidFill>
                    <a:srgbClr val="000000"/>
                  </a:solidFill>
                  <a:effectLst/>
                  <a:latin typeface="Times New Roman" panose="02020603050405020304" pitchFamily="18" charset="0"/>
                </a:rPr>
                <a:t>C</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25" name="Line 168"/>
            <p:cNvSpPr>
              <a:spLocks noChangeShapeType="1"/>
            </p:cNvSpPr>
            <p:nvPr/>
          </p:nvSpPr>
          <p:spPr bwMode="auto">
            <a:xfrm>
              <a:off x="9090025" y="2251075"/>
              <a:ext cx="0" cy="180975"/>
            </a:xfrm>
            <a:prstGeom prst="line">
              <a:avLst/>
            </a:prstGeom>
            <a:noFill/>
            <a:ln w="793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1" name="Line 323"/>
            <p:cNvSpPr>
              <a:spLocks noChangeShapeType="1"/>
            </p:cNvSpPr>
            <p:nvPr/>
          </p:nvSpPr>
          <p:spPr bwMode="auto">
            <a:xfrm>
              <a:off x="8278813" y="1628775"/>
              <a:ext cx="765175" cy="309563"/>
            </a:xfrm>
            <a:prstGeom prst="line">
              <a:avLst/>
            </a:prstGeom>
            <a:noFill/>
            <a:ln w="793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2" name="Freeform 324"/>
            <p:cNvSpPr>
              <a:spLocks/>
            </p:cNvSpPr>
            <p:nvPr/>
          </p:nvSpPr>
          <p:spPr bwMode="auto">
            <a:xfrm>
              <a:off x="9024938" y="1908175"/>
              <a:ext cx="65088" cy="53975"/>
            </a:xfrm>
            <a:custGeom>
              <a:avLst/>
              <a:gdLst>
                <a:gd name="T0" fmla="*/ 14 w 41"/>
                <a:gd name="T1" fmla="*/ 0 h 34"/>
                <a:gd name="T2" fmla="*/ 41 w 41"/>
                <a:gd name="T3" fmla="*/ 31 h 34"/>
                <a:gd name="T4" fmla="*/ 0 w 41"/>
                <a:gd name="T5" fmla="*/ 34 h 34"/>
                <a:gd name="T6" fmla="*/ 14 w 41"/>
                <a:gd name="T7" fmla="*/ 0 h 34"/>
              </a:gdLst>
              <a:ahLst/>
              <a:cxnLst>
                <a:cxn ang="0">
                  <a:pos x="T0" y="T1"/>
                </a:cxn>
                <a:cxn ang="0">
                  <a:pos x="T2" y="T3"/>
                </a:cxn>
                <a:cxn ang="0">
                  <a:pos x="T4" y="T5"/>
                </a:cxn>
                <a:cxn ang="0">
                  <a:pos x="T6" y="T7"/>
                </a:cxn>
              </a:cxnLst>
              <a:rect l="0" t="0" r="r" b="b"/>
              <a:pathLst>
                <a:path w="41" h="34">
                  <a:moveTo>
                    <a:pt x="14" y="0"/>
                  </a:moveTo>
                  <a:lnTo>
                    <a:pt x="41" y="31"/>
                  </a:lnTo>
                  <a:lnTo>
                    <a:pt x="0" y="34"/>
                  </a:lnTo>
                  <a:lnTo>
                    <a:pt x="1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353" name="Group 352"/>
            <p:cNvGrpSpPr/>
            <p:nvPr/>
          </p:nvGrpSpPr>
          <p:grpSpPr>
            <a:xfrm>
              <a:off x="8796528" y="2425700"/>
              <a:ext cx="639763" cy="4432300"/>
              <a:chOff x="8794750" y="2425700"/>
              <a:chExt cx="639763" cy="4432300"/>
            </a:xfrm>
          </p:grpSpPr>
          <p:sp>
            <p:nvSpPr>
              <p:cNvPr id="209" name="Rectangle 104"/>
              <p:cNvSpPr>
                <a:spLocks noChangeArrowheads="1"/>
              </p:cNvSpPr>
              <p:nvPr/>
            </p:nvSpPr>
            <p:spPr bwMode="auto">
              <a:xfrm>
                <a:off x="8794750" y="2471737"/>
                <a:ext cx="590550" cy="293688"/>
              </a:xfrm>
              <a:prstGeom prst="rect">
                <a:avLst/>
              </a:prstGeom>
              <a:solidFill>
                <a:srgbClr val="66C2A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 name="Rectangle 105"/>
              <p:cNvSpPr>
                <a:spLocks noChangeArrowheads="1"/>
              </p:cNvSpPr>
              <p:nvPr/>
            </p:nvSpPr>
            <p:spPr bwMode="auto">
              <a:xfrm>
                <a:off x="8885238" y="2476500"/>
                <a:ext cx="5175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dirty="0">
                    <a:ln>
                      <a:noFill/>
                    </a:ln>
                    <a:solidFill>
                      <a:srgbClr val="000000"/>
                    </a:solidFill>
                    <a:effectLst/>
                    <a:latin typeface="Times New Roman" panose="02020603050405020304" pitchFamily="18" charset="0"/>
                  </a:rPr>
                  <a:t>R01</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11" name="Rectangle 114"/>
              <p:cNvSpPr>
                <a:spLocks noChangeArrowheads="1"/>
              </p:cNvSpPr>
              <p:nvPr/>
            </p:nvSpPr>
            <p:spPr bwMode="auto">
              <a:xfrm>
                <a:off x="8794750" y="2913062"/>
                <a:ext cx="590550" cy="293688"/>
              </a:xfrm>
              <a:prstGeom prst="rect">
                <a:avLst/>
              </a:prstGeom>
              <a:solidFill>
                <a:srgbClr val="66C2A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 name="Rectangle 115"/>
              <p:cNvSpPr>
                <a:spLocks noChangeArrowheads="1"/>
              </p:cNvSpPr>
              <p:nvPr/>
            </p:nvSpPr>
            <p:spPr bwMode="auto">
              <a:xfrm>
                <a:off x="8885238" y="2917825"/>
                <a:ext cx="5175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a:ln>
                      <a:noFill/>
                    </a:ln>
                    <a:solidFill>
                      <a:srgbClr val="000000"/>
                    </a:solidFill>
                    <a:effectLst/>
                    <a:latin typeface="Times New Roman" panose="02020603050405020304" pitchFamily="18" charset="0"/>
                  </a:rPr>
                  <a:t>R02</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15" name="Rectangle 128"/>
              <p:cNvSpPr>
                <a:spLocks noChangeArrowheads="1"/>
              </p:cNvSpPr>
              <p:nvPr/>
            </p:nvSpPr>
            <p:spPr bwMode="auto">
              <a:xfrm>
                <a:off x="8794750" y="3724275"/>
                <a:ext cx="590550" cy="295275"/>
              </a:xfrm>
              <a:prstGeom prst="rect">
                <a:avLst/>
              </a:prstGeom>
              <a:solidFill>
                <a:srgbClr val="FC8D6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 name="Rectangle 129"/>
              <p:cNvSpPr>
                <a:spLocks noChangeArrowheads="1"/>
              </p:cNvSpPr>
              <p:nvPr/>
            </p:nvSpPr>
            <p:spPr bwMode="auto">
              <a:xfrm>
                <a:off x="8891588" y="3733800"/>
                <a:ext cx="5048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dirty="0">
                    <a:ln>
                      <a:noFill/>
                    </a:ln>
                    <a:solidFill>
                      <a:srgbClr val="000000"/>
                    </a:solidFill>
                    <a:effectLst/>
                    <a:latin typeface="Times New Roman" panose="02020603050405020304" pitchFamily="18" charset="0"/>
                  </a:rPr>
                  <a:t>L02</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19" name="Line 148"/>
              <p:cNvSpPr>
                <a:spLocks noChangeShapeType="1"/>
              </p:cNvSpPr>
              <p:nvPr/>
            </p:nvSpPr>
            <p:spPr bwMode="auto">
              <a:xfrm>
                <a:off x="9090025" y="2765425"/>
                <a:ext cx="0" cy="107950"/>
              </a:xfrm>
              <a:prstGeom prst="line">
                <a:avLst/>
              </a:prstGeom>
              <a:noFill/>
              <a:ln w="793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0" name="Freeform 149"/>
              <p:cNvSpPr>
                <a:spLocks/>
              </p:cNvSpPr>
              <p:nvPr/>
            </p:nvSpPr>
            <p:spPr bwMode="auto">
              <a:xfrm>
                <a:off x="9067800" y="2867025"/>
                <a:ext cx="46038" cy="46038"/>
              </a:xfrm>
              <a:custGeom>
                <a:avLst/>
                <a:gdLst>
                  <a:gd name="T0" fmla="*/ 29 w 29"/>
                  <a:gd name="T1" fmla="*/ 0 h 29"/>
                  <a:gd name="T2" fmla="*/ 14 w 29"/>
                  <a:gd name="T3" fmla="*/ 29 h 29"/>
                  <a:gd name="T4" fmla="*/ 0 w 29"/>
                  <a:gd name="T5" fmla="*/ 0 h 29"/>
                  <a:gd name="T6" fmla="*/ 29 w 29"/>
                  <a:gd name="T7" fmla="*/ 0 h 29"/>
                </a:gdLst>
                <a:ahLst/>
                <a:cxnLst>
                  <a:cxn ang="0">
                    <a:pos x="T0" y="T1"/>
                  </a:cxn>
                  <a:cxn ang="0">
                    <a:pos x="T2" y="T3"/>
                  </a:cxn>
                  <a:cxn ang="0">
                    <a:pos x="T4" y="T5"/>
                  </a:cxn>
                  <a:cxn ang="0">
                    <a:pos x="T6" y="T7"/>
                  </a:cxn>
                </a:cxnLst>
                <a:rect l="0" t="0" r="r" b="b"/>
                <a:pathLst>
                  <a:path w="29" h="29">
                    <a:moveTo>
                      <a:pt x="29" y="0"/>
                    </a:moveTo>
                    <a:lnTo>
                      <a:pt x="14" y="29"/>
                    </a:lnTo>
                    <a:lnTo>
                      <a:pt x="0" y="0"/>
                    </a:lnTo>
                    <a:lnTo>
                      <a:pt x="2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 name="Freeform 169"/>
              <p:cNvSpPr>
                <a:spLocks/>
              </p:cNvSpPr>
              <p:nvPr/>
            </p:nvSpPr>
            <p:spPr bwMode="auto">
              <a:xfrm>
                <a:off x="9067800" y="2425700"/>
                <a:ext cx="46038" cy="46038"/>
              </a:xfrm>
              <a:custGeom>
                <a:avLst/>
                <a:gdLst>
                  <a:gd name="T0" fmla="*/ 29 w 29"/>
                  <a:gd name="T1" fmla="*/ 0 h 29"/>
                  <a:gd name="T2" fmla="*/ 14 w 29"/>
                  <a:gd name="T3" fmla="*/ 29 h 29"/>
                  <a:gd name="T4" fmla="*/ 0 w 29"/>
                  <a:gd name="T5" fmla="*/ 0 h 29"/>
                  <a:gd name="T6" fmla="*/ 29 w 29"/>
                  <a:gd name="T7" fmla="*/ 0 h 29"/>
                </a:gdLst>
                <a:ahLst/>
                <a:cxnLst>
                  <a:cxn ang="0">
                    <a:pos x="T0" y="T1"/>
                  </a:cxn>
                  <a:cxn ang="0">
                    <a:pos x="T2" y="T3"/>
                  </a:cxn>
                  <a:cxn ang="0">
                    <a:pos x="T4" y="T5"/>
                  </a:cxn>
                  <a:cxn ang="0">
                    <a:pos x="T6" y="T7"/>
                  </a:cxn>
                </a:cxnLst>
                <a:rect l="0" t="0" r="r" b="b"/>
                <a:pathLst>
                  <a:path w="29" h="29">
                    <a:moveTo>
                      <a:pt x="29" y="0"/>
                    </a:moveTo>
                    <a:lnTo>
                      <a:pt x="14" y="29"/>
                    </a:lnTo>
                    <a:lnTo>
                      <a:pt x="0" y="0"/>
                    </a:lnTo>
                    <a:lnTo>
                      <a:pt x="2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 name="Line 176"/>
              <p:cNvSpPr>
                <a:spLocks noChangeShapeType="1"/>
              </p:cNvSpPr>
              <p:nvPr/>
            </p:nvSpPr>
            <p:spPr bwMode="auto">
              <a:xfrm>
                <a:off x="9090025" y="3206750"/>
                <a:ext cx="0" cy="477838"/>
              </a:xfrm>
              <a:prstGeom prst="line">
                <a:avLst/>
              </a:prstGeom>
              <a:noFill/>
              <a:ln w="793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8" name="Freeform 177"/>
              <p:cNvSpPr>
                <a:spLocks/>
              </p:cNvSpPr>
              <p:nvPr/>
            </p:nvSpPr>
            <p:spPr bwMode="auto">
              <a:xfrm>
                <a:off x="9067800" y="3678237"/>
                <a:ext cx="46038" cy="46038"/>
              </a:xfrm>
              <a:custGeom>
                <a:avLst/>
                <a:gdLst>
                  <a:gd name="T0" fmla="*/ 29 w 29"/>
                  <a:gd name="T1" fmla="*/ 0 h 29"/>
                  <a:gd name="T2" fmla="*/ 14 w 29"/>
                  <a:gd name="T3" fmla="*/ 29 h 29"/>
                  <a:gd name="T4" fmla="*/ 0 w 29"/>
                  <a:gd name="T5" fmla="*/ 0 h 29"/>
                  <a:gd name="T6" fmla="*/ 29 w 29"/>
                  <a:gd name="T7" fmla="*/ 0 h 29"/>
                </a:gdLst>
                <a:ahLst/>
                <a:cxnLst>
                  <a:cxn ang="0">
                    <a:pos x="T0" y="T1"/>
                  </a:cxn>
                  <a:cxn ang="0">
                    <a:pos x="T2" y="T3"/>
                  </a:cxn>
                  <a:cxn ang="0">
                    <a:pos x="T4" y="T5"/>
                  </a:cxn>
                  <a:cxn ang="0">
                    <a:pos x="T6" y="T7"/>
                  </a:cxn>
                </a:cxnLst>
                <a:rect l="0" t="0" r="r" b="b"/>
                <a:pathLst>
                  <a:path w="29" h="29">
                    <a:moveTo>
                      <a:pt x="29" y="0"/>
                    </a:moveTo>
                    <a:lnTo>
                      <a:pt x="14" y="29"/>
                    </a:lnTo>
                    <a:lnTo>
                      <a:pt x="0" y="0"/>
                    </a:lnTo>
                    <a:lnTo>
                      <a:pt x="2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 name="Rectangle 200"/>
              <p:cNvSpPr>
                <a:spLocks noChangeArrowheads="1"/>
              </p:cNvSpPr>
              <p:nvPr/>
            </p:nvSpPr>
            <p:spPr bwMode="auto">
              <a:xfrm>
                <a:off x="8794750" y="4975225"/>
                <a:ext cx="590550" cy="293688"/>
              </a:xfrm>
              <a:prstGeom prst="rect">
                <a:avLst/>
              </a:prstGeom>
              <a:solidFill>
                <a:srgbClr val="8DA0C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 name="Rectangle 201"/>
              <p:cNvSpPr>
                <a:spLocks noChangeArrowheads="1"/>
              </p:cNvSpPr>
              <p:nvPr/>
            </p:nvSpPr>
            <p:spPr bwMode="auto">
              <a:xfrm>
                <a:off x="8885238" y="4983162"/>
                <a:ext cx="5175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a:ln>
                      <a:noFill/>
                    </a:ln>
                    <a:solidFill>
                      <a:srgbClr val="000000"/>
                    </a:solidFill>
                    <a:effectLst/>
                    <a:latin typeface="Times New Roman" panose="02020603050405020304" pitchFamily="18" charset="0"/>
                  </a:rPr>
                  <a:t>R05</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35" name="Rectangle 208"/>
              <p:cNvSpPr>
                <a:spLocks noChangeArrowheads="1"/>
              </p:cNvSpPr>
              <p:nvPr/>
            </p:nvSpPr>
            <p:spPr bwMode="auto">
              <a:xfrm>
                <a:off x="8794750" y="5413375"/>
                <a:ext cx="590550" cy="293688"/>
              </a:xfrm>
              <a:prstGeom prst="rect">
                <a:avLst/>
              </a:prstGeom>
              <a:solidFill>
                <a:srgbClr val="8DA0C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 name="Rectangle 209"/>
              <p:cNvSpPr>
                <a:spLocks noChangeArrowheads="1"/>
              </p:cNvSpPr>
              <p:nvPr/>
            </p:nvSpPr>
            <p:spPr bwMode="auto">
              <a:xfrm>
                <a:off x="8885238" y="5418137"/>
                <a:ext cx="5175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a:ln>
                      <a:noFill/>
                    </a:ln>
                    <a:solidFill>
                      <a:srgbClr val="000000"/>
                    </a:solidFill>
                    <a:effectLst/>
                    <a:latin typeface="Times New Roman" panose="02020603050405020304" pitchFamily="18" charset="0"/>
                  </a:rPr>
                  <a:t>R06</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37" name="Line 216"/>
              <p:cNvSpPr>
                <a:spLocks noChangeShapeType="1"/>
              </p:cNvSpPr>
              <p:nvPr/>
            </p:nvSpPr>
            <p:spPr bwMode="auto">
              <a:xfrm>
                <a:off x="9090025" y="5268912"/>
                <a:ext cx="0" cy="104775"/>
              </a:xfrm>
              <a:prstGeom prst="line">
                <a:avLst/>
              </a:prstGeom>
              <a:noFill/>
              <a:ln w="793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8" name="Freeform 217"/>
              <p:cNvSpPr>
                <a:spLocks/>
              </p:cNvSpPr>
              <p:nvPr/>
            </p:nvSpPr>
            <p:spPr bwMode="auto">
              <a:xfrm>
                <a:off x="9067800" y="5367337"/>
                <a:ext cx="46038" cy="46038"/>
              </a:xfrm>
              <a:custGeom>
                <a:avLst/>
                <a:gdLst>
                  <a:gd name="T0" fmla="*/ 29 w 29"/>
                  <a:gd name="T1" fmla="*/ 0 h 29"/>
                  <a:gd name="T2" fmla="*/ 14 w 29"/>
                  <a:gd name="T3" fmla="*/ 29 h 29"/>
                  <a:gd name="T4" fmla="*/ 0 w 29"/>
                  <a:gd name="T5" fmla="*/ 0 h 29"/>
                  <a:gd name="T6" fmla="*/ 29 w 29"/>
                  <a:gd name="T7" fmla="*/ 0 h 29"/>
                </a:gdLst>
                <a:ahLst/>
                <a:cxnLst>
                  <a:cxn ang="0">
                    <a:pos x="T0" y="T1"/>
                  </a:cxn>
                  <a:cxn ang="0">
                    <a:pos x="T2" y="T3"/>
                  </a:cxn>
                  <a:cxn ang="0">
                    <a:pos x="T4" y="T5"/>
                  </a:cxn>
                  <a:cxn ang="0">
                    <a:pos x="T6" y="T7"/>
                  </a:cxn>
                </a:cxnLst>
                <a:rect l="0" t="0" r="r" b="b"/>
                <a:pathLst>
                  <a:path w="29" h="29">
                    <a:moveTo>
                      <a:pt x="29" y="0"/>
                    </a:moveTo>
                    <a:lnTo>
                      <a:pt x="14" y="29"/>
                    </a:lnTo>
                    <a:lnTo>
                      <a:pt x="0" y="0"/>
                    </a:lnTo>
                    <a:lnTo>
                      <a:pt x="2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 name="Line 224"/>
              <p:cNvSpPr>
                <a:spLocks noChangeShapeType="1"/>
              </p:cNvSpPr>
              <p:nvPr/>
            </p:nvSpPr>
            <p:spPr bwMode="auto">
              <a:xfrm>
                <a:off x="9090025" y="4019550"/>
                <a:ext cx="0" cy="915988"/>
              </a:xfrm>
              <a:prstGeom prst="line">
                <a:avLst/>
              </a:prstGeom>
              <a:noFill/>
              <a:ln w="793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0" name="Freeform 225"/>
              <p:cNvSpPr>
                <a:spLocks/>
              </p:cNvSpPr>
              <p:nvPr/>
            </p:nvSpPr>
            <p:spPr bwMode="auto">
              <a:xfrm>
                <a:off x="9067800" y="4929187"/>
                <a:ext cx="46038" cy="46038"/>
              </a:xfrm>
              <a:custGeom>
                <a:avLst/>
                <a:gdLst>
                  <a:gd name="T0" fmla="*/ 29 w 29"/>
                  <a:gd name="T1" fmla="*/ 0 h 29"/>
                  <a:gd name="T2" fmla="*/ 14 w 29"/>
                  <a:gd name="T3" fmla="*/ 29 h 29"/>
                  <a:gd name="T4" fmla="*/ 0 w 29"/>
                  <a:gd name="T5" fmla="*/ 0 h 29"/>
                  <a:gd name="T6" fmla="*/ 29 w 29"/>
                  <a:gd name="T7" fmla="*/ 0 h 29"/>
                </a:gdLst>
                <a:ahLst/>
                <a:cxnLst>
                  <a:cxn ang="0">
                    <a:pos x="T0" y="T1"/>
                  </a:cxn>
                  <a:cxn ang="0">
                    <a:pos x="T2" y="T3"/>
                  </a:cxn>
                  <a:cxn ang="0">
                    <a:pos x="T4" y="T5"/>
                  </a:cxn>
                  <a:cxn ang="0">
                    <a:pos x="T6" y="T7"/>
                  </a:cxn>
                </a:cxnLst>
                <a:rect l="0" t="0" r="r" b="b"/>
                <a:pathLst>
                  <a:path w="29" h="29">
                    <a:moveTo>
                      <a:pt x="29" y="0"/>
                    </a:moveTo>
                    <a:lnTo>
                      <a:pt x="14" y="29"/>
                    </a:lnTo>
                    <a:lnTo>
                      <a:pt x="0" y="0"/>
                    </a:lnTo>
                    <a:lnTo>
                      <a:pt x="2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5" name="Rectangle 248"/>
              <p:cNvSpPr>
                <a:spLocks noChangeArrowheads="1"/>
              </p:cNvSpPr>
              <p:nvPr/>
            </p:nvSpPr>
            <p:spPr bwMode="auto">
              <a:xfrm>
                <a:off x="8794750" y="6224587"/>
                <a:ext cx="590550" cy="295275"/>
              </a:xfrm>
              <a:prstGeom prst="rect">
                <a:avLst/>
              </a:prstGeom>
              <a:solidFill>
                <a:srgbClr val="A6D85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6" name="Rectangle 249"/>
              <p:cNvSpPr>
                <a:spLocks noChangeArrowheads="1"/>
              </p:cNvSpPr>
              <p:nvPr/>
            </p:nvSpPr>
            <p:spPr bwMode="auto">
              <a:xfrm>
                <a:off x="8940800" y="6234112"/>
                <a:ext cx="4064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a:ln>
                      <a:noFill/>
                    </a:ln>
                    <a:solidFill>
                      <a:srgbClr val="000000"/>
                    </a:solidFill>
                    <a:effectLst/>
                    <a:latin typeface="Times New Roman" panose="02020603050405020304" pitchFamily="18" charset="0"/>
                  </a:rPr>
                  <a:t>FC</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47" name="Line 256"/>
              <p:cNvSpPr>
                <a:spLocks noChangeShapeType="1"/>
              </p:cNvSpPr>
              <p:nvPr/>
            </p:nvSpPr>
            <p:spPr bwMode="auto">
              <a:xfrm>
                <a:off x="9090025" y="5707062"/>
                <a:ext cx="0" cy="477838"/>
              </a:xfrm>
              <a:prstGeom prst="line">
                <a:avLst/>
              </a:prstGeom>
              <a:noFill/>
              <a:ln w="793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8" name="Freeform 257"/>
              <p:cNvSpPr>
                <a:spLocks/>
              </p:cNvSpPr>
              <p:nvPr/>
            </p:nvSpPr>
            <p:spPr bwMode="auto">
              <a:xfrm>
                <a:off x="9067800" y="6180137"/>
                <a:ext cx="46038" cy="44450"/>
              </a:xfrm>
              <a:custGeom>
                <a:avLst/>
                <a:gdLst>
                  <a:gd name="T0" fmla="*/ 29 w 29"/>
                  <a:gd name="T1" fmla="*/ 0 h 28"/>
                  <a:gd name="T2" fmla="*/ 14 w 29"/>
                  <a:gd name="T3" fmla="*/ 28 h 28"/>
                  <a:gd name="T4" fmla="*/ 0 w 29"/>
                  <a:gd name="T5" fmla="*/ 0 h 28"/>
                  <a:gd name="T6" fmla="*/ 29 w 29"/>
                  <a:gd name="T7" fmla="*/ 0 h 28"/>
                </a:gdLst>
                <a:ahLst/>
                <a:cxnLst>
                  <a:cxn ang="0">
                    <a:pos x="T0" y="T1"/>
                  </a:cxn>
                  <a:cxn ang="0">
                    <a:pos x="T2" y="T3"/>
                  </a:cxn>
                  <a:cxn ang="0">
                    <a:pos x="T4" y="T5"/>
                  </a:cxn>
                  <a:cxn ang="0">
                    <a:pos x="T6" y="T7"/>
                  </a:cxn>
                </a:cxnLst>
                <a:rect l="0" t="0" r="r" b="b"/>
                <a:pathLst>
                  <a:path w="29" h="28">
                    <a:moveTo>
                      <a:pt x="29" y="0"/>
                    </a:moveTo>
                    <a:lnTo>
                      <a:pt x="14" y="28"/>
                    </a:lnTo>
                    <a:lnTo>
                      <a:pt x="0" y="0"/>
                    </a:lnTo>
                    <a:lnTo>
                      <a:pt x="2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1" name="Line 275"/>
              <p:cNvSpPr>
                <a:spLocks noChangeShapeType="1"/>
              </p:cNvSpPr>
              <p:nvPr/>
            </p:nvSpPr>
            <p:spPr bwMode="auto">
              <a:xfrm>
                <a:off x="9090025" y="4460875"/>
                <a:ext cx="0" cy="109538"/>
              </a:xfrm>
              <a:prstGeom prst="line">
                <a:avLst/>
              </a:prstGeom>
              <a:noFill/>
              <a:ln w="793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2" name="Freeform 277"/>
              <p:cNvSpPr>
                <a:spLocks/>
              </p:cNvSpPr>
              <p:nvPr/>
            </p:nvSpPr>
            <p:spPr bwMode="auto">
              <a:xfrm>
                <a:off x="9067800" y="4564062"/>
                <a:ext cx="46038" cy="46038"/>
              </a:xfrm>
              <a:custGeom>
                <a:avLst/>
                <a:gdLst>
                  <a:gd name="T0" fmla="*/ 29 w 29"/>
                  <a:gd name="T1" fmla="*/ 0 h 29"/>
                  <a:gd name="T2" fmla="*/ 14 w 29"/>
                  <a:gd name="T3" fmla="*/ 29 h 29"/>
                  <a:gd name="T4" fmla="*/ 0 w 29"/>
                  <a:gd name="T5" fmla="*/ 0 h 29"/>
                  <a:gd name="T6" fmla="*/ 29 w 29"/>
                  <a:gd name="T7" fmla="*/ 0 h 29"/>
                </a:gdLst>
                <a:ahLst/>
                <a:cxnLst>
                  <a:cxn ang="0">
                    <a:pos x="T0" y="T1"/>
                  </a:cxn>
                  <a:cxn ang="0">
                    <a:pos x="T2" y="T3"/>
                  </a:cxn>
                  <a:cxn ang="0">
                    <a:pos x="T4" y="T5"/>
                  </a:cxn>
                  <a:cxn ang="0">
                    <a:pos x="T6" y="T7"/>
                  </a:cxn>
                </a:cxnLst>
                <a:rect l="0" t="0" r="r" b="b"/>
                <a:pathLst>
                  <a:path w="29" h="29">
                    <a:moveTo>
                      <a:pt x="29" y="0"/>
                    </a:moveTo>
                    <a:lnTo>
                      <a:pt x="14" y="29"/>
                    </a:lnTo>
                    <a:lnTo>
                      <a:pt x="0" y="0"/>
                    </a:lnTo>
                    <a:lnTo>
                      <a:pt x="2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5" name="Freeform 294"/>
              <p:cNvSpPr>
                <a:spLocks/>
              </p:cNvSpPr>
              <p:nvPr/>
            </p:nvSpPr>
            <p:spPr bwMode="auto">
              <a:xfrm>
                <a:off x="9067800" y="5808662"/>
                <a:ext cx="46038" cy="46038"/>
              </a:xfrm>
              <a:custGeom>
                <a:avLst/>
                <a:gdLst>
                  <a:gd name="T0" fmla="*/ 29 w 29"/>
                  <a:gd name="T1" fmla="*/ 0 h 29"/>
                  <a:gd name="T2" fmla="*/ 14 w 29"/>
                  <a:gd name="T3" fmla="*/ 29 h 29"/>
                  <a:gd name="T4" fmla="*/ 0 w 29"/>
                  <a:gd name="T5" fmla="*/ 0 h 29"/>
                  <a:gd name="T6" fmla="*/ 29 w 29"/>
                  <a:gd name="T7" fmla="*/ 0 h 29"/>
                </a:gdLst>
                <a:ahLst/>
                <a:cxnLst>
                  <a:cxn ang="0">
                    <a:pos x="T0" y="T1"/>
                  </a:cxn>
                  <a:cxn ang="0">
                    <a:pos x="T2" y="T3"/>
                  </a:cxn>
                  <a:cxn ang="0">
                    <a:pos x="T4" y="T5"/>
                  </a:cxn>
                  <a:cxn ang="0">
                    <a:pos x="T6" y="T7"/>
                  </a:cxn>
                </a:cxnLst>
                <a:rect l="0" t="0" r="r" b="b"/>
                <a:pathLst>
                  <a:path w="29" h="29">
                    <a:moveTo>
                      <a:pt x="29" y="0"/>
                    </a:moveTo>
                    <a:lnTo>
                      <a:pt x="14" y="29"/>
                    </a:lnTo>
                    <a:lnTo>
                      <a:pt x="0" y="0"/>
                    </a:lnTo>
                    <a:lnTo>
                      <a:pt x="2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8" name="Rectangle 308"/>
              <p:cNvSpPr>
                <a:spLocks noChangeArrowheads="1"/>
              </p:cNvSpPr>
              <p:nvPr/>
            </p:nvSpPr>
            <p:spPr bwMode="auto">
              <a:xfrm>
                <a:off x="8848725" y="6521450"/>
                <a:ext cx="58578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a:ln>
                      <a:noFill/>
                    </a:ln>
                    <a:solidFill>
                      <a:srgbClr val="000000"/>
                    </a:solidFill>
                    <a:effectLst/>
                    <a:latin typeface="Times New Roman" panose="02020603050405020304" pitchFamily="18" charset="0"/>
                  </a:rPr>
                  <a:t>RLR</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63" name="Freeform 337"/>
              <p:cNvSpPr>
                <a:spLocks/>
              </p:cNvSpPr>
              <p:nvPr/>
            </p:nvSpPr>
            <p:spPr bwMode="auto">
              <a:xfrm>
                <a:off x="9069388" y="3309937"/>
                <a:ext cx="46038" cy="46038"/>
              </a:xfrm>
              <a:custGeom>
                <a:avLst/>
                <a:gdLst>
                  <a:gd name="T0" fmla="*/ 29 w 29"/>
                  <a:gd name="T1" fmla="*/ 0 h 29"/>
                  <a:gd name="T2" fmla="*/ 15 w 29"/>
                  <a:gd name="T3" fmla="*/ 29 h 29"/>
                  <a:gd name="T4" fmla="*/ 0 w 29"/>
                  <a:gd name="T5" fmla="*/ 0 h 29"/>
                  <a:gd name="T6" fmla="*/ 29 w 29"/>
                  <a:gd name="T7" fmla="*/ 0 h 29"/>
                </a:gdLst>
                <a:ahLst/>
                <a:cxnLst>
                  <a:cxn ang="0">
                    <a:pos x="T0" y="T1"/>
                  </a:cxn>
                  <a:cxn ang="0">
                    <a:pos x="T2" y="T3"/>
                  </a:cxn>
                  <a:cxn ang="0">
                    <a:pos x="T4" y="T5"/>
                  </a:cxn>
                  <a:cxn ang="0">
                    <a:pos x="T6" y="T7"/>
                  </a:cxn>
                </a:cxnLst>
                <a:rect l="0" t="0" r="r" b="b"/>
                <a:pathLst>
                  <a:path w="29" h="29">
                    <a:moveTo>
                      <a:pt x="29" y="0"/>
                    </a:moveTo>
                    <a:lnTo>
                      <a:pt x="15" y="29"/>
                    </a:lnTo>
                    <a:lnTo>
                      <a:pt x="0" y="0"/>
                    </a:lnTo>
                    <a:lnTo>
                      <a:pt x="2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60" name="Group 359"/>
            <p:cNvGrpSpPr/>
            <p:nvPr/>
          </p:nvGrpSpPr>
          <p:grpSpPr>
            <a:xfrm>
              <a:off x="8055864" y="2425700"/>
              <a:ext cx="633413" cy="4432300"/>
              <a:chOff x="6577013" y="2425700"/>
              <a:chExt cx="633413" cy="4432300"/>
            </a:xfrm>
          </p:grpSpPr>
          <p:sp>
            <p:nvSpPr>
              <p:cNvPr id="207" name="Rectangle 98"/>
              <p:cNvSpPr>
                <a:spLocks noChangeArrowheads="1"/>
              </p:cNvSpPr>
              <p:nvPr/>
            </p:nvSpPr>
            <p:spPr bwMode="auto">
              <a:xfrm>
                <a:off x="6577013" y="2471737"/>
                <a:ext cx="590550" cy="293688"/>
              </a:xfrm>
              <a:prstGeom prst="rect">
                <a:avLst/>
              </a:prstGeom>
              <a:solidFill>
                <a:srgbClr val="66C2A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Rectangle 99"/>
              <p:cNvSpPr>
                <a:spLocks noChangeArrowheads="1"/>
              </p:cNvSpPr>
              <p:nvPr/>
            </p:nvSpPr>
            <p:spPr bwMode="auto">
              <a:xfrm>
                <a:off x="6673850" y="2476500"/>
                <a:ext cx="5048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dirty="0">
                    <a:ln>
                      <a:noFill/>
                    </a:ln>
                    <a:solidFill>
                      <a:srgbClr val="000000"/>
                    </a:solidFill>
                    <a:effectLst/>
                    <a:latin typeface="Times New Roman" panose="02020603050405020304" pitchFamily="18" charset="0"/>
                  </a:rPr>
                  <a:t>L01</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13" name="Rectangle 122"/>
              <p:cNvSpPr>
                <a:spLocks noChangeArrowheads="1"/>
              </p:cNvSpPr>
              <p:nvPr/>
            </p:nvSpPr>
            <p:spPr bwMode="auto">
              <a:xfrm>
                <a:off x="6577013" y="3724275"/>
                <a:ext cx="590550" cy="295275"/>
              </a:xfrm>
              <a:prstGeom prst="rect">
                <a:avLst/>
              </a:prstGeom>
              <a:solidFill>
                <a:srgbClr val="FC8D6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 name="Rectangle 123"/>
              <p:cNvSpPr>
                <a:spLocks noChangeArrowheads="1"/>
              </p:cNvSpPr>
              <p:nvPr/>
            </p:nvSpPr>
            <p:spPr bwMode="auto">
              <a:xfrm>
                <a:off x="6667500" y="3733800"/>
                <a:ext cx="5175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a:ln>
                      <a:noFill/>
                    </a:ln>
                    <a:solidFill>
                      <a:srgbClr val="000000"/>
                    </a:solidFill>
                    <a:effectLst/>
                    <a:latin typeface="Times New Roman" panose="02020603050405020304" pitchFamily="18" charset="0"/>
                  </a:rPr>
                  <a:t>R03</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17" name="Rectangle 134"/>
              <p:cNvSpPr>
                <a:spLocks noChangeArrowheads="1"/>
              </p:cNvSpPr>
              <p:nvPr/>
            </p:nvSpPr>
            <p:spPr bwMode="auto">
              <a:xfrm>
                <a:off x="6577013" y="4165600"/>
                <a:ext cx="590550" cy="295275"/>
              </a:xfrm>
              <a:prstGeom prst="rect">
                <a:avLst/>
              </a:prstGeom>
              <a:solidFill>
                <a:srgbClr val="FC8D6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 name="Rectangle 135"/>
              <p:cNvSpPr>
                <a:spLocks noChangeArrowheads="1"/>
              </p:cNvSpPr>
              <p:nvPr/>
            </p:nvSpPr>
            <p:spPr bwMode="auto">
              <a:xfrm>
                <a:off x="6667500" y="4175125"/>
                <a:ext cx="5175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a:ln>
                      <a:noFill/>
                    </a:ln>
                    <a:solidFill>
                      <a:srgbClr val="000000"/>
                    </a:solidFill>
                    <a:effectLst/>
                    <a:latin typeface="Times New Roman" panose="02020603050405020304" pitchFamily="18" charset="0"/>
                  </a:rPr>
                  <a:t>R04</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21" name="Line 152"/>
              <p:cNvSpPr>
                <a:spLocks noChangeShapeType="1"/>
              </p:cNvSpPr>
              <p:nvPr/>
            </p:nvSpPr>
            <p:spPr bwMode="auto">
              <a:xfrm>
                <a:off x="6872288" y="4019550"/>
                <a:ext cx="0" cy="106363"/>
              </a:xfrm>
              <a:prstGeom prst="line">
                <a:avLst/>
              </a:prstGeom>
              <a:noFill/>
              <a:ln w="793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2" name="Freeform 153"/>
              <p:cNvSpPr>
                <a:spLocks/>
              </p:cNvSpPr>
              <p:nvPr/>
            </p:nvSpPr>
            <p:spPr bwMode="auto">
              <a:xfrm>
                <a:off x="6850063" y="4119562"/>
                <a:ext cx="46038" cy="46038"/>
              </a:xfrm>
              <a:custGeom>
                <a:avLst/>
                <a:gdLst>
                  <a:gd name="T0" fmla="*/ 29 w 29"/>
                  <a:gd name="T1" fmla="*/ 0 h 29"/>
                  <a:gd name="T2" fmla="*/ 14 w 29"/>
                  <a:gd name="T3" fmla="*/ 29 h 29"/>
                  <a:gd name="T4" fmla="*/ 0 w 29"/>
                  <a:gd name="T5" fmla="*/ 0 h 29"/>
                  <a:gd name="T6" fmla="*/ 29 w 29"/>
                  <a:gd name="T7" fmla="*/ 0 h 29"/>
                </a:gdLst>
                <a:ahLst/>
                <a:cxnLst>
                  <a:cxn ang="0">
                    <a:pos x="T0" y="T1"/>
                  </a:cxn>
                  <a:cxn ang="0">
                    <a:pos x="T2" y="T3"/>
                  </a:cxn>
                  <a:cxn ang="0">
                    <a:pos x="T4" y="T5"/>
                  </a:cxn>
                  <a:cxn ang="0">
                    <a:pos x="T6" y="T7"/>
                  </a:cxn>
                </a:cxnLst>
                <a:rect l="0" t="0" r="r" b="b"/>
                <a:pathLst>
                  <a:path w="29" h="29">
                    <a:moveTo>
                      <a:pt x="29" y="0"/>
                    </a:moveTo>
                    <a:lnTo>
                      <a:pt x="14" y="29"/>
                    </a:lnTo>
                    <a:lnTo>
                      <a:pt x="0" y="0"/>
                    </a:lnTo>
                    <a:lnTo>
                      <a:pt x="2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 name="Freeform 163"/>
              <p:cNvSpPr>
                <a:spLocks/>
              </p:cNvSpPr>
              <p:nvPr/>
            </p:nvSpPr>
            <p:spPr bwMode="auto">
              <a:xfrm>
                <a:off x="6850063" y="2425700"/>
                <a:ext cx="46038" cy="46038"/>
              </a:xfrm>
              <a:custGeom>
                <a:avLst/>
                <a:gdLst>
                  <a:gd name="T0" fmla="*/ 29 w 29"/>
                  <a:gd name="T1" fmla="*/ 0 h 29"/>
                  <a:gd name="T2" fmla="*/ 14 w 29"/>
                  <a:gd name="T3" fmla="*/ 29 h 29"/>
                  <a:gd name="T4" fmla="*/ 0 w 29"/>
                  <a:gd name="T5" fmla="*/ 0 h 29"/>
                  <a:gd name="T6" fmla="*/ 29 w 29"/>
                  <a:gd name="T7" fmla="*/ 0 h 29"/>
                </a:gdLst>
                <a:ahLst/>
                <a:cxnLst>
                  <a:cxn ang="0">
                    <a:pos x="T0" y="T1"/>
                  </a:cxn>
                  <a:cxn ang="0">
                    <a:pos x="T2" y="T3"/>
                  </a:cxn>
                  <a:cxn ang="0">
                    <a:pos x="T4" y="T5"/>
                  </a:cxn>
                  <a:cxn ang="0">
                    <a:pos x="T6" y="T7"/>
                  </a:cxn>
                </a:cxnLst>
                <a:rect l="0" t="0" r="r" b="b"/>
                <a:pathLst>
                  <a:path w="29" h="29">
                    <a:moveTo>
                      <a:pt x="29" y="0"/>
                    </a:moveTo>
                    <a:lnTo>
                      <a:pt x="14" y="29"/>
                    </a:lnTo>
                    <a:lnTo>
                      <a:pt x="0" y="0"/>
                    </a:lnTo>
                    <a:lnTo>
                      <a:pt x="2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 name="Line 184"/>
              <p:cNvSpPr>
                <a:spLocks noChangeShapeType="1"/>
              </p:cNvSpPr>
              <p:nvPr/>
            </p:nvSpPr>
            <p:spPr bwMode="auto">
              <a:xfrm>
                <a:off x="6872288" y="2765425"/>
                <a:ext cx="0" cy="919163"/>
              </a:xfrm>
              <a:prstGeom prst="line">
                <a:avLst/>
              </a:prstGeom>
              <a:noFill/>
              <a:ln w="793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0" name="Freeform 185"/>
              <p:cNvSpPr>
                <a:spLocks/>
              </p:cNvSpPr>
              <p:nvPr/>
            </p:nvSpPr>
            <p:spPr bwMode="auto">
              <a:xfrm>
                <a:off x="6850063" y="3678237"/>
                <a:ext cx="46038" cy="46038"/>
              </a:xfrm>
              <a:custGeom>
                <a:avLst/>
                <a:gdLst>
                  <a:gd name="T0" fmla="*/ 29 w 29"/>
                  <a:gd name="T1" fmla="*/ 0 h 29"/>
                  <a:gd name="T2" fmla="*/ 14 w 29"/>
                  <a:gd name="T3" fmla="*/ 29 h 29"/>
                  <a:gd name="T4" fmla="*/ 0 w 29"/>
                  <a:gd name="T5" fmla="*/ 0 h 29"/>
                  <a:gd name="T6" fmla="*/ 29 w 29"/>
                  <a:gd name="T7" fmla="*/ 0 h 29"/>
                </a:gdLst>
                <a:ahLst/>
                <a:cxnLst>
                  <a:cxn ang="0">
                    <a:pos x="T0" y="T1"/>
                  </a:cxn>
                  <a:cxn ang="0">
                    <a:pos x="T2" y="T3"/>
                  </a:cxn>
                  <a:cxn ang="0">
                    <a:pos x="T4" y="T5"/>
                  </a:cxn>
                  <a:cxn ang="0">
                    <a:pos x="T6" y="T7"/>
                  </a:cxn>
                </a:cxnLst>
                <a:rect l="0" t="0" r="r" b="b"/>
                <a:pathLst>
                  <a:path w="29" h="29">
                    <a:moveTo>
                      <a:pt x="29" y="0"/>
                    </a:moveTo>
                    <a:lnTo>
                      <a:pt x="14" y="29"/>
                    </a:lnTo>
                    <a:lnTo>
                      <a:pt x="0" y="0"/>
                    </a:lnTo>
                    <a:lnTo>
                      <a:pt x="2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 name="Rectangle 194"/>
              <p:cNvSpPr>
                <a:spLocks noChangeArrowheads="1"/>
              </p:cNvSpPr>
              <p:nvPr/>
            </p:nvSpPr>
            <p:spPr bwMode="auto">
              <a:xfrm>
                <a:off x="6577013" y="4975225"/>
                <a:ext cx="590550" cy="293688"/>
              </a:xfrm>
              <a:prstGeom prst="rect">
                <a:avLst/>
              </a:prstGeom>
              <a:solidFill>
                <a:srgbClr val="8DA0C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 name="Rectangle 195"/>
              <p:cNvSpPr>
                <a:spLocks noChangeArrowheads="1"/>
              </p:cNvSpPr>
              <p:nvPr/>
            </p:nvSpPr>
            <p:spPr bwMode="auto">
              <a:xfrm>
                <a:off x="6673850" y="4983162"/>
                <a:ext cx="5048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a:ln>
                      <a:noFill/>
                    </a:ln>
                    <a:solidFill>
                      <a:srgbClr val="000000"/>
                    </a:solidFill>
                    <a:effectLst/>
                    <a:latin typeface="Times New Roman" panose="02020603050405020304" pitchFamily="18" charset="0"/>
                  </a:rPr>
                  <a:t>L03</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41" name="Line 232"/>
              <p:cNvSpPr>
                <a:spLocks noChangeShapeType="1"/>
              </p:cNvSpPr>
              <p:nvPr/>
            </p:nvSpPr>
            <p:spPr bwMode="auto">
              <a:xfrm>
                <a:off x="6872288" y="4460875"/>
                <a:ext cx="0" cy="474663"/>
              </a:xfrm>
              <a:prstGeom prst="line">
                <a:avLst/>
              </a:prstGeom>
              <a:noFill/>
              <a:ln w="793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2" name="Freeform 233"/>
              <p:cNvSpPr>
                <a:spLocks/>
              </p:cNvSpPr>
              <p:nvPr/>
            </p:nvSpPr>
            <p:spPr bwMode="auto">
              <a:xfrm>
                <a:off x="6850063" y="4929187"/>
                <a:ext cx="46038" cy="46038"/>
              </a:xfrm>
              <a:custGeom>
                <a:avLst/>
                <a:gdLst>
                  <a:gd name="T0" fmla="*/ 29 w 29"/>
                  <a:gd name="T1" fmla="*/ 0 h 29"/>
                  <a:gd name="T2" fmla="*/ 14 w 29"/>
                  <a:gd name="T3" fmla="*/ 29 h 29"/>
                  <a:gd name="T4" fmla="*/ 0 w 29"/>
                  <a:gd name="T5" fmla="*/ 0 h 29"/>
                  <a:gd name="T6" fmla="*/ 29 w 29"/>
                  <a:gd name="T7" fmla="*/ 0 h 29"/>
                </a:gdLst>
                <a:ahLst/>
                <a:cxnLst>
                  <a:cxn ang="0">
                    <a:pos x="T0" y="T1"/>
                  </a:cxn>
                  <a:cxn ang="0">
                    <a:pos x="T2" y="T3"/>
                  </a:cxn>
                  <a:cxn ang="0">
                    <a:pos x="T4" y="T5"/>
                  </a:cxn>
                  <a:cxn ang="0">
                    <a:pos x="T6" y="T7"/>
                  </a:cxn>
                </a:cxnLst>
                <a:rect l="0" t="0" r="r" b="b"/>
                <a:pathLst>
                  <a:path w="29" h="29">
                    <a:moveTo>
                      <a:pt x="29" y="0"/>
                    </a:moveTo>
                    <a:lnTo>
                      <a:pt x="14" y="29"/>
                    </a:lnTo>
                    <a:lnTo>
                      <a:pt x="0" y="0"/>
                    </a:lnTo>
                    <a:lnTo>
                      <a:pt x="2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3" name="Rectangle 242"/>
              <p:cNvSpPr>
                <a:spLocks noChangeArrowheads="1"/>
              </p:cNvSpPr>
              <p:nvPr/>
            </p:nvSpPr>
            <p:spPr bwMode="auto">
              <a:xfrm>
                <a:off x="6577013" y="6224587"/>
                <a:ext cx="590550" cy="295275"/>
              </a:xfrm>
              <a:prstGeom prst="rect">
                <a:avLst/>
              </a:prstGeom>
              <a:solidFill>
                <a:srgbClr val="A6D85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4" name="Rectangle 243"/>
              <p:cNvSpPr>
                <a:spLocks noChangeArrowheads="1"/>
              </p:cNvSpPr>
              <p:nvPr/>
            </p:nvSpPr>
            <p:spPr bwMode="auto">
              <a:xfrm>
                <a:off x="6723063" y="6234112"/>
                <a:ext cx="4064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a:ln>
                      <a:noFill/>
                    </a:ln>
                    <a:solidFill>
                      <a:srgbClr val="000000"/>
                    </a:solidFill>
                    <a:effectLst/>
                    <a:latin typeface="Times New Roman" panose="02020603050405020304" pitchFamily="18" charset="0"/>
                  </a:rPr>
                  <a:t>FC</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49" name="Line 262"/>
              <p:cNvSpPr>
                <a:spLocks noChangeShapeType="1"/>
              </p:cNvSpPr>
              <p:nvPr/>
            </p:nvSpPr>
            <p:spPr bwMode="auto">
              <a:xfrm>
                <a:off x="6872288" y="5268912"/>
                <a:ext cx="0" cy="915988"/>
              </a:xfrm>
              <a:prstGeom prst="line">
                <a:avLst/>
              </a:prstGeom>
              <a:noFill/>
              <a:ln w="793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0" name="Freeform 263"/>
              <p:cNvSpPr>
                <a:spLocks/>
              </p:cNvSpPr>
              <p:nvPr/>
            </p:nvSpPr>
            <p:spPr bwMode="auto">
              <a:xfrm>
                <a:off x="6850063" y="6180137"/>
                <a:ext cx="46038" cy="44450"/>
              </a:xfrm>
              <a:custGeom>
                <a:avLst/>
                <a:gdLst>
                  <a:gd name="T0" fmla="*/ 29 w 29"/>
                  <a:gd name="T1" fmla="*/ 0 h 28"/>
                  <a:gd name="T2" fmla="*/ 14 w 29"/>
                  <a:gd name="T3" fmla="*/ 28 h 28"/>
                  <a:gd name="T4" fmla="*/ 0 w 29"/>
                  <a:gd name="T5" fmla="*/ 0 h 28"/>
                  <a:gd name="T6" fmla="*/ 29 w 29"/>
                  <a:gd name="T7" fmla="*/ 0 h 28"/>
                </a:gdLst>
                <a:ahLst/>
                <a:cxnLst>
                  <a:cxn ang="0">
                    <a:pos x="T0" y="T1"/>
                  </a:cxn>
                  <a:cxn ang="0">
                    <a:pos x="T2" y="T3"/>
                  </a:cxn>
                  <a:cxn ang="0">
                    <a:pos x="T4" y="T5"/>
                  </a:cxn>
                  <a:cxn ang="0">
                    <a:pos x="T6" y="T7"/>
                  </a:cxn>
                </a:cxnLst>
                <a:rect l="0" t="0" r="r" b="b"/>
                <a:pathLst>
                  <a:path w="29" h="28">
                    <a:moveTo>
                      <a:pt x="29" y="0"/>
                    </a:moveTo>
                    <a:lnTo>
                      <a:pt x="14" y="28"/>
                    </a:lnTo>
                    <a:lnTo>
                      <a:pt x="0" y="0"/>
                    </a:lnTo>
                    <a:lnTo>
                      <a:pt x="2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3" name="Line 280"/>
              <p:cNvSpPr>
                <a:spLocks noChangeShapeType="1"/>
              </p:cNvSpPr>
              <p:nvPr/>
            </p:nvSpPr>
            <p:spPr bwMode="auto">
              <a:xfrm>
                <a:off x="6872288" y="4460875"/>
                <a:ext cx="0" cy="109538"/>
              </a:xfrm>
              <a:prstGeom prst="line">
                <a:avLst/>
              </a:prstGeom>
              <a:noFill/>
              <a:ln w="793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4" name="Freeform 281"/>
              <p:cNvSpPr>
                <a:spLocks/>
              </p:cNvSpPr>
              <p:nvPr/>
            </p:nvSpPr>
            <p:spPr bwMode="auto">
              <a:xfrm>
                <a:off x="6850063" y="4564062"/>
                <a:ext cx="46038" cy="46038"/>
              </a:xfrm>
              <a:custGeom>
                <a:avLst/>
                <a:gdLst>
                  <a:gd name="T0" fmla="*/ 29 w 29"/>
                  <a:gd name="T1" fmla="*/ 0 h 29"/>
                  <a:gd name="T2" fmla="*/ 14 w 29"/>
                  <a:gd name="T3" fmla="*/ 29 h 29"/>
                  <a:gd name="T4" fmla="*/ 0 w 29"/>
                  <a:gd name="T5" fmla="*/ 0 h 29"/>
                  <a:gd name="T6" fmla="*/ 29 w 29"/>
                  <a:gd name="T7" fmla="*/ 0 h 29"/>
                </a:gdLst>
                <a:ahLst/>
                <a:cxnLst>
                  <a:cxn ang="0">
                    <a:pos x="T0" y="T1"/>
                  </a:cxn>
                  <a:cxn ang="0">
                    <a:pos x="T2" y="T3"/>
                  </a:cxn>
                  <a:cxn ang="0">
                    <a:pos x="T4" y="T5"/>
                  </a:cxn>
                  <a:cxn ang="0">
                    <a:pos x="T6" y="T7"/>
                  </a:cxn>
                </a:cxnLst>
                <a:rect l="0" t="0" r="r" b="b"/>
                <a:pathLst>
                  <a:path w="29" h="29">
                    <a:moveTo>
                      <a:pt x="29" y="0"/>
                    </a:moveTo>
                    <a:lnTo>
                      <a:pt x="14" y="29"/>
                    </a:lnTo>
                    <a:lnTo>
                      <a:pt x="0" y="0"/>
                    </a:lnTo>
                    <a:lnTo>
                      <a:pt x="2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6" name="Freeform 298"/>
              <p:cNvSpPr>
                <a:spLocks/>
              </p:cNvSpPr>
              <p:nvPr/>
            </p:nvSpPr>
            <p:spPr bwMode="auto">
              <a:xfrm>
                <a:off x="6853238" y="5808662"/>
                <a:ext cx="44450" cy="46038"/>
              </a:xfrm>
              <a:custGeom>
                <a:avLst/>
                <a:gdLst>
                  <a:gd name="T0" fmla="*/ 28 w 28"/>
                  <a:gd name="T1" fmla="*/ 0 h 29"/>
                  <a:gd name="T2" fmla="*/ 14 w 28"/>
                  <a:gd name="T3" fmla="*/ 29 h 29"/>
                  <a:gd name="T4" fmla="*/ 0 w 28"/>
                  <a:gd name="T5" fmla="*/ 0 h 29"/>
                  <a:gd name="T6" fmla="*/ 28 w 28"/>
                  <a:gd name="T7" fmla="*/ 0 h 29"/>
                </a:gdLst>
                <a:ahLst/>
                <a:cxnLst>
                  <a:cxn ang="0">
                    <a:pos x="T0" y="T1"/>
                  </a:cxn>
                  <a:cxn ang="0">
                    <a:pos x="T2" y="T3"/>
                  </a:cxn>
                  <a:cxn ang="0">
                    <a:pos x="T4" y="T5"/>
                  </a:cxn>
                  <a:cxn ang="0">
                    <a:pos x="T6" y="T7"/>
                  </a:cxn>
                </a:cxnLst>
                <a:rect l="0" t="0" r="r" b="b"/>
                <a:pathLst>
                  <a:path w="28" h="29">
                    <a:moveTo>
                      <a:pt x="28" y="0"/>
                    </a:moveTo>
                    <a:lnTo>
                      <a:pt x="14" y="29"/>
                    </a:lnTo>
                    <a:lnTo>
                      <a:pt x="0" y="0"/>
                    </a:lnTo>
                    <a:lnTo>
                      <a:pt x="2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7" name="Rectangle 305"/>
              <p:cNvSpPr>
                <a:spLocks noChangeArrowheads="1"/>
              </p:cNvSpPr>
              <p:nvPr/>
            </p:nvSpPr>
            <p:spPr bwMode="auto">
              <a:xfrm>
                <a:off x="6637338" y="6521450"/>
                <a:ext cx="57308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a:ln>
                      <a:noFill/>
                    </a:ln>
                    <a:solidFill>
                      <a:srgbClr val="000000"/>
                    </a:solidFill>
                    <a:effectLst/>
                    <a:latin typeface="Times New Roman" panose="02020603050405020304" pitchFamily="18" charset="0"/>
                  </a:rPr>
                  <a:t>LRL</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64" name="Freeform 341"/>
              <p:cNvSpPr>
                <a:spLocks/>
              </p:cNvSpPr>
              <p:nvPr/>
            </p:nvSpPr>
            <p:spPr bwMode="auto">
              <a:xfrm>
                <a:off x="6853238" y="3309937"/>
                <a:ext cx="44450" cy="46038"/>
              </a:xfrm>
              <a:custGeom>
                <a:avLst/>
                <a:gdLst>
                  <a:gd name="T0" fmla="*/ 28 w 28"/>
                  <a:gd name="T1" fmla="*/ 0 h 29"/>
                  <a:gd name="T2" fmla="*/ 14 w 28"/>
                  <a:gd name="T3" fmla="*/ 29 h 29"/>
                  <a:gd name="T4" fmla="*/ 0 w 28"/>
                  <a:gd name="T5" fmla="*/ 0 h 29"/>
                  <a:gd name="T6" fmla="*/ 28 w 28"/>
                  <a:gd name="T7" fmla="*/ 0 h 29"/>
                </a:gdLst>
                <a:ahLst/>
                <a:cxnLst>
                  <a:cxn ang="0">
                    <a:pos x="T0" y="T1"/>
                  </a:cxn>
                  <a:cxn ang="0">
                    <a:pos x="T2" y="T3"/>
                  </a:cxn>
                  <a:cxn ang="0">
                    <a:pos x="T4" y="T5"/>
                  </a:cxn>
                  <a:cxn ang="0">
                    <a:pos x="T6" y="T7"/>
                  </a:cxn>
                </a:cxnLst>
                <a:rect l="0" t="0" r="r" b="b"/>
                <a:pathLst>
                  <a:path w="28" h="29">
                    <a:moveTo>
                      <a:pt x="28" y="0"/>
                    </a:moveTo>
                    <a:lnTo>
                      <a:pt x="14" y="29"/>
                    </a:lnTo>
                    <a:lnTo>
                      <a:pt x="0" y="0"/>
                    </a:lnTo>
                    <a:lnTo>
                      <a:pt x="2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70" name="Rectangle 86"/>
            <p:cNvSpPr>
              <a:spLocks noChangeArrowheads="1"/>
            </p:cNvSpPr>
            <p:nvPr/>
          </p:nvSpPr>
          <p:spPr bwMode="auto">
            <a:xfrm>
              <a:off x="8054975" y="1957387"/>
              <a:ext cx="592138" cy="293688"/>
            </a:xfrm>
            <a:prstGeom prst="rect">
              <a:avLst/>
            </a:prstGeom>
            <a:solidFill>
              <a:srgbClr val="FFA5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1" name="Rectangle 87"/>
            <p:cNvSpPr>
              <a:spLocks noChangeArrowheads="1"/>
            </p:cNvSpPr>
            <p:nvPr/>
          </p:nvSpPr>
          <p:spPr bwMode="auto">
            <a:xfrm>
              <a:off x="8269288" y="1962150"/>
              <a:ext cx="26511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dirty="0">
                  <a:ln>
                    <a:noFill/>
                  </a:ln>
                  <a:solidFill>
                    <a:srgbClr val="000000"/>
                  </a:solidFill>
                  <a:effectLst/>
                  <a:latin typeface="Times New Roman" panose="02020603050405020304" pitchFamily="18" charset="0"/>
                </a:rPr>
                <a:t>C</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90" name="Line 166"/>
            <p:cNvSpPr>
              <a:spLocks noChangeShapeType="1"/>
            </p:cNvSpPr>
            <p:nvPr/>
          </p:nvSpPr>
          <p:spPr bwMode="auto">
            <a:xfrm>
              <a:off x="8350250" y="2251075"/>
              <a:ext cx="0" cy="180975"/>
            </a:xfrm>
            <a:prstGeom prst="line">
              <a:avLst/>
            </a:prstGeom>
            <a:noFill/>
            <a:ln w="793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5" name="Line 321"/>
            <p:cNvSpPr>
              <a:spLocks noChangeShapeType="1"/>
            </p:cNvSpPr>
            <p:nvPr/>
          </p:nvSpPr>
          <p:spPr bwMode="auto">
            <a:xfrm>
              <a:off x="8104188" y="1655762"/>
              <a:ext cx="214313" cy="261938"/>
            </a:xfrm>
            <a:prstGeom prst="line">
              <a:avLst/>
            </a:prstGeom>
            <a:noFill/>
            <a:ln w="793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6" name="Freeform 322"/>
            <p:cNvSpPr>
              <a:spLocks/>
            </p:cNvSpPr>
            <p:nvPr/>
          </p:nvSpPr>
          <p:spPr bwMode="auto">
            <a:xfrm>
              <a:off x="8291513" y="1893887"/>
              <a:ext cx="58738" cy="63500"/>
            </a:xfrm>
            <a:custGeom>
              <a:avLst/>
              <a:gdLst>
                <a:gd name="T0" fmla="*/ 29 w 37"/>
                <a:gd name="T1" fmla="*/ 0 h 40"/>
                <a:gd name="T2" fmla="*/ 37 w 37"/>
                <a:gd name="T3" fmla="*/ 40 h 40"/>
                <a:gd name="T4" fmla="*/ 0 w 37"/>
                <a:gd name="T5" fmla="*/ 23 h 40"/>
                <a:gd name="T6" fmla="*/ 29 w 37"/>
                <a:gd name="T7" fmla="*/ 0 h 40"/>
              </a:gdLst>
              <a:ahLst/>
              <a:cxnLst>
                <a:cxn ang="0">
                  <a:pos x="T0" y="T1"/>
                </a:cxn>
                <a:cxn ang="0">
                  <a:pos x="T2" y="T3"/>
                </a:cxn>
                <a:cxn ang="0">
                  <a:pos x="T4" y="T5"/>
                </a:cxn>
                <a:cxn ang="0">
                  <a:pos x="T6" y="T7"/>
                </a:cxn>
              </a:cxnLst>
              <a:rect l="0" t="0" r="r" b="b"/>
              <a:pathLst>
                <a:path w="37" h="40">
                  <a:moveTo>
                    <a:pt x="29" y="0"/>
                  </a:moveTo>
                  <a:lnTo>
                    <a:pt x="37" y="40"/>
                  </a:lnTo>
                  <a:lnTo>
                    <a:pt x="0" y="23"/>
                  </a:lnTo>
                  <a:lnTo>
                    <a:pt x="2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376" name="fusion"/>
            <p:cNvGrpSpPr/>
            <p:nvPr/>
          </p:nvGrpSpPr>
          <p:grpSpPr>
            <a:xfrm>
              <a:off x="8058341" y="3328987"/>
              <a:ext cx="1284096" cy="2836863"/>
              <a:chOff x="4037013" y="3163887"/>
              <a:chExt cx="5754688" cy="2836863"/>
            </a:xfrm>
          </p:grpSpPr>
          <p:sp>
            <p:nvSpPr>
              <p:cNvPr id="377" name="Freeform 347"/>
              <p:cNvSpPr>
                <a:spLocks/>
              </p:cNvSpPr>
              <p:nvPr/>
            </p:nvSpPr>
            <p:spPr bwMode="auto">
              <a:xfrm>
                <a:off x="4049713" y="3190875"/>
                <a:ext cx="5741988" cy="220663"/>
              </a:xfrm>
              <a:custGeom>
                <a:avLst/>
                <a:gdLst>
                  <a:gd name="T0" fmla="*/ 288 w 14912"/>
                  <a:gd name="T1" fmla="*/ 576 h 576"/>
                  <a:gd name="T2" fmla="*/ 14624 w 14912"/>
                  <a:gd name="T3" fmla="*/ 576 h 576"/>
                  <a:gd name="T4" fmla="*/ 14912 w 14912"/>
                  <a:gd name="T5" fmla="*/ 288 h 576"/>
                  <a:gd name="T6" fmla="*/ 14912 w 14912"/>
                  <a:gd name="T7" fmla="*/ 288 h 576"/>
                  <a:gd name="T8" fmla="*/ 14624 w 14912"/>
                  <a:gd name="T9" fmla="*/ 0 h 576"/>
                  <a:gd name="T10" fmla="*/ 14624 w 14912"/>
                  <a:gd name="T11" fmla="*/ 0 h 576"/>
                  <a:gd name="T12" fmla="*/ 14624 w 14912"/>
                  <a:gd name="T13" fmla="*/ 0 h 576"/>
                  <a:gd name="T14" fmla="*/ 288 w 14912"/>
                  <a:gd name="T15" fmla="*/ 0 h 576"/>
                  <a:gd name="T16" fmla="*/ 0 w 14912"/>
                  <a:gd name="T17" fmla="*/ 288 h 576"/>
                  <a:gd name="T18" fmla="*/ 0 w 14912"/>
                  <a:gd name="T19" fmla="*/ 288 h 576"/>
                  <a:gd name="T20" fmla="*/ 288 w 14912"/>
                  <a:gd name="T21" fmla="*/ 576 h 576"/>
                  <a:gd name="T22" fmla="*/ 288 w 14912"/>
                  <a:gd name="T23" fmla="*/ 576 h 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912" h="576">
                    <a:moveTo>
                      <a:pt x="288" y="576"/>
                    </a:moveTo>
                    <a:lnTo>
                      <a:pt x="14624" y="576"/>
                    </a:lnTo>
                    <a:cubicBezTo>
                      <a:pt x="14783" y="576"/>
                      <a:pt x="14912" y="447"/>
                      <a:pt x="14912" y="288"/>
                    </a:cubicBezTo>
                    <a:cubicBezTo>
                      <a:pt x="14912" y="288"/>
                      <a:pt x="14912" y="288"/>
                      <a:pt x="14912" y="288"/>
                    </a:cubicBezTo>
                    <a:cubicBezTo>
                      <a:pt x="14912" y="129"/>
                      <a:pt x="14783" y="0"/>
                      <a:pt x="14624" y="0"/>
                    </a:cubicBezTo>
                    <a:cubicBezTo>
                      <a:pt x="14624" y="0"/>
                      <a:pt x="14624" y="0"/>
                      <a:pt x="14624" y="0"/>
                    </a:cubicBezTo>
                    <a:lnTo>
                      <a:pt x="14624" y="0"/>
                    </a:lnTo>
                    <a:lnTo>
                      <a:pt x="288" y="0"/>
                    </a:lnTo>
                    <a:cubicBezTo>
                      <a:pt x="129" y="0"/>
                      <a:pt x="0" y="129"/>
                      <a:pt x="0" y="288"/>
                    </a:cubicBezTo>
                    <a:cubicBezTo>
                      <a:pt x="0" y="288"/>
                      <a:pt x="0" y="288"/>
                      <a:pt x="0" y="288"/>
                    </a:cubicBezTo>
                    <a:cubicBezTo>
                      <a:pt x="0" y="447"/>
                      <a:pt x="129" y="576"/>
                      <a:pt x="288" y="576"/>
                    </a:cubicBezTo>
                    <a:cubicBezTo>
                      <a:pt x="288" y="576"/>
                      <a:pt x="288" y="576"/>
                      <a:pt x="288" y="576"/>
                    </a:cubicBezTo>
                    <a:close/>
                  </a:path>
                </a:pathLst>
              </a:custGeom>
              <a:noFill/>
              <a:ln w="793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378" name="Group 377"/>
              <p:cNvGrpSpPr/>
              <p:nvPr/>
            </p:nvGrpSpPr>
            <p:grpSpPr>
              <a:xfrm>
                <a:off x="4049713" y="3163887"/>
                <a:ext cx="5741988" cy="336550"/>
                <a:chOff x="4049713" y="3163887"/>
                <a:chExt cx="5741988" cy="336550"/>
              </a:xfrm>
            </p:grpSpPr>
            <p:sp>
              <p:nvSpPr>
                <p:cNvPr id="387" name="Freeform 346"/>
                <p:cNvSpPr>
                  <a:spLocks/>
                </p:cNvSpPr>
                <p:nvPr/>
              </p:nvSpPr>
              <p:spPr bwMode="auto">
                <a:xfrm>
                  <a:off x="4049713" y="3190875"/>
                  <a:ext cx="5741988" cy="220663"/>
                </a:xfrm>
                <a:custGeom>
                  <a:avLst/>
                  <a:gdLst>
                    <a:gd name="T0" fmla="*/ 288 w 14912"/>
                    <a:gd name="T1" fmla="*/ 576 h 576"/>
                    <a:gd name="T2" fmla="*/ 14624 w 14912"/>
                    <a:gd name="T3" fmla="*/ 576 h 576"/>
                    <a:gd name="T4" fmla="*/ 14912 w 14912"/>
                    <a:gd name="T5" fmla="*/ 288 h 576"/>
                    <a:gd name="T6" fmla="*/ 14912 w 14912"/>
                    <a:gd name="T7" fmla="*/ 288 h 576"/>
                    <a:gd name="T8" fmla="*/ 14624 w 14912"/>
                    <a:gd name="T9" fmla="*/ 0 h 576"/>
                    <a:gd name="T10" fmla="*/ 14624 w 14912"/>
                    <a:gd name="T11" fmla="*/ 0 h 576"/>
                    <a:gd name="T12" fmla="*/ 14624 w 14912"/>
                    <a:gd name="T13" fmla="*/ 0 h 576"/>
                    <a:gd name="T14" fmla="*/ 288 w 14912"/>
                    <a:gd name="T15" fmla="*/ 0 h 576"/>
                    <a:gd name="T16" fmla="*/ 0 w 14912"/>
                    <a:gd name="T17" fmla="*/ 288 h 576"/>
                    <a:gd name="T18" fmla="*/ 0 w 14912"/>
                    <a:gd name="T19" fmla="*/ 288 h 576"/>
                    <a:gd name="T20" fmla="*/ 288 w 14912"/>
                    <a:gd name="T21" fmla="*/ 576 h 576"/>
                    <a:gd name="T22" fmla="*/ 288 w 14912"/>
                    <a:gd name="T23" fmla="*/ 576 h 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912" h="576">
                      <a:moveTo>
                        <a:pt x="288" y="576"/>
                      </a:moveTo>
                      <a:lnTo>
                        <a:pt x="14624" y="576"/>
                      </a:lnTo>
                      <a:cubicBezTo>
                        <a:pt x="14783" y="576"/>
                        <a:pt x="14912" y="447"/>
                        <a:pt x="14912" y="288"/>
                      </a:cubicBezTo>
                      <a:cubicBezTo>
                        <a:pt x="14912" y="288"/>
                        <a:pt x="14912" y="288"/>
                        <a:pt x="14912" y="288"/>
                      </a:cubicBezTo>
                      <a:cubicBezTo>
                        <a:pt x="14912" y="129"/>
                        <a:pt x="14783" y="0"/>
                        <a:pt x="14624" y="0"/>
                      </a:cubicBezTo>
                      <a:cubicBezTo>
                        <a:pt x="14624" y="0"/>
                        <a:pt x="14624" y="0"/>
                        <a:pt x="14624" y="0"/>
                      </a:cubicBezTo>
                      <a:lnTo>
                        <a:pt x="14624" y="0"/>
                      </a:lnTo>
                      <a:lnTo>
                        <a:pt x="288" y="0"/>
                      </a:lnTo>
                      <a:cubicBezTo>
                        <a:pt x="129" y="0"/>
                        <a:pt x="0" y="129"/>
                        <a:pt x="0" y="288"/>
                      </a:cubicBezTo>
                      <a:cubicBezTo>
                        <a:pt x="0" y="288"/>
                        <a:pt x="0" y="288"/>
                        <a:pt x="0" y="288"/>
                      </a:cubicBezTo>
                      <a:cubicBezTo>
                        <a:pt x="0" y="447"/>
                        <a:pt x="129" y="576"/>
                        <a:pt x="288" y="576"/>
                      </a:cubicBezTo>
                      <a:cubicBezTo>
                        <a:pt x="288" y="576"/>
                        <a:pt x="288" y="576"/>
                        <a:pt x="288" y="576"/>
                      </a:cubicBez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88" name="Rectangle 348"/>
                <p:cNvSpPr>
                  <a:spLocks noChangeArrowheads="1"/>
                </p:cNvSpPr>
                <p:nvPr/>
              </p:nvSpPr>
              <p:spPr bwMode="auto">
                <a:xfrm>
                  <a:off x="6845300" y="3163887"/>
                  <a:ext cx="2587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dirty="0">
                      <a:ln>
                        <a:noFill/>
                      </a:ln>
                      <a:solidFill>
                        <a:srgbClr val="000000"/>
                      </a:solidFill>
                      <a:effectLst/>
                      <a:latin typeface="Arial" panose="020B0604020202020204" pitchFamily="34" charset="0"/>
                    </a:rPr>
                    <a: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sp>
            <p:nvSpPr>
              <p:cNvPr id="379" name="Freeform 350"/>
              <p:cNvSpPr>
                <a:spLocks/>
              </p:cNvSpPr>
              <p:nvPr/>
            </p:nvSpPr>
            <p:spPr bwMode="auto">
              <a:xfrm>
                <a:off x="4037013" y="4441825"/>
                <a:ext cx="5754688" cy="220663"/>
              </a:xfrm>
              <a:custGeom>
                <a:avLst/>
                <a:gdLst>
                  <a:gd name="T0" fmla="*/ 288 w 14945"/>
                  <a:gd name="T1" fmla="*/ 576 h 576"/>
                  <a:gd name="T2" fmla="*/ 14657 w 14945"/>
                  <a:gd name="T3" fmla="*/ 576 h 576"/>
                  <a:gd name="T4" fmla="*/ 14945 w 14945"/>
                  <a:gd name="T5" fmla="*/ 288 h 576"/>
                  <a:gd name="T6" fmla="*/ 14945 w 14945"/>
                  <a:gd name="T7" fmla="*/ 288 h 576"/>
                  <a:gd name="T8" fmla="*/ 14657 w 14945"/>
                  <a:gd name="T9" fmla="*/ 0 h 576"/>
                  <a:gd name="T10" fmla="*/ 14657 w 14945"/>
                  <a:gd name="T11" fmla="*/ 0 h 576"/>
                  <a:gd name="T12" fmla="*/ 14657 w 14945"/>
                  <a:gd name="T13" fmla="*/ 0 h 576"/>
                  <a:gd name="T14" fmla="*/ 288 w 14945"/>
                  <a:gd name="T15" fmla="*/ 0 h 576"/>
                  <a:gd name="T16" fmla="*/ 0 w 14945"/>
                  <a:gd name="T17" fmla="*/ 288 h 576"/>
                  <a:gd name="T18" fmla="*/ 0 w 14945"/>
                  <a:gd name="T19" fmla="*/ 288 h 576"/>
                  <a:gd name="T20" fmla="*/ 288 w 14945"/>
                  <a:gd name="T21" fmla="*/ 576 h 576"/>
                  <a:gd name="T22" fmla="*/ 288 w 14945"/>
                  <a:gd name="T23" fmla="*/ 576 h 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945" h="576">
                    <a:moveTo>
                      <a:pt x="288" y="576"/>
                    </a:moveTo>
                    <a:lnTo>
                      <a:pt x="14657" y="576"/>
                    </a:lnTo>
                    <a:cubicBezTo>
                      <a:pt x="14816" y="576"/>
                      <a:pt x="14945" y="447"/>
                      <a:pt x="14945" y="288"/>
                    </a:cubicBezTo>
                    <a:cubicBezTo>
                      <a:pt x="14945" y="288"/>
                      <a:pt x="14945" y="288"/>
                      <a:pt x="14945" y="288"/>
                    </a:cubicBezTo>
                    <a:cubicBezTo>
                      <a:pt x="14945" y="129"/>
                      <a:pt x="14816" y="0"/>
                      <a:pt x="14657" y="0"/>
                    </a:cubicBezTo>
                    <a:cubicBezTo>
                      <a:pt x="14657" y="0"/>
                      <a:pt x="14657" y="0"/>
                      <a:pt x="14657" y="0"/>
                    </a:cubicBezTo>
                    <a:lnTo>
                      <a:pt x="14657" y="0"/>
                    </a:lnTo>
                    <a:lnTo>
                      <a:pt x="288" y="0"/>
                    </a:lnTo>
                    <a:cubicBezTo>
                      <a:pt x="129" y="0"/>
                      <a:pt x="0" y="129"/>
                      <a:pt x="0" y="288"/>
                    </a:cubicBezTo>
                    <a:cubicBezTo>
                      <a:pt x="0" y="288"/>
                      <a:pt x="0" y="288"/>
                      <a:pt x="0" y="288"/>
                    </a:cubicBezTo>
                    <a:cubicBezTo>
                      <a:pt x="0" y="447"/>
                      <a:pt x="129" y="576"/>
                      <a:pt x="288" y="576"/>
                    </a:cubicBezTo>
                    <a:cubicBezTo>
                      <a:pt x="288" y="576"/>
                      <a:pt x="288" y="576"/>
                      <a:pt x="288" y="576"/>
                    </a:cubicBezTo>
                    <a:close/>
                  </a:path>
                </a:pathLst>
              </a:custGeom>
              <a:noFill/>
              <a:ln w="793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380" name="Group 379"/>
              <p:cNvGrpSpPr/>
              <p:nvPr/>
            </p:nvGrpSpPr>
            <p:grpSpPr>
              <a:xfrm>
                <a:off x="4037013" y="4413250"/>
                <a:ext cx="5754688" cy="336550"/>
                <a:chOff x="4037013" y="4413250"/>
                <a:chExt cx="5754688" cy="336550"/>
              </a:xfrm>
            </p:grpSpPr>
            <p:sp>
              <p:nvSpPr>
                <p:cNvPr id="385" name="Freeform 349"/>
                <p:cNvSpPr>
                  <a:spLocks/>
                </p:cNvSpPr>
                <p:nvPr/>
              </p:nvSpPr>
              <p:spPr bwMode="auto">
                <a:xfrm>
                  <a:off x="4037013" y="4441825"/>
                  <a:ext cx="5754688" cy="220663"/>
                </a:xfrm>
                <a:custGeom>
                  <a:avLst/>
                  <a:gdLst>
                    <a:gd name="T0" fmla="*/ 288 w 14945"/>
                    <a:gd name="T1" fmla="*/ 576 h 576"/>
                    <a:gd name="T2" fmla="*/ 14657 w 14945"/>
                    <a:gd name="T3" fmla="*/ 576 h 576"/>
                    <a:gd name="T4" fmla="*/ 14945 w 14945"/>
                    <a:gd name="T5" fmla="*/ 288 h 576"/>
                    <a:gd name="T6" fmla="*/ 14945 w 14945"/>
                    <a:gd name="T7" fmla="*/ 288 h 576"/>
                    <a:gd name="T8" fmla="*/ 14657 w 14945"/>
                    <a:gd name="T9" fmla="*/ 0 h 576"/>
                    <a:gd name="T10" fmla="*/ 14657 w 14945"/>
                    <a:gd name="T11" fmla="*/ 0 h 576"/>
                    <a:gd name="T12" fmla="*/ 14657 w 14945"/>
                    <a:gd name="T13" fmla="*/ 0 h 576"/>
                    <a:gd name="T14" fmla="*/ 288 w 14945"/>
                    <a:gd name="T15" fmla="*/ 0 h 576"/>
                    <a:gd name="T16" fmla="*/ 0 w 14945"/>
                    <a:gd name="T17" fmla="*/ 288 h 576"/>
                    <a:gd name="T18" fmla="*/ 0 w 14945"/>
                    <a:gd name="T19" fmla="*/ 288 h 576"/>
                    <a:gd name="T20" fmla="*/ 288 w 14945"/>
                    <a:gd name="T21" fmla="*/ 576 h 576"/>
                    <a:gd name="T22" fmla="*/ 288 w 14945"/>
                    <a:gd name="T23" fmla="*/ 576 h 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945" h="576">
                      <a:moveTo>
                        <a:pt x="288" y="576"/>
                      </a:moveTo>
                      <a:lnTo>
                        <a:pt x="14657" y="576"/>
                      </a:lnTo>
                      <a:cubicBezTo>
                        <a:pt x="14816" y="576"/>
                        <a:pt x="14945" y="447"/>
                        <a:pt x="14945" y="288"/>
                      </a:cubicBezTo>
                      <a:cubicBezTo>
                        <a:pt x="14945" y="288"/>
                        <a:pt x="14945" y="288"/>
                        <a:pt x="14945" y="288"/>
                      </a:cubicBezTo>
                      <a:cubicBezTo>
                        <a:pt x="14945" y="129"/>
                        <a:pt x="14816" y="0"/>
                        <a:pt x="14657" y="0"/>
                      </a:cubicBezTo>
                      <a:cubicBezTo>
                        <a:pt x="14657" y="0"/>
                        <a:pt x="14657" y="0"/>
                        <a:pt x="14657" y="0"/>
                      </a:cubicBezTo>
                      <a:lnTo>
                        <a:pt x="14657" y="0"/>
                      </a:lnTo>
                      <a:lnTo>
                        <a:pt x="288" y="0"/>
                      </a:lnTo>
                      <a:cubicBezTo>
                        <a:pt x="129" y="0"/>
                        <a:pt x="0" y="129"/>
                        <a:pt x="0" y="288"/>
                      </a:cubicBezTo>
                      <a:cubicBezTo>
                        <a:pt x="0" y="288"/>
                        <a:pt x="0" y="288"/>
                        <a:pt x="0" y="288"/>
                      </a:cubicBezTo>
                      <a:cubicBezTo>
                        <a:pt x="0" y="447"/>
                        <a:pt x="129" y="576"/>
                        <a:pt x="288" y="576"/>
                      </a:cubicBezTo>
                      <a:cubicBezTo>
                        <a:pt x="288" y="576"/>
                        <a:pt x="288" y="576"/>
                        <a:pt x="288" y="576"/>
                      </a:cubicBez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86" name="Rectangle 351"/>
                <p:cNvSpPr>
                  <a:spLocks noChangeArrowheads="1"/>
                </p:cNvSpPr>
                <p:nvPr/>
              </p:nvSpPr>
              <p:spPr bwMode="auto">
                <a:xfrm>
                  <a:off x="6845300" y="4413250"/>
                  <a:ext cx="2587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dirty="0">
                      <a:ln>
                        <a:noFill/>
                      </a:ln>
                      <a:solidFill>
                        <a:srgbClr val="000000"/>
                      </a:solidFill>
                      <a:effectLst/>
                      <a:latin typeface="Arial" panose="020B0604020202020204" pitchFamily="34" charset="0"/>
                    </a:rPr>
                    <a: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sp>
            <p:nvSpPr>
              <p:cNvPr id="381" name="Freeform 353"/>
              <p:cNvSpPr>
                <a:spLocks/>
              </p:cNvSpPr>
              <p:nvPr/>
            </p:nvSpPr>
            <p:spPr bwMode="auto">
              <a:xfrm>
                <a:off x="4037013" y="5692775"/>
                <a:ext cx="5753100" cy="220663"/>
              </a:xfrm>
              <a:custGeom>
                <a:avLst/>
                <a:gdLst>
                  <a:gd name="T0" fmla="*/ 288 w 14943"/>
                  <a:gd name="T1" fmla="*/ 576 h 576"/>
                  <a:gd name="T2" fmla="*/ 14655 w 14943"/>
                  <a:gd name="T3" fmla="*/ 576 h 576"/>
                  <a:gd name="T4" fmla="*/ 14943 w 14943"/>
                  <a:gd name="T5" fmla="*/ 288 h 576"/>
                  <a:gd name="T6" fmla="*/ 14943 w 14943"/>
                  <a:gd name="T7" fmla="*/ 288 h 576"/>
                  <a:gd name="T8" fmla="*/ 14655 w 14943"/>
                  <a:gd name="T9" fmla="*/ 0 h 576"/>
                  <a:gd name="T10" fmla="*/ 14655 w 14943"/>
                  <a:gd name="T11" fmla="*/ 0 h 576"/>
                  <a:gd name="T12" fmla="*/ 14655 w 14943"/>
                  <a:gd name="T13" fmla="*/ 0 h 576"/>
                  <a:gd name="T14" fmla="*/ 288 w 14943"/>
                  <a:gd name="T15" fmla="*/ 0 h 576"/>
                  <a:gd name="T16" fmla="*/ 0 w 14943"/>
                  <a:gd name="T17" fmla="*/ 288 h 576"/>
                  <a:gd name="T18" fmla="*/ 0 w 14943"/>
                  <a:gd name="T19" fmla="*/ 288 h 576"/>
                  <a:gd name="T20" fmla="*/ 288 w 14943"/>
                  <a:gd name="T21" fmla="*/ 576 h 576"/>
                  <a:gd name="T22" fmla="*/ 288 w 14943"/>
                  <a:gd name="T23" fmla="*/ 576 h 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943" h="576">
                    <a:moveTo>
                      <a:pt x="288" y="576"/>
                    </a:moveTo>
                    <a:lnTo>
                      <a:pt x="14655" y="576"/>
                    </a:lnTo>
                    <a:cubicBezTo>
                      <a:pt x="14814" y="576"/>
                      <a:pt x="14943" y="447"/>
                      <a:pt x="14943" y="288"/>
                    </a:cubicBezTo>
                    <a:cubicBezTo>
                      <a:pt x="14943" y="288"/>
                      <a:pt x="14943" y="288"/>
                      <a:pt x="14943" y="288"/>
                    </a:cubicBezTo>
                    <a:cubicBezTo>
                      <a:pt x="14943" y="129"/>
                      <a:pt x="14814" y="0"/>
                      <a:pt x="14655" y="0"/>
                    </a:cubicBezTo>
                    <a:cubicBezTo>
                      <a:pt x="14655" y="0"/>
                      <a:pt x="14655" y="0"/>
                      <a:pt x="14655" y="0"/>
                    </a:cubicBezTo>
                    <a:lnTo>
                      <a:pt x="14655" y="0"/>
                    </a:lnTo>
                    <a:lnTo>
                      <a:pt x="288" y="0"/>
                    </a:lnTo>
                    <a:cubicBezTo>
                      <a:pt x="129" y="0"/>
                      <a:pt x="0" y="129"/>
                      <a:pt x="0" y="288"/>
                    </a:cubicBezTo>
                    <a:cubicBezTo>
                      <a:pt x="0" y="288"/>
                      <a:pt x="0" y="288"/>
                      <a:pt x="0" y="288"/>
                    </a:cubicBezTo>
                    <a:cubicBezTo>
                      <a:pt x="0" y="447"/>
                      <a:pt x="129" y="576"/>
                      <a:pt x="288" y="576"/>
                    </a:cubicBezTo>
                    <a:cubicBezTo>
                      <a:pt x="288" y="576"/>
                      <a:pt x="288" y="576"/>
                      <a:pt x="288" y="576"/>
                    </a:cubicBezTo>
                    <a:close/>
                  </a:path>
                </a:pathLst>
              </a:custGeom>
              <a:noFill/>
              <a:ln w="793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382" name="Group 381"/>
              <p:cNvGrpSpPr/>
              <p:nvPr/>
            </p:nvGrpSpPr>
            <p:grpSpPr>
              <a:xfrm>
                <a:off x="4037013" y="5664200"/>
                <a:ext cx="5753100" cy="336550"/>
                <a:chOff x="4037013" y="5664200"/>
                <a:chExt cx="5753100" cy="336550"/>
              </a:xfrm>
            </p:grpSpPr>
            <p:sp>
              <p:nvSpPr>
                <p:cNvPr id="383" name="Freeform 352"/>
                <p:cNvSpPr>
                  <a:spLocks/>
                </p:cNvSpPr>
                <p:nvPr/>
              </p:nvSpPr>
              <p:spPr bwMode="auto">
                <a:xfrm>
                  <a:off x="4037013" y="5692775"/>
                  <a:ext cx="5753100" cy="220663"/>
                </a:xfrm>
                <a:custGeom>
                  <a:avLst/>
                  <a:gdLst>
                    <a:gd name="T0" fmla="*/ 288 w 14943"/>
                    <a:gd name="T1" fmla="*/ 576 h 576"/>
                    <a:gd name="T2" fmla="*/ 14655 w 14943"/>
                    <a:gd name="T3" fmla="*/ 576 h 576"/>
                    <a:gd name="T4" fmla="*/ 14943 w 14943"/>
                    <a:gd name="T5" fmla="*/ 288 h 576"/>
                    <a:gd name="T6" fmla="*/ 14943 w 14943"/>
                    <a:gd name="T7" fmla="*/ 288 h 576"/>
                    <a:gd name="T8" fmla="*/ 14655 w 14943"/>
                    <a:gd name="T9" fmla="*/ 0 h 576"/>
                    <a:gd name="T10" fmla="*/ 14655 w 14943"/>
                    <a:gd name="T11" fmla="*/ 0 h 576"/>
                    <a:gd name="T12" fmla="*/ 14655 w 14943"/>
                    <a:gd name="T13" fmla="*/ 0 h 576"/>
                    <a:gd name="T14" fmla="*/ 288 w 14943"/>
                    <a:gd name="T15" fmla="*/ 0 h 576"/>
                    <a:gd name="T16" fmla="*/ 0 w 14943"/>
                    <a:gd name="T17" fmla="*/ 288 h 576"/>
                    <a:gd name="T18" fmla="*/ 0 w 14943"/>
                    <a:gd name="T19" fmla="*/ 288 h 576"/>
                    <a:gd name="T20" fmla="*/ 288 w 14943"/>
                    <a:gd name="T21" fmla="*/ 576 h 576"/>
                    <a:gd name="T22" fmla="*/ 288 w 14943"/>
                    <a:gd name="T23" fmla="*/ 576 h 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943" h="576">
                      <a:moveTo>
                        <a:pt x="288" y="576"/>
                      </a:moveTo>
                      <a:lnTo>
                        <a:pt x="14655" y="576"/>
                      </a:lnTo>
                      <a:cubicBezTo>
                        <a:pt x="14814" y="576"/>
                        <a:pt x="14943" y="447"/>
                        <a:pt x="14943" y="288"/>
                      </a:cubicBezTo>
                      <a:cubicBezTo>
                        <a:pt x="14943" y="288"/>
                        <a:pt x="14943" y="288"/>
                        <a:pt x="14943" y="288"/>
                      </a:cubicBezTo>
                      <a:cubicBezTo>
                        <a:pt x="14943" y="129"/>
                        <a:pt x="14814" y="0"/>
                        <a:pt x="14655" y="0"/>
                      </a:cubicBezTo>
                      <a:cubicBezTo>
                        <a:pt x="14655" y="0"/>
                        <a:pt x="14655" y="0"/>
                        <a:pt x="14655" y="0"/>
                      </a:cubicBezTo>
                      <a:lnTo>
                        <a:pt x="14655" y="0"/>
                      </a:lnTo>
                      <a:lnTo>
                        <a:pt x="288" y="0"/>
                      </a:lnTo>
                      <a:cubicBezTo>
                        <a:pt x="129" y="0"/>
                        <a:pt x="0" y="129"/>
                        <a:pt x="0" y="288"/>
                      </a:cubicBezTo>
                      <a:cubicBezTo>
                        <a:pt x="0" y="288"/>
                        <a:pt x="0" y="288"/>
                        <a:pt x="0" y="288"/>
                      </a:cubicBezTo>
                      <a:cubicBezTo>
                        <a:pt x="0" y="447"/>
                        <a:pt x="129" y="576"/>
                        <a:pt x="288" y="576"/>
                      </a:cubicBezTo>
                      <a:cubicBezTo>
                        <a:pt x="288" y="576"/>
                        <a:pt x="288" y="576"/>
                        <a:pt x="288" y="576"/>
                      </a:cubicBez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84" name="Rectangle 354"/>
                <p:cNvSpPr>
                  <a:spLocks noChangeArrowheads="1"/>
                </p:cNvSpPr>
                <p:nvPr/>
              </p:nvSpPr>
              <p:spPr bwMode="auto">
                <a:xfrm>
                  <a:off x="6838950" y="5664200"/>
                  <a:ext cx="2587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dirty="0">
                      <a:ln>
                        <a:noFill/>
                      </a:ln>
                      <a:solidFill>
                        <a:srgbClr val="000000"/>
                      </a:solidFill>
                      <a:effectLst/>
                      <a:latin typeface="Arial" panose="020B0604020202020204" pitchFamily="34" charset="0"/>
                    </a:rPr>
                    <a: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grpSp>
      </p:grpSp>
      <p:grpSp>
        <p:nvGrpSpPr>
          <p:cNvPr id="265" name="Group 264"/>
          <p:cNvGrpSpPr/>
          <p:nvPr/>
        </p:nvGrpSpPr>
        <p:grpSpPr>
          <a:xfrm>
            <a:off x="8278813" y="1560512"/>
            <a:ext cx="2629662" cy="5297488"/>
            <a:chOff x="8278813" y="1560512"/>
            <a:chExt cx="2629662" cy="5297488"/>
          </a:xfrm>
        </p:grpSpPr>
        <p:sp>
          <p:nvSpPr>
            <p:cNvPr id="133" name="Line 327"/>
            <p:cNvSpPr>
              <a:spLocks noChangeShapeType="1"/>
            </p:cNvSpPr>
            <p:nvPr/>
          </p:nvSpPr>
          <p:spPr bwMode="auto">
            <a:xfrm>
              <a:off x="8278813" y="1560512"/>
              <a:ext cx="2239963" cy="387350"/>
            </a:xfrm>
            <a:prstGeom prst="line">
              <a:avLst/>
            </a:prstGeom>
            <a:noFill/>
            <a:ln w="793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7" name="Line 325"/>
            <p:cNvSpPr>
              <a:spLocks noChangeShapeType="1"/>
            </p:cNvSpPr>
            <p:nvPr/>
          </p:nvSpPr>
          <p:spPr bwMode="auto">
            <a:xfrm>
              <a:off x="8278813" y="1581150"/>
              <a:ext cx="1501775" cy="363538"/>
            </a:xfrm>
            <a:prstGeom prst="line">
              <a:avLst/>
            </a:prstGeom>
            <a:noFill/>
            <a:ln w="793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202" name="Group 201"/>
            <p:cNvGrpSpPr/>
            <p:nvPr/>
          </p:nvGrpSpPr>
          <p:grpSpPr>
            <a:xfrm>
              <a:off x="9534525" y="1914525"/>
              <a:ext cx="1373950" cy="4943475"/>
              <a:chOff x="9534525" y="1914525"/>
              <a:chExt cx="1373950" cy="4943475"/>
            </a:xfrm>
          </p:grpSpPr>
          <p:sp>
            <p:nvSpPr>
              <p:cNvPr id="77" name="Rectangle 92"/>
              <p:cNvSpPr>
                <a:spLocks noChangeArrowheads="1"/>
              </p:cNvSpPr>
              <p:nvPr/>
            </p:nvSpPr>
            <p:spPr bwMode="auto">
              <a:xfrm>
                <a:off x="10272713" y="1957387"/>
                <a:ext cx="592138" cy="293688"/>
              </a:xfrm>
              <a:prstGeom prst="rect">
                <a:avLst/>
              </a:prstGeom>
              <a:solidFill>
                <a:srgbClr val="FFA5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Rectangle 93"/>
              <p:cNvSpPr>
                <a:spLocks noChangeArrowheads="1"/>
              </p:cNvSpPr>
              <p:nvPr/>
            </p:nvSpPr>
            <p:spPr bwMode="auto">
              <a:xfrm>
                <a:off x="10487025" y="1962150"/>
                <a:ext cx="26511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a:ln>
                      <a:noFill/>
                    </a:ln>
                    <a:solidFill>
                      <a:srgbClr val="000000"/>
                    </a:solidFill>
                    <a:effectLst/>
                    <a:latin typeface="Times New Roman" panose="02020603050405020304" pitchFamily="18" charset="0"/>
                  </a:rPr>
                  <a:t>C</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7" name="Line 172"/>
              <p:cNvSpPr>
                <a:spLocks noChangeShapeType="1"/>
              </p:cNvSpPr>
              <p:nvPr/>
            </p:nvSpPr>
            <p:spPr bwMode="auto">
              <a:xfrm>
                <a:off x="10567988" y="2251075"/>
                <a:ext cx="0" cy="180975"/>
              </a:xfrm>
              <a:prstGeom prst="line">
                <a:avLst/>
              </a:prstGeom>
              <a:noFill/>
              <a:ln w="793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4" name="Freeform 328"/>
              <p:cNvSpPr>
                <a:spLocks/>
              </p:cNvSpPr>
              <p:nvPr/>
            </p:nvSpPr>
            <p:spPr bwMode="auto">
              <a:xfrm>
                <a:off x="10506075" y="1919287"/>
                <a:ext cx="61913" cy="55563"/>
              </a:xfrm>
              <a:custGeom>
                <a:avLst/>
                <a:gdLst>
                  <a:gd name="T0" fmla="*/ 7 w 39"/>
                  <a:gd name="T1" fmla="*/ 0 h 35"/>
                  <a:gd name="T2" fmla="*/ 39 w 39"/>
                  <a:gd name="T3" fmla="*/ 24 h 35"/>
                  <a:gd name="T4" fmla="*/ 0 w 39"/>
                  <a:gd name="T5" fmla="*/ 35 h 35"/>
                  <a:gd name="T6" fmla="*/ 7 w 39"/>
                  <a:gd name="T7" fmla="*/ 0 h 35"/>
                </a:gdLst>
                <a:ahLst/>
                <a:cxnLst>
                  <a:cxn ang="0">
                    <a:pos x="T0" y="T1"/>
                  </a:cxn>
                  <a:cxn ang="0">
                    <a:pos x="T2" y="T3"/>
                  </a:cxn>
                  <a:cxn ang="0">
                    <a:pos x="T4" y="T5"/>
                  </a:cxn>
                  <a:cxn ang="0">
                    <a:pos x="T6" y="T7"/>
                  </a:cxn>
                </a:cxnLst>
                <a:rect l="0" t="0" r="r" b="b"/>
                <a:pathLst>
                  <a:path w="39" h="35">
                    <a:moveTo>
                      <a:pt x="7" y="0"/>
                    </a:moveTo>
                    <a:lnTo>
                      <a:pt x="39" y="24"/>
                    </a:lnTo>
                    <a:lnTo>
                      <a:pt x="0" y="35"/>
                    </a:lnTo>
                    <a:lnTo>
                      <a:pt x="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 name="Rectangle 90"/>
              <p:cNvSpPr>
                <a:spLocks noChangeArrowheads="1"/>
              </p:cNvSpPr>
              <p:nvPr/>
            </p:nvSpPr>
            <p:spPr bwMode="auto">
              <a:xfrm>
                <a:off x="9534525" y="1957387"/>
                <a:ext cx="590550" cy="293688"/>
              </a:xfrm>
              <a:prstGeom prst="rect">
                <a:avLst/>
              </a:prstGeom>
              <a:solidFill>
                <a:srgbClr val="FFA5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 name="Rectangle 91"/>
              <p:cNvSpPr>
                <a:spLocks noChangeArrowheads="1"/>
              </p:cNvSpPr>
              <p:nvPr/>
            </p:nvSpPr>
            <p:spPr bwMode="auto">
              <a:xfrm>
                <a:off x="9748838" y="1962150"/>
                <a:ext cx="26511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a:ln>
                      <a:noFill/>
                    </a:ln>
                    <a:solidFill>
                      <a:srgbClr val="000000"/>
                    </a:solidFill>
                    <a:effectLst/>
                    <a:latin typeface="Times New Roman" panose="02020603050405020304" pitchFamily="18" charset="0"/>
                  </a:rPr>
                  <a:t>C</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61" name="Line 170"/>
              <p:cNvSpPr>
                <a:spLocks noChangeShapeType="1"/>
              </p:cNvSpPr>
              <p:nvPr/>
            </p:nvSpPr>
            <p:spPr bwMode="auto">
              <a:xfrm>
                <a:off x="9829800" y="2251075"/>
                <a:ext cx="0" cy="180975"/>
              </a:xfrm>
              <a:prstGeom prst="line">
                <a:avLst/>
              </a:prstGeom>
              <a:noFill/>
              <a:ln w="793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8" name="Freeform 326"/>
              <p:cNvSpPr>
                <a:spLocks/>
              </p:cNvSpPr>
              <p:nvPr/>
            </p:nvSpPr>
            <p:spPr bwMode="auto">
              <a:xfrm>
                <a:off x="9766300" y="1914525"/>
                <a:ext cx="63500" cy="57150"/>
              </a:xfrm>
              <a:custGeom>
                <a:avLst/>
                <a:gdLst>
                  <a:gd name="T0" fmla="*/ 9 w 40"/>
                  <a:gd name="T1" fmla="*/ 0 h 36"/>
                  <a:gd name="T2" fmla="*/ 40 w 40"/>
                  <a:gd name="T3" fmla="*/ 27 h 36"/>
                  <a:gd name="T4" fmla="*/ 0 w 40"/>
                  <a:gd name="T5" fmla="*/ 36 h 36"/>
                  <a:gd name="T6" fmla="*/ 9 w 40"/>
                  <a:gd name="T7" fmla="*/ 0 h 36"/>
                </a:gdLst>
                <a:ahLst/>
                <a:cxnLst>
                  <a:cxn ang="0">
                    <a:pos x="T0" y="T1"/>
                  </a:cxn>
                  <a:cxn ang="0">
                    <a:pos x="T2" y="T3"/>
                  </a:cxn>
                  <a:cxn ang="0">
                    <a:pos x="T4" y="T5"/>
                  </a:cxn>
                  <a:cxn ang="0">
                    <a:pos x="T6" y="T7"/>
                  </a:cxn>
                </a:cxnLst>
                <a:rect l="0" t="0" r="r" b="b"/>
                <a:pathLst>
                  <a:path w="40" h="36">
                    <a:moveTo>
                      <a:pt x="9" y="0"/>
                    </a:moveTo>
                    <a:lnTo>
                      <a:pt x="40" y="27"/>
                    </a:lnTo>
                    <a:lnTo>
                      <a:pt x="0" y="36"/>
                    </a:lnTo>
                    <a:lnTo>
                      <a:pt x="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358" name="Group 357"/>
              <p:cNvGrpSpPr/>
              <p:nvPr/>
            </p:nvGrpSpPr>
            <p:grpSpPr>
              <a:xfrm>
                <a:off x="10268712" y="2425700"/>
                <a:ext cx="639763" cy="4432300"/>
                <a:chOff x="8054975" y="2425700"/>
                <a:chExt cx="639763" cy="4432300"/>
              </a:xfrm>
            </p:grpSpPr>
            <p:sp>
              <p:nvSpPr>
                <p:cNvPr id="321" name="Rectangle 307"/>
                <p:cNvSpPr>
                  <a:spLocks noChangeArrowheads="1"/>
                </p:cNvSpPr>
                <p:nvPr/>
              </p:nvSpPr>
              <p:spPr bwMode="auto">
                <a:xfrm>
                  <a:off x="8108950" y="6521450"/>
                  <a:ext cx="58578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dirty="0">
                      <a:ln>
                        <a:noFill/>
                      </a:ln>
                      <a:solidFill>
                        <a:srgbClr val="000000"/>
                      </a:solidFill>
                      <a:effectLst/>
                      <a:latin typeface="Times New Roman" panose="02020603050405020304" pitchFamily="18" charset="0"/>
                    </a:rPr>
                    <a:t>RRL</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nvGrpSpPr>
                <p:cNvPr id="354" name="Group 353"/>
                <p:cNvGrpSpPr/>
                <p:nvPr/>
              </p:nvGrpSpPr>
              <p:grpSpPr>
                <a:xfrm>
                  <a:off x="8054975" y="2425700"/>
                  <a:ext cx="609600" cy="4144962"/>
                  <a:chOff x="8054975" y="2425700"/>
                  <a:chExt cx="609600" cy="4144962"/>
                </a:xfrm>
              </p:grpSpPr>
              <p:sp>
                <p:nvSpPr>
                  <p:cNvPr id="274" name="Rectangle 102"/>
                  <p:cNvSpPr>
                    <a:spLocks noChangeArrowheads="1"/>
                  </p:cNvSpPr>
                  <p:nvPr/>
                </p:nvSpPr>
                <p:spPr bwMode="auto">
                  <a:xfrm>
                    <a:off x="8054975" y="2471737"/>
                    <a:ext cx="592138" cy="293688"/>
                  </a:xfrm>
                  <a:prstGeom prst="rect">
                    <a:avLst/>
                  </a:prstGeom>
                  <a:solidFill>
                    <a:srgbClr val="66C2A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5" name="Rectangle 103"/>
                  <p:cNvSpPr>
                    <a:spLocks noChangeArrowheads="1"/>
                  </p:cNvSpPr>
                  <p:nvPr/>
                </p:nvSpPr>
                <p:spPr bwMode="auto">
                  <a:xfrm>
                    <a:off x="8147050" y="2476500"/>
                    <a:ext cx="5175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a:ln>
                          <a:noFill/>
                        </a:ln>
                        <a:solidFill>
                          <a:srgbClr val="000000"/>
                        </a:solidFill>
                        <a:effectLst/>
                        <a:latin typeface="Times New Roman" panose="02020603050405020304" pitchFamily="18" charset="0"/>
                      </a:rPr>
                      <a:t>R01</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76" name="Rectangle 112"/>
                  <p:cNvSpPr>
                    <a:spLocks noChangeArrowheads="1"/>
                  </p:cNvSpPr>
                  <p:nvPr/>
                </p:nvSpPr>
                <p:spPr bwMode="auto">
                  <a:xfrm>
                    <a:off x="8054975" y="2913062"/>
                    <a:ext cx="592138" cy="293688"/>
                  </a:xfrm>
                  <a:prstGeom prst="rect">
                    <a:avLst/>
                  </a:prstGeom>
                  <a:solidFill>
                    <a:srgbClr val="66C2A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7" name="Rectangle 113"/>
                  <p:cNvSpPr>
                    <a:spLocks noChangeArrowheads="1"/>
                  </p:cNvSpPr>
                  <p:nvPr/>
                </p:nvSpPr>
                <p:spPr bwMode="auto">
                  <a:xfrm>
                    <a:off x="8147050" y="2917825"/>
                    <a:ext cx="5175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a:ln>
                          <a:noFill/>
                        </a:ln>
                        <a:solidFill>
                          <a:srgbClr val="000000"/>
                        </a:solidFill>
                        <a:effectLst/>
                        <a:latin typeface="Times New Roman" panose="02020603050405020304" pitchFamily="18" charset="0"/>
                      </a:rPr>
                      <a:t>R02</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80" name="Rectangle 126"/>
                  <p:cNvSpPr>
                    <a:spLocks noChangeArrowheads="1"/>
                  </p:cNvSpPr>
                  <p:nvPr/>
                </p:nvSpPr>
                <p:spPr bwMode="auto">
                  <a:xfrm>
                    <a:off x="8054975" y="3724275"/>
                    <a:ext cx="592138" cy="295275"/>
                  </a:xfrm>
                  <a:prstGeom prst="rect">
                    <a:avLst/>
                  </a:prstGeom>
                  <a:solidFill>
                    <a:srgbClr val="FC8D6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1" name="Rectangle 127"/>
                  <p:cNvSpPr>
                    <a:spLocks noChangeArrowheads="1"/>
                  </p:cNvSpPr>
                  <p:nvPr/>
                </p:nvSpPr>
                <p:spPr bwMode="auto">
                  <a:xfrm>
                    <a:off x="8147050" y="3733800"/>
                    <a:ext cx="5175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a:ln>
                          <a:noFill/>
                        </a:ln>
                        <a:solidFill>
                          <a:srgbClr val="000000"/>
                        </a:solidFill>
                        <a:effectLst/>
                        <a:latin typeface="Times New Roman" panose="02020603050405020304" pitchFamily="18" charset="0"/>
                      </a:rPr>
                      <a:t>R03</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82" name="Rectangle 136"/>
                  <p:cNvSpPr>
                    <a:spLocks noChangeArrowheads="1"/>
                  </p:cNvSpPr>
                  <p:nvPr/>
                </p:nvSpPr>
                <p:spPr bwMode="auto">
                  <a:xfrm>
                    <a:off x="8054975" y="4165600"/>
                    <a:ext cx="592138" cy="295275"/>
                  </a:xfrm>
                  <a:prstGeom prst="rect">
                    <a:avLst/>
                  </a:prstGeom>
                  <a:solidFill>
                    <a:srgbClr val="FC8D6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3" name="Rectangle 137"/>
                  <p:cNvSpPr>
                    <a:spLocks noChangeArrowheads="1"/>
                  </p:cNvSpPr>
                  <p:nvPr/>
                </p:nvSpPr>
                <p:spPr bwMode="auto">
                  <a:xfrm>
                    <a:off x="8147050" y="4175125"/>
                    <a:ext cx="5175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a:ln>
                          <a:noFill/>
                        </a:ln>
                        <a:solidFill>
                          <a:srgbClr val="000000"/>
                        </a:solidFill>
                        <a:effectLst/>
                        <a:latin typeface="Times New Roman" panose="02020603050405020304" pitchFamily="18" charset="0"/>
                      </a:rPr>
                      <a:t>R04</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84" name="Line 146"/>
                  <p:cNvSpPr>
                    <a:spLocks noChangeShapeType="1"/>
                  </p:cNvSpPr>
                  <p:nvPr/>
                </p:nvSpPr>
                <p:spPr bwMode="auto">
                  <a:xfrm>
                    <a:off x="8350250" y="2765425"/>
                    <a:ext cx="0" cy="107950"/>
                  </a:xfrm>
                  <a:prstGeom prst="line">
                    <a:avLst/>
                  </a:prstGeom>
                  <a:noFill/>
                  <a:ln w="793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5" name="Freeform 147"/>
                  <p:cNvSpPr>
                    <a:spLocks/>
                  </p:cNvSpPr>
                  <p:nvPr/>
                </p:nvSpPr>
                <p:spPr bwMode="auto">
                  <a:xfrm>
                    <a:off x="8328025" y="2867025"/>
                    <a:ext cx="46038" cy="46038"/>
                  </a:xfrm>
                  <a:custGeom>
                    <a:avLst/>
                    <a:gdLst>
                      <a:gd name="T0" fmla="*/ 29 w 29"/>
                      <a:gd name="T1" fmla="*/ 0 h 29"/>
                      <a:gd name="T2" fmla="*/ 14 w 29"/>
                      <a:gd name="T3" fmla="*/ 29 h 29"/>
                      <a:gd name="T4" fmla="*/ 0 w 29"/>
                      <a:gd name="T5" fmla="*/ 0 h 29"/>
                      <a:gd name="T6" fmla="*/ 29 w 29"/>
                      <a:gd name="T7" fmla="*/ 0 h 29"/>
                    </a:gdLst>
                    <a:ahLst/>
                    <a:cxnLst>
                      <a:cxn ang="0">
                        <a:pos x="T0" y="T1"/>
                      </a:cxn>
                      <a:cxn ang="0">
                        <a:pos x="T2" y="T3"/>
                      </a:cxn>
                      <a:cxn ang="0">
                        <a:pos x="T4" y="T5"/>
                      </a:cxn>
                      <a:cxn ang="0">
                        <a:pos x="T6" y="T7"/>
                      </a:cxn>
                    </a:cxnLst>
                    <a:rect l="0" t="0" r="r" b="b"/>
                    <a:pathLst>
                      <a:path w="29" h="29">
                        <a:moveTo>
                          <a:pt x="29" y="0"/>
                        </a:moveTo>
                        <a:lnTo>
                          <a:pt x="14" y="29"/>
                        </a:lnTo>
                        <a:lnTo>
                          <a:pt x="0" y="0"/>
                        </a:lnTo>
                        <a:lnTo>
                          <a:pt x="2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6" name="Line 154"/>
                  <p:cNvSpPr>
                    <a:spLocks noChangeShapeType="1"/>
                  </p:cNvSpPr>
                  <p:nvPr/>
                </p:nvSpPr>
                <p:spPr bwMode="auto">
                  <a:xfrm>
                    <a:off x="8350250" y="4019550"/>
                    <a:ext cx="0" cy="106363"/>
                  </a:xfrm>
                  <a:prstGeom prst="line">
                    <a:avLst/>
                  </a:prstGeom>
                  <a:noFill/>
                  <a:ln w="793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7" name="Freeform 155"/>
                  <p:cNvSpPr>
                    <a:spLocks/>
                  </p:cNvSpPr>
                  <p:nvPr/>
                </p:nvSpPr>
                <p:spPr bwMode="auto">
                  <a:xfrm>
                    <a:off x="8328025" y="4119562"/>
                    <a:ext cx="46038" cy="46038"/>
                  </a:xfrm>
                  <a:custGeom>
                    <a:avLst/>
                    <a:gdLst>
                      <a:gd name="T0" fmla="*/ 29 w 29"/>
                      <a:gd name="T1" fmla="*/ 0 h 29"/>
                      <a:gd name="T2" fmla="*/ 14 w 29"/>
                      <a:gd name="T3" fmla="*/ 29 h 29"/>
                      <a:gd name="T4" fmla="*/ 0 w 29"/>
                      <a:gd name="T5" fmla="*/ 0 h 29"/>
                      <a:gd name="T6" fmla="*/ 29 w 29"/>
                      <a:gd name="T7" fmla="*/ 0 h 29"/>
                    </a:gdLst>
                    <a:ahLst/>
                    <a:cxnLst>
                      <a:cxn ang="0">
                        <a:pos x="T0" y="T1"/>
                      </a:cxn>
                      <a:cxn ang="0">
                        <a:pos x="T2" y="T3"/>
                      </a:cxn>
                      <a:cxn ang="0">
                        <a:pos x="T4" y="T5"/>
                      </a:cxn>
                      <a:cxn ang="0">
                        <a:pos x="T6" y="T7"/>
                      </a:cxn>
                    </a:cxnLst>
                    <a:rect l="0" t="0" r="r" b="b"/>
                    <a:pathLst>
                      <a:path w="29" h="29">
                        <a:moveTo>
                          <a:pt x="29" y="0"/>
                        </a:moveTo>
                        <a:lnTo>
                          <a:pt x="14" y="29"/>
                        </a:lnTo>
                        <a:lnTo>
                          <a:pt x="0" y="0"/>
                        </a:lnTo>
                        <a:lnTo>
                          <a:pt x="2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1" name="Freeform 167"/>
                  <p:cNvSpPr>
                    <a:spLocks/>
                  </p:cNvSpPr>
                  <p:nvPr/>
                </p:nvSpPr>
                <p:spPr bwMode="auto">
                  <a:xfrm>
                    <a:off x="8328025" y="2425700"/>
                    <a:ext cx="46038" cy="46038"/>
                  </a:xfrm>
                  <a:custGeom>
                    <a:avLst/>
                    <a:gdLst>
                      <a:gd name="T0" fmla="*/ 29 w 29"/>
                      <a:gd name="T1" fmla="*/ 0 h 29"/>
                      <a:gd name="T2" fmla="*/ 14 w 29"/>
                      <a:gd name="T3" fmla="*/ 29 h 29"/>
                      <a:gd name="T4" fmla="*/ 0 w 29"/>
                      <a:gd name="T5" fmla="*/ 0 h 29"/>
                      <a:gd name="T6" fmla="*/ 29 w 29"/>
                      <a:gd name="T7" fmla="*/ 0 h 29"/>
                    </a:gdLst>
                    <a:ahLst/>
                    <a:cxnLst>
                      <a:cxn ang="0">
                        <a:pos x="T0" y="T1"/>
                      </a:cxn>
                      <a:cxn ang="0">
                        <a:pos x="T2" y="T3"/>
                      </a:cxn>
                      <a:cxn ang="0">
                        <a:pos x="T4" y="T5"/>
                      </a:cxn>
                      <a:cxn ang="0">
                        <a:pos x="T6" y="T7"/>
                      </a:cxn>
                    </a:cxnLst>
                    <a:rect l="0" t="0" r="r" b="b"/>
                    <a:pathLst>
                      <a:path w="29" h="29">
                        <a:moveTo>
                          <a:pt x="29" y="0"/>
                        </a:moveTo>
                        <a:lnTo>
                          <a:pt x="14" y="29"/>
                        </a:lnTo>
                        <a:lnTo>
                          <a:pt x="0" y="0"/>
                        </a:lnTo>
                        <a:lnTo>
                          <a:pt x="2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2" name="Line 174"/>
                  <p:cNvSpPr>
                    <a:spLocks noChangeShapeType="1"/>
                  </p:cNvSpPr>
                  <p:nvPr/>
                </p:nvSpPr>
                <p:spPr bwMode="auto">
                  <a:xfrm>
                    <a:off x="8350250" y="3206750"/>
                    <a:ext cx="0" cy="477838"/>
                  </a:xfrm>
                  <a:prstGeom prst="line">
                    <a:avLst/>
                  </a:prstGeom>
                  <a:noFill/>
                  <a:ln w="793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3" name="Freeform 175"/>
                  <p:cNvSpPr>
                    <a:spLocks/>
                  </p:cNvSpPr>
                  <p:nvPr/>
                </p:nvSpPr>
                <p:spPr bwMode="auto">
                  <a:xfrm>
                    <a:off x="8328025" y="3678237"/>
                    <a:ext cx="46038" cy="46038"/>
                  </a:xfrm>
                  <a:custGeom>
                    <a:avLst/>
                    <a:gdLst>
                      <a:gd name="T0" fmla="*/ 29 w 29"/>
                      <a:gd name="T1" fmla="*/ 0 h 29"/>
                      <a:gd name="T2" fmla="*/ 14 w 29"/>
                      <a:gd name="T3" fmla="*/ 29 h 29"/>
                      <a:gd name="T4" fmla="*/ 0 w 29"/>
                      <a:gd name="T5" fmla="*/ 0 h 29"/>
                      <a:gd name="T6" fmla="*/ 29 w 29"/>
                      <a:gd name="T7" fmla="*/ 0 h 29"/>
                    </a:gdLst>
                    <a:ahLst/>
                    <a:cxnLst>
                      <a:cxn ang="0">
                        <a:pos x="T0" y="T1"/>
                      </a:cxn>
                      <a:cxn ang="0">
                        <a:pos x="T2" y="T3"/>
                      </a:cxn>
                      <a:cxn ang="0">
                        <a:pos x="T4" y="T5"/>
                      </a:cxn>
                      <a:cxn ang="0">
                        <a:pos x="T6" y="T7"/>
                      </a:cxn>
                    </a:cxnLst>
                    <a:rect l="0" t="0" r="r" b="b"/>
                    <a:pathLst>
                      <a:path w="29" h="29">
                        <a:moveTo>
                          <a:pt x="29" y="0"/>
                        </a:moveTo>
                        <a:lnTo>
                          <a:pt x="14" y="29"/>
                        </a:lnTo>
                        <a:lnTo>
                          <a:pt x="0" y="0"/>
                        </a:lnTo>
                        <a:lnTo>
                          <a:pt x="2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8" name="Rectangle 198"/>
                  <p:cNvSpPr>
                    <a:spLocks noChangeArrowheads="1"/>
                  </p:cNvSpPr>
                  <p:nvPr/>
                </p:nvSpPr>
                <p:spPr bwMode="auto">
                  <a:xfrm>
                    <a:off x="8054975" y="4975225"/>
                    <a:ext cx="592138" cy="293688"/>
                  </a:xfrm>
                  <a:prstGeom prst="rect">
                    <a:avLst/>
                  </a:prstGeom>
                  <a:solidFill>
                    <a:srgbClr val="8DA0C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9" name="Rectangle 199"/>
                  <p:cNvSpPr>
                    <a:spLocks noChangeArrowheads="1"/>
                  </p:cNvSpPr>
                  <p:nvPr/>
                </p:nvSpPr>
                <p:spPr bwMode="auto">
                  <a:xfrm>
                    <a:off x="8153400" y="4983162"/>
                    <a:ext cx="5048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a:ln>
                          <a:noFill/>
                        </a:ln>
                        <a:solidFill>
                          <a:srgbClr val="000000"/>
                        </a:solidFill>
                        <a:effectLst/>
                        <a:latin typeface="Times New Roman" panose="02020603050405020304" pitchFamily="18" charset="0"/>
                      </a:rPr>
                      <a:t>L03</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04" name="Line 222"/>
                  <p:cNvSpPr>
                    <a:spLocks noChangeShapeType="1"/>
                  </p:cNvSpPr>
                  <p:nvPr/>
                </p:nvSpPr>
                <p:spPr bwMode="auto">
                  <a:xfrm>
                    <a:off x="8350250" y="4460875"/>
                    <a:ext cx="0" cy="474663"/>
                  </a:xfrm>
                  <a:prstGeom prst="line">
                    <a:avLst/>
                  </a:prstGeom>
                  <a:noFill/>
                  <a:ln w="793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5" name="Freeform 223"/>
                  <p:cNvSpPr>
                    <a:spLocks/>
                  </p:cNvSpPr>
                  <p:nvPr/>
                </p:nvSpPr>
                <p:spPr bwMode="auto">
                  <a:xfrm>
                    <a:off x="8328025" y="4929187"/>
                    <a:ext cx="46038" cy="46038"/>
                  </a:xfrm>
                  <a:custGeom>
                    <a:avLst/>
                    <a:gdLst>
                      <a:gd name="T0" fmla="*/ 29 w 29"/>
                      <a:gd name="T1" fmla="*/ 0 h 29"/>
                      <a:gd name="T2" fmla="*/ 14 w 29"/>
                      <a:gd name="T3" fmla="*/ 29 h 29"/>
                      <a:gd name="T4" fmla="*/ 0 w 29"/>
                      <a:gd name="T5" fmla="*/ 0 h 29"/>
                      <a:gd name="T6" fmla="*/ 29 w 29"/>
                      <a:gd name="T7" fmla="*/ 0 h 29"/>
                    </a:gdLst>
                    <a:ahLst/>
                    <a:cxnLst>
                      <a:cxn ang="0">
                        <a:pos x="T0" y="T1"/>
                      </a:cxn>
                      <a:cxn ang="0">
                        <a:pos x="T2" y="T3"/>
                      </a:cxn>
                      <a:cxn ang="0">
                        <a:pos x="T4" y="T5"/>
                      </a:cxn>
                      <a:cxn ang="0">
                        <a:pos x="T6" y="T7"/>
                      </a:cxn>
                    </a:cxnLst>
                    <a:rect l="0" t="0" r="r" b="b"/>
                    <a:pathLst>
                      <a:path w="29" h="29">
                        <a:moveTo>
                          <a:pt x="29" y="0"/>
                        </a:moveTo>
                        <a:lnTo>
                          <a:pt x="14" y="29"/>
                        </a:lnTo>
                        <a:lnTo>
                          <a:pt x="0" y="0"/>
                        </a:lnTo>
                        <a:lnTo>
                          <a:pt x="2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0" name="Rectangle 246"/>
                  <p:cNvSpPr>
                    <a:spLocks noChangeArrowheads="1"/>
                  </p:cNvSpPr>
                  <p:nvPr/>
                </p:nvSpPr>
                <p:spPr bwMode="auto">
                  <a:xfrm>
                    <a:off x="8054975" y="6224587"/>
                    <a:ext cx="592138" cy="295275"/>
                  </a:xfrm>
                  <a:prstGeom prst="rect">
                    <a:avLst/>
                  </a:prstGeom>
                  <a:solidFill>
                    <a:srgbClr val="A6D85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1" name="Rectangle 247"/>
                  <p:cNvSpPr>
                    <a:spLocks noChangeArrowheads="1"/>
                  </p:cNvSpPr>
                  <p:nvPr/>
                </p:nvSpPr>
                <p:spPr bwMode="auto">
                  <a:xfrm>
                    <a:off x="8202613" y="6234112"/>
                    <a:ext cx="4064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a:ln>
                          <a:noFill/>
                        </a:ln>
                        <a:solidFill>
                          <a:srgbClr val="000000"/>
                        </a:solidFill>
                        <a:effectLst/>
                        <a:latin typeface="Times New Roman" panose="02020603050405020304" pitchFamily="18" charset="0"/>
                      </a:rPr>
                      <a:t>FC</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12" name="Line 254"/>
                  <p:cNvSpPr>
                    <a:spLocks noChangeShapeType="1"/>
                  </p:cNvSpPr>
                  <p:nvPr/>
                </p:nvSpPr>
                <p:spPr bwMode="auto">
                  <a:xfrm>
                    <a:off x="8350250" y="5268912"/>
                    <a:ext cx="0" cy="915988"/>
                  </a:xfrm>
                  <a:prstGeom prst="line">
                    <a:avLst/>
                  </a:prstGeom>
                  <a:noFill/>
                  <a:ln w="793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3" name="Freeform 255"/>
                  <p:cNvSpPr>
                    <a:spLocks/>
                  </p:cNvSpPr>
                  <p:nvPr/>
                </p:nvSpPr>
                <p:spPr bwMode="auto">
                  <a:xfrm>
                    <a:off x="8328025" y="6180137"/>
                    <a:ext cx="46038" cy="44450"/>
                  </a:xfrm>
                  <a:custGeom>
                    <a:avLst/>
                    <a:gdLst>
                      <a:gd name="T0" fmla="*/ 29 w 29"/>
                      <a:gd name="T1" fmla="*/ 0 h 28"/>
                      <a:gd name="T2" fmla="*/ 14 w 29"/>
                      <a:gd name="T3" fmla="*/ 28 h 28"/>
                      <a:gd name="T4" fmla="*/ 0 w 29"/>
                      <a:gd name="T5" fmla="*/ 0 h 28"/>
                      <a:gd name="T6" fmla="*/ 29 w 29"/>
                      <a:gd name="T7" fmla="*/ 0 h 28"/>
                    </a:gdLst>
                    <a:ahLst/>
                    <a:cxnLst>
                      <a:cxn ang="0">
                        <a:pos x="T0" y="T1"/>
                      </a:cxn>
                      <a:cxn ang="0">
                        <a:pos x="T2" y="T3"/>
                      </a:cxn>
                      <a:cxn ang="0">
                        <a:pos x="T4" y="T5"/>
                      </a:cxn>
                      <a:cxn ang="0">
                        <a:pos x="T6" y="T7"/>
                      </a:cxn>
                    </a:cxnLst>
                    <a:rect l="0" t="0" r="r" b="b"/>
                    <a:pathLst>
                      <a:path w="29" h="28">
                        <a:moveTo>
                          <a:pt x="29" y="0"/>
                        </a:moveTo>
                        <a:lnTo>
                          <a:pt x="14" y="28"/>
                        </a:lnTo>
                        <a:lnTo>
                          <a:pt x="0" y="0"/>
                        </a:lnTo>
                        <a:lnTo>
                          <a:pt x="2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4" name="Line 273"/>
                  <p:cNvSpPr>
                    <a:spLocks noChangeShapeType="1"/>
                  </p:cNvSpPr>
                  <p:nvPr/>
                </p:nvSpPr>
                <p:spPr bwMode="auto">
                  <a:xfrm>
                    <a:off x="8350250" y="4460875"/>
                    <a:ext cx="0" cy="109538"/>
                  </a:xfrm>
                  <a:prstGeom prst="line">
                    <a:avLst/>
                  </a:prstGeom>
                  <a:noFill/>
                  <a:ln w="793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5" name="Freeform 274"/>
                  <p:cNvSpPr>
                    <a:spLocks/>
                  </p:cNvSpPr>
                  <p:nvPr/>
                </p:nvSpPr>
                <p:spPr bwMode="auto">
                  <a:xfrm>
                    <a:off x="8328025" y="4564062"/>
                    <a:ext cx="46038" cy="46038"/>
                  </a:xfrm>
                  <a:custGeom>
                    <a:avLst/>
                    <a:gdLst>
                      <a:gd name="T0" fmla="*/ 29 w 29"/>
                      <a:gd name="T1" fmla="*/ 0 h 29"/>
                      <a:gd name="T2" fmla="*/ 14 w 29"/>
                      <a:gd name="T3" fmla="*/ 29 h 29"/>
                      <a:gd name="T4" fmla="*/ 0 w 29"/>
                      <a:gd name="T5" fmla="*/ 0 h 29"/>
                      <a:gd name="T6" fmla="*/ 29 w 29"/>
                      <a:gd name="T7" fmla="*/ 0 h 29"/>
                    </a:gdLst>
                    <a:ahLst/>
                    <a:cxnLst>
                      <a:cxn ang="0">
                        <a:pos x="T0" y="T1"/>
                      </a:cxn>
                      <a:cxn ang="0">
                        <a:pos x="T2" y="T3"/>
                      </a:cxn>
                      <a:cxn ang="0">
                        <a:pos x="T4" y="T5"/>
                      </a:cxn>
                      <a:cxn ang="0">
                        <a:pos x="T6" y="T7"/>
                      </a:cxn>
                    </a:cxnLst>
                    <a:rect l="0" t="0" r="r" b="b"/>
                    <a:pathLst>
                      <a:path w="29" h="29">
                        <a:moveTo>
                          <a:pt x="29" y="0"/>
                        </a:moveTo>
                        <a:lnTo>
                          <a:pt x="14" y="29"/>
                        </a:lnTo>
                        <a:lnTo>
                          <a:pt x="0" y="0"/>
                        </a:lnTo>
                        <a:lnTo>
                          <a:pt x="2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8" name="Freeform 292"/>
                  <p:cNvSpPr>
                    <a:spLocks/>
                  </p:cNvSpPr>
                  <p:nvPr/>
                </p:nvSpPr>
                <p:spPr bwMode="auto">
                  <a:xfrm>
                    <a:off x="8331200" y="5808662"/>
                    <a:ext cx="46038" cy="46038"/>
                  </a:xfrm>
                  <a:custGeom>
                    <a:avLst/>
                    <a:gdLst>
                      <a:gd name="T0" fmla="*/ 29 w 29"/>
                      <a:gd name="T1" fmla="*/ 0 h 29"/>
                      <a:gd name="T2" fmla="*/ 14 w 29"/>
                      <a:gd name="T3" fmla="*/ 29 h 29"/>
                      <a:gd name="T4" fmla="*/ 0 w 29"/>
                      <a:gd name="T5" fmla="*/ 0 h 29"/>
                      <a:gd name="T6" fmla="*/ 29 w 29"/>
                      <a:gd name="T7" fmla="*/ 0 h 29"/>
                    </a:gdLst>
                    <a:ahLst/>
                    <a:cxnLst>
                      <a:cxn ang="0">
                        <a:pos x="T0" y="T1"/>
                      </a:cxn>
                      <a:cxn ang="0">
                        <a:pos x="T2" y="T3"/>
                      </a:cxn>
                      <a:cxn ang="0">
                        <a:pos x="T4" y="T5"/>
                      </a:cxn>
                      <a:cxn ang="0">
                        <a:pos x="T6" y="T7"/>
                      </a:cxn>
                    </a:cxnLst>
                    <a:rect l="0" t="0" r="r" b="b"/>
                    <a:pathLst>
                      <a:path w="29" h="29">
                        <a:moveTo>
                          <a:pt x="29" y="0"/>
                        </a:moveTo>
                        <a:lnTo>
                          <a:pt x="14" y="29"/>
                        </a:lnTo>
                        <a:lnTo>
                          <a:pt x="0" y="0"/>
                        </a:lnTo>
                        <a:lnTo>
                          <a:pt x="2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7" name="Line 334"/>
                  <p:cNvSpPr>
                    <a:spLocks noChangeShapeType="1"/>
                  </p:cNvSpPr>
                  <p:nvPr/>
                </p:nvSpPr>
                <p:spPr bwMode="auto">
                  <a:xfrm>
                    <a:off x="8350250" y="3206750"/>
                    <a:ext cx="0" cy="107950"/>
                  </a:xfrm>
                  <a:prstGeom prst="line">
                    <a:avLst/>
                  </a:prstGeom>
                  <a:noFill/>
                  <a:ln w="793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8" name="Freeform 335"/>
                  <p:cNvSpPr>
                    <a:spLocks/>
                  </p:cNvSpPr>
                  <p:nvPr/>
                </p:nvSpPr>
                <p:spPr bwMode="auto">
                  <a:xfrm>
                    <a:off x="8328025" y="3309937"/>
                    <a:ext cx="46038" cy="46038"/>
                  </a:xfrm>
                  <a:custGeom>
                    <a:avLst/>
                    <a:gdLst>
                      <a:gd name="T0" fmla="*/ 29 w 29"/>
                      <a:gd name="T1" fmla="*/ 0 h 29"/>
                      <a:gd name="T2" fmla="*/ 14 w 29"/>
                      <a:gd name="T3" fmla="*/ 29 h 29"/>
                      <a:gd name="T4" fmla="*/ 0 w 29"/>
                      <a:gd name="T5" fmla="*/ 0 h 29"/>
                      <a:gd name="T6" fmla="*/ 29 w 29"/>
                      <a:gd name="T7" fmla="*/ 0 h 29"/>
                    </a:gdLst>
                    <a:ahLst/>
                    <a:cxnLst>
                      <a:cxn ang="0">
                        <a:pos x="T0" y="T1"/>
                      </a:cxn>
                      <a:cxn ang="0">
                        <a:pos x="T2" y="T3"/>
                      </a:cxn>
                      <a:cxn ang="0">
                        <a:pos x="T4" y="T5"/>
                      </a:cxn>
                      <a:cxn ang="0">
                        <a:pos x="T6" y="T7"/>
                      </a:cxn>
                    </a:cxnLst>
                    <a:rect l="0" t="0" r="r" b="b"/>
                    <a:pathLst>
                      <a:path w="29" h="29">
                        <a:moveTo>
                          <a:pt x="29" y="0"/>
                        </a:moveTo>
                        <a:lnTo>
                          <a:pt x="14" y="29"/>
                        </a:lnTo>
                        <a:lnTo>
                          <a:pt x="0" y="0"/>
                        </a:lnTo>
                        <a:lnTo>
                          <a:pt x="2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359" name="Group 358"/>
              <p:cNvGrpSpPr/>
              <p:nvPr/>
            </p:nvGrpSpPr>
            <p:grpSpPr>
              <a:xfrm>
                <a:off x="9537192" y="2425700"/>
                <a:ext cx="633413" cy="4432300"/>
                <a:chOff x="7316788" y="2425700"/>
                <a:chExt cx="633413" cy="4432300"/>
              </a:xfrm>
            </p:grpSpPr>
            <p:sp>
              <p:nvSpPr>
                <p:cNvPr id="266" name="Line 76"/>
                <p:cNvSpPr>
                  <a:spLocks noChangeShapeType="1"/>
                </p:cNvSpPr>
                <p:nvPr/>
              </p:nvSpPr>
              <p:spPr bwMode="auto">
                <a:xfrm>
                  <a:off x="7612063" y="5707062"/>
                  <a:ext cx="0" cy="477838"/>
                </a:xfrm>
                <a:prstGeom prst="line">
                  <a:avLst/>
                </a:prstGeom>
                <a:noFill/>
                <a:ln w="793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7" name="Freeform 77"/>
                <p:cNvSpPr>
                  <a:spLocks/>
                </p:cNvSpPr>
                <p:nvPr/>
              </p:nvSpPr>
              <p:spPr bwMode="auto">
                <a:xfrm>
                  <a:off x="7588250" y="6180137"/>
                  <a:ext cx="46038" cy="44450"/>
                </a:xfrm>
                <a:custGeom>
                  <a:avLst/>
                  <a:gdLst>
                    <a:gd name="T0" fmla="*/ 29 w 29"/>
                    <a:gd name="T1" fmla="*/ 0 h 28"/>
                    <a:gd name="T2" fmla="*/ 15 w 29"/>
                    <a:gd name="T3" fmla="*/ 28 h 28"/>
                    <a:gd name="T4" fmla="*/ 0 w 29"/>
                    <a:gd name="T5" fmla="*/ 0 h 28"/>
                    <a:gd name="T6" fmla="*/ 29 w 29"/>
                    <a:gd name="T7" fmla="*/ 0 h 28"/>
                  </a:gdLst>
                  <a:ahLst/>
                  <a:cxnLst>
                    <a:cxn ang="0">
                      <a:pos x="T0" y="T1"/>
                    </a:cxn>
                    <a:cxn ang="0">
                      <a:pos x="T2" y="T3"/>
                    </a:cxn>
                    <a:cxn ang="0">
                      <a:pos x="T4" y="T5"/>
                    </a:cxn>
                    <a:cxn ang="0">
                      <a:pos x="T6" y="T7"/>
                    </a:cxn>
                  </a:cxnLst>
                  <a:rect l="0" t="0" r="r" b="b"/>
                  <a:pathLst>
                    <a:path w="29" h="28">
                      <a:moveTo>
                        <a:pt x="29" y="0"/>
                      </a:moveTo>
                      <a:lnTo>
                        <a:pt x="15" y="28"/>
                      </a:lnTo>
                      <a:lnTo>
                        <a:pt x="0" y="0"/>
                      </a:lnTo>
                      <a:lnTo>
                        <a:pt x="2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2" name="Rectangle 100"/>
                <p:cNvSpPr>
                  <a:spLocks noChangeArrowheads="1"/>
                </p:cNvSpPr>
                <p:nvPr/>
              </p:nvSpPr>
              <p:spPr bwMode="auto">
                <a:xfrm>
                  <a:off x="7316788" y="2471737"/>
                  <a:ext cx="590550" cy="293688"/>
                </a:xfrm>
                <a:prstGeom prst="rect">
                  <a:avLst/>
                </a:prstGeom>
                <a:solidFill>
                  <a:srgbClr val="66C2A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3" name="Rectangle 101"/>
                <p:cNvSpPr>
                  <a:spLocks noChangeArrowheads="1"/>
                </p:cNvSpPr>
                <p:nvPr/>
              </p:nvSpPr>
              <p:spPr bwMode="auto">
                <a:xfrm>
                  <a:off x="7413625" y="2476500"/>
                  <a:ext cx="5048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a:ln>
                        <a:noFill/>
                      </a:ln>
                      <a:solidFill>
                        <a:srgbClr val="000000"/>
                      </a:solidFill>
                      <a:effectLst/>
                      <a:latin typeface="Times New Roman" panose="02020603050405020304" pitchFamily="18" charset="0"/>
                    </a:rPr>
                    <a:t>L01</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78" name="Rectangle 124"/>
                <p:cNvSpPr>
                  <a:spLocks noChangeArrowheads="1"/>
                </p:cNvSpPr>
                <p:nvPr/>
              </p:nvSpPr>
              <p:spPr bwMode="auto">
                <a:xfrm>
                  <a:off x="7316788" y="3724275"/>
                  <a:ext cx="590550" cy="295275"/>
                </a:xfrm>
                <a:prstGeom prst="rect">
                  <a:avLst/>
                </a:prstGeom>
                <a:solidFill>
                  <a:srgbClr val="FC8D6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9" name="Rectangle 125"/>
                <p:cNvSpPr>
                  <a:spLocks noChangeArrowheads="1"/>
                </p:cNvSpPr>
                <p:nvPr/>
              </p:nvSpPr>
              <p:spPr bwMode="auto">
                <a:xfrm>
                  <a:off x="7413625" y="3733800"/>
                  <a:ext cx="5048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dirty="0">
                      <a:ln>
                        <a:noFill/>
                      </a:ln>
                      <a:solidFill>
                        <a:srgbClr val="000000"/>
                      </a:solidFill>
                      <a:effectLst/>
                      <a:latin typeface="Times New Roman" panose="02020603050405020304" pitchFamily="18" charset="0"/>
                    </a:rPr>
                    <a:t>L02</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89" name="Freeform 165"/>
                <p:cNvSpPr>
                  <a:spLocks/>
                </p:cNvSpPr>
                <p:nvPr/>
              </p:nvSpPr>
              <p:spPr bwMode="auto">
                <a:xfrm>
                  <a:off x="7588250" y="2425700"/>
                  <a:ext cx="46038" cy="46038"/>
                </a:xfrm>
                <a:custGeom>
                  <a:avLst/>
                  <a:gdLst>
                    <a:gd name="T0" fmla="*/ 29 w 29"/>
                    <a:gd name="T1" fmla="*/ 0 h 29"/>
                    <a:gd name="T2" fmla="*/ 15 w 29"/>
                    <a:gd name="T3" fmla="*/ 29 h 29"/>
                    <a:gd name="T4" fmla="*/ 0 w 29"/>
                    <a:gd name="T5" fmla="*/ 0 h 29"/>
                    <a:gd name="T6" fmla="*/ 29 w 29"/>
                    <a:gd name="T7" fmla="*/ 0 h 29"/>
                  </a:gdLst>
                  <a:ahLst/>
                  <a:cxnLst>
                    <a:cxn ang="0">
                      <a:pos x="T0" y="T1"/>
                    </a:cxn>
                    <a:cxn ang="0">
                      <a:pos x="T2" y="T3"/>
                    </a:cxn>
                    <a:cxn ang="0">
                      <a:pos x="T4" y="T5"/>
                    </a:cxn>
                    <a:cxn ang="0">
                      <a:pos x="T6" y="T7"/>
                    </a:cxn>
                  </a:cxnLst>
                  <a:rect l="0" t="0" r="r" b="b"/>
                  <a:pathLst>
                    <a:path w="29" h="29">
                      <a:moveTo>
                        <a:pt x="29" y="0"/>
                      </a:moveTo>
                      <a:lnTo>
                        <a:pt x="15" y="29"/>
                      </a:lnTo>
                      <a:lnTo>
                        <a:pt x="0" y="0"/>
                      </a:lnTo>
                      <a:lnTo>
                        <a:pt x="2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4" name="Line 182"/>
                <p:cNvSpPr>
                  <a:spLocks noChangeShapeType="1"/>
                </p:cNvSpPr>
                <p:nvPr/>
              </p:nvSpPr>
              <p:spPr bwMode="auto">
                <a:xfrm>
                  <a:off x="7612063" y="2765425"/>
                  <a:ext cx="0" cy="919163"/>
                </a:xfrm>
                <a:prstGeom prst="line">
                  <a:avLst/>
                </a:prstGeom>
                <a:noFill/>
                <a:ln w="793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5" name="Freeform 183"/>
                <p:cNvSpPr>
                  <a:spLocks/>
                </p:cNvSpPr>
                <p:nvPr/>
              </p:nvSpPr>
              <p:spPr bwMode="auto">
                <a:xfrm>
                  <a:off x="7588250" y="3678237"/>
                  <a:ext cx="46038" cy="46038"/>
                </a:xfrm>
                <a:custGeom>
                  <a:avLst/>
                  <a:gdLst>
                    <a:gd name="T0" fmla="*/ 29 w 29"/>
                    <a:gd name="T1" fmla="*/ 0 h 29"/>
                    <a:gd name="T2" fmla="*/ 15 w 29"/>
                    <a:gd name="T3" fmla="*/ 29 h 29"/>
                    <a:gd name="T4" fmla="*/ 0 w 29"/>
                    <a:gd name="T5" fmla="*/ 0 h 29"/>
                    <a:gd name="T6" fmla="*/ 29 w 29"/>
                    <a:gd name="T7" fmla="*/ 0 h 29"/>
                  </a:gdLst>
                  <a:ahLst/>
                  <a:cxnLst>
                    <a:cxn ang="0">
                      <a:pos x="T0" y="T1"/>
                    </a:cxn>
                    <a:cxn ang="0">
                      <a:pos x="T2" y="T3"/>
                    </a:cxn>
                    <a:cxn ang="0">
                      <a:pos x="T4" y="T5"/>
                    </a:cxn>
                    <a:cxn ang="0">
                      <a:pos x="T6" y="T7"/>
                    </a:cxn>
                  </a:cxnLst>
                  <a:rect l="0" t="0" r="r" b="b"/>
                  <a:pathLst>
                    <a:path w="29" h="29">
                      <a:moveTo>
                        <a:pt x="29" y="0"/>
                      </a:moveTo>
                      <a:lnTo>
                        <a:pt x="15" y="29"/>
                      </a:lnTo>
                      <a:lnTo>
                        <a:pt x="0" y="0"/>
                      </a:lnTo>
                      <a:lnTo>
                        <a:pt x="2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6" name="Rectangle 196"/>
                <p:cNvSpPr>
                  <a:spLocks noChangeArrowheads="1"/>
                </p:cNvSpPr>
                <p:nvPr/>
              </p:nvSpPr>
              <p:spPr bwMode="auto">
                <a:xfrm>
                  <a:off x="7316788" y="4975225"/>
                  <a:ext cx="590550" cy="293688"/>
                </a:xfrm>
                <a:prstGeom prst="rect">
                  <a:avLst/>
                </a:prstGeom>
                <a:solidFill>
                  <a:srgbClr val="8DA0C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7" name="Rectangle 197"/>
                <p:cNvSpPr>
                  <a:spLocks noChangeArrowheads="1"/>
                </p:cNvSpPr>
                <p:nvPr/>
              </p:nvSpPr>
              <p:spPr bwMode="auto">
                <a:xfrm>
                  <a:off x="7407275" y="4983162"/>
                  <a:ext cx="5175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a:ln>
                        <a:noFill/>
                      </a:ln>
                      <a:solidFill>
                        <a:srgbClr val="000000"/>
                      </a:solidFill>
                      <a:effectLst/>
                      <a:latin typeface="Times New Roman" panose="02020603050405020304" pitchFamily="18" charset="0"/>
                    </a:rPr>
                    <a:t>R05</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00" name="Rectangle 206"/>
                <p:cNvSpPr>
                  <a:spLocks noChangeArrowheads="1"/>
                </p:cNvSpPr>
                <p:nvPr/>
              </p:nvSpPr>
              <p:spPr bwMode="auto">
                <a:xfrm>
                  <a:off x="7316788" y="5413375"/>
                  <a:ext cx="590550" cy="293688"/>
                </a:xfrm>
                <a:prstGeom prst="rect">
                  <a:avLst/>
                </a:prstGeom>
                <a:solidFill>
                  <a:srgbClr val="8DA0C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1" name="Rectangle 207"/>
                <p:cNvSpPr>
                  <a:spLocks noChangeArrowheads="1"/>
                </p:cNvSpPr>
                <p:nvPr/>
              </p:nvSpPr>
              <p:spPr bwMode="auto">
                <a:xfrm>
                  <a:off x="7407275" y="5418137"/>
                  <a:ext cx="5175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a:ln>
                        <a:noFill/>
                      </a:ln>
                      <a:solidFill>
                        <a:srgbClr val="000000"/>
                      </a:solidFill>
                      <a:effectLst/>
                      <a:latin typeface="Times New Roman" panose="02020603050405020304" pitchFamily="18" charset="0"/>
                    </a:rPr>
                    <a:t>R06</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02" name="Line 214"/>
                <p:cNvSpPr>
                  <a:spLocks noChangeShapeType="1"/>
                </p:cNvSpPr>
                <p:nvPr/>
              </p:nvSpPr>
              <p:spPr bwMode="auto">
                <a:xfrm>
                  <a:off x="7612063" y="5268912"/>
                  <a:ext cx="0" cy="104775"/>
                </a:xfrm>
                <a:prstGeom prst="line">
                  <a:avLst/>
                </a:prstGeom>
                <a:noFill/>
                <a:ln w="793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3" name="Freeform 215"/>
                <p:cNvSpPr>
                  <a:spLocks/>
                </p:cNvSpPr>
                <p:nvPr/>
              </p:nvSpPr>
              <p:spPr bwMode="auto">
                <a:xfrm>
                  <a:off x="7588250" y="5367337"/>
                  <a:ext cx="46038" cy="46038"/>
                </a:xfrm>
                <a:custGeom>
                  <a:avLst/>
                  <a:gdLst>
                    <a:gd name="T0" fmla="*/ 29 w 29"/>
                    <a:gd name="T1" fmla="*/ 0 h 29"/>
                    <a:gd name="T2" fmla="*/ 15 w 29"/>
                    <a:gd name="T3" fmla="*/ 29 h 29"/>
                    <a:gd name="T4" fmla="*/ 0 w 29"/>
                    <a:gd name="T5" fmla="*/ 0 h 29"/>
                    <a:gd name="T6" fmla="*/ 29 w 29"/>
                    <a:gd name="T7" fmla="*/ 0 h 29"/>
                  </a:gdLst>
                  <a:ahLst/>
                  <a:cxnLst>
                    <a:cxn ang="0">
                      <a:pos x="T0" y="T1"/>
                    </a:cxn>
                    <a:cxn ang="0">
                      <a:pos x="T2" y="T3"/>
                    </a:cxn>
                    <a:cxn ang="0">
                      <a:pos x="T4" y="T5"/>
                    </a:cxn>
                    <a:cxn ang="0">
                      <a:pos x="T6" y="T7"/>
                    </a:cxn>
                  </a:cxnLst>
                  <a:rect l="0" t="0" r="r" b="b"/>
                  <a:pathLst>
                    <a:path w="29" h="29">
                      <a:moveTo>
                        <a:pt x="29" y="0"/>
                      </a:moveTo>
                      <a:lnTo>
                        <a:pt x="15" y="29"/>
                      </a:lnTo>
                      <a:lnTo>
                        <a:pt x="0" y="0"/>
                      </a:lnTo>
                      <a:lnTo>
                        <a:pt x="2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6" name="Line 230"/>
                <p:cNvSpPr>
                  <a:spLocks noChangeShapeType="1"/>
                </p:cNvSpPr>
                <p:nvPr/>
              </p:nvSpPr>
              <p:spPr bwMode="auto">
                <a:xfrm>
                  <a:off x="7612063" y="4019550"/>
                  <a:ext cx="0" cy="915988"/>
                </a:xfrm>
                <a:prstGeom prst="line">
                  <a:avLst/>
                </a:prstGeom>
                <a:noFill/>
                <a:ln w="793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7" name="Freeform 231"/>
                <p:cNvSpPr>
                  <a:spLocks/>
                </p:cNvSpPr>
                <p:nvPr/>
              </p:nvSpPr>
              <p:spPr bwMode="auto">
                <a:xfrm>
                  <a:off x="7588250" y="4929187"/>
                  <a:ext cx="46038" cy="46038"/>
                </a:xfrm>
                <a:custGeom>
                  <a:avLst/>
                  <a:gdLst>
                    <a:gd name="T0" fmla="*/ 29 w 29"/>
                    <a:gd name="T1" fmla="*/ 0 h 29"/>
                    <a:gd name="T2" fmla="*/ 15 w 29"/>
                    <a:gd name="T3" fmla="*/ 29 h 29"/>
                    <a:gd name="T4" fmla="*/ 0 w 29"/>
                    <a:gd name="T5" fmla="*/ 0 h 29"/>
                    <a:gd name="T6" fmla="*/ 29 w 29"/>
                    <a:gd name="T7" fmla="*/ 0 h 29"/>
                  </a:gdLst>
                  <a:ahLst/>
                  <a:cxnLst>
                    <a:cxn ang="0">
                      <a:pos x="T0" y="T1"/>
                    </a:cxn>
                    <a:cxn ang="0">
                      <a:pos x="T2" y="T3"/>
                    </a:cxn>
                    <a:cxn ang="0">
                      <a:pos x="T4" y="T5"/>
                    </a:cxn>
                    <a:cxn ang="0">
                      <a:pos x="T6" y="T7"/>
                    </a:cxn>
                  </a:cxnLst>
                  <a:rect l="0" t="0" r="r" b="b"/>
                  <a:pathLst>
                    <a:path w="29" h="29">
                      <a:moveTo>
                        <a:pt x="29" y="0"/>
                      </a:moveTo>
                      <a:lnTo>
                        <a:pt x="15" y="29"/>
                      </a:lnTo>
                      <a:lnTo>
                        <a:pt x="0" y="0"/>
                      </a:lnTo>
                      <a:lnTo>
                        <a:pt x="2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8" name="Rectangle 244"/>
                <p:cNvSpPr>
                  <a:spLocks noChangeArrowheads="1"/>
                </p:cNvSpPr>
                <p:nvPr/>
              </p:nvSpPr>
              <p:spPr bwMode="auto">
                <a:xfrm>
                  <a:off x="7316788" y="6224587"/>
                  <a:ext cx="590550" cy="295275"/>
                </a:xfrm>
                <a:prstGeom prst="rect">
                  <a:avLst/>
                </a:prstGeom>
                <a:solidFill>
                  <a:srgbClr val="A6D85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9" name="Rectangle 245"/>
                <p:cNvSpPr>
                  <a:spLocks noChangeArrowheads="1"/>
                </p:cNvSpPr>
                <p:nvPr/>
              </p:nvSpPr>
              <p:spPr bwMode="auto">
                <a:xfrm>
                  <a:off x="7462838" y="6234112"/>
                  <a:ext cx="4064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a:ln>
                        <a:noFill/>
                      </a:ln>
                      <a:solidFill>
                        <a:srgbClr val="000000"/>
                      </a:solidFill>
                      <a:effectLst/>
                      <a:latin typeface="Times New Roman" panose="02020603050405020304" pitchFamily="18" charset="0"/>
                    </a:rPr>
                    <a:t>FC</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16" name="Line 282"/>
                <p:cNvSpPr>
                  <a:spLocks noChangeShapeType="1"/>
                </p:cNvSpPr>
                <p:nvPr/>
              </p:nvSpPr>
              <p:spPr bwMode="auto">
                <a:xfrm>
                  <a:off x="7612063" y="4460875"/>
                  <a:ext cx="0" cy="109538"/>
                </a:xfrm>
                <a:prstGeom prst="line">
                  <a:avLst/>
                </a:prstGeom>
                <a:noFill/>
                <a:ln w="793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7" name="Freeform 283"/>
                <p:cNvSpPr>
                  <a:spLocks/>
                </p:cNvSpPr>
                <p:nvPr/>
              </p:nvSpPr>
              <p:spPr bwMode="auto">
                <a:xfrm>
                  <a:off x="7588250" y="4565650"/>
                  <a:ext cx="46038" cy="44450"/>
                </a:xfrm>
                <a:custGeom>
                  <a:avLst/>
                  <a:gdLst>
                    <a:gd name="T0" fmla="*/ 29 w 29"/>
                    <a:gd name="T1" fmla="*/ 0 h 28"/>
                    <a:gd name="T2" fmla="*/ 15 w 29"/>
                    <a:gd name="T3" fmla="*/ 28 h 28"/>
                    <a:gd name="T4" fmla="*/ 0 w 29"/>
                    <a:gd name="T5" fmla="*/ 0 h 28"/>
                    <a:gd name="T6" fmla="*/ 29 w 29"/>
                    <a:gd name="T7" fmla="*/ 0 h 28"/>
                  </a:gdLst>
                  <a:ahLst/>
                  <a:cxnLst>
                    <a:cxn ang="0">
                      <a:pos x="T0" y="T1"/>
                    </a:cxn>
                    <a:cxn ang="0">
                      <a:pos x="T2" y="T3"/>
                    </a:cxn>
                    <a:cxn ang="0">
                      <a:pos x="T4" y="T5"/>
                    </a:cxn>
                    <a:cxn ang="0">
                      <a:pos x="T6" y="T7"/>
                    </a:cxn>
                  </a:cxnLst>
                  <a:rect l="0" t="0" r="r" b="b"/>
                  <a:pathLst>
                    <a:path w="29" h="28">
                      <a:moveTo>
                        <a:pt x="29" y="0"/>
                      </a:moveTo>
                      <a:lnTo>
                        <a:pt x="15" y="28"/>
                      </a:lnTo>
                      <a:lnTo>
                        <a:pt x="0" y="0"/>
                      </a:lnTo>
                      <a:lnTo>
                        <a:pt x="2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19" name="Freeform 300"/>
                <p:cNvSpPr>
                  <a:spLocks/>
                </p:cNvSpPr>
                <p:nvPr/>
              </p:nvSpPr>
              <p:spPr bwMode="auto">
                <a:xfrm>
                  <a:off x="7590631" y="5808662"/>
                  <a:ext cx="46038" cy="46038"/>
                </a:xfrm>
                <a:custGeom>
                  <a:avLst/>
                  <a:gdLst>
                    <a:gd name="T0" fmla="*/ 29 w 29"/>
                    <a:gd name="T1" fmla="*/ 0 h 29"/>
                    <a:gd name="T2" fmla="*/ 14 w 29"/>
                    <a:gd name="T3" fmla="*/ 29 h 29"/>
                    <a:gd name="T4" fmla="*/ 0 w 29"/>
                    <a:gd name="T5" fmla="*/ 0 h 29"/>
                    <a:gd name="T6" fmla="*/ 29 w 29"/>
                    <a:gd name="T7" fmla="*/ 0 h 29"/>
                  </a:gdLst>
                  <a:ahLst/>
                  <a:cxnLst>
                    <a:cxn ang="0">
                      <a:pos x="T0" y="T1"/>
                    </a:cxn>
                    <a:cxn ang="0">
                      <a:pos x="T2" y="T3"/>
                    </a:cxn>
                    <a:cxn ang="0">
                      <a:pos x="T4" y="T5"/>
                    </a:cxn>
                    <a:cxn ang="0">
                      <a:pos x="T6" y="T7"/>
                    </a:cxn>
                  </a:cxnLst>
                  <a:rect l="0" t="0" r="r" b="b"/>
                  <a:pathLst>
                    <a:path w="29" h="29">
                      <a:moveTo>
                        <a:pt x="29" y="0"/>
                      </a:moveTo>
                      <a:lnTo>
                        <a:pt x="14" y="29"/>
                      </a:lnTo>
                      <a:lnTo>
                        <a:pt x="0" y="0"/>
                      </a:lnTo>
                      <a:lnTo>
                        <a:pt x="2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0" name="Rectangle 306"/>
                <p:cNvSpPr>
                  <a:spLocks noChangeArrowheads="1"/>
                </p:cNvSpPr>
                <p:nvPr/>
              </p:nvSpPr>
              <p:spPr bwMode="auto">
                <a:xfrm>
                  <a:off x="7377113" y="6521450"/>
                  <a:ext cx="57308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dirty="0">
                      <a:ln>
                        <a:noFill/>
                      </a:ln>
                      <a:solidFill>
                        <a:srgbClr val="000000"/>
                      </a:solidFill>
                      <a:effectLst/>
                      <a:latin typeface="Times New Roman" panose="02020603050405020304" pitchFamily="18" charset="0"/>
                    </a:rPr>
                    <a:t>LLR</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29" name="Line 342"/>
                <p:cNvSpPr>
                  <a:spLocks noChangeShapeType="1"/>
                </p:cNvSpPr>
                <p:nvPr/>
              </p:nvSpPr>
              <p:spPr bwMode="auto">
                <a:xfrm>
                  <a:off x="7612063" y="3219450"/>
                  <a:ext cx="0" cy="95250"/>
                </a:xfrm>
                <a:prstGeom prst="line">
                  <a:avLst/>
                </a:prstGeom>
                <a:noFill/>
                <a:ln w="793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0" name="Freeform 343"/>
                <p:cNvSpPr>
                  <a:spLocks/>
                </p:cNvSpPr>
                <p:nvPr/>
              </p:nvSpPr>
              <p:spPr bwMode="auto">
                <a:xfrm>
                  <a:off x="7588250" y="3309937"/>
                  <a:ext cx="46038" cy="46038"/>
                </a:xfrm>
                <a:custGeom>
                  <a:avLst/>
                  <a:gdLst>
                    <a:gd name="T0" fmla="*/ 29 w 29"/>
                    <a:gd name="T1" fmla="*/ 0 h 29"/>
                    <a:gd name="T2" fmla="*/ 15 w 29"/>
                    <a:gd name="T3" fmla="*/ 29 h 29"/>
                    <a:gd name="T4" fmla="*/ 0 w 29"/>
                    <a:gd name="T5" fmla="*/ 0 h 29"/>
                    <a:gd name="T6" fmla="*/ 29 w 29"/>
                    <a:gd name="T7" fmla="*/ 0 h 29"/>
                  </a:gdLst>
                  <a:ahLst/>
                  <a:cxnLst>
                    <a:cxn ang="0">
                      <a:pos x="T0" y="T1"/>
                    </a:cxn>
                    <a:cxn ang="0">
                      <a:pos x="T2" y="T3"/>
                    </a:cxn>
                    <a:cxn ang="0">
                      <a:pos x="T4" y="T5"/>
                    </a:cxn>
                    <a:cxn ang="0">
                      <a:pos x="T6" y="T7"/>
                    </a:cxn>
                  </a:cxnLst>
                  <a:rect l="0" t="0" r="r" b="b"/>
                  <a:pathLst>
                    <a:path w="29" h="29">
                      <a:moveTo>
                        <a:pt x="29" y="0"/>
                      </a:moveTo>
                      <a:lnTo>
                        <a:pt x="15" y="29"/>
                      </a:lnTo>
                      <a:lnTo>
                        <a:pt x="0" y="0"/>
                      </a:lnTo>
                      <a:lnTo>
                        <a:pt x="2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89" name="fusion"/>
              <p:cNvGrpSpPr/>
              <p:nvPr/>
            </p:nvGrpSpPr>
            <p:grpSpPr>
              <a:xfrm>
                <a:off x="9571037" y="3328987"/>
                <a:ext cx="1284096" cy="2836863"/>
                <a:chOff x="4037013" y="3163887"/>
                <a:chExt cx="5754688" cy="2836863"/>
              </a:xfrm>
            </p:grpSpPr>
            <p:sp>
              <p:nvSpPr>
                <p:cNvPr id="390" name="Freeform 347"/>
                <p:cNvSpPr>
                  <a:spLocks/>
                </p:cNvSpPr>
                <p:nvPr/>
              </p:nvSpPr>
              <p:spPr bwMode="auto">
                <a:xfrm>
                  <a:off x="4049713" y="3190875"/>
                  <a:ext cx="5741988" cy="220663"/>
                </a:xfrm>
                <a:custGeom>
                  <a:avLst/>
                  <a:gdLst>
                    <a:gd name="T0" fmla="*/ 288 w 14912"/>
                    <a:gd name="T1" fmla="*/ 576 h 576"/>
                    <a:gd name="T2" fmla="*/ 14624 w 14912"/>
                    <a:gd name="T3" fmla="*/ 576 h 576"/>
                    <a:gd name="T4" fmla="*/ 14912 w 14912"/>
                    <a:gd name="T5" fmla="*/ 288 h 576"/>
                    <a:gd name="T6" fmla="*/ 14912 w 14912"/>
                    <a:gd name="T7" fmla="*/ 288 h 576"/>
                    <a:gd name="T8" fmla="*/ 14624 w 14912"/>
                    <a:gd name="T9" fmla="*/ 0 h 576"/>
                    <a:gd name="T10" fmla="*/ 14624 w 14912"/>
                    <a:gd name="T11" fmla="*/ 0 h 576"/>
                    <a:gd name="T12" fmla="*/ 14624 w 14912"/>
                    <a:gd name="T13" fmla="*/ 0 h 576"/>
                    <a:gd name="T14" fmla="*/ 288 w 14912"/>
                    <a:gd name="T15" fmla="*/ 0 h 576"/>
                    <a:gd name="T16" fmla="*/ 0 w 14912"/>
                    <a:gd name="T17" fmla="*/ 288 h 576"/>
                    <a:gd name="T18" fmla="*/ 0 w 14912"/>
                    <a:gd name="T19" fmla="*/ 288 h 576"/>
                    <a:gd name="T20" fmla="*/ 288 w 14912"/>
                    <a:gd name="T21" fmla="*/ 576 h 576"/>
                    <a:gd name="T22" fmla="*/ 288 w 14912"/>
                    <a:gd name="T23" fmla="*/ 576 h 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912" h="576">
                      <a:moveTo>
                        <a:pt x="288" y="576"/>
                      </a:moveTo>
                      <a:lnTo>
                        <a:pt x="14624" y="576"/>
                      </a:lnTo>
                      <a:cubicBezTo>
                        <a:pt x="14783" y="576"/>
                        <a:pt x="14912" y="447"/>
                        <a:pt x="14912" y="288"/>
                      </a:cubicBezTo>
                      <a:cubicBezTo>
                        <a:pt x="14912" y="288"/>
                        <a:pt x="14912" y="288"/>
                        <a:pt x="14912" y="288"/>
                      </a:cubicBezTo>
                      <a:cubicBezTo>
                        <a:pt x="14912" y="129"/>
                        <a:pt x="14783" y="0"/>
                        <a:pt x="14624" y="0"/>
                      </a:cubicBezTo>
                      <a:cubicBezTo>
                        <a:pt x="14624" y="0"/>
                        <a:pt x="14624" y="0"/>
                        <a:pt x="14624" y="0"/>
                      </a:cubicBezTo>
                      <a:lnTo>
                        <a:pt x="14624" y="0"/>
                      </a:lnTo>
                      <a:lnTo>
                        <a:pt x="288" y="0"/>
                      </a:lnTo>
                      <a:cubicBezTo>
                        <a:pt x="129" y="0"/>
                        <a:pt x="0" y="129"/>
                        <a:pt x="0" y="288"/>
                      </a:cubicBezTo>
                      <a:cubicBezTo>
                        <a:pt x="0" y="288"/>
                        <a:pt x="0" y="288"/>
                        <a:pt x="0" y="288"/>
                      </a:cubicBezTo>
                      <a:cubicBezTo>
                        <a:pt x="0" y="447"/>
                        <a:pt x="129" y="576"/>
                        <a:pt x="288" y="576"/>
                      </a:cubicBezTo>
                      <a:cubicBezTo>
                        <a:pt x="288" y="576"/>
                        <a:pt x="288" y="576"/>
                        <a:pt x="288" y="576"/>
                      </a:cubicBezTo>
                      <a:close/>
                    </a:path>
                  </a:pathLst>
                </a:custGeom>
                <a:noFill/>
                <a:ln w="793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391" name="Group 390"/>
                <p:cNvGrpSpPr/>
                <p:nvPr/>
              </p:nvGrpSpPr>
              <p:grpSpPr>
                <a:xfrm>
                  <a:off x="4049713" y="3163887"/>
                  <a:ext cx="5741988" cy="336550"/>
                  <a:chOff x="4049713" y="3163887"/>
                  <a:chExt cx="5741988" cy="336550"/>
                </a:xfrm>
              </p:grpSpPr>
              <p:sp>
                <p:nvSpPr>
                  <p:cNvPr id="400" name="Freeform 346"/>
                  <p:cNvSpPr>
                    <a:spLocks/>
                  </p:cNvSpPr>
                  <p:nvPr/>
                </p:nvSpPr>
                <p:spPr bwMode="auto">
                  <a:xfrm>
                    <a:off x="4049713" y="3190875"/>
                    <a:ext cx="5741988" cy="220663"/>
                  </a:xfrm>
                  <a:custGeom>
                    <a:avLst/>
                    <a:gdLst>
                      <a:gd name="T0" fmla="*/ 288 w 14912"/>
                      <a:gd name="T1" fmla="*/ 576 h 576"/>
                      <a:gd name="T2" fmla="*/ 14624 w 14912"/>
                      <a:gd name="T3" fmla="*/ 576 h 576"/>
                      <a:gd name="T4" fmla="*/ 14912 w 14912"/>
                      <a:gd name="T5" fmla="*/ 288 h 576"/>
                      <a:gd name="T6" fmla="*/ 14912 w 14912"/>
                      <a:gd name="T7" fmla="*/ 288 h 576"/>
                      <a:gd name="T8" fmla="*/ 14624 w 14912"/>
                      <a:gd name="T9" fmla="*/ 0 h 576"/>
                      <a:gd name="T10" fmla="*/ 14624 w 14912"/>
                      <a:gd name="T11" fmla="*/ 0 h 576"/>
                      <a:gd name="T12" fmla="*/ 14624 w 14912"/>
                      <a:gd name="T13" fmla="*/ 0 h 576"/>
                      <a:gd name="T14" fmla="*/ 288 w 14912"/>
                      <a:gd name="T15" fmla="*/ 0 h 576"/>
                      <a:gd name="T16" fmla="*/ 0 w 14912"/>
                      <a:gd name="T17" fmla="*/ 288 h 576"/>
                      <a:gd name="T18" fmla="*/ 0 w 14912"/>
                      <a:gd name="T19" fmla="*/ 288 h 576"/>
                      <a:gd name="T20" fmla="*/ 288 w 14912"/>
                      <a:gd name="T21" fmla="*/ 576 h 576"/>
                      <a:gd name="T22" fmla="*/ 288 w 14912"/>
                      <a:gd name="T23" fmla="*/ 576 h 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912" h="576">
                        <a:moveTo>
                          <a:pt x="288" y="576"/>
                        </a:moveTo>
                        <a:lnTo>
                          <a:pt x="14624" y="576"/>
                        </a:lnTo>
                        <a:cubicBezTo>
                          <a:pt x="14783" y="576"/>
                          <a:pt x="14912" y="447"/>
                          <a:pt x="14912" y="288"/>
                        </a:cubicBezTo>
                        <a:cubicBezTo>
                          <a:pt x="14912" y="288"/>
                          <a:pt x="14912" y="288"/>
                          <a:pt x="14912" y="288"/>
                        </a:cubicBezTo>
                        <a:cubicBezTo>
                          <a:pt x="14912" y="129"/>
                          <a:pt x="14783" y="0"/>
                          <a:pt x="14624" y="0"/>
                        </a:cubicBezTo>
                        <a:cubicBezTo>
                          <a:pt x="14624" y="0"/>
                          <a:pt x="14624" y="0"/>
                          <a:pt x="14624" y="0"/>
                        </a:cubicBezTo>
                        <a:lnTo>
                          <a:pt x="14624" y="0"/>
                        </a:lnTo>
                        <a:lnTo>
                          <a:pt x="288" y="0"/>
                        </a:lnTo>
                        <a:cubicBezTo>
                          <a:pt x="129" y="0"/>
                          <a:pt x="0" y="129"/>
                          <a:pt x="0" y="288"/>
                        </a:cubicBezTo>
                        <a:cubicBezTo>
                          <a:pt x="0" y="288"/>
                          <a:pt x="0" y="288"/>
                          <a:pt x="0" y="288"/>
                        </a:cubicBezTo>
                        <a:cubicBezTo>
                          <a:pt x="0" y="447"/>
                          <a:pt x="129" y="576"/>
                          <a:pt x="288" y="576"/>
                        </a:cubicBezTo>
                        <a:cubicBezTo>
                          <a:pt x="288" y="576"/>
                          <a:pt x="288" y="576"/>
                          <a:pt x="288" y="576"/>
                        </a:cubicBez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01" name="Rectangle 348"/>
                  <p:cNvSpPr>
                    <a:spLocks noChangeArrowheads="1"/>
                  </p:cNvSpPr>
                  <p:nvPr/>
                </p:nvSpPr>
                <p:spPr bwMode="auto">
                  <a:xfrm>
                    <a:off x="6845300" y="3163887"/>
                    <a:ext cx="2587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dirty="0">
                        <a:ln>
                          <a:noFill/>
                        </a:ln>
                        <a:solidFill>
                          <a:srgbClr val="000000"/>
                        </a:solidFill>
                        <a:effectLst/>
                        <a:latin typeface="Arial" panose="020B0604020202020204" pitchFamily="34" charset="0"/>
                      </a:rPr>
                      <a: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sp>
              <p:nvSpPr>
                <p:cNvPr id="392" name="Freeform 350"/>
                <p:cNvSpPr>
                  <a:spLocks/>
                </p:cNvSpPr>
                <p:nvPr/>
              </p:nvSpPr>
              <p:spPr bwMode="auto">
                <a:xfrm>
                  <a:off x="4037013" y="4441825"/>
                  <a:ext cx="5754688" cy="220663"/>
                </a:xfrm>
                <a:custGeom>
                  <a:avLst/>
                  <a:gdLst>
                    <a:gd name="T0" fmla="*/ 288 w 14945"/>
                    <a:gd name="T1" fmla="*/ 576 h 576"/>
                    <a:gd name="T2" fmla="*/ 14657 w 14945"/>
                    <a:gd name="T3" fmla="*/ 576 h 576"/>
                    <a:gd name="T4" fmla="*/ 14945 w 14945"/>
                    <a:gd name="T5" fmla="*/ 288 h 576"/>
                    <a:gd name="T6" fmla="*/ 14945 w 14945"/>
                    <a:gd name="T7" fmla="*/ 288 h 576"/>
                    <a:gd name="T8" fmla="*/ 14657 w 14945"/>
                    <a:gd name="T9" fmla="*/ 0 h 576"/>
                    <a:gd name="T10" fmla="*/ 14657 w 14945"/>
                    <a:gd name="T11" fmla="*/ 0 h 576"/>
                    <a:gd name="T12" fmla="*/ 14657 w 14945"/>
                    <a:gd name="T13" fmla="*/ 0 h 576"/>
                    <a:gd name="T14" fmla="*/ 288 w 14945"/>
                    <a:gd name="T15" fmla="*/ 0 h 576"/>
                    <a:gd name="T16" fmla="*/ 0 w 14945"/>
                    <a:gd name="T17" fmla="*/ 288 h 576"/>
                    <a:gd name="T18" fmla="*/ 0 w 14945"/>
                    <a:gd name="T19" fmla="*/ 288 h 576"/>
                    <a:gd name="T20" fmla="*/ 288 w 14945"/>
                    <a:gd name="T21" fmla="*/ 576 h 576"/>
                    <a:gd name="T22" fmla="*/ 288 w 14945"/>
                    <a:gd name="T23" fmla="*/ 576 h 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945" h="576">
                      <a:moveTo>
                        <a:pt x="288" y="576"/>
                      </a:moveTo>
                      <a:lnTo>
                        <a:pt x="14657" y="576"/>
                      </a:lnTo>
                      <a:cubicBezTo>
                        <a:pt x="14816" y="576"/>
                        <a:pt x="14945" y="447"/>
                        <a:pt x="14945" y="288"/>
                      </a:cubicBezTo>
                      <a:cubicBezTo>
                        <a:pt x="14945" y="288"/>
                        <a:pt x="14945" y="288"/>
                        <a:pt x="14945" y="288"/>
                      </a:cubicBezTo>
                      <a:cubicBezTo>
                        <a:pt x="14945" y="129"/>
                        <a:pt x="14816" y="0"/>
                        <a:pt x="14657" y="0"/>
                      </a:cubicBezTo>
                      <a:cubicBezTo>
                        <a:pt x="14657" y="0"/>
                        <a:pt x="14657" y="0"/>
                        <a:pt x="14657" y="0"/>
                      </a:cubicBezTo>
                      <a:lnTo>
                        <a:pt x="14657" y="0"/>
                      </a:lnTo>
                      <a:lnTo>
                        <a:pt x="288" y="0"/>
                      </a:lnTo>
                      <a:cubicBezTo>
                        <a:pt x="129" y="0"/>
                        <a:pt x="0" y="129"/>
                        <a:pt x="0" y="288"/>
                      </a:cubicBezTo>
                      <a:cubicBezTo>
                        <a:pt x="0" y="288"/>
                        <a:pt x="0" y="288"/>
                        <a:pt x="0" y="288"/>
                      </a:cubicBezTo>
                      <a:cubicBezTo>
                        <a:pt x="0" y="447"/>
                        <a:pt x="129" y="576"/>
                        <a:pt x="288" y="576"/>
                      </a:cubicBezTo>
                      <a:cubicBezTo>
                        <a:pt x="288" y="576"/>
                        <a:pt x="288" y="576"/>
                        <a:pt x="288" y="576"/>
                      </a:cubicBezTo>
                      <a:close/>
                    </a:path>
                  </a:pathLst>
                </a:custGeom>
                <a:noFill/>
                <a:ln w="793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393" name="Group 392"/>
                <p:cNvGrpSpPr/>
                <p:nvPr/>
              </p:nvGrpSpPr>
              <p:grpSpPr>
                <a:xfrm>
                  <a:off x="4037013" y="4413250"/>
                  <a:ext cx="5754688" cy="336550"/>
                  <a:chOff x="4037013" y="4413250"/>
                  <a:chExt cx="5754688" cy="336550"/>
                </a:xfrm>
              </p:grpSpPr>
              <p:sp>
                <p:nvSpPr>
                  <p:cNvPr id="398" name="Freeform 349"/>
                  <p:cNvSpPr>
                    <a:spLocks/>
                  </p:cNvSpPr>
                  <p:nvPr/>
                </p:nvSpPr>
                <p:spPr bwMode="auto">
                  <a:xfrm>
                    <a:off x="4037013" y="4441825"/>
                    <a:ext cx="5754688" cy="220663"/>
                  </a:xfrm>
                  <a:custGeom>
                    <a:avLst/>
                    <a:gdLst>
                      <a:gd name="T0" fmla="*/ 288 w 14945"/>
                      <a:gd name="T1" fmla="*/ 576 h 576"/>
                      <a:gd name="T2" fmla="*/ 14657 w 14945"/>
                      <a:gd name="T3" fmla="*/ 576 h 576"/>
                      <a:gd name="T4" fmla="*/ 14945 w 14945"/>
                      <a:gd name="T5" fmla="*/ 288 h 576"/>
                      <a:gd name="T6" fmla="*/ 14945 w 14945"/>
                      <a:gd name="T7" fmla="*/ 288 h 576"/>
                      <a:gd name="T8" fmla="*/ 14657 w 14945"/>
                      <a:gd name="T9" fmla="*/ 0 h 576"/>
                      <a:gd name="T10" fmla="*/ 14657 w 14945"/>
                      <a:gd name="T11" fmla="*/ 0 h 576"/>
                      <a:gd name="T12" fmla="*/ 14657 w 14945"/>
                      <a:gd name="T13" fmla="*/ 0 h 576"/>
                      <a:gd name="T14" fmla="*/ 288 w 14945"/>
                      <a:gd name="T15" fmla="*/ 0 h 576"/>
                      <a:gd name="T16" fmla="*/ 0 w 14945"/>
                      <a:gd name="T17" fmla="*/ 288 h 576"/>
                      <a:gd name="T18" fmla="*/ 0 w 14945"/>
                      <a:gd name="T19" fmla="*/ 288 h 576"/>
                      <a:gd name="T20" fmla="*/ 288 w 14945"/>
                      <a:gd name="T21" fmla="*/ 576 h 576"/>
                      <a:gd name="T22" fmla="*/ 288 w 14945"/>
                      <a:gd name="T23" fmla="*/ 576 h 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945" h="576">
                        <a:moveTo>
                          <a:pt x="288" y="576"/>
                        </a:moveTo>
                        <a:lnTo>
                          <a:pt x="14657" y="576"/>
                        </a:lnTo>
                        <a:cubicBezTo>
                          <a:pt x="14816" y="576"/>
                          <a:pt x="14945" y="447"/>
                          <a:pt x="14945" y="288"/>
                        </a:cubicBezTo>
                        <a:cubicBezTo>
                          <a:pt x="14945" y="288"/>
                          <a:pt x="14945" y="288"/>
                          <a:pt x="14945" y="288"/>
                        </a:cubicBezTo>
                        <a:cubicBezTo>
                          <a:pt x="14945" y="129"/>
                          <a:pt x="14816" y="0"/>
                          <a:pt x="14657" y="0"/>
                        </a:cubicBezTo>
                        <a:cubicBezTo>
                          <a:pt x="14657" y="0"/>
                          <a:pt x="14657" y="0"/>
                          <a:pt x="14657" y="0"/>
                        </a:cubicBezTo>
                        <a:lnTo>
                          <a:pt x="14657" y="0"/>
                        </a:lnTo>
                        <a:lnTo>
                          <a:pt x="288" y="0"/>
                        </a:lnTo>
                        <a:cubicBezTo>
                          <a:pt x="129" y="0"/>
                          <a:pt x="0" y="129"/>
                          <a:pt x="0" y="288"/>
                        </a:cubicBezTo>
                        <a:cubicBezTo>
                          <a:pt x="0" y="288"/>
                          <a:pt x="0" y="288"/>
                          <a:pt x="0" y="288"/>
                        </a:cubicBezTo>
                        <a:cubicBezTo>
                          <a:pt x="0" y="447"/>
                          <a:pt x="129" y="576"/>
                          <a:pt x="288" y="576"/>
                        </a:cubicBezTo>
                        <a:cubicBezTo>
                          <a:pt x="288" y="576"/>
                          <a:pt x="288" y="576"/>
                          <a:pt x="288" y="576"/>
                        </a:cubicBez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99" name="Rectangle 351"/>
                  <p:cNvSpPr>
                    <a:spLocks noChangeArrowheads="1"/>
                  </p:cNvSpPr>
                  <p:nvPr/>
                </p:nvSpPr>
                <p:spPr bwMode="auto">
                  <a:xfrm>
                    <a:off x="6845300" y="4413250"/>
                    <a:ext cx="2587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dirty="0">
                        <a:ln>
                          <a:noFill/>
                        </a:ln>
                        <a:solidFill>
                          <a:srgbClr val="000000"/>
                        </a:solidFill>
                        <a:effectLst/>
                        <a:latin typeface="Arial" panose="020B0604020202020204" pitchFamily="34" charset="0"/>
                      </a:rPr>
                      <a: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sp>
              <p:nvSpPr>
                <p:cNvPr id="394" name="Freeform 353"/>
                <p:cNvSpPr>
                  <a:spLocks/>
                </p:cNvSpPr>
                <p:nvPr/>
              </p:nvSpPr>
              <p:spPr bwMode="auto">
                <a:xfrm>
                  <a:off x="4037013" y="5692775"/>
                  <a:ext cx="5753100" cy="220663"/>
                </a:xfrm>
                <a:custGeom>
                  <a:avLst/>
                  <a:gdLst>
                    <a:gd name="T0" fmla="*/ 288 w 14943"/>
                    <a:gd name="T1" fmla="*/ 576 h 576"/>
                    <a:gd name="T2" fmla="*/ 14655 w 14943"/>
                    <a:gd name="T3" fmla="*/ 576 h 576"/>
                    <a:gd name="T4" fmla="*/ 14943 w 14943"/>
                    <a:gd name="T5" fmla="*/ 288 h 576"/>
                    <a:gd name="T6" fmla="*/ 14943 w 14943"/>
                    <a:gd name="T7" fmla="*/ 288 h 576"/>
                    <a:gd name="T8" fmla="*/ 14655 w 14943"/>
                    <a:gd name="T9" fmla="*/ 0 h 576"/>
                    <a:gd name="T10" fmla="*/ 14655 w 14943"/>
                    <a:gd name="T11" fmla="*/ 0 h 576"/>
                    <a:gd name="T12" fmla="*/ 14655 w 14943"/>
                    <a:gd name="T13" fmla="*/ 0 h 576"/>
                    <a:gd name="T14" fmla="*/ 288 w 14943"/>
                    <a:gd name="T15" fmla="*/ 0 h 576"/>
                    <a:gd name="T16" fmla="*/ 0 w 14943"/>
                    <a:gd name="T17" fmla="*/ 288 h 576"/>
                    <a:gd name="T18" fmla="*/ 0 w 14943"/>
                    <a:gd name="T19" fmla="*/ 288 h 576"/>
                    <a:gd name="T20" fmla="*/ 288 w 14943"/>
                    <a:gd name="T21" fmla="*/ 576 h 576"/>
                    <a:gd name="T22" fmla="*/ 288 w 14943"/>
                    <a:gd name="T23" fmla="*/ 576 h 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943" h="576">
                      <a:moveTo>
                        <a:pt x="288" y="576"/>
                      </a:moveTo>
                      <a:lnTo>
                        <a:pt x="14655" y="576"/>
                      </a:lnTo>
                      <a:cubicBezTo>
                        <a:pt x="14814" y="576"/>
                        <a:pt x="14943" y="447"/>
                        <a:pt x="14943" y="288"/>
                      </a:cubicBezTo>
                      <a:cubicBezTo>
                        <a:pt x="14943" y="288"/>
                        <a:pt x="14943" y="288"/>
                        <a:pt x="14943" y="288"/>
                      </a:cubicBezTo>
                      <a:cubicBezTo>
                        <a:pt x="14943" y="129"/>
                        <a:pt x="14814" y="0"/>
                        <a:pt x="14655" y="0"/>
                      </a:cubicBezTo>
                      <a:cubicBezTo>
                        <a:pt x="14655" y="0"/>
                        <a:pt x="14655" y="0"/>
                        <a:pt x="14655" y="0"/>
                      </a:cubicBezTo>
                      <a:lnTo>
                        <a:pt x="14655" y="0"/>
                      </a:lnTo>
                      <a:lnTo>
                        <a:pt x="288" y="0"/>
                      </a:lnTo>
                      <a:cubicBezTo>
                        <a:pt x="129" y="0"/>
                        <a:pt x="0" y="129"/>
                        <a:pt x="0" y="288"/>
                      </a:cubicBezTo>
                      <a:cubicBezTo>
                        <a:pt x="0" y="288"/>
                        <a:pt x="0" y="288"/>
                        <a:pt x="0" y="288"/>
                      </a:cubicBezTo>
                      <a:cubicBezTo>
                        <a:pt x="0" y="447"/>
                        <a:pt x="129" y="576"/>
                        <a:pt x="288" y="576"/>
                      </a:cubicBezTo>
                      <a:cubicBezTo>
                        <a:pt x="288" y="576"/>
                        <a:pt x="288" y="576"/>
                        <a:pt x="288" y="576"/>
                      </a:cubicBezTo>
                      <a:close/>
                    </a:path>
                  </a:pathLst>
                </a:custGeom>
                <a:noFill/>
                <a:ln w="793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395" name="Group 394"/>
                <p:cNvGrpSpPr/>
                <p:nvPr/>
              </p:nvGrpSpPr>
              <p:grpSpPr>
                <a:xfrm>
                  <a:off x="4037013" y="5664200"/>
                  <a:ext cx="5753100" cy="336550"/>
                  <a:chOff x="4037013" y="5664200"/>
                  <a:chExt cx="5753100" cy="336550"/>
                </a:xfrm>
              </p:grpSpPr>
              <p:sp>
                <p:nvSpPr>
                  <p:cNvPr id="396" name="Freeform 352"/>
                  <p:cNvSpPr>
                    <a:spLocks/>
                  </p:cNvSpPr>
                  <p:nvPr/>
                </p:nvSpPr>
                <p:spPr bwMode="auto">
                  <a:xfrm>
                    <a:off x="4037013" y="5692775"/>
                    <a:ext cx="5753100" cy="220663"/>
                  </a:xfrm>
                  <a:custGeom>
                    <a:avLst/>
                    <a:gdLst>
                      <a:gd name="T0" fmla="*/ 288 w 14943"/>
                      <a:gd name="T1" fmla="*/ 576 h 576"/>
                      <a:gd name="T2" fmla="*/ 14655 w 14943"/>
                      <a:gd name="T3" fmla="*/ 576 h 576"/>
                      <a:gd name="T4" fmla="*/ 14943 w 14943"/>
                      <a:gd name="T5" fmla="*/ 288 h 576"/>
                      <a:gd name="T6" fmla="*/ 14943 w 14943"/>
                      <a:gd name="T7" fmla="*/ 288 h 576"/>
                      <a:gd name="T8" fmla="*/ 14655 w 14943"/>
                      <a:gd name="T9" fmla="*/ 0 h 576"/>
                      <a:gd name="T10" fmla="*/ 14655 w 14943"/>
                      <a:gd name="T11" fmla="*/ 0 h 576"/>
                      <a:gd name="T12" fmla="*/ 14655 w 14943"/>
                      <a:gd name="T13" fmla="*/ 0 h 576"/>
                      <a:gd name="T14" fmla="*/ 288 w 14943"/>
                      <a:gd name="T15" fmla="*/ 0 h 576"/>
                      <a:gd name="T16" fmla="*/ 0 w 14943"/>
                      <a:gd name="T17" fmla="*/ 288 h 576"/>
                      <a:gd name="T18" fmla="*/ 0 w 14943"/>
                      <a:gd name="T19" fmla="*/ 288 h 576"/>
                      <a:gd name="T20" fmla="*/ 288 w 14943"/>
                      <a:gd name="T21" fmla="*/ 576 h 576"/>
                      <a:gd name="T22" fmla="*/ 288 w 14943"/>
                      <a:gd name="T23" fmla="*/ 576 h 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943" h="576">
                        <a:moveTo>
                          <a:pt x="288" y="576"/>
                        </a:moveTo>
                        <a:lnTo>
                          <a:pt x="14655" y="576"/>
                        </a:lnTo>
                        <a:cubicBezTo>
                          <a:pt x="14814" y="576"/>
                          <a:pt x="14943" y="447"/>
                          <a:pt x="14943" y="288"/>
                        </a:cubicBezTo>
                        <a:cubicBezTo>
                          <a:pt x="14943" y="288"/>
                          <a:pt x="14943" y="288"/>
                          <a:pt x="14943" y="288"/>
                        </a:cubicBezTo>
                        <a:cubicBezTo>
                          <a:pt x="14943" y="129"/>
                          <a:pt x="14814" y="0"/>
                          <a:pt x="14655" y="0"/>
                        </a:cubicBezTo>
                        <a:cubicBezTo>
                          <a:pt x="14655" y="0"/>
                          <a:pt x="14655" y="0"/>
                          <a:pt x="14655" y="0"/>
                        </a:cubicBezTo>
                        <a:lnTo>
                          <a:pt x="14655" y="0"/>
                        </a:lnTo>
                        <a:lnTo>
                          <a:pt x="288" y="0"/>
                        </a:lnTo>
                        <a:cubicBezTo>
                          <a:pt x="129" y="0"/>
                          <a:pt x="0" y="129"/>
                          <a:pt x="0" y="288"/>
                        </a:cubicBezTo>
                        <a:cubicBezTo>
                          <a:pt x="0" y="288"/>
                          <a:pt x="0" y="288"/>
                          <a:pt x="0" y="288"/>
                        </a:cubicBezTo>
                        <a:cubicBezTo>
                          <a:pt x="0" y="447"/>
                          <a:pt x="129" y="576"/>
                          <a:pt x="288" y="576"/>
                        </a:cubicBezTo>
                        <a:cubicBezTo>
                          <a:pt x="288" y="576"/>
                          <a:pt x="288" y="576"/>
                          <a:pt x="288" y="576"/>
                        </a:cubicBez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97" name="Rectangle 354"/>
                  <p:cNvSpPr>
                    <a:spLocks noChangeArrowheads="1"/>
                  </p:cNvSpPr>
                  <p:nvPr/>
                </p:nvSpPr>
                <p:spPr bwMode="auto">
                  <a:xfrm>
                    <a:off x="6838950" y="5664200"/>
                    <a:ext cx="2587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dirty="0">
                        <a:ln>
                          <a:noFill/>
                        </a:ln>
                        <a:solidFill>
                          <a:srgbClr val="000000"/>
                        </a:solidFill>
                        <a:effectLst/>
                        <a:latin typeface="Arial" panose="020B0604020202020204" pitchFamily="34" charset="0"/>
                      </a:rPr>
                      <a: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grpSp>
        </p:grpSp>
      </p:grpSp>
      <p:grpSp>
        <p:nvGrpSpPr>
          <p:cNvPr id="402" name="Group 401"/>
          <p:cNvGrpSpPr/>
          <p:nvPr/>
        </p:nvGrpSpPr>
        <p:grpSpPr>
          <a:xfrm>
            <a:off x="6523037" y="1628775"/>
            <a:ext cx="1425576" cy="5229225"/>
            <a:chOff x="6523037" y="1628775"/>
            <a:chExt cx="1425576" cy="5229225"/>
          </a:xfrm>
        </p:grpSpPr>
        <p:sp>
          <p:nvSpPr>
            <p:cNvPr id="403" name="Line 317"/>
            <p:cNvSpPr>
              <a:spLocks noChangeShapeType="1"/>
            </p:cNvSpPr>
            <p:nvPr/>
          </p:nvSpPr>
          <p:spPr bwMode="auto">
            <a:xfrm flipH="1">
              <a:off x="6919913" y="1628775"/>
              <a:ext cx="766763" cy="309563"/>
            </a:xfrm>
            <a:prstGeom prst="line">
              <a:avLst/>
            </a:prstGeom>
            <a:noFill/>
            <a:ln w="793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4" name="Line 319"/>
            <p:cNvSpPr>
              <a:spLocks noChangeShapeType="1"/>
            </p:cNvSpPr>
            <p:nvPr/>
          </p:nvSpPr>
          <p:spPr bwMode="auto">
            <a:xfrm flipH="1">
              <a:off x="7643813" y="1655762"/>
              <a:ext cx="215900" cy="261938"/>
            </a:xfrm>
            <a:prstGeom prst="line">
              <a:avLst/>
            </a:prstGeom>
            <a:noFill/>
            <a:ln w="793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405" name="Group 404"/>
            <p:cNvGrpSpPr/>
            <p:nvPr/>
          </p:nvGrpSpPr>
          <p:grpSpPr>
            <a:xfrm>
              <a:off x="6574536" y="1628775"/>
              <a:ext cx="1374077" cy="5229225"/>
              <a:chOff x="6574536" y="1628775"/>
              <a:chExt cx="1374077" cy="5229225"/>
            </a:xfrm>
          </p:grpSpPr>
          <p:grpSp>
            <p:nvGrpSpPr>
              <p:cNvPr id="419" name="Group 418"/>
              <p:cNvGrpSpPr/>
              <p:nvPr/>
            </p:nvGrpSpPr>
            <p:grpSpPr>
              <a:xfrm>
                <a:off x="7315200" y="2425700"/>
                <a:ext cx="633413" cy="4432300"/>
                <a:chOff x="5837238" y="2425700"/>
                <a:chExt cx="633413" cy="4432300"/>
              </a:xfrm>
            </p:grpSpPr>
            <p:sp>
              <p:nvSpPr>
                <p:cNvPr id="459" name="Rectangle 96"/>
                <p:cNvSpPr>
                  <a:spLocks noChangeArrowheads="1"/>
                </p:cNvSpPr>
                <p:nvPr/>
              </p:nvSpPr>
              <p:spPr bwMode="auto">
                <a:xfrm>
                  <a:off x="5837238" y="2471737"/>
                  <a:ext cx="592138" cy="293688"/>
                </a:xfrm>
                <a:prstGeom prst="rect">
                  <a:avLst/>
                </a:prstGeom>
                <a:solidFill>
                  <a:srgbClr val="66C2A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0" name="Rectangle 97"/>
                <p:cNvSpPr>
                  <a:spLocks noChangeArrowheads="1"/>
                </p:cNvSpPr>
                <p:nvPr/>
              </p:nvSpPr>
              <p:spPr bwMode="auto">
                <a:xfrm>
                  <a:off x="5930838" y="2476500"/>
                  <a:ext cx="5175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dirty="0">
                      <a:ln>
                        <a:noFill/>
                      </a:ln>
                      <a:solidFill>
                        <a:srgbClr val="000000"/>
                      </a:solidFill>
                      <a:effectLst/>
                      <a:latin typeface="Times New Roman" panose="02020603050405020304" pitchFamily="18" charset="0"/>
                    </a:rPr>
                    <a:t>R01</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461" name="Rectangle 110"/>
                <p:cNvSpPr>
                  <a:spLocks noChangeArrowheads="1"/>
                </p:cNvSpPr>
                <p:nvPr/>
              </p:nvSpPr>
              <p:spPr bwMode="auto">
                <a:xfrm>
                  <a:off x="5837238" y="2913062"/>
                  <a:ext cx="592138" cy="293688"/>
                </a:xfrm>
                <a:prstGeom prst="rect">
                  <a:avLst/>
                </a:prstGeom>
                <a:solidFill>
                  <a:srgbClr val="66C2A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2" name="Rectangle 111"/>
                <p:cNvSpPr>
                  <a:spLocks noChangeArrowheads="1"/>
                </p:cNvSpPr>
                <p:nvPr/>
              </p:nvSpPr>
              <p:spPr bwMode="auto">
                <a:xfrm>
                  <a:off x="5929313" y="2917825"/>
                  <a:ext cx="5175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dirty="0">
                      <a:ln>
                        <a:noFill/>
                      </a:ln>
                      <a:solidFill>
                        <a:srgbClr val="000000"/>
                      </a:solidFill>
                      <a:effectLst/>
                      <a:latin typeface="Times New Roman" panose="02020603050405020304" pitchFamily="18" charset="0"/>
                    </a:rPr>
                    <a:t>R02</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463" name="Rectangle 120"/>
                <p:cNvSpPr>
                  <a:spLocks noChangeArrowheads="1"/>
                </p:cNvSpPr>
                <p:nvPr/>
              </p:nvSpPr>
              <p:spPr bwMode="auto">
                <a:xfrm>
                  <a:off x="5837238" y="3724275"/>
                  <a:ext cx="592138" cy="295275"/>
                </a:xfrm>
                <a:prstGeom prst="rect">
                  <a:avLst/>
                </a:prstGeom>
                <a:solidFill>
                  <a:srgbClr val="FC8D6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4" name="Rectangle 121"/>
                <p:cNvSpPr>
                  <a:spLocks noChangeArrowheads="1"/>
                </p:cNvSpPr>
                <p:nvPr/>
              </p:nvSpPr>
              <p:spPr bwMode="auto">
                <a:xfrm>
                  <a:off x="5935663" y="3733800"/>
                  <a:ext cx="5048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a:ln>
                        <a:noFill/>
                      </a:ln>
                      <a:solidFill>
                        <a:srgbClr val="000000"/>
                      </a:solidFill>
                      <a:effectLst/>
                      <a:latin typeface="Times New Roman" panose="02020603050405020304" pitchFamily="18" charset="0"/>
                    </a:rPr>
                    <a:t>L02</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65" name="Line 144"/>
                <p:cNvSpPr>
                  <a:spLocks noChangeShapeType="1"/>
                </p:cNvSpPr>
                <p:nvPr/>
              </p:nvSpPr>
              <p:spPr bwMode="auto">
                <a:xfrm>
                  <a:off x="6132513" y="2765425"/>
                  <a:ext cx="0" cy="107950"/>
                </a:xfrm>
                <a:prstGeom prst="line">
                  <a:avLst/>
                </a:prstGeom>
                <a:noFill/>
                <a:ln w="793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6" name="Freeform 145"/>
                <p:cNvSpPr>
                  <a:spLocks/>
                </p:cNvSpPr>
                <p:nvPr/>
              </p:nvSpPr>
              <p:spPr bwMode="auto">
                <a:xfrm>
                  <a:off x="6110288" y="2867025"/>
                  <a:ext cx="46038" cy="46038"/>
                </a:xfrm>
                <a:custGeom>
                  <a:avLst/>
                  <a:gdLst>
                    <a:gd name="T0" fmla="*/ 29 w 29"/>
                    <a:gd name="T1" fmla="*/ 0 h 29"/>
                    <a:gd name="T2" fmla="*/ 14 w 29"/>
                    <a:gd name="T3" fmla="*/ 29 h 29"/>
                    <a:gd name="T4" fmla="*/ 0 w 29"/>
                    <a:gd name="T5" fmla="*/ 0 h 29"/>
                    <a:gd name="T6" fmla="*/ 29 w 29"/>
                    <a:gd name="T7" fmla="*/ 0 h 29"/>
                  </a:gdLst>
                  <a:ahLst/>
                  <a:cxnLst>
                    <a:cxn ang="0">
                      <a:pos x="T0" y="T1"/>
                    </a:cxn>
                    <a:cxn ang="0">
                      <a:pos x="T2" y="T3"/>
                    </a:cxn>
                    <a:cxn ang="0">
                      <a:pos x="T4" y="T5"/>
                    </a:cxn>
                    <a:cxn ang="0">
                      <a:pos x="T6" y="T7"/>
                    </a:cxn>
                  </a:cxnLst>
                  <a:rect l="0" t="0" r="r" b="b"/>
                  <a:pathLst>
                    <a:path w="29" h="29">
                      <a:moveTo>
                        <a:pt x="29" y="0"/>
                      </a:moveTo>
                      <a:lnTo>
                        <a:pt x="14" y="29"/>
                      </a:lnTo>
                      <a:lnTo>
                        <a:pt x="0" y="0"/>
                      </a:lnTo>
                      <a:lnTo>
                        <a:pt x="2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7" name="Freeform 161"/>
                <p:cNvSpPr>
                  <a:spLocks/>
                </p:cNvSpPr>
                <p:nvPr/>
              </p:nvSpPr>
              <p:spPr bwMode="auto">
                <a:xfrm>
                  <a:off x="6110288" y="2425700"/>
                  <a:ext cx="46038" cy="46038"/>
                </a:xfrm>
                <a:custGeom>
                  <a:avLst/>
                  <a:gdLst>
                    <a:gd name="T0" fmla="*/ 29 w 29"/>
                    <a:gd name="T1" fmla="*/ 0 h 29"/>
                    <a:gd name="T2" fmla="*/ 14 w 29"/>
                    <a:gd name="T3" fmla="*/ 29 h 29"/>
                    <a:gd name="T4" fmla="*/ 0 w 29"/>
                    <a:gd name="T5" fmla="*/ 0 h 29"/>
                    <a:gd name="T6" fmla="*/ 29 w 29"/>
                    <a:gd name="T7" fmla="*/ 0 h 29"/>
                  </a:gdLst>
                  <a:ahLst/>
                  <a:cxnLst>
                    <a:cxn ang="0">
                      <a:pos x="T0" y="T1"/>
                    </a:cxn>
                    <a:cxn ang="0">
                      <a:pos x="T2" y="T3"/>
                    </a:cxn>
                    <a:cxn ang="0">
                      <a:pos x="T4" y="T5"/>
                    </a:cxn>
                    <a:cxn ang="0">
                      <a:pos x="T6" y="T7"/>
                    </a:cxn>
                  </a:cxnLst>
                  <a:rect l="0" t="0" r="r" b="b"/>
                  <a:pathLst>
                    <a:path w="29" h="29">
                      <a:moveTo>
                        <a:pt x="29" y="0"/>
                      </a:moveTo>
                      <a:lnTo>
                        <a:pt x="14" y="29"/>
                      </a:lnTo>
                      <a:lnTo>
                        <a:pt x="0" y="0"/>
                      </a:lnTo>
                      <a:lnTo>
                        <a:pt x="2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8" name="Line 188"/>
                <p:cNvSpPr>
                  <a:spLocks noChangeShapeType="1"/>
                </p:cNvSpPr>
                <p:nvPr/>
              </p:nvSpPr>
              <p:spPr bwMode="auto">
                <a:xfrm>
                  <a:off x="6132513" y="3206750"/>
                  <a:ext cx="0" cy="477838"/>
                </a:xfrm>
                <a:prstGeom prst="line">
                  <a:avLst/>
                </a:prstGeom>
                <a:noFill/>
                <a:ln w="793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9" name="Freeform 189"/>
                <p:cNvSpPr>
                  <a:spLocks/>
                </p:cNvSpPr>
                <p:nvPr/>
              </p:nvSpPr>
              <p:spPr bwMode="auto">
                <a:xfrm>
                  <a:off x="6110288" y="3678237"/>
                  <a:ext cx="46038" cy="46038"/>
                </a:xfrm>
                <a:custGeom>
                  <a:avLst/>
                  <a:gdLst>
                    <a:gd name="T0" fmla="*/ 29 w 29"/>
                    <a:gd name="T1" fmla="*/ 0 h 29"/>
                    <a:gd name="T2" fmla="*/ 14 w 29"/>
                    <a:gd name="T3" fmla="*/ 29 h 29"/>
                    <a:gd name="T4" fmla="*/ 0 w 29"/>
                    <a:gd name="T5" fmla="*/ 0 h 29"/>
                    <a:gd name="T6" fmla="*/ 29 w 29"/>
                    <a:gd name="T7" fmla="*/ 0 h 29"/>
                  </a:gdLst>
                  <a:ahLst/>
                  <a:cxnLst>
                    <a:cxn ang="0">
                      <a:pos x="T0" y="T1"/>
                    </a:cxn>
                    <a:cxn ang="0">
                      <a:pos x="T2" y="T3"/>
                    </a:cxn>
                    <a:cxn ang="0">
                      <a:pos x="T4" y="T5"/>
                    </a:cxn>
                    <a:cxn ang="0">
                      <a:pos x="T6" y="T7"/>
                    </a:cxn>
                  </a:cxnLst>
                  <a:rect l="0" t="0" r="r" b="b"/>
                  <a:pathLst>
                    <a:path w="29" h="29">
                      <a:moveTo>
                        <a:pt x="29" y="0"/>
                      </a:moveTo>
                      <a:lnTo>
                        <a:pt x="14" y="29"/>
                      </a:lnTo>
                      <a:lnTo>
                        <a:pt x="0" y="0"/>
                      </a:lnTo>
                      <a:lnTo>
                        <a:pt x="2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0" name="Rectangle 192"/>
                <p:cNvSpPr>
                  <a:spLocks noChangeArrowheads="1"/>
                </p:cNvSpPr>
                <p:nvPr/>
              </p:nvSpPr>
              <p:spPr bwMode="auto">
                <a:xfrm>
                  <a:off x="5837238" y="4975225"/>
                  <a:ext cx="592138" cy="293688"/>
                </a:xfrm>
                <a:prstGeom prst="rect">
                  <a:avLst/>
                </a:prstGeom>
                <a:solidFill>
                  <a:srgbClr val="8DA0C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1" name="Rectangle 193"/>
                <p:cNvSpPr>
                  <a:spLocks noChangeArrowheads="1"/>
                </p:cNvSpPr>
                <p:nvPr/>
              </p:nvSpPr>
              <p:spPr bwMode="auto">
                <a:xfrm>
                  <a:off x="5935663" y="4983162"/>
                  <a:ext cx="5048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dirty="0">
                      <a:ln>
                        <a:noFill/>
                      </a:ln>
                      <a:solidFill>
                        <a:srgbClr val="000000"/>
                      </a:solidFill>
                      <a:effectLst/>
                      <a:latin typeface="Times New Roman" panose="02020603050405020304" pitchFamily="18" charset="0"/>
                    </a:rPr>
                    <a:t>L03</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472" name="Line 236"/>
                <p:cNvSpPr>
                  <a:spLocks noChangeShapeType="1"/>
                </p:cNvSpPr>
                <p:nvPr/>
              </p:nvSpPr>
              <p:spPr bwMode="auto">
                <a:xfrm>
                  <a:off x="6132513" y="4019550"/>
                  <a:ext cx="0" cy="915988"/>
                </a:xfrm>
                <a:prstGeom prst="line">
                  <a:avLst/>
                </a:prstGeom>
                <a:noFill/>
                <a:ln w="793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3" name="Freeform 237"/>
                <p:cNvSpPr>
                  <a:spLocks/>
                </p:cNvSpPr>
                <p:nvPr/>
              </p:nvSpPr>
              <p:spPr bwMode="auto">
                <a:xfrm>
                  <a:off x="6110288" y="4929187"/>
                  <a:ext cx="46038" cy="46038"/>
                </a:xfrm>
                <a:custGeom>
                  <a:avLst/>
                  <a:gdLst>
                    <a:gd name="T0" fmla="*/ 29 w 29"/>
                    <a:gd name="T1" fmla="*/ 0 h 29"/>
                    <a:gd name="T2" fmla="*/ 14 w 29"/>
                    <a:gd name="T3" fmla="*/ 29 h 29"/>
                    <a:gd name="T4" fmla="*/ 0 w 29"/>
                    <a:gd name="T5" fmla="*/ 0 h 29"/>
                    <a:gd name="T6" fmla="*/ 29 w 29"/>
                    <a:gd name="T7" fmla="*/ 0 h 29"/>
                  </a:gdLst>
                  <a:ahLst/>
                  <a:cxnLst>
                    <a:cxn ang="0">
                      <a:pos x="T0" y="T1"/>
                    </a:cxn>
                    <a:cxn ang="0">
                      <a:pos x="T2" y="T3"/>
                    </a:cxn>
                    <a:cxn ang="0">
                      <a:pos x="T4" y="T5"/>
                    </a:cxn>
                    <a:cxn ang="0">
                      <a:pos x="T6" y="T7"/>
                    </a:cxn>
                  </a:cxnLst>
                  <a:rect l="0" t="0" r="r" b="b"/>
                  <a:pathLst>
                    <a:path w="29" h="29">
                      <a:moveTo>
                        <a:pt x="29" y="0"/>
                      </a:moveTo>
                      <a:lnTo>
                        <a:pt x="14" y="29"/>
                      </a:lnTo>
                      <a:lnTo>
                        <a:pt x="0" y="0"/>
                      </a:lnTo>
                      <a:lnTo>
                        <a:pt x="2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4" name="Rectangle 240"/>
                <p:cNvSpPr>
                  <a:spLocks noChangeArrowheads="1"/>
                </p:cNvSpPr>
                <p:nvPr/>
              </p:nvSpPr>
              <p:spPr bwMode="auto">
                <a:xfrm>
                  <a:off x="5837238" y="6224587"/>
                  <a:ext cx="592138" cy="295275"/>
                </a:xfrm>
                <a:prstGeom prst="rect">
                  <a:avLst/>
                </a:prstGeom>
                <a:solidFill>
                  <a:srgbClr val="A6D85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5" name="Rectangle 241"/>
                <p:cNvSpPr>
                  <a:spLocks noChangeArrowheads="1"/>
                </p:cNvSpPr>
                <p:nvPr/>
              </p:nvSpPr>
              <p:spPr bwMode="auto">
                <a:xfrm>
                  <a:off x="5984875" y="6234112"/>
                  <a:ext cx="4064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a:ln>
                        <a:noFill/>
                      </a:ln>
                      <a:solidFill>
                        <a:srgbClr val="000000"/>
                      </a:solidFill>
                      <a:effectLst/>
                      <a:latin typeface="Times New Roman" panose="02020603050405020304" pitchFamily="18" charset="0"/>
                    </a:rPr>
                    <a:t>FC</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76" name="Line 266"/>
                <p:cNvSpPr>
                  <a:spLocks noChangeShapeType="1"/>
                </p:cNvSpPr>
                <p:nvPr/>
              </p:nvSpPr>
              <p:spPr bwMode="auto">
                <a:xfrm>
                  <a:off x="6132513" y="5268912"/>
                  <a:ext cx="0" cy="915988"/>
                </a:xfrm>
                <a:prstGeom prst="line">
                  <a:avLst/>
                </a:prstGeom>
                <a:noFill/>
                <a:ln w="793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7" name="Freeform 267"/>
                <p:cNvSpPr>
                  <a:spLocks/>
                </p:cNvSpPr>
                <p:nvPr/>
              </p:nvSpPr>
              <p:spPr bwMode="auto">
                <a:xfrm>
                  <a:off x="6110288" y="6180137"/>
                  <a:ext cx="46038" cy="44450"/>
                </a:xfrm>
                <a:custGeom>
                  <a:avLst/>
                  <a:gdLst>
                    <a:gd name="T0" fmla="*/ 29 w 29"/>
                    <a:gd name="T1" fmla="*/ 0 h 28"/>
                    <a:gd name="T2" fmla="*/ 14 w 29"/>
                    <a:gd name="T3" fmla="*/ 28 h 28"/>
                    <a:gd name="T4" fmla="*/ 0 w 29"/>
                    <a:gd name="T5" fmla="*/ 0 h 28"/>
                    <a:gd name="T6" fmla="*/ 29 w 29"/>
                    <a:gd name="T7" fmla="*/ 0 h 28"/>
                  </a:gdLst>
                  <a:ahLst/>
                  <a:cxnLst>
                    <a:cxn ang="0">
                      <a:pos x="T0" y="T1"/>
                    </a:cxn>
                    <a:cxn ang="0">
                      <a:pos x="T2" y="T3"/>
                    </a:cxn>
                    <a:cxn ang="0">
                      <a:pos x="T4" y="T5"/>
                    </a:cxn>
                    <a:cxn ang="0">
                      <a:pos x="T6" y="T7"/>
                    </a:cxn>
                  </a:cxnLst>
                  <a:rect l="0" t="0" r="r" b="b"/>
                  <a:pathLst>
                    <a:path w="29" h="28">
                      <a:moveTo>
                        <a:pt x="29" y="0"/>
                      </a:moveTo>
                      <a:lnTo>
                        <a:pt x="14" y="28"/>
                      </a:lnTo>
                      <a:lnTo>
                        <a:pt x="0" y="0"/>
                      </a:lnTo>
                      <a:lnTo>
                        <a:pt x="2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8" name="Freeform 272"/>
                <p:cNvSpPr>
                  <a:spLocks/>
                </p:cNvSpPr>
                <p:nvPr/>
              </p:nvSpPr>
              <p:spPr bwMode="auto">
                <a:xfrm>
                  <a:off x="6108701" y="4564062"/>
                  <a:ext cx="46038" cy="46038"/>
                </a:xfrm>
                <a:custGeom>
                  <a:avLst/>
                  <a:gdLst>
                    <a:gd name="T0" fmla="*/ 29 w 29"/>
                    <a:gd name="T1" fmla="*/ 0 h 29"/>
                    <a:gd name="T2" fmla="*/ 15 w 29"/>
                    <a:gd name="T3" fmla="*/ 29 h 29"/>
                    <a:gd name="T4" fmla="*/ 0 w 29"/>
                    <a:gd name="T5" fmla="*/ 0 h 29"/>
                    <a:gd name="T6" fmla="*/ 29 w 29"/>
                    <a:gd name="T7" fmla="*/ 0 h 29"/>
                  </a:gdLst>
                  <a:ahLst/>
                  <a:cxnLst>
                    <a:cxn ang="0">
                      <a:pos x="T0" y="T1"/>
                    </a:cxn>
                    <a:cxn ang="0">
                      <a:pos x="T2" y="T3"/>
                    </a:cxn>
                    <a:cxn ang="0">
                      <a:pos x="T4" y="T5"/>
                    </a:cxn>
                    <a:cxn ang="0">
                      <a:pos x="T6" y="T7"/>
                    </a:cxn>
                  </a:cxnLst>
                  <a:rect l="0" t="0" r="r" b="b"/>
                  <a:pathLst>
                    <a:path w="29" h="29">
                      <a:moveTo>
                        <a:pt x="29" y="0"/>
                      </a:moveTo>
                      <a:lnTo>
                        <a:pt x="15" y="29"/>
                      </a:lnTo>
                      <a:lnTo>
                        <a:pt x="0" y="0"/>
                      </a:lnTo>
                      <a:lnTo>
                        <a:pt x="2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9" name="Line 289"/>
                <p:cNvSpPr>
                  <a:spLocks noChangeShapeType="1"/>
                </p:cNvSpPr>
                <p:nvPr/>
              </p:nvSpPr>
              <p:spPr bwMode="auto">
                <a:xfrm>
                  <a:off x="6132513" y="5821362"/>
                  <a:ext cx="0" cy="33338"/>
                </a:xfrm>
                <a:prstGeom prst="line">
                  <a:avLst/>
                </a:prstGeom>
                <a:noFill/>
                <a:ln w="793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0" name="Freeform 290"/>
                <p:cNvSpPr>
                  <a:spLocks/>
                </p:cNvSpPr>
                <p:nvPr/>
              </p:nvSpPr>
              <p:spPr bwMode="auto">
                <a:xfrm>
                  <a:off x="6110288" y="5808662"/>
                  <a:ext cx="46038" cy="46038"/>
                </a:xfrm>
                <a:custGeom>
                  <a:avLst/>
                  <a:gdLst>
                    <a:gd name="T0" fmla="*/ 29 w 29"/>
                    <a:gd name="T1" fmla="*/ 0 h 29"/>
                    <a:gd name="T2" fmla="*/ 14 w 29"/>
                    <a:gd name="T3" fmla="*/ 29 h 29"/>
                    <a:gd name="T4" fmla="*/ 0 w 29"/>
                    <a:gd name="T5" fmla="*/ 0 h 29"/>
                    <a:gd name="T6" fmla="*/ 29 w 29"/>
                    <a:gd name="T7" fmla="*/ 0 h 29"/>
                  </a:gdLst>
                  <a:ahLst/>
                  <a:cxnLst>
                    <a:cxn ang="0">
                      <a:pos x="T0" y="T1"/>
                    </a:cxn>
                    <a:cxn ang="0">
                      <a:pos x="T2" y="T3"/>
                    </a:cxn>
                    <a:cxn ang="0">
                      <a:pos x="T4" y="T5"/>
                    </a:cxn>
                    <a:cxn ang="0">
                      <a:pos x="T6" y="T7"/>
                    </a:cxn>
                  </a:cxnLst>
                  <a:rect l="0" t="0" r="r" b="b"/>
                  <a:pathLst>
                    <a:path w="29" h="29">
                      <a:moveTo>
                        <a:pt x="29" y="0"/>
                      </a:moveTo>
                      <a:lnTo>
                        <a:pt x="14" y="29"/>
                      </a:lnTo>
                      <a:lnTo>
                        <a:pt x="0" y="0"/>
                      </a:lnTo>
                      <a:lnTo>
                        <a:pt x="2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1" name="Rectangle 304"/>
                <p:cNvSpPr>
                  <a:spLocks noChangeArrowheads="1"/>
                </p:cNvSpPr>
                <p:nvPr/>
              </p:nvSpPr>
              <p:spPr bwMode="auto">
                <a:xfrm>
                  <a:off x="5897563" y="6521450"/>
                  <a:ext cx="57308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a:ln>
                        <a:noFill/>
                      </a:ln>
                      <a:solidFill>
                        <a:srgbClr val="000000"/>
                      </a:solidFill>
                      <a:effectLst/>
                      <a:latin typeface="Times New Roman" panose="02020603050405020304" pitchFamily="18" charset="0"/>
                    </a:rPr>
                    <a:t>RLL</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82" name="Line 332"/>
                <p:cNvSpPr>
                  <a:spLocks noChangeShapeType="1"/>
                </p:cNvSpPr>
                <p:nvPr/>
              </p:nvSpPr>
              <p:spPr bwMode="auto">
                <a:xfrm>
                  <a:off x="6132513" y="3206750"/>
                  <a:ext cx="0" cy="107950"/>
                </a:xfrm>
                <a:prstGeom prst="line">
                  <a:avLst/>
                </a:prstGeom>
                <a:noFill/>
                <a:ln w="793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3" name="Freeform 333"/>
                <p:cNvSpPr>
                  <a:spLocks/>
                </p:cNvSpPr>
                <p:nvPr/>
              </p:nvSpPr>
              <p:spPr bwMode="auto">
                <a:xfrm>
                  <a:off x="6110288" y="3309937"/>
                  <a:ext cx="46038" cy="46038"/>
                </a:xfrm>
                <a:custGeom>
                  <a:avLst/>
                  <a:gdLst>
                    <a:gd name="T0" fmla="*/ 29 w 29"/>
                    <a:gd name="T1" fmla="*/ 0 h 29"/>
                    <a:gd name="T2" fmla="*/ 14 w 29"/>
                    <a:gd name="T3" fmla="*/ 29 h 29"/>
                    <a:gd name="T4" fmla="*/ 0 w 29"/>
                    <a:gd name="T5" fmla="*/ 0 h 29"/>
                    <a:gd name="T6" fmla="*/ 29 w 29"/>
                    <a:gd name="T7" fmla="*/ 0 h 29"/>
                  </a:gdLst>
                  <a:ahLst/>
                  <a:cxnLst>
                    <a:cxn ang="0">
                      <a:pos x="T0" y="T1"/>
                    </a:cxn>
                    <a:cxn ang="0">
                      <a:pos x="T2" y="T3"/>
                    </a:cxn>
                    <a:cxn ang="0">
                      <a:pos x="T4" y="T5"/>
                    </a:cxn>
                    <a:cxn ang="0">
                      <a:pos x="T6" y="T7"/>
                    </a:cxn>
                  </a:cxnLst>
                  <a:rect l="0" t="0" r="r" b="b"/>
                  <a:pathLst>
                    <a:path w="29" h="29">
                      <a:moveTo>
                        <a:pt x="29" y="0"/>
                      </a:moveTo>
                      <a:lnTo>
                        <a:pt x="14" y="29"/>
                      </a:lnTo>
                      <a:lnTo>
                        <a:pt x="0" y="0"/>
                      </a:lnTo>
                      <a:lnTo>
                        <a:pt x="2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20" name="Group 419"/>
              <p:cNvGrpSpPr/>
              <p:nvPr/>
            </p:nvGrpSpPr>
            <p:grpSpPr>
              <a:xfrm>
                <a:off x="6574536" y="2425700"/>
                <a:ext cx="639763" cy="4432300"/>
                <a:chOff x="9534525" y="2425700"/>
                <a:chExt cx="639763" cy="4432300"/>
              </a:xfrm>
            </p:grpSpPr>
            <p:sp>
              <p:nvSpPr>
                <p:cNvPr id="431" name="Rectangle 106"/>
                <p:cNvSpPr>
                  <a:spLocks noChangeArrowheads="1"/>
                </p:cNvSpPr>
                <p:nvPr/>
              </p:nvSpPr>
              <p:spPr bwMode="auto">
                <a:xfrm>
                  <a:off x="9534525" y="2471737"/>
                  <a:ext cx="590550" cy="293688"/>
                </a:xfrm>
                <a:prstGeom prst="rect">
                  <a:avLst/>
                </a:prstGeom>
                <a:solidFill>
                  <a:srgbClr val="66C2A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2" name="Rectangle 107"/>
                <p:cNvSpPr>
                  <a:spLocks noChangeArrowheads="1"/>
                </p:cNvSpPr>
                <p:nvPr/>
              </p:nvSpPr>
              <p:spPr bwMode="auto">
                <a:xfrm>
                  <a:off x="9631363" y="2476500"/>
                  <a:ext cx="5048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dirty="0">
                      <a:ln>
                        <a:noFill/>
                      </a:ln>
                      <a:solidFill>
                        <a:srgbClr val="000000"/>
                      </a:solidFill>
                      <a:effectLst/>
                      <a:latin typeface="Times New Roman" panose="02020603050405020304" pitchFamily="18" charset="0"/>
                    </a:rPr>
                    <a:t>L01</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433" name="Rectangle 130"/>
                <p:cNvSpPr>
                  <a:spLocks noChangeArrowheads="1"/>
                </p:cNvSpPr>
                <p:nvPr/>
              </p:nvSpPr>
              <p:spPr bwMode="auto">
                <a:xfrm>
                  <a:off x="9534525" y="3724275"/>
                  <a:ext cx="590550" cy="295275"/>
                </a:xfrm>
                <a:prstGeom prst="rect">
                  <a:avLst/>
                </a:prstGeom>
                <a:solidFill>
                  <a:srgbClr val="FC8D6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4" name="Rectangle 131"/>
                <p:cNvSpPr>
                  <a:spLocks noChangeArrowheads="1"/>
                </p:cNvSpPr>
                <p:nvPr/>
              </p:nvSpPr>
              <p:spPr bwMode="auto">
                <a:xfrm>
                  <a:off x="9625013" y="3733800"/>
                  <a:ext cx="5175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a:ln>
                        <a:noFill/>
                      </a:ln>
                      <a:solidFill>
                        <a:srgbClr val="000000"/>
                      </a:solidFill>
                      <a:effectLst/>
                      <a:latin typeface="Times New Roman" panose="02020603050405020304" pitchFamily="18" charset="0"/>
                    </a:rPr>
                    <a:t>R03</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35" name="Rectangle 138"/>
                <p:cNvSpPr>
                  <a:spLocks noChangeArrowheads="1"/>
                </p:cNvSpPr>
                <p:nvPr/>
              </p:nvSpPr>
              <p:spPr bwMode="auto">
                <a:xfrm>
                  <a:off x="9534525" y="4165600"/>
                  <a:ext cx="590550" cy="295275"/>
                </a:xfrm>
                <a:prstGeom prst="rect">
                  <a:avLst/>
                </a:prstGeom>
                <a:solidFill>
                  <a:srgbClr val="FC8D6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6" name="Rectangle 139"/>
                <p:cNvSpPr>
                  <a:spLocks noChangeArrowheads="1"/>
                </p:cNvSpPr>
                <p:nvPr/>
              </p:nvSpPr>
              <p:spPr bwMode="auto">
                <a:xfrm>
                  <a:off x="9625013" y="4175125"/>
                  <a:ext cx="5175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a:ln>
                        <a:noFill/>
                      </a:ln>
                      <a:solidFill>
                        <a:srgbClr val="000000"/>
                      </a:solidFill>
                      <a:effectLst/>
                      <a:latin typeface="Times New Roman" panose="02020603050405020304" pitchFamily="18" charset="0"/>
                    </a:rPr>
                    <a:t>R04</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37" name="Line 156"/>
                <p:cNvSpPr>
                  <a:spLocks noChangeShapeType="1"/>
                </p:cNvSpPr>
                <p:nvPr/>
              </p:nvSpPr>
              <p:spPr bwMode="auto">
                <a:xfrm>
                  <a:off x="9829800" y="4019550"/>
                  <a:ext cx="0" cy="106363"/>
                </a:xfrm>
                <a:prstGeom prst="line">
                  <a:avLst/>
                </a:prstGeom>
                <a:noFill/>
                <a:ln w="793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8" name="Freeform 437"/>
                <p:cNvSpPr>
                  <a:spLocks/>
                </p:cNvSpPr>
                <p:nvPr/>
              </p:nvSpPr>
              <p:spPr bwMode="auto">
                <a:xfrm>
                  <a:off x="9805988" y="4119562"/>
                  <a:ext cx="46038" cy="46038"/>
                </a:xfrm>
                <a:custGeom>
                  <a:avLst/>
                  <a:gdLst>
                    <a:gd name="T0" fmla="*/ 29 w 29"/>
                    <a:gd name="T1" fmla="*/ 0 h 29"/>
                    <a:gd name="T2" fmla="*/ 15 w 29"/>
                    <a:gd name="T3" fmla="*/ 29 h 29"/>
                    <a:gd name="T4" fmla="*/ 0 w 29"/>
                    <a:gd name="T5" fmla="*/ 0 h 29"/>
                    <a:gd name="T6" fmla="*/ 29 w 29"/>
                    <a:gd name="T7" fmla="*/ 0 h 29"/>
                  </a:gdLst>
                  <a:ahLst/>
                  <a:cxnLst>
                    <a:cxn ang="0">
                      <a:pos x="T0" y="T1"/>
                    </a:cxn>
                    <a:cxn ang="0">
                      <a:pos x="T2" y="T3"/>
                    </a:cxn>
                    <a:cxn ang="0">
                      <a:pos x="T4" y="T5"/>
                    </a:cxn>
                    <a:cxn ang="0">
                      <a:pos x="T6" y="T7"/>
                    </a:cxn>
                  </a:cxnLst>
                  <a:rect l="0" t="0" r="r" b="b"/>
                  <a:pathLst>
                    <a:path w="29" h="29">
                      <a:moveTo>
                        <a:pt x="29" y="0"/>
                      </a:moveTo>
                      <a:lnTo>
                        <a:pt x="15" y="29"/>
                      </a:lnTo>
                      <a:lnTo>
                        <a:pt x="0" y="0"/>
                      </a:lnTo>
                      <a:lnTo>
                        <a:pt x="2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9" name="Freeform 171"/>
                <p:cNvSpPr>
                  <a:spLocks/>
                </p:cNvSpPr>
                <p:nvPr/>
              </p:nvSpPr>
              <p:spPr bwMode="auto">
                <a:xfrm>
                  <a:off x="9805988" y="2425700"/>
                  <a:ext cx="46038" cy="46038"/>
                </a:xfrm>
                <a:custGeom>
                  <a:avLst/>
                  <a:gdLst>
                    <a:gd name="T0" fmla="*/ 29 w 29"/>
                    <a:gd name="T1" fmla="*/ 0 h 29"/>
                    <a:gd name="T2" fmla="*/ 15 w 29"/>
                    <a:gd name="T3" fmla="*/ 29 h 29"/>
                    <a:gd name="T4" fmla="*/ 0 w 29"/>
                    <a:gd name="T5" fmla="*/ 0 h 29"/>
                    <a:gd name="T6" fmla="*/ 29 w 29"/>
                    <a:gd name="T7" fmla="*/ 0 h 29"/>
                  </a:gdLst>
                  <a:ahLst/>
                  <a:cxnLst>
                    <a:cxn ang="0">
                      <a:pos x="T0" y="T1"/>
                    </a:cxn>
                    <a:cxn ang="0">
                      <a:pos x="T2" y="T3"/>
                    </a:cxn>
                    <a:cxn ang="0">
                      <a:pos x="T4" y="T5"/>
                    </a:cxn>
                    <a:cxn ang="0">
                      <a:pos x="T6" y="T7"/>
                    </a:cxn>
                  </a:cxnLst>
                  <a:rect l="0" t="0" r="r" b="b"/>
                  <a:pathLst>
                    <a:path w="29" h="29">
                      <a:moveTo>
                        <a:pt x="29" y="0"/>
                      </a:moveTo>
                      <a:lnTo>
                        <a:pt x="15" y="29"/>
                      </a:lnTo>
                      <a:lnTo>
                        <a:pt x="0" y="0"/>
                      </a:lnTo>
                      <a:lnTo>
                        <a:pt x="2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0" name="Line 180"/>
                <p:cNvSpPr>
                  <a:spLocks noChangeShapeType="1"/>
                </p:cNvSpPr>
                <p:nvPr/>
              </p:nvSpPr>
              <p:spPr bwMode="auto">
                <a:xfrm>
                  <a:off x="9829800" y="2765425"/>
                  <a:ext cx="0" cy="919163"/>
                </a:xfrm>
                <a:prstGeom prst="line">
                  <a:avLst/>
                </a:prstGeom>
                <a:noFill/>
                <a:ln w="793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1" name="Freeform 181"/>
                <p:cNvSpPr>
                  <a:spLocks/>
                </p:cNvSpPr>
                <p:nvPr/>
              </p:nvSpPr>
              <p:spPr bwMode="auto">
                <a:xfrm>
                  <a:off x="9805988" y="3678237"/>
                  <a:ext cx="46038" cy="46038"/>
                </a:xfrm>
                <a:custGeom>
                  <a:avLst/>
                  <a:gdLst>
                    <a:gd name="T0" fmla="*/ 29 w 29"/>
                    <a:gd name="T1" fmla="*/ 0 h 29"/>
                    <a:gd name="T2" fmla="*/ 15 w 29"/>
                    <a:gd name="T3" fmla="*/ 29 h 29"/>
                    <a:gd name="T4" fmla="*/ 0 w 29"/>
                    <a:gd name="T5" fmla="*/ 0 h 29"/>
                    <a:gd name="T6" fmla="*/ 29 w 29"/>
                    <a:gd name="T7" fmla="*/ 0 h 29"/>
                  </a:gdLst>
                  <a:ahLst/>
                  <a:cxnLst>
                    <a:cxn ang="0">
                      <a:pos x="T0" y="T1"/>
                    </a:cxn>
                    <a:cxn ang="0">
                      <a:pos x="T2" y="T3"/>
                    </a:cxn>
                    <a:cxn ang="0">
                      <a:pos x="T4" y="T5"/>
                    </a:cxn>
                    <a:cxn ang="0">
                      <a:pos x="T6" y="T7"/>
                    </a:cxn>
                  </a:cxnLst>
                  <a:rect l="0" t="0" r="r" b="b"/>
                  <a:pathLst>
                    <a:path w="29" h="29">
                      <a:moveTo>
                        <a:pt x="29" y="0"/>
                      </a:moveTo>
                      <a:lnTo>
                        <a:pt x="15" y="29"/>
                      </a:lnTo>
                      <a:lnTo>
                        <a:pt x="0" y="0"/>
                      </a:lnTo>
                      <a:lnTo>
                        <a:pt x="2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2" name="Rectangle 202"/>
                <p:cNvSpPr>
                  <a:spLocks noChangeArrowheads="1"/>
                </p:cNvSpPr>
                <p:nvPr/>
              </p:nvSpPr>
              <p:spPr bwMode="auto">
                <a:xfrm>
                  <a:off x="9534525" y="4975225"/>
                  <a:ext cx="590550" cy="293688"/>
                </a:xfrm>
                <a:prstGeom prst="rect">
                  <a:avLst/>
                </a:prstGeom>
                <a:solidFill>
                  <a:srgbClr val="8DA0C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3" name="Rectangle 203"/>
                <p:cNvSpPr>
                  <a:spLocks noChangeArrowheads="1"/>
                </p:cNvSpPr>
                <p:nvPr/>
              </p:nvSpPr>
              <p:spPr bwMode="auto">
                <a:xfrm>
                  <a:off x="9625013" y="4983162"/>
                  <a:ext cx="5175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a:ln>
                        <a:noFill/>
                      </a:ln>
                      <a:solidFill>
                        <a:srgbClr val="000000"/>
                      </a:solidFill>
                      <a:effectLst/>
                      <a:latin typeface="Times New Roman" panose="02020603050405020304" pitchFamily="18" charset="0"/>
                    </a:rPr>
                    <a:t>R05</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44" name="Rectangle 210"/>
                <p:cNvSpPr>
                  <a:spLocks noChangeArrowheads="1"/>
                </p:cNvSpPr>
                <p:nvPr/>
              </p:nvSpPr>
              <p:spPr bwMode="auto">
                <a:xfrm>
                  <a:off x="9534525" y="5416550"/>
                  <a:ext cx="590550" cy="293688"/>
                </a:xfrm>
                <a:prstGeom prst="rect">
                  <a:avLst/>
                </a:prstGeom>
                <a:solidFill>
                  <a:srgbClr val="8DA0C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5" name="Rectangle 211"/>
                <p:cNvSpPr>
                  <a:spLocks noChangeArrowheads="1"/>
                </p:cNvSpPr>
                <p:nvPr/>
              </p:nvSpPr>
              <p:spPr bwMode="auto">
                <a:xfrm>
                  <a:off x="9625013" y="5424487"/>
                  <a:ext cx="5175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a:ln>
                        <a:noFill/>
                      </a:ln>
                      <a:solidFill>
                        <a:srgbClr val="000000"/>
                      </a:solidFill>
                      <a:effectLst/>
                      <a:latin typeface="Times New Roman" panose="02020603050405020304" pitchFamily="18" charset="0"/>
                    </a:rPr>
                    <a:t>R06</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46" name="Line 218"/>
                <p:cNvSpPr>
                  <a:spLocks noChangeShapeType="1"/>
                </p:cNvSpPr>
                <p:nvPr/>
              </p:nvSpPr>
              <p:spPr bwMode="auto">
                <a:xfrm>
                  <a:off x="9829800" y="5268912"/>
                  <a:ext cx="0" cy="107950"/>
                </a:xfrm>
                <a:prstGeom prst="line">
                  <a:avLst/>
                </a:prstGeom>
                <a:noFill/>
                <a:ln w="793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7" name="Freeform 219"/>
                <p:cNvSpPr>
                  <a:spLocks/>
                </p:cNvSpPr>
                <p:nvPr/>
              </p:nvSpPr>
              <p:spPr bwMode="auto">
                <a:xfrm>
                  <a:off x="9805988" y="5370512"/>
                  <a:ext cx="46038" cy="46038"/>
                </a:xfrm>
                <a:custGeom>
                  <a:avLst/>
                  <a:gdLst>
                    <a:gd name="T0" fmla="*/ 29 w 29"/>
                    <a:gd name="T1" fmla="*/ 0 h 29"/>
                    <a:gd name="T2" fmla="*/ 15 w 29"/>
                    <a:gd name="T3" fmla="*/ 29 h 29"/>
                    <a:gd name="T4" fmla="*/ 0 w 29"/>
                    <a:gd name="T5" fmla="*/ 0 h 29"/>
                    <a:gd name="T6" fmla="*/ 29 w 29"/>
                    <a:gd name="T7" fmla="*/ 0 h 29"/>
                  </a:gdLst>
                  <a:ahLst/>
                  <a:cxnLst>
                    <a:cxn ang="0">
                      <a:pos x="T0" y="T1"/>
                    </a:cxn>
                    <a:cxn ang="0">
                      <a:pos x="T2" y="T3"/>
                    </a:cxn>
                    <a:cxn ang="0">
                      <a:pos x="T4" y="T5"/>
                    </a:cxn>
                    <a:cxn ang="0">
                      <a:pos x="T6" y="T7"/>
                    </a:cxn>
                  </a:cxnLst>
                  <a:rect l="0" t="0" r="r" b="b"/>
                  <a:pathLst>
                    <a:path w="29" h="29">
                      <a:moveTo>
                        <a:pt x="29" y="0"/>
                      </a:moveTo>
                      <a:lnTo>
                        <a:pt x="15" y="29"/>
                      </a:lnTo>
                      <a:lnTo>
                        <a:pt x="0" y="0"/>
                      </a:lnTo>
                      <a:lnTo>
                        <a:pt x="2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8" name="Line 228"/>
                <p:cNvSpPr>
                  <a:spLocks noChangeShapeType="1"/>
                </p:cNvSpPr>
                <p:nvPr/>
              </p:nvSpPr>
              <p:spPr bwMode="auto">
                <a:xfrm>
                  <a:off x="9829800" y="4460875"/>
                  <a:ext cx="0" cy="474663"/>
                </a:xfrm>
                <a:prstGeom prst="line">
                  <a:avLst/>
                </a:prstGeom>
                <a:noFill/>
                <a:ln w="793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9" name="Freeform 229"/>
                <p:cNvSpPr>
                  <a:spLocks/>
                </p:cNvSpPr>
                <p:nvPr/>
              </p:nvSpPr>
              <p:spPr bwMode="auto">
                <a:xfrm>
                  <a:off x="9805988" y="4929187"/>
                  <a:ext cx="46038" cy="46038"/>
                </a:xfrm>
                <a:custGeom>
                  <a:avLst/>
                  <a:gdLst>
                    <a:gd name="T0" fmla="*/ 29 w 29"/>
                    <a:gd name="T1" fmla="*/ 0 h 29"/>
                    <a:gd name="T2" fmla="*/ 15 w 29"/>
                    <a:gd name="T3" fmla="*/ 29 h 29"/>
                    <a:gd name="T4" fmla="*/ 0 w 29"/>
                    <a:gd name="T5" fmla="*/ 0 h 29"/>
                    <a:gd name="T6" fmla="*/ 29 w 29"/>
                    <a:gd name="T7" fmla="*/ 0 h 29"/>
                  </a:gdLst>
                  <a:ahLst/>
                  <a:cxnLst>
                    <a:cxn ang="0">
                      <a:pos x="T0" y="T1"/>
                    </a:cxn>
                    <a:cxn ang="0">
                      <a:pos x="T2" y="T3"/>
                    </a:cxn>
                    <a:cxn ang="0">
                      <a:pos x="T4" y="T5"/>
                    </a:cxn>
                    <a:cxn ang="0">
                      <a:pos x="T6" y="T7"/>
                    </a:cxn>
                  </a:cxnLst>
                  <a:rect l="0" t="0" r="r" b="b"/>
                  <a:pathLst>
                    <a:path w="29" h="29">
                      <a:moveTo>
                        <a:pt x="29" y="0"/>
                      </a:moveTo>
                      <a:lnTo>
                        <a:pt x="15" y="29"/>
                      </a:lnTo>
                      <a:lnTo>
                        <a:pt x="0" y="0"/>
                      </a:lnTo>
                      <a:lnTo>
                        <a:pt x="2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0" name="Rectangle 250"/>
                <p:cNvSpPr>
                  <a:spLocks noChangeArrowheads="1"/>
                </p:cNvSpPr>
                <p:nvPr/>
              </p:nvSpPr>
              <p:spPr bwMode="auto">
                <a:xfrm>
                  <a:off x="9534525" y="6224587"/>
                  <a:ext cx="590550" cy="295275"/>
                </a:xfrm>
                <a:prstGeom prst="rect">
                  <a:avLst/>
                </a:prstGeom>
                <a:solidFill>
                  <a:srgbClr val="A6D85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1" name="Rectangle 251"/>
                <p:cNvSpPr>
                  <a:spLocks noChangeArrowheads="1"/>
                </p:cNvSpPr>
                <p:nvPr/>
              </p:nvSpPr>
              <p:spPr bwMode="auto">
                <a:xfrm>
                  <a:off x="9680575" y="6234112"/>
                  <a:ext cx="4064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a:ln>
                        <a:noFill/>
                      </a:ln>
                      <a:solidFill>
                        <a:srgbClr val="000000"/>
                      </a:solidFill>
                      <a:effectLst/>
                      <a:latin typeface="Times New Roman" panose="02020603050405020304" pitchFamily="18" charset="0"/>
                    </a:rPr>
                    <a:t>FC</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52" name="Line 260"/>
                <p:cNvSpPr>
                  <a:spLocks noChangeShapeType="1"/>
                </p:cNvSpPr>
                <p:nvPr/>
              </p:nvSpPr>
              <p:spPr bwMode="auto">
                <a:xfrm>
                  <a:off x="9829800" y="5710237"/>
                  <a:ext cx="0" cy="474663"/>
                </a:xfrm>
                <a:prstGeom prst="line">
                  <a:avLst/>
                </a:prstGeom>
                <a:noFill/>
                <a:ln w="793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3" name="Freeform 261"/>
                <p:cNvSpPr>
                  <a:spLocks/>
                </p:cNvSpPr>
                <p:nvPr/>
              </p:nvSpPr>
              <p:spPr bwMode="auto">
                <a:xfrm>
                  <a:off x="9805988" y="6180137"/>
                  <a:ext cx="46038" cy="44450"/>
                </a:xfrm>
                <a:custGeom>
                  <a:avLst/>
                  <a:gdLst>
                    <a:gd name="T0" fmla="*/ 29 w 29"/>
                    <a:gd name="T1" fmla="*/ 0 h 28"/>
                    <a:gd name="T2" fmla="*/ 15 w 29"/>
                    <a:gd name="T3" fmla="*/ 28 h 28"/>
                    <a:gd name="T4" fmla="*/ 0 w 29"/>
                    <a:gd name="T5" fmla="*/ 0 h 28"/>
                    <a:gd name="T6" fmla="*/ 29 w 29"/>
                    <a:gd name="T7" fmla="*/ 0 h 28"/>
                  </a:gdLst>
                  <a:ahLst/>
                  <a:cxnLst>
                    <a:cxn ang="0">
                      <a:pos x="T0" y="T1"/>
                    </a:cxn>
                    <a:cxn ang="0">
                      <a:pos x="T2" y="T3"/>
                    </a:cxn>
                    <a:cxn ang="0">
                      <a:pos x="T4" y="T5"/>
                    </a:cxn>
                    <a:cxn ang="0">
                      <a:pos x="T6" y="T7"/>
                    </a:cxn>
                  </a:cxnLst>
                  <a:rect l="0" t="0" r="r" b="b"/>
                  <a:pathLst>
                    <a:path w="29" h="28">
                      <a:moveTo>
                        <a:pt x="29" y="0"/>
                      </a:moveTo>
                      <a:lnTo>
                        <a:pt x="15" y="28"/>
                      </a:lnTo>
                      <a:lnTo>
                        <a:pt x="0" y="0"/>
                      </a:lnTo>
                      <a:lnTo>
                        <a:pt x="2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4" name="Line 284"/>
                <p:cNvSpPr>
                  <a:spLocks noChangeShapeType="1"/>
                </p:cNvSpPr>
                <p:nvPr/>
              </p:nvSpPr>
              <p:spPr bwMode="auto">
                <a:xfrm>
                  <a:off x="9829800" y="4460875"/>
                  <a:ext cx="0" cy="109538"/>
                </a:xfrm>
                <a:prstGeom prst="line">
                  <a:avLst/>
                </a:prstGeom>
                <a:noFill/>
                <a:ln w="793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5" name="Freeform 285"/>
                <p:cNvSpPr>
                  <a:spLocks/>
                </p:cNvSpPr>
                <p:nvPr/>
              </p:nvSpPr>
              <p:spPr bwMode="auto">
                <a:xfrm>
                  <a:off x="9805988" y="4565650"/>
                  <a:ext cx="46038" cy="44450"/>
                </a:xfrm>
                <a:custGeom>
                  <a:avLst/>
                  <a:gdLst>
                    <a:gd name="T0" fmla="*/ 29 w 29"/>
                    <a:gd name="T1" fmla="*/ 0 h 28"/>
                    <a:gd name="T2" fmla="*/ 15 w 29"/>
                    <a:gd name="T3" fmla="*/ 28 h 28"/>
                    <a:gd name="T4" fmla="*/ 0 w 29"/>
                    <a:gd name="T5" fmla="*/ 0 h 28"/>
                    <a:gd name="T6" fmla="*/ 29 w 29"/>
                    <a:gd name="T7" fmla="*/ 0 h 28"/>
                  </a:gdLst>
                  <a:ahLst/>
                  <a:cxnLst>
                    <a:cxn ang="0">
                      <a:pos x="T0" y="T1"/>
                    </a:cxn>
                    <a:cxn ang="0">
                      <a:pos x="T2" y="T3"/>
                    </a:cxn>
                    <a:cxn ang="0">
                      <a:pos x="T4" y="T5"/>
                    </a:cxn>
                    <a:cxn ang="0">
                      <a:pos x="T6" y="T7"/>
                    </a:cxn>
                  </a:cxnLst>
                  <a:rect l="0" t="0" r="r" b="b"/>
                  <a:pathLst>
                    <a:path w="29" h="28">
                      <a:moveTo>
                        <a:pt x="29" y="0"/>
                      </a:moveTo>
                      <a:lnTo>
                        <a:pt x="15" y="28"/>
                      </a:lnTo>
                      <a:lnTo>
                        <a:pt x="0" y="0"/>
                      </a:lnTo>
                      <a:lnTo>
                        <a:pt x="2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6" name="Freeform 302"/>
                <p:cNvSpPr>
                  <a:spLocks/>
                </p:cNvSpPr>
                <p:nvPr/>
              </p:nvSpPr>
              <p:spPr bwMode="auto">
                <a:xfrm>
                  <a:off x="9809163" y="5808662"/>
                  <a:ext cx="46038" cy="46038"/>
                </a:xfrm>
                <a:custGeom>
                  <a:avLst/>
                  <a:gdLst>
                    <a:gd name="T0" fmla="*/ 29 w 29"/>
                    <a:gd name="T1" fmla="*/ 0 h 29"/>
                    <a:gd name="T2" fmla="*/ 15 w 29"/>
                    <a:gd name="T3" fmla="*/ 29 h 29"/>
                    <a:gd name="T4" fmla="*/ 0 w 29"/>
                    <a:gd name="T5" fmla="*/ 1 h 29"/>
                    <a:gd name="T6" fmla="*/ 29 w 29"/>
                    <a:gd name="T7" fmla="*/ 0 h 29"/>
                  </a:gdLst>
                  <a:ahLst/>
                  <a:cxnLst>
                    <a:cxn ang="0">
                      <a:pos x="T0" y="T1"/>
                    </a:cxn>
                    <a:cxn ang="0">
                      <a:pos x="T2" y="T3"/>
                    </a:cxn>
                    <a:cxn ang="0">
                      <a:pos x="T4" y="T5"/>
                    </a:cxn>
                    <a:cxn ang="0">
                      <a:pos x="T6" y="T7"/>
                    </a:cxn>
                  </a:cxnLst>
                  <a:rect l="0" t="0" r="r" b="b"/>
                  <a:pathLst>
                    <a:path w="29" h="29">
                      <a:moveTo>
                        <a:pt x="29" y="0"/>
                      </a:moveTo>
                      <a:lnTo>
                        <a:pt x="15" y="29"/>
                      </a:lnTo>
                      <a:lnTo>
                        <a:pt x="0" y="1"/>
                      </a:lnTo>
                      <a:lnTo>
                        <a:pt x="2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7" name="Rectangle 309"/>
                <p:cNvSpPr>
                  <a:spLocks noChangeArrowheads="1"/>
                </p:cNvSpPr>
                <p:nvPr/>
              </p:nvSpPr>
              <p:spPr bwMode="auto">
                <a:xfrm>
                  <a:off x="9588500" y="6521450"/>
                  <a:ext cx="58578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a:ln>
                        <a:noFill/>
                      </a:ln>
                      <a:solidFill>
                        <a:srgbClr val="000000"/>
                      </a:solidFill>
                      <a:effectLst/>
                      <a:latin typeface="Times New Roman" panose="02020603050405020304" pitchFamily="18" charset="0"/>
                    </a:rPr>
                    <a:t>LRR</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58" name="Freeform 345"/>
                <p:cNvSpPr>
                  <a:spLocks/>
                </p:cNvSpPr>
                <p:nvPr/>
              </p:nvSpPr>
              <p:spPr bwMode="auto">
                <a:xfrm>
                  <a:off x="9809163" y="3309937"/>
                  <a:ext cx="46038" cy="46038"/>
                </a:xfrm>
                <a:custGeom>
                  <a:avLst/>
                  <a:gdLst>
                    <a:gd name="T0" fmla="*/ 29 w 29"/>
                    <a:gd name="T1" fmla="*/ 0 h 29"/>
                    <a:gd name="T2" fmla="*/ 15 w 29"/>
                    <a:gd name="T3" fmla="*/ 29 h 29"/>
                    <a:gd name="T4" fmla="*/ 0 w 29"/>
                    <a:gd name="T5" fmla="*/ 0 h 29"/>
                    <a:gd name="T6" fmla="*/ 29 w 29"/>
                    <a:gd name="T7" fmla="*/ 0 h 29"/>
                  </a:gdLst>
                  <a:ahLst/>
                  <a:cxnLst>
                    <a:cxn ang="0">
                      <a:pos x="T0" y="T1"/>
                    </a:cxn>
                    <a:cxn ang="0">
                      <a:pos x="T2" y="T3"/>
                    </a:cxn>
                    <a:cxn ang="0">
                      <a:pos x="T4" y="T5"/>
                    </a:cxn>
                    <a:cxn ang="0">
                      <a:pos x="T6" y="T7"/>
                    </a:cxn>
                  </a:cxnLst>
                  <a:rect l="0" t="0" r="r" b="b"/>
                  <a:pathLst>
                    <a:path w="29" h="29">
                      <a:moveTo>
                        <a:pt x="29" y="0"/>
                      </a:moveTo>
                      <a:lnTo>
                        <a:pt x="15" y="29"/>
                      </a:lnTo>
                      <a:lnTo>
                        <a:pt x="0" y="0"/>
                      </a:lnTo>
                      <a:lnTo>
                        <a:pt x="2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21" name="Rectangle 82"/>
              <p:cNvSpPr>
                <a:spLocks noChangeArrowheads="1"/>
              </p:cNvSpPr>
              <p:nvPr/>
            </p:nvSpPr>
            <p:spPr bwMode="auto">
              <a:xfrm>
                <a:off x="6577013" y="1957387"/>
                <a:ext cx="590550" cy="293688"/>
              </a:xfrm>
              <a:prstGeom prst="rect">
                <a:avLst/>
              </a:prstGeom>
              <a:solidFill>
                <a:srgbClr val="FFA5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2" name="Rectangle 83"/>
              <p:cNvSpPr>
                <a:spLocks noChangeArrowheads="1"/>
              </p:cNvSpPr>
              <p:nvPr/>
            </p:nvSpPr>
            <p:spPr bwMode="auto">
              <a:xfrm>
                <a:off x="6791325" y="1962150"/>
                <a:ext cx="26511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a:ln>
                      <a:noFill/>
                    </a:ln>
                    <a:solidFill>
                      <a:srgbClr val="000000"/>
                    </a:solidFill>
                    <a:effectLst/>
                    <a:latin typeface="Times New Roman" panose="02020603050405020304" pitchFamily="18" charset="0"/>
                  </a:rPr>
                  <a:t>C</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23" name="Line 162"/>
              <p:cNvSpPr>
                <a:spLocks noChangeShapeType="1"/>
              </p:cNvSpPr>
              <p:nvPr/>
            </p:nvSpPr>
            <p:spPr bwMode="auto">
              <a:xfrm>
                <a:off x="6872288" y="2251075"/>
                <a:ext cx="0" cy="180975"/>
              </a:xfrm>
              <a:prstGeom prst="line">
                <a:avLst/>
              </a:prstGeom>
              <a:noFill/>
              <a:ln w="793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4" name="Line 317"/>
              <p:cNvSpPr>
                <a:spLocks noChangeShapeType="1"/>
              </p:cNvSpPr>
              <p:nvPr/>
            </p:nvSpPr>
            <p:spPr bwMode="auto">
              <a:xfrm flipH="1">
                <a:off x="6919913" y="1628775"/>
                <a:ext cx="766763" cy="309563"/>
              </a:xfrm>
              <a:prstGeom prst="line">
                <a:avLst/>
              </a:prstGeom>
              <a:noFill/>
              <a:ln w="793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5" name="Freeform 318"/>
              <p:cNvSpPr>
                <a:spLocks/>
              </p:cNvSpPr>
              <p:nvPr/>
            </p:nvSpPr>
            <p:spPr bwMode="auto">
              <a:xfrm>
                <a:off x="6872288" y="1908175"/>
                <a:ext cx="65088" cy="53975"/>
              </a:xfrm>
              <a:custGeom>
                <a:avLst/>
                <a:gdLst>
                  <a:gd name="T0" fmla="*/ 41 w 41"/>
                  <a:gd name="T1" fmla="*/ 34 h 34"/>
                  <a:gd name="T2" fmla="*/ 0 w 41"/>
                  <a:gd name="T3" fmla="*/ 31 h 34"/>
                  <a:gd name="T4" fmla="*/ 27 w 41"/>
                  <a:gd name="T5" fmla="*/ 0 h 34"/>
                  <a:gd name="T6" fmla="*/ 41 w 41"/>
                  <a:gd name="T7" fmla="*/ 34 h 34"/>
                </a:gdLst>
                <a:ahLst/>
                <a:cxnLst>
                  <a:cxn ang="0">
                    <a:pos x="T0" y="T1"/>
                  </a:cxn>
                  <a:cxn ang="0">
                    <a:pos x="T2" y="T3"/>
                  </a:cxn>
                  <a:cxn ang="0">
                    <a:pos x="T4" y="T5"/>
                  </a:cxn>
                  <a:cxn ang="0">
                    <a:pos x="T6" y="T7"/>
                  </a:cxn>
                </a:cxnLst>
                <a:rect l="0" t="0" r="r" b="b"/>
                <a:pathLst>
                  <a:path w="41" h="34">
                    <a:moveTo>
                      <a:pt x="41" y="34"/>
                    </a:moveTo>
                    <a:lnTo>
                      <a:pt x="0" y="31"/>
                    </a:lnTo>
                    <a:lnTo>
                      <a:pt x="27" y="0"/>
                    </a:lnTo>
                    <a:lnTo>
                      <a:pt x="41" y="3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6" name="Rectangle 84"/>
              <p:cNvSpPr>
                <a:spLocks noChangeArrowheads="1"/>
              </p:cNvSpPr>
              <p:nvPr/>
            </p:nvSpPr>
            <p:spPr bwMode="auto">
              <a:xfrm>
                <a:off x="7316788" y="1957387"/>
                <a:ext cx="590550" cy="293688"/>
              </a:xfrm>
              <a:prstGeom prst="rect">
                <a:avLst/>
              </a:prstGeom>
              <a:solidFill>
                <a:srgbClr val="FFA5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7" name="Rectangle 85"/>
              <p:cNvSpPr>
                <a:spLocks noChangeArrowheads="1"/>
              </p:cNvSpPr>
              <p:nvPr/>
            </p:nvSpPr>
            <p:spPr bwMode="auto">
              <a:xfrm>
                <a:off x="7531100" y="1962150"/>
                <a:ext cx="26511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dirty="0">
                    <a:ln>
                      <a:noFill/>
                    </a:ln>
                    <a:solidFill>
                      <a:srgbClr val="000000"/>
                    </a:solidFill>
                    <a:effectLst/>
                    <a:latin typeface="Times New Roman" panose="02020603050405020304" pitchFamily="18" charset="0"/>
                  </a:rPr>
                  <a:t>C</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428" name="Line 164"/>
              <p:cNvSpPr>
                <a:spLocks noChangeShapeType="1"/>
              </p:cNvSpPr>
              <p:nvPr/>
            </p:nvSpPr>
            <p:spPr bwMode="auto">
              <a:xfrm>
                <a:off x="7612063" y="2251075"/>
                <a:ext cx="0" cy="180975"/>
              </a:xfrm>
              <a:prstGeom prst="line">
                <a:avLst/>
              </a:prstGeom>
              <a:noFill/>
              <a:ln w="793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9" name="Line 319"/>
              <p:cNvSpPr>
                <a:spLocks noChangeShapeType="1"/>
              </p:cNvSpPr>
              <p:nvPr/>
            </p:nvSpPr>
            <p:spPr bwMode="auto">
              <a:xfrm flipH="1">
                <a:off x="7643813" y="1655762"/>
                <a:ext cx="215900" cy="261938"/>
              </a:xfrm>
              <a:prstGeom prst="line">
                <a:avLst/>
              </a:prstGeom>
              <a:noFill/>
              <a:ln w="793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0" name="Freeform 320"/>
              <p:cNvSpPr>
                <a:spLocks/>
              </p:cNvSpPr>
              <p:nvPr/>
            </p:nvSpPr>
            <p:spPr bwMode="auto">
              <a:xfrm>
                <a:off x="7612063" y="1893887"/>
                <a:ext cx="58738" cy="63500"/>
              </a:xfrm>
              <a:custGeom>
                <a:avLst/>
                <a:gdLst>
                  <a:gd name="T0" fmla="*/ 37 w 37"/>
                  <a:gd name="T1" fmla="*/ 23 h 40"/>
                  <a:gd name="T2" fmla="*/ 0 w 37"/>
                  <a:gd name="T3" fmla="*/ 40 h 40"/>
                  <a:gd name="T4" fmla="*/ 9 w 37"/>
                  <a:gd name="T5" fmla="*/ 0 h 40"/>
                  <a:gd name="T6" fmla="*/ 37 w 37"/>
                  <a:gd name="T7" fmla="*/ 23 h 40"/>
                </a:gdLst>
                <a:ahLst/>
                <a:cxnLst>
                  <a:cxn ang="0">
                    <a:pos x="T0" y="T1"/>
                  </a:cxn>
                  <a:cxn ang="0">
                    <a:pos x="T2" y="T3"/>
                  </a:cxn>
                  <a:cxn ang="0">
                    <a:pos x="T4" y="T5"/>
                  </a:cxn>
                  <a:cxn ang="0">
                    <a:pos x="T6" y="T7"/>
                  </a:cxn>
                </a:cxnLst>
                <a:rect l="0" t="0" r="r" b="b"/>
                <a:pathLst>
                  <a:path w="37" h="40">
                    <a:moveTo>
                      <a:pt x="37" y="23"/>
                    </a:moveTo>
                    <a:lnTo>
                      <a:pt x="0" y="40"/>
                    </a:lnTo>
                    <a:lnTo>
                      <a:pt x="9" y="0"/>
                    </a:lnTo>
                    <a:lnTo>
                      <a:pt x="37" y="2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06" name="fusion"/>
            <p:cNvGrpSpPr/>
            <p:nvPr/>
          </p:nvGrpSpPr>
          <p:grpSpPr>
            <a:xfrm>
              <a:off x="6523037" y="3328987"/>
              <a:ext cx="1284096" cy="2836863"/>
              <a:chOff x="4037013" y="3163887"/>
              <a:chExt cx="5754688" cy="2836863"/>
            </a:xfrm>
          </p:grpSpPr>
          <p:sp>
            <p:nvSpPr>
              <p:cNvPr id="407" name="Freeform 347"/>
              <p:cNvSpPr>
                <a:spLocks/>
              </p:cNvSpPr>
              <p:nvPr/>
            </p:nvSpPr>
            <p:spPr bwMode="auto">
              <a:xfrm>
                <a:off x="4049713" y="3190875"/>
                <a:ext cx="5741988" cy="220663"/>
              </a:xfrm>
              <a:custGeom>
                <a:avLst/>
                <a:gdLst>
                  <a:gd name="T0" fmla="*/ 288 w 14912"/>
                  <a:gd name="T1" fmla="*/ 576 h 576"/>
                  <a:gd name="T2" fmla="*/ 14624 w 14912"/>
                  <a:gd name="T3" fmla="*/ 576 h 576"/>
                  <a:gd name="T4" fmla="*/ 14912 w 14912"/>
                  <a:gd name="T5" fmla="*/ 288 h 576"/>
                  <a:gd name="T6" fmla="*/ 14912 w 14912"/>
                  <a:gd name="T7" fmla="*/ 288 h 576"/>
                  <a:gd name="T8" fmla="*/ 14624 w 14912"/>
                  <a:gd name="T9" fmla="*/ 0 h 576"/>
                  <a:gd name="T10" fmla="*/ 14624 w 14912"/>
                  <a:gd name="T11" fmla="*/ 0 h 576"/>
                  <a:gd name="T12" fmla="*/ 14624 w 14912"/>
                  <a:gd name="T13" fmla="*/ 0 h 576"/>
                  <a:gd name="T14" fmla="*/ 288 w 14912"/>
                  <a:gd name="T15" fmla="*/ 0 h 576"/>
                  <a:gd name="T16" fmla="*/ 0 w 14912"/>
                  <a:gd name="T17" fmla="*/ 288 h 576"/>
                  <a:gd name="T18" fmla="*/ 0 w 14912"/>
                  <a:gd name="T19" fmla="*/ 288 h 576"/>
                  <a:gd name="T20" fmla="*/ 288 w 14912"/>
                  <a:gd name="T21" fmla="*/ 576 h 576"/>
                  <a:gd name="T22" fmla="*/ 288 w 14912"/>
                  <a:gd name="T23" fmla="*/ 576 h 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912" h="576">
                    <a:moveTo>
                      <a:pt x="288" y="576"/>
                    </a:moveTo>
                    <a:lnTo>
                      <a:pt x="14624" y="576"/>
                    </a:lnTo>
                    <a:cubicBezTo>
                      <a:pt x="14783" y="576"/>
                      <a:pt x="14912" y="447"/>
                      <a:pt x="14912" y="288"/>
                    </a:cubicBezTo>
                    <a:cubicBezTo>
                      <a:pt x="14912" y="288"/>
                      <a:pt x="14912" y="288"/>
                      <a:pt x="14912" y="288"/>
                    </a:cubicBezTo>
                    <a:cubicBezTo>
                      <a:pt x="14912" y="129"/>
                      <a:pt x="14783" y="0"/>
                      <a:pt x="14624" y="0"/>
                    </a:cubicBezTo>
                    <a:cubicBezTo>
                      <a:pt x="14624" y="0"/>
                      <a:pt x="14624" y="0"/>
                      <a:pt x="14624" y="0"/>
                    </a:cubicBezTo>
                    <a:lnTo>
                      <a:pt x="14624" y="0"/>
                    </a:lnTo>
                    <a:lnTo>
                      <a:pt x="288" y="0"/>
                    </a:lnTo>
                    <a:cubicBezTo>
                      <a:pt x="129" y="0"/>
                      <a:pt x="0" y="129"/>
                      <a:pt x="0" y="288"/>
                    </a:cubicBezTo>
                    <a:cubicBezTo>
                      <a:pt x="0" y="288"/>
                      <a:pt x="0" y="288"/>
                      <a:pt x="0" y="288"/>
                    </a:cubicBezTo>
                    <a:cubicBezTo>
                      <a:pt x="0" y="447"/>
                      <a:pt x="129" y="576"/>
                      <a:pt x="288" y="576"/>
                    </a:cubicBezTo>
                    <a:cubicBezTo>
                      <a:pt x="288" y="576"/>
                      <a:pt x="288" y="576"/>
                      <a:pt x="288" y="576"/>
                    </a:cubicBezTo>
                    <a:close/>
                  </a:path>
                </a:pathLst>
              </a:custGeom>
              <a:noFill/>
              <a:ln w="793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408" name="Group 407"/>
              <p:cNvGrpSpPr/>
              <p:nvPr/>
            </p:nvGrpSpPr>
            <p:grpSpPr>
              <a:xfrm>
                <a:off x="4049713" y="3163887"/>
                <a:ext cx="5741988" cy="336550"/>
                <a:chOff x="4049713" y="3163887"/>
                <a:chExt cx="5741988" cy="336550"/>
              </a:xfrm>
            </p:grpSpPr>
            <p:sp>
              <p:nvSpPr>
                <p:cNvPr id="417" name="Freeform 346"/>
                <p:cNvSpPr>
                  <a:spLocks/>
                </p:cNvSpPr>
                <p:nvPr/>
              </p:nvSpPr>
              <p:spPr bwMode="auto">
                <a:xfrm>
                  <a:off x="4049713" y="3190875"/>
                  <a:ext cx="5741988" cy="220663"/>
                </a:xfrm>
                <a:custGeom>
                  <a:avLst/>
                  <a:gdLst>
                    <a:gd name="T0" fmla="*/ 288 w 14912"/>
                    <a:gd name="T1" fmla="*/ 576 h 576"/>
                    <a:gd name="T2" fmla="*/ 14624 w 14912"/>
                    <a:gd name="T3" fmla="*/ 576 h 576"/>
                    <a:gd name="T4" fmla="*/ 14912 w 14912"/>
                    <a:gd name="T5" fmla="*/ 288 h 576"/>
                    <a:gd name="T6" fmla="*/ 14912 w 14912"/>
                    <a:gd name="T7" fmla="*/ 288 h 576"/>
                    <a:gd name="T8" fmla="*/ 14624 w 14912"/>
                    <a:gd name="T9" fmla="*/ 0 h 576"/>
                    <a:gd name="T10" fmla="*/ 14624 w 14912"/>
                    <a:gd name="T11" fmla="*/ 0 h 576"/>
                    <a:gd name="T12" fmla="*/ 14624 w 14912"/>
                    <a:gd name="T13" fmla="*/ 0 h 576"/>
                    <a:gd name="T14" fmla="*/ 288 w 14912"/>
                    <a:gd name="T15" fmla="*/ 0 h 576"/>
                    <a:gd name="T16" fmla="*/ 0 w 14912"/>
                    <a:gd name="T17" fmla="*/ 288 h 576"/>
                    <a:gd name="T18" fmla="*/ 0 w 14912"/>
                    <a:gd name="T19" fmla="*/ 288 h 576"/>
                    <a:gd name="T20" fmla="*/ 288 w 14912"/>
                    <a:gd name="T21" fmla="*/ 576 h 576"/>
                    <a:gd name="T22" fmla="*/ 288 w 14912"/>
                    <a:gd name="T23" fmla="*/ 576 h 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912" h="576">
                      <a:moveTo>
                        <a:pt x="288" y="576"/>
                      </a:moveTo>
                      <a:lnTo>
                        <a:pt x="14624" y="576"/>
                      </a:lnTo>
                      <a:cubicBezTo>
                        <a:pt x="14783" y="576"/>
                        <a:pt x="14912" y="447"/>
                        <a:pt x="14912" y="288"/>
                      </a:cubicBezTo>
                      <a:cubicBezTo>
                        <a:pt x="14912" y="288"/>
                        <a:pt x="14912" y="288"/>
                        <a:pt x="14912" y="288"/>
                      </a:cubicBezTo>
                      <a:cubicBezTo>
                        <a:pt x="14912" y="129"/>
                        <a:pt x="14783" y="0"/>
                        <a:pt x="14624" y="0"/>
                      </a:cubicBezTo>
                      <a:cubicBezTo>
                        <a:pt x="14624" y="0"/>
                        <a:pt x="14624" y="0"/>
                        <a:pt x="14624" y="0"/>
                      </a:cubicBezTo>
                      <a:lnTo>
                        <a:pt x="14624" y="0"/>
                      </a:lnTo>
                      <a:lnTo>
                        <a:pt x="288" y="0"/>
                      </a:lnTo>
                      <a:cubicBezTo>
                        <a:pt x="129" y="0"/>
                        <a:pt x="0" y="129"/>
                        <a:pt x="0" y="288"/>
                      </a:cubicBezTo>
                      <a:cubicBezTo>
                        <a:pt x="0" y="288"/>
                        <a:pt x="0" y="288"/>
                        <a:pt x="0" y="288"/>
                      </a:cubicBezTo>
                      <a:cubicBezTo>
                        <a:pt x="0" y="447"/>
                        <a:pt x="129" y="576"/>
                        <a:pt x="288" y="576"/>
                      </a:cubicBezTo>
                      <a:cubicBezTo>
                        <a:pt x="288" y="576"/>
                        <a:pt x="288" y="576"/>
                        <a:pt x="288" y="576"/>
                      </a:cubicBez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18" name="Rectangle 348"/>
                <p:cNvSpPr>
                  <a:spLocks noChangeArrowheads="1"/>
                </p:cNvSpPr>
                <p:nvPr/>
              </p:nvSpPr>
              <p:spPr bwMode="auto">
                <a:xfrm>
                  <a:off x="6845300" y="3163887"/>
                  <a:ext cx="2587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dirty="0">
                      <a:ln>
                        <a:noFill/>
                      </a:ln>
                      <a:solidFill>
                        <a:srgbClr val="000000"/>
                      </a:solidFill>
                      <a:effectLst/>
                      <a:latin typeface="Arial" panose="020B0604020202020204" pitchFamily="34" charset="0"/>
                    </a:rPr>
                    <a: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sp>
            <p:nvSpPr>
              <p:cNvPr id="409" name="Freeform 350"/>
              <p:cNvSpPr>
                <a:spLocks/>
              </p:cNvSpPr>
              <p:nvPr/>
            </p:nvSpPr>
            <p:spPr bwMode="auto">
              <a:xfrm>
                <a:off x="4037013" y="4441825"/>
                <a:ext cx="5754688" cy="220663"/>
              </a:xfrm>
              <a:custGeom>
                <a:avLst/>
                <a:gdLst>
                  <a:gd name="T0" fmla="*/ 288 w 14945"/>
                  <a:gd name="T1" fmla="*/ 576 h 576"/>
                  <a:gd name="T2" fmla="*/ 14657 w 14945"/>
                  <a:gd name="T3" fmla="*/ 576 h 576"/>
                  <a:gd name="T4" fmla="*/ 14945 w 14945"/>
                  <a:gd name="T5" fmla="*/ 288 h 576"/>
                  <a:gd name="T6" fmla="*/ 14945 w 14945"/>
                  <a:gd name="T7" fmla="*/ 288 h 576"/>
                  <a:gd name="T8" fmla="*/ 14657 w 14945"/>
                  <a:gd name="T9" fmla="*/ 0 h 576"/>
                  <a:gd name="T10" fmla="*/ 14657 w 14945"/>
                  <a:gd name="T11" fmla="*/ 0 h 576"/>
                  <a:gd name="T12" fmla="*/ 14657 w 14945"/>
                  <a:gd name="T13" fmla="*/ 0 h 576"/>
                  <a:gd name="T14" fmla="*/ 288 w 14945"/>
                  <a:gd name="T15" fmla="*/ 0 h 576"/>
                  <a:gd name="T16" fmla="*/ 0 w 14945"/>
                  <a:gd name="T17" fmla="*/ 288 h 576"/>
                  <a:gd name="T18" fmla="*/ 0 w 14945"/>
                  <a:gd name="T19" fmla="*/ 288 h 576"/>
                  <a:gd name="T20" fmla="*/ 288 w 14945"/>
                  <a:gd name="T21" fmla="*/ 576 h 576"/>
                  <a:gd name="T22" fmla="*/ 288 w 14945"/>
                  <a:gd name="T23" fmla="*/ 576 h 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945" h="576">
                    <a:moveTo>
                      <a:pt x="288" y="576"/>
                    </a:moveTo>
                    <a:lnTo>
                      <a:pt x="14657" y="576"/>
                    </a:lnTo>
                    <a:cubicBezTo>
                      <a:pt x="14816" y="576"/>
                      <a:pt x="14945" y="447"/>
                      <a:pt x="14945" y="288"/>
                    </a:cubicBezTo>
                    <a:cubicBezTo>
                      <a:pt x="14945" y="288"/>
                      <a:pt x="14945" y="288"/>
                      <a:pt x="14945" y="288"/>
                    </a:cubicBezTo>
                    <a:cubicBezTo>
                      <a:pt x="14945" y="129"/>
                      <a:pt x="14816" y="0"/>
                      <a:pt x="14657" y="0"/>
                    </a:cubicBezTo>
                    <a:cubicBezTo>
                      <a:pt x="14657" y="0"/>
                      <a:pt x="14657" y="0"/>
                      <a:pt x="14657" y="0"/>
                    </a:cubicBezTo>
                    <a:lnTo>
                      <a:pt x="14657" y="0"/>
                    </a:lnTo>
                    <a:lnTo>
                      <a:pt x="288" y="0"/>
                    </a:lnTo>
                    <a:cubicBezTo>
                      <a:pt x="129" y="0"/>
                      <a:pt x="0" y="129"/>
                      <a:pt x="0" y="288"/>
                    </a:cubicBezTo>
                    <a:cubicBezTo>
                      <a:pt x="0" y="288"/>
                      <a:pt x="0" y="288"/>
                      <a:pt x="0" y="288"/>
                    </a:cubicBezTo>
                    <a:cubicBezTo>
                      <a:pt x="0" y="447"/>
                      <a:pt x="129" y="576"/>
                      <a:pt x="288" y="576"/>
                    </a:cubicBezTo>
                    <a:cubicBezTo>
                      <a:pt x="288" y="576"/>
                      <a:pt x="288" y="576"/>
                      <a:pt x="288" y="576"/>
                    </a:cubicBezTo>
                    <a:close/>
                  </a:path>
                </a:pathLst>
              </a:custGeom>
              <a:noFill/>
              <a:ln w="793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410" name="Group 409"/>
              <p:cNvGrpSpPr/>
              <p:nvPr/>
            </p:nvGrpSpPr>
            <p:grpSpPr>
              <a:xfrm>
                <a:off x="4037013" y="4413250"/>
                <a:ext cx="5754688" cy="336550"/>
                <a:chOff x="4037013" y="4413250"/>
                <a:chExt cx="5754688" cy="336550"/>
              </a:xfrm>
            </p:grpSpPr>
            <p:sp>
              <p:nvSpPr>
                <p:cNvPr id="415" name="Freeform 349"/>
                <p:cNvSpPr>
                  <a:spLocks/>
                </p:cNvSpPr>
                <p:nvPr/>
              </p:nvSpPr>
              <p:spPr bwMode="auto">
                <a:xfrm>
                  <a:off x="4037013" y="4441825"/>
                  <a:ext cx="5754688" cy="220663"/>
                </a:xfrm>
                <a:custGeom>
                  <a:avLst/>
                  <a:gdLst>
                    <a:gd name="T0" fmla="*/ 288 w 14945"/>
                    <a:gd name="T1" fmla="*/ 576 h 576"/>
                    <a:gd name="T2" fmla="*/ 14657 w 14945"/>
                    <a:gd name="T3" fmla="*/ 576 h 576"/>
                    <a:gd name="T4" fmla="*/ 14945 w 14945"/>
                    <a:gd name="T5" fmla="*/ 288 h 576"/>
                    <a:gd name="T6" fmla="*/ 14945 w 14945"/>
                    <a:gd name="T7" fmla="*/ 288 h 576"/>
                    <a:gd name="T8" fmla="*/ 14657 w 14945"/>
                    <a:gd name="T9" fmla="*/ 0 h 576"/>
                    <a:gd name="T10" fmla="*/ 14657 w 14945"/>
                    <a:gd name="T11" fmla="*/ 0 h 576"/>
                    <a:gd name="T12" fmla="*/ 14657 w 14945"/>
                    <a:gd name="T13" fmla="*/ 0 h 576"/>
                    <a:gd name="T14" fmla="*/ 288 w 14945"/>
                    <a:gd name="T15" fmla="*/ 0 h 576"/>
                    <a:gd name="T16" fmla="*/ 0 w 14945"/>
                    <a:gd name="T17" fmla="*/ 288 h 576"/>
                    <a:gd name="T18" fmla="*/ 0 w 14945"/>
                    <a:gd name="T19" fmla="*/ 288 h 576"/>
                    <a:gd name="T20" fmla="*/ 288 w 14945"/>
                    <a:gd name="T21" fmla="*/ 576 h 576"/>
                    <a:gd name="T22" fmla="*/ 288 w 14945"/>
                    <a:gd name="T23" fmla="*/ 576 h 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945" h="576">
                      <a:moveTo>
                        <a:pt x="288" y="576"/>
                      </a:moveTo>
                      <a:lnTo>
                        <a:pt x="14657" y="576"/>
                      </a:lnTo>
                      <a:cubicBezTo>
                        <a:pt x="14816" y="576"/>
                        <a:pt x="14945" y="447"/>
                        <a:pt x="14945" y="288"/>
                      </a:cubicBezTo>
                      <a:cubicBezTo>
                        <a:pt x="14945" y="288"/>
                        <a:pt x="14945" y="288"/>
                        <a:pt x="14945" y="288"/>
                      </a:cubicBezTo>
                      <a:cubicBezTo>
                        <a:pt x="14945" y="129"/>
                        <a:pt x="14816" y="0"/>
                        <a:pt x="14657" y="0"/>
                      </a:cubicBezTo>
                      <a:cubicBezTo>
                        <a:pt x="14657" y="0"/>
                        <a:pt x="14657" y="0"/>
                        <a:pt x="14657" y="0"/>
                      </a:cubicBezTo>
                      <a:lnTo>
                        <a:pt x="14657" y="0"/>
                      </a:lnTo>
                      <a:lnTo>
                        <a:pt x="288" y="0"/>
                      </a:lnTo>
                      <a:cubicBezTo>
                        <a:pt x="129" y="0"/>
                        <a:pt x="0" y="129"/>
                        <a:pt x="0" y="288"/>
                      </a:cubicBezTo>
                      <a:cubicBezTo>
                        <a:pt x="0" y="288"/>
                        <a:pt x="0" y="288"/>
                        <a:pt x="0" y="288"/>
                      </a:cubicBezTo>
                      <a:cubicBezTo>
                        <a:pt x="0" y="447"/>
                        <a:pt x="129" y="576"/>
                        <a:pt x="288" y="576"/>
                      </a:cubicBezTo>
                      <a:cubicBezTo>
                        <a:pt x="288" y="576"/>
                        <a:pt x="288" y="576"/>
                        <a:pt x="288" y="576"/>
                      </a:cubicBez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16" name="Rectangle 351"/>
                <p:cNvSpPr>
                  <a:spLocks noChangeArrowheads="1"/>
                </p:cNvSpPr>
                <p:nvPr/>
              </p:nvSpPr>
              <p:spPr bwMode="auto">
                <a:xfrm>
                  <a:off x="6845300" y="4413250"/>
                  <a:ext cx="2587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dirty="0">
                      <a:ln>
                        <a:noFill/>
                      </a:ln>
                      <a:solidFill>
                        <a:srgbClr val="000000"/>
                      </a:solidFill>
                      <a:effectLst/>
                      <a:latin typeface="Arial" panose="020B0604020202020204" pitchFamily="34" charset="0"/>
                    </a:rPr>
                    <a: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sp>
            <p:nvSpPr>
              <p:cNvPr id="411" name="Freeform 353"/>
              <p:cNvSpPr>
                <a:spLocks/>
              </p:cNvSpPr>
              <p:nvPr/>
            </p:nvSpPr>
            <p:spPr bwMode="auto">
              <a:xfrm>
                <a:off x="4037013" y="5692775"/>
                <a:ext cx="5753100" cy="220663"/>
              </a:xfrm>
              <a:custGeom>
                <a:avLst/>
                <a:gdLst>
                  <a:gd name="T0" fmla="*/ 288 w 14943"/>
                  <a:gd name="T1" fmla="*/ 576 h 576"/>
                  <a:gd name="T2" fmla="*/ 14655 w 14943"/>
                  <a:gd name="T3" fmla="*/ 576 h 576"/>
                  <a:gd name="T4" fmla="*/ 14943 w 14943"/>
                  <a:gd name="T5" fmla="*/ 288 h 576"/>
                  <a:gd name="T6" fmla="*/ 14943 w 14943"/>
                  <a:gd name="T7" fmla="*/ 288 h 576"/>
                  <a:gd name="T8" fmla="*/ 14655 w 14943"/>
                  <a:gd name="T9" fmla="*/ 0 h 576"/>
                  <a:gd name="T10" fmla="*/ 14655 w 14943"/>
                  <a:gd name="T11" fmla="*/ 0 h 576"/>
                  <a:gd name="T12" fmla="*/ 14655 w 14943"/>
                  <a:gd name="T13" fmla="*/ 0 h 576"/>
                  <a:gd name="T14" fmla="*/ 288 w 14943"/>
                  <a:gd name="T15" fmla="*/ 0 h 576"/>
                  <a:gd name="T16" fmla="*/ 0 w 14943"/>
                  <a:gd name="T17" fmla="*/ 288 h 576"/>
                  <a:gd name="T18" fmla="*/ 0 w 14943"/>
                  <a:gd name="T19" fmla="*/ 288 h 576"/>
                  <a:gd name="T20" fmla="*/ 288 w 14943"/>
                  <a:gd name="T21" fmla="*/ 576 h 576"/>
                  <a:gd name="T22" fmla="*/ 288 w 14943"/>
                  <a:gd name="T23" fmla="*/ 576 h 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943" h="576">
                    <a:moveTo>
                      <a:pt x="288" y="576"/>
                    </a:moveTo>
                    <a:lnTo>
                      <a:pt x="14655" y="576"/>
                    </a:lnTo>
                    <a:cubicBezTo>
                      <a:pt x="14814" y="576"/>
                      <a:pt x="14943" y="447"/>
                      <a:pt x="14943" y="288"/>
                    </a:cubicBezTo>
                    <a:cubicBezTo>
                      <a:pt x="14943" y="288"/>
                      <a:pt x="14943" y="288"/>
                      <a:pt x="14943" y="288"/>
                    </a:cubicBezTo>
                    <a:cubicBezTo>
                      <a:pt x="14943" y="129"/>
                      <a:pt x="14814" y="0"/>
                      <a:pt x="14655" y="0"/>
                    </a:cubicBezTo>
                    <a:cubicBezTo>
                      <a:pt x="14655" y="0"/>
                      <a:pt x="14655" y="0"/>
                      <a:pt x="14655" y="0"/>
                    </a:cubicBezTo>
                    <a:lnTo>
                      <a:pt x="14655" y="0"/>
                    </a:lnTo>
                    <a:lnTo>
                      <a:pt x="288" y="0"/>
                    </a:lnTo>
                    <a:cubicBezTo>
                      <a:pt x="129" y="0"/>
                      <a:pt x="0" y="129"/>
                      <a:pt x="0" y="288"/>
                    </a:cubicBezTo>
                    <a:cubicBezTo>
                      <a:pt x="0" y="288"/>
                      <a:pt x="0" y="288"/>
                      <a:pt x="0" y="288"/>
                    </a:cubicBezTo>
                    <a:cubicBezTo>
                      <a:pt x="0" y="447"/>
                      <a:pt x="129" y="576"/>
                      <a:pt x="288" y="576"/>
                    </a:cubicBezTo>
                    <a:cubicBezTo>
                      <a:pt x="288" y="576"/>
                      <a:pt x="288" y="576"/>
                      <a:pt x="288" y="576"/>
                    </a:cubicBezTo>
                    <a:close/>
                  </a:path>
                </a:pathLst>
              </a:custGeom>
              <a:noFill/>
              <a:ln w="793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412" name="Group 411"/>
              <p:cNvGrpSpPr/>
              <p:nvPr/>
            </p:nvGrpSpPr>
            <p:grpSpPr>
              <a:xfrm>
                <a:off x="4037013" y="5664200"/>
                <a:ext cx="5753100" cy="336550"/>
                <a:chOff x="4037013" y="5664200"/>
                <a:chExt cx="5753100" cy="336550"/>
              </a:xfrm>
            </p:grpSpPr>
            <p:sp>
              <p:nvSpPr>
                <p:cNvPr id="413" name="Freeform 352"/>
                <p:cNvSpPr>
                  <a:spLocks/>
                </p:cNvSpPr>
                <p:nvPr/>
              </p:nvSpPr>
              <p:spPr bwMode="auto">
                <a:xfrm>
                  <a:off x="4037013" y="5692775"/>
                  <a:ext cx="5753100" cy="220663"/>
                </a:xfrm>
                <a:custGeom>
                  <a:avLst/>
                  <a:gdLst>
                    <a:gd name="T0" fmla="*/ 288 w 14943"/>
                    <a:gd name="T1" fmla="*/ 576 h 576"/>
                    <a:gd name="T2" fmla="*/ 14655 w 14943"/>
                    <a:gd name="T3" fmla="*/ 576 h 576"/>
                    <a:gd name="T4" fmla="*/ 14943 w 14943"/>
                    <a:gd name="T5" fmla="*/ 288 h 576"/>
                    <a:gd name="T6" fmla="*/ 14943 w 14943"/>
                    <a:gd name="T7" fmla="*/ 288 h 576"/>
                    <a:gd name="T8" fmla="*/ 14655 w 14943"/>
                    <a:gd name="T9" fmla="*/ 0 h 576"/>
                    <a:gd name="T10" fmla="*/ 14655 w 14943"/>
                    <a:gd name="T11" fmla="*/ 0 h 576"/>
                    <a:gd name="T12" fmla="*/ 14655 w 14943"/>
                    <a:gd name="T13" fmla="*/ 0 h 576"/>
                    <a:gd name="T14" fmla="*/ 288 w 14943"/>
                    <a:gd name="T15" fmla="*/ 0 h 576"/>
                    <a:gd name="T16" fmla="*/ 0 w 14943"/>
                    <a:gd name="T17" fmla="*/ 288 h 576"/>
                    <a:gd name="T18" fmla="*/ 0 w 14943"/>
                    <a:gd name="T19" fmla="*/ 288 h 576"/>
                    <a:gd name="T20" fmla="*/ 288 w 14943"/>
                    <a:gd name="T21" fmla="*/ 576 h 576"/>
                    <a:gd name="T22" fmla="*/ 288 w 14943"/>
                    <a:gd name="T23" fmla="*/ 576 h 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943" h="576">
                      <a:moveTo>
                        <a:pt x="288" y="576"/>
                      </a:moveTo>
                      <a:lnTo>
                        <a:pt x="14655" y="576"/>
                      </a:lnTo>
                      <a:cubicBezTo>
                        <a:pt x="14814" y="576"/>
                        <a:pt x="14943" y="447"/>
                        <a:pt x="14943" y="288"/>
                      </a:cubicBezTo>
                      <a:cubicBezTo>
                        <a:pt x="14943" y="288"/>
                        <a:pt x="14943" y="288"/>
                        <a:pt x="14943" y="288"/>
                      </a:cubicBezTo>
                      <a:cubicBezTo>
                        <a:pt x="14943" y="129"/>
                        <a:pt x="14814" y="0"/>
                        <a:pt x="14655" y="0"/>
                      </a:cubicBezTo>
                      <a:cubicBezTo>
                        <a:pt x="14655" y="0"/>
                        <a:pt x="14655" y="0"/>
                        <a:pt x="14655" y="0"/>
                      </a:cubicBezTo>
                      <a:lnTo>
                        <a:pt x="14655" y="0"/>
                      </a:lnTo>
                      <a:lnTo>
                        <a:pt x="288" y="0"/>
                      </a:lnTo>
                      <a:cubicBezTo>
                        <a:pt x="129" y="0"/>
                        <a:pt x="0" y="129"/>
                        <a:pt x="0" y="288"/>
                      </a:cubicBezTo>
                      <a:cubicBezTo>
                        <a:pt x="0" y="288"/>
                        <a:pt x="0" y="288"/>
                        <a:pt x="0" y="288"/>
                      </a:cubicBezTo>
                      <a:cubicBezTo>
                        <a:pt x="0" y="447"/>
                        <a:pt x="129" y="576"/>
                        <a:pt x="288" y="576"/>
                      </a:cubicBezTo>
                      <a:cubicBezTo>
                        <a:pt x="288" y="576"/>
                        <a:pt x="288" y="576"/>
                        <a:pt x="288" y="576"/>
                      </a:cubicBez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14" name="Rectangle 354"/>
                <p:cNvSpPr>
                  <a:spLocks noChangeArrowheads="1"/>
                </p:cNvSpPr>
                <p:nvPr/>
              </p:nvSpPr>
              <p:spPr bwMode="auto">
                <a:xfrm>
                  <a:off x="6838950" y="5664200"/>
                  <a:ext cx="2587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dirty="0">
                      <a:ln>
                        <a:noFill/>
                      </a:ln>
                      <a:solidFill>
                        <a:srgbClr val="000000"/>
                      </a:solidFill>
                      <a:effectLst/>
                      <a:latin typeface="Arial" panose="020B0604020202020204" pitchFamily="34" charset="0"/>
                    </a:rPr>
                    <a: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grpSp>
      </p:grpSp>
      <p:sp>
        <p:nvSpPr>
          <p:cNvPr id="484" name="TextBox 483"/>
          <p:cNvSpPr txBox="1"/>
          <p:nvPr/>
        </p:nvSpPr>
        <p:spPr>
          <a:xfrm>
            <a:off x="457199" y="299398"/>
            <a:ext cx="11522075" cy="683264"/>
          </a:xfrm>
          <a:prstGeom prst="rect">
            <a:avLst/>
          </a:prstGeom>
          <a:noFill/>
        </p:spPr>
        <p:txBody>
          <a:bodyPr wrap="square" lIns="182880" tIns="146304" rIns="182880" bIns="146304" rtlCol="0">
            <a:spAutoFit/>
          </a:bodyPr>
          <a:lstStyle/>
          <a:p>
            <a:pPr algn="ctr">
              <a:lnSpc>
                <a:spcPct val="90000"/>
              </a:lnSpc>
              <a:spcAft>
                <a:spcPts val="600"/>
              </a:spcAft>
            </a:pPr>
            <a:r>
              <a:rPr lang="en-US" sz="2800" dirty="0">
                <a:gradFill>
                  <a:gsLst>
                    <a:gs pos="2917">
                      <a:schemeClr val="tx1"/>
                    </a:gs>
                    <a:gs pos="30000">
                      <a:schemeClr val="tx1"/>
                    </a:gs>
                  </a:gsLst>
                  <a:lin ang="5400000" scaled="0"/>
                </a:gradFill>
              </a:rPr>
              <a:t>A deeply-fused net is a </a:t>
            </a:r>
            <a:r>
              <a:rPr lang="en-US" sz="2800" b="1" dirty="0">
                <a:gradFill>
                  <a:gsLst>
                    <a:gs pos="2917">
                      <a:schemeClr val="tx1"/>
                    </a:gs>
                    <a:gs pos="30000">
                      <a:schemeClr val="tx1"/>
                    </a:gs>
                  </a:gsLst>
                  <a:lin ang="5400000" scaled="0"/>
                </a:gradFill>
              </a:rPr>
              <a:t>multi-path multi-scale </a:t>
            </a:r>
            <a:r>
              <a:rPr lang="en-US" sz="2800" dirty="0">
                <a:gradFill>
                  <a:gsLst>
                    <a:gs pos="2917">
                      <a:schemeClr val="tx1"/>
                    </a:gs>
                    <a:gs pos="30000">
                      <a:schemeClr val="tx1"/>
                    </a:gs>
                  </a:gsLst>
                  <a:lin ang="5400000" scaled="0"/>
                </a:gradFill>
              </a:rPr>
              <a:t>network</a:t>
            </a:r>
          </a:p>
        </p:txBody>
      </p:sp>
    </p:spTree>
    <p:extLst>
      <p:ext uri="{BB962C8B-B14F-4D97-AF65-F5344CB8AC3E}">
        <p14:creationId xmlns:p14="http://schemas.microsoft.com/office/powerpoint/2010/main" val="3725777088"/>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AutoShape 3"/>
          <p:cNvSpPr>
            <a:spLocks noChangeAspect="1" noChangeArrowheads="1" noTextEdit="1"/>
          </p:cNvSpPr>
          <p:nvPr/>
        </p:nvSpPr>
        <p:spPr bwMode="auto">
          <a:xfrm>
            <a:off x="1574800" y="1318339"/>
            <a:ext cx="1412874" cy="56158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grpSp>
        <p:nvGrpSpPr>
          <p:cNvPr id="2" name="Group 1"/>
          <p:cNvGrpSpPr/>
          <p:nvPr/>
        </p:nvGrpSpPr>
        <p:grpSpPr>
          <a:xfrm>
            <a:off x="1610436" y="1385419"/>
            <a:ext cx="1335313" cy="5153637"/>
            <a:chOff x="1610436" y="1385419"/>
            <a:chExt cx="1335313" cy="5153637"/>
          </a:xfrm>
        </p:grpSpPr>
        <p:sp>
          <p:nvSpPr>
            <p:cNvPr id="5" name="Line 5"/>
            <p:cNvSpPr>
              <a:spLocks noChangeShapeType="1"/>
            </p:cNvSpPr>
            <p:nvPr/>
          </p:nvSpPr>
          <p:spPr bwMode="auto">
            <a:xfrm flipH="1">
              <a:off x="2381857" y="5733047"/>
              <a:ext cx="134160" cy="145690"/>
            </a:xfrm>
            <a:prstGeom prst="line">
              <a:avLst/>
            </a:prstGeom>
            <a:noFill/>
            <a:ln w="1270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200"/>
            </a:p>
          </p:txBody>
        </p:sp>
        <p:sp>
          <p:nvSpPr>
            <p:cNvPr id="6" name="Freeform 6"/>
            <p:cNvSpPr>
              <a:spLocks/>
            </p:cNvSpPr>
            <p:nvPr/>
          </p:nvSpPr>
          <p:spPr bwMode="auto">
            <a:xfrm>
              <a:off x="2354606" y="5859870"/>
              <a:ext cx="48214" cy="48214"/>
            </a:xfrm>
            <a:custGeom>
              <a:avLst/>
              <a:gdLst>
                <a:gd name="T0" fmla="*/ 46 w 46"/>
                <a:gd name="T1" fmla="*/ 29 h 46"/>
                <a:gd name="T2" fmla="*/ 0 w 46"/>
                <a:gd name="T3" fmla="*/ 46 h 46"/>
                <a:gd name="T4" fmla="*/ 14 w 46"/>
                <a:gd name="T5" fmla="*/ 0 h 46"/>
                <a:gd name="T6" fmla="*/ 46 w 46"/>
                <a:gd name="T7" fmla="*/ 29 h 46"/>
              </a:gdLst>
              <a:ahLst/>
              <a:cxnLst>
                <a:cxn ang="0">
                  <a:pos x="T0" y="T1"/>
                </a:cxn>
                <a:cxn ang="0">
                  <a:pos x="T2" y="T3"/>
                </a:cxn>
                <a:cxn ang="0">
                  <a:pos x="T4" y="T5"/>
                </a:cxn>
                <a:cxn ang="0">
                  <a:pos x="T6" y="T7"/>
                </a:cxn>
              </a:cxnLst>
              <a:rect l="0" t="0" r="r" b="b"/>
              <a:pathLst>
                <a:path w="46" h="46">
                  <a:moveTo>
                    <a:pt x="46" y="29"/>
                  </a:moveTo>
                  <a:lnTo>
                    <a:pt x="0" y="46"/>
                  </a:lnTo>
                  <a:lnTo>
                    <a:pt x="14" y="0"/>
                  </a:lnTo>
                  <a:lnTo>
                    <a:pt x="46" y="2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7" name="Rectangle 7"/>
            <p:cNvSpPr>
              <a:spLocks noChangeArrowheads="1"/>
            </p:cNvSpPr>
            <p:nvPr/>
          </p:nvSpPr>
          <p:spPr bwMode="auto">
            <a:xfrm>
              <a:off x="1983569" y="1985995"/>
              <a:ext cx="592191" cy="294524"/>
            </a:xfrm>
            <a:prstGeom prst="rect">
              <a:avLst/>
            </a:prstGeom>
            <a:solidFill>
              <a:srgbClr val="FFA5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8" name="Rectangle 8"/>
            <p:cNvSpPr>
              <a:spLocks noChangeArrowheads="1"/>
            </p:cNvSpPr>
            <p:nvPr/>
          </p:nvSpPr>
          <p:spPr bwMode="auto">
            <a:xfrm>
              <a:off x="2197387" y="1985995"/>
              <a:ext cx="154075" cy="276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rgbClr val="000000"/>
                  </a:solidFill>
                  <a:effectLst/>
                  <a:latin typeface="Times New Roman" panose="02020603050405020304" pitchFamily="18" charset="0"/>
                </a:rPr>
                <a:t>C</a:t>
              </a:r>
              <a:endParaRPr kumimoji="0" lang="en-US" altLang="en-US" sz="1200" b="0" i="0" u="none" strike="noStrike" cap="none" normalizeH="0" baseline="0">
                <a:ln>
                  <a:noFill/>
                </a:ln>
                <a:solidFill>
                  <a:schemeClr val="tx1"/>
                </a:solidFill>
                <a:effectLst/>
                <a:latin typeface="Arial" panose="020B0604020202020204" pitchFamily="34" charset="0"/>
              </a:endParaRPr>
            </a:p>
          </p:txBody>
        </p:sp>
        <p:sp>
          <p:nvSpPr>
            <p:cNvPr id="9" name="Rectangle 11"/>
            <p:cNvSpPr>
              <a:spLocks noChangeArrowheads="1"/>
            </p:cNvSpPr>
            <p:nvPr/>
          </p:nvSpPr>
          <p:spPr bwMode="auto">
            <a:xfrm>
              <a:off x="2350413" y="2500626"/>
              <a:ext cx="592191" cy="293475"/>
            </a:xfrm>
            <a:prstGeom prst="rect">
              <a:avLst/>
            </a:prstGeom>
            <a:solidFill>
              <a:srgbClr val="66C2A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0" name="Rectangle 12"/>
            <p:cNvSpPr>
              <a:spLocks noChangeArrowheads="1"/>
            </p:cNvSpPr>
            <p:nvPr/>
          </p:nvSpPr>
          <p:spPr bwMode="auto">
            <a:xfrm>
              <a:off x="2438456" y="2499577"/>
              <a:ext cx="384662" cy="276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Times New Roman" panose="02020603050405020304" pitchFamily="18" charset="0"/>
                </a:rPr>
                <a:t>R01</a:t>
              </a:r>
              <a:endParaRPr kumimoji="0" lang="en-US" altLang="en-US" sz="1200" b="0" i="0" u="none" strike="noStrike" cap="none" normalizeH="0" baseline="0" dirty="0">
                <a:ln>
                  <a:noFill/>
                </a:ln>
                <a:solidFill>
                  <a:schemeClr val="tx1"/>
                </a:solidFill>
                <a:effectLst/>
                <a:latin typeface="Arial" panose="020B0604020202020204" pitchFamily="34" charset="0"/>
              </a:endParaRPr>
            </a:p>
          </p:txBody>
        </p:sp>
        <p:sp>
          <p:nvSpPr>
            <p:cNvPr id="11" name="Rectangle 13"/>
            <p:cNvSpPr>
              <a:spLocks noChangeArrowheads="1"/>
            </p:cNvSpPr>
            <p:nvPr/>
          </p:nvSpPr>
          <p:spPr bwMode="auto">
            <a:xfrm>
              <a:off x="2350413" y="2940839"/>
              <a:ext cx="592191" cy="293475"/>
            </a:xfrm>
            <a:prstGeom prst="rect">
              <a:avLst/>
            </a:prstGeom>
            <a:solidFill>
              <a:srgbClr val="66C2A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2" name="Rectangle 14"/>
            <p:cNvSpPr>
              <a:spLocks noChangeArrowheads="1"/>
            </p:cNvSpPr>
            <p:nvPr/>
          </p:nvSpPr>
          <p:spPr bwMode="auto">
            <a:xfrm>
              <a:off x="2438456" y="2939790"/>
              <a:ext cx="384662" cy="276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Times New Roman" panose="02020603050405020304" pitchFamily="18" charset="0"/>
                </a:rPr>
                <a:t>R02</a:t>
              </a:r>
              <a:endParaRPr kumimoji="0" lang="en-US" altLang="en-US" sz="1200" b="0" i="0" u="none" strike="noStrike" cap="none" normalizeH="0" baseline="0" dirty="0">
                <a:ln>
                  <a:noFill/>
                </a:ln>
                <a:solidFill>
                  <a:schemeClr val="tx1"/>
                </a:solidFill>
                <a:effectLst/>
                <a:latin typeface="Arial" panose="020B0604020202020204" pitchFamily="34" charset="0"/>
              </a:endParaRPr>
            </a:p>
          </p:txBody>
        </p:sp>
        <p:sp>
          <p:nvSpPr>
            <p:cNvPr id="13" name="Rectangle 17"/>
            <p:cNvSpPr>
              <a:spLocks noChangeArrowheads="1"/>
            </p:cNvSpPr>
            <p:nvPr/>
          </p:nvSpPr>
          <p:spPr bwMode="auto">
            <a:xfrm>
              <a:off x="2350413" y="3752088"/>
              <a:ext cx="592191" cy="293475"/>
            </a:xfrm>
            <a:prstGeom prst="rect">
              <a:avLst/>
            </a:prstGeom>
            <a:solidFill>
              <a:srgbClr val="FC8D6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4" name="Rectangle 18"/>
            <p:cNvSpPr>
              <a:spLocks noChangeArrowheads="1"/>
            </p:cNvSpPr>
            <p:nvPr/>
          </p:nvSpPr>
          <p:spPr bwMode="auto">
            <a:xfrm>
              <a:off x="2438456" y="3754185"/>
              <a:ext cx="384662" cy="276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rgbClr val="000000"/>
                  </a:solidFill>
                  <a:effectLst/>
                  <a:latin typeface="Times New Roman" panose="02020603050405020304" pitchFamily="18" charset="0"/>
                </a:rPr>
                <a:t>R03</a:t>
              </a:r>
              <a:endParaRPr kumimoji="0" lang="en-US" altLang="en-US" sz="1200" b="0" i="0" u="none" strike="noStrike" cap="none" normalizeH="0" baseline="0">
                <a:ln>
                  <a:noFill/>
                </a:ln>
                <a:solidFill>
                  <a:schemeClr val="tx1"/>
                </a:solidFill>
                <a:effectLst/>
                <a:latin typeface="Arial" panose="020B0604020202020204" pitchFamily="34" charset="0"/>
              </a:endParaRPr>
            </a:p>
          </p:txBody>
        </p:sp>
        <p:sp>
          <p:nvSpPr>
            <p:cNvPr id="15" name="Rectangle 19"/>
            <p:cNvSpPr>
              <a:spLocks noChangeArrowheads="1"/>
            </p:cNvSpPr>
            <p:nvPr/>
          </p:nvSpPr>
          <p:spPr bwMode="auto">
            <a:xfrm>
              <a:off x="2350413" y="4192301"/>
              <a:ext cx="592191" cy="293475"/>
            </a:xfrm>
            <a:prstGeom prst="rect">
              <a:avLst/>
            </a:prstGeom>
            <a:solidFill>
              <a:srgbClr val="FC8D6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6" name="Rectangle 20"/>
            <p:cNvSpPr>
              <a:spLocks noChangeArrowheads="1"/>
            </p:cNvSpPr>
            <p:nvPr/>
          </p:nvSpPr>
          <p:spPr bwMode="auto">
            <a:xfrm>
              <a:off x="2438456" y="4194398"/>
              <a:ext cx="384662" cy="276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rgbClr val="000000"/>
                  </a:solidFill>
                  <a:effectLst/>
                  <a:latin typeface="Times New Roman" panose="02020603050405020304" pitchFamily="18" charset="0"/>
                </a:rPr>
                <a:t>R04</a:t>
              </a:r>
              <a:endParaRPr kumimoji="0" lang="en-US" altLang="en-US" sz="1200" b="0" i="0" u="none" strike="noStrike" cap="none" normalizeH="0" baseline="0">
                <a:ln>
                  <a:noFill/>
                </a:ln>
                <a:solidFill>
                  <a:schemeClr val="tx1"/>
                </a:solidFill>
                <a:effectLst/>
                <a:latin typeface="Arial" panose="020B0604020202020204" pitchFamily="34" charset="0"/>
              </a:endParaRPr>
            </a:p>
          </p:txBody>
        </p:sp>
        <p:sp>
          <p:nvSpPr>
            <p:cNvPr id="17" name="Line 21"/>
            <p:cNvSpPr>
              <a:spLocks noChangeShapeType="1"/>
            </p:cNvSpPr>
            <p:nvPr/>
          </p:nvSpPr>
          <p:spPr bwMode="auto">
            <a:xfrm>
              <a:off x="2647033" y="2794101"/>
              <a:ext cx="0" cy="106909"/>
            </a:xfrm>
            <a:prstGeom prst="line">
              <a:avLst/>
            </a:prstGeom>
            <a:noFill/>
            <a:ln w="1270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200"/>
            </a:p>
          </p:txBody>
        </p:sp>
        <p:sp>
          <p:nvSpPr>
            <p:cNvPr id="18" name="Freeform 22"/>
            <p:cNvSpPr>
              <a:spLocks/>
            </p:cNvSpPr>
            <p:nvPr/>
          </p:nvSpPr>
          <p:spPr bwMode="auto">
            <a:xfrm>
              <a:off x="2623974" y="2894721"/>
              <a:ext cx="46118" cy="46118"/>
            </a:xfrm>
            <a:custGeom>
              <a:avLst/>
              <a:gdLst>
                <a:gd name="T0" fmla="*/ 44 w 44"/>
                <a:gd name="T1" fmla="*/ 0 h 44"/>
                <a:gd name="T2" fmla="*/ 22 w 44"/>
                <a:gd name="T3" fmla="*/ 44 h 44"/>
                <a:gd name="T4" fmla="*/ 0 w 44"/>
                <a:gd name="T5" fmla="*/ 0 h 44"/>
                <a:gd name="T6" fmla="*/ 44 w 44"/>
                <a:gd name="T7" fmla="*/ 0 h 44"/>
              </a:gdLst>
              <a:ahLst/>
              <a:cxnLst>
                <a:cxn ang="0">
                  <a:pos x="T0" y="T1"/>
                </a:cxn>
                <a:cxn ang="0">
                  <a:pos x="T2" y="T3"/>
                </a:cxn>
                <a:cxn ang="0">
                  <a:pos x="T4" y="T5"/>
                </a:cxn>
                <a:cxn ang="0">
                  <a:pos x="T6" y="T7"/>
                </a:cxn>
              </a:cxnLst>
              <a:rect l="0" t="0" r="r" b="b"/>
              <a:pathLst>
                <a:path w="44" h="44">
                  <a:moveTo>
                    <a:pt x="44" y="0"/>
                  </a:moveTo>
                  <a:lnTo>
                    <a:pt x="22" y="44"/>
                  </a:lnTo>
                  <a:lnTo>
                    <a:pt x="0" y="0"/>
                  </a:lnTo>
                  <a:lnTo>
                    <a:pt x="4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9" name="Line 23"/>
            <p:cNvSpPr>
              <a:spLocks noChangeShapeType="1"/>
            </p:cNvSpPr>
            <p:nvPr/>
          </p:nvSpPr>
          <p:spPr bwMode="auto">
            <a:xfrm>
              <a:off x="2647033" y="4045564"/>
              <a:ext cx="0" cy="106909"/>
            </a:xfrm>
            <a:prstGeom prst="line">
              <a:avLst/>
            </a:prstGeom>
            <a:noFill/>
            <a:ln w="1270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200"/>
            </a:p>
          </p:txBody>
        </p:sp>
        <p:sp>
          <p:nvSpPr>
            <p:cNvPr id="20" name="Freeform 24"/>
            <p:cNvSpPr>
              <a:spLocks/>
            </p:cNvSpPr>
            <p:nvPr/>
          </p:nvSpPr>
          <p:spPr bwMode="auto">
            <a:xfrm>
              <a:off x="2623974" y="4146184"/>
              <a:ext cx="46118" cy="46118"/>
            </a:xfrm>
            <a:custGeom>
              <a:avLst/>
              <a:gdLst>
                <a:gd name="T0" fmla="*/ 44 w 44"/>
                <a:gd name="T1" fmla="*/ 0 h 44"/>
                <a:gd name="T2" fmla="*/ 22 w 44"/>
                <a:gd name="T3" fmla="*/ 44 h 44"/>
                <a:gd name="T4" fmla="*/ 0 w 44"/>
                <a:gd name="T5" fmla="*/ 0 h 44"/>
                <a:gd name="T6" fmla="*/ 44 w 44"/>
                <a:gd name="T7" fmla="*/ 0 h 44"/>
              </a:gdLst>
              <a:ahLst/>
              <a:cxnLst>
                <a:cxn ang="0">
                  <a:pos x="T0" y="T1"/>
                </a:cxn>
                <a:cxn ang="0">
                  <a:pos x="T2" y="T3"/>
                </a:cxn>
                <a:cxn ang="0">
                  <a:pos x="T4" y="T5"/>
                </a:cxn>
                <a:cxn ang="0">
                  <a:pos x="T6" y="T7"/>
                </a:cxn>
              </a:cxnLst>
              <a:rect l="0" t="0" r="r" b="b"/>
              <a:pathLst>
                <a:path w="44" h="44">
                  <a:moveTo>
                    <a:pt x="44" y="0"/>
                  </a:moveTo>
                  <a:lnTo>
                    <a:pt x="22" y="44"/>
                  </a:lnTo>
                  <a:lnTo>
                    <a:pt x="0" y="0"/>
                  </a:lnTo>
                  <a:lnTo>
                    <a:pt x="4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21" name="Line 25"/>
            <p:cNvSpPr>
              <a:spLocks noChangeShapeType="1"/>
            </p:cNvSpPr>
            <p:nvPr/>
          </p:nvSpPr>
          <p:spPr bwMode="auto">
            <a:xfrm>
              <a:off x="2279141" y="2280519"/>
              <a:ext cx="333304" cy="199144"/>
            </a:xfrm>
            <a:prstGeom prst="line">
              <a:avLst/>
            </a:prstGeom>
            <a:noFill/>
            <a:ln w="1270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200"/>
            </a:p>
          </p:txBody>
        </p:sp>
        <p:sp>
          <p:nvSpPr>
            <p:cNvPr id="22" name="Freeform 26"/>
            <p:cNvSpPr>
              <a:spLocks/>
            </p:cNvSpPr>
            <p:nvPr/>
          </p:nvSpPr>
          <p:spPr bwMode="auto">
            <a:xfrm>
              <a:off x="2595675" y="2457652"/>
              <a:ext cx="51358" cy="42973"/>
            </a:xfrm>
            <a:custGeom>
              <a:avLst/>
              <a:gdLst>
                <a:gd name="T0" fmla="*/ 22 w 49"/>
                <a:gd name="T1" fmla="*/ 0 h 41"/>
                <a:gd name="T2" fmla="*/ 49 w 49"/>
                <a:gd name="T3" fmla="*/ 41 h 41"/>
                <a:gd name="T4" fmla="*/ 0 w 49"/>
                <a:gd name="T5" fmla="*/ 37 h 41"/>
                <a:gd name="T6" fmla="*/ 22 w 49"/>
                <a:gd name="T7" fmla="*/ 0 h 41"/>
              </a:gdLst>
              <a:ahLst/>
              <a:cxnLst>
                <a:cxn ang="0">
                  <a:pos x="T0" y="T1"/>
                </a:cxn>
                <a:cxn ang="0">
                  <a:pos x="T2" y="T3"/>
                </a:cxn>
                <a:cxn ang="0">
                  <a:pos x="T4" y="T5"/>
                </a:cxn>
                <a:cxn ang="0">
                  <a:pos x="T6" y="T7"/>
                </a:cxn>
              </a:cxnLst>
              <a:rect l="0" t="0" r="r" b="b"/>
              <a:pathLst>
                <a:path w="49" h="41">
                  <a:moveTo>
                    <a:pt x="22" y="0"/>
                  </a:moveTo>
                  <a:lnTo>
                    <a:pt x="49" y="41"/>
                  </a:lnTo>
                  <a:lnTo>
                    <a:pt x="0" y="37"/>
                  </a:lnTo>
                  <a:lnTo>
                    <a:pt x="2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23" name="Line 27"/>
            <p:cNvSpPr>
              <a:spLocks noChangeShapeType="1"/>
            </p:cNvSpPr>
            <p:nvPr/>
          </p:nvSpPr>
          <p:spPr bwMode="auto">
            <a:xfrm flipH="1">
              <a:off x="2378713" y="3234314"/>
              <a:ext cx="134160" cy="146738"/>
            </a:xfrm>
            <a:prstGeom prst="line">
              <a:avLst/>
            </a:prstGeom>
            <a:noFill/>
            <a:ln w="1270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200"/>
            </a:p>
          </p:txBody>
        </p:sp>
        <p:sp>
          <p:nvSpPr>
            <p:cNvPr id="24" name="Freeform 28"/>
            <p:cNvSpPr>
              <a:spLocks/>
            </p:cNvSpPr>
            <p:nvPr/>
          </p:nvSpPr>
          <p:spPr bwMode="auto">
            <a:xfrm>
              <a:off x="2352510" y="3361137"/>
              <a:ext cx="47166" cy="49262"/>
            </a:xfrm>
            <a:custGeom>
              <a:avLst/>
              <a:gdLst>
                <a:gd name="T0" fmla="*/ 45 w 45"/>
                <a:gd name="T1" fmla="*/ 29 h 47"/>
                <a:gd name="T2" fmla="*/ 0 w 45"/>
                <a:gd name="T3" fmla="*/ 47 h 47"/>
                <a:gd name="T4" fmla="*/ 13 w 45"/>
                <a:gd name="T5" fmla="*/ 0 h 47"/>
                <a:gd name="T6" fmla="*/ 45 w 45"/>
                <a:gd name="T7" fmla="*/ 29 h 47"/>
              </a:gdLst>
              <a:ahLst/>
              <a:cxnLst>
                <a:cxn ang="0">
                  <a:pos x="T0" y="T1"/>
                </a:cxn>
                <a:cxn ang="0">
                  <a:pos x="T2" y="T3"/>
                </a:cxn>
                <a:cxn ang="0">
                  <a:pos x="T4" y="T5"/>
                </a:cxn>
                <a:cxn ang="0">
                  <a:pos x="T6" y="T7"/>
                </a:cxn>
              </a:cxnLst>
              <a:rect l="0" t="0" r="r" b="b"/>
              <a:pathLst>
                <a:path w="45" h="47">
                  <a:moveTo>
                    <a:pt x="45" y="29"/>
                  </a:moveTo>
                  <a:lnTo>
                    <a:pt x="0" y="47"/>
                  </a:lnTo>
                  <a:lnTo>
                    <a:pt x="13" y="0"/>
                  </a:lnTo>
                  <a:lnTo>
                    <a:pt x="45" y="2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25" name="Line 29"/>
            <p:cNvSpPr>
              <a:spLocks noChangeShapeType="1"/>
            </p:cNvSpPr>
            <p:nvPr/>
          </p:nvSpPr>
          <p:spPr bwMode="auto">
            <a:xfrm>
              <a:off x="1906008" y="2794101"/>
              <a:ext cx="299764" cy="564940"/>
            </a:xfrm>
            <a:prstGeom prst="line">
              <a:avLst/>
            </a:prstGeom>
            <a:noFill/>
            <a:ln w="1270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200"/>
            </a:p>
          </p:txBody>
        </p:sp>
        <p:sp>
          <p:nvSpPr>
            <p:cNvPr id="26" name="Freeform 30"/>
            <p:cNvSpPr>
              <a:spLocks/>
            </p:cNvSpPr>
            <p:nvPr/>
          </p:nvSpPr>
          <p:spPr bwMode="auto">
            <a:xfrm>
              <a:off x="2182713" y="3343319"/>
              <a:ext cx="40877" cy="51358"/>
            </a:xfrm>
            <a:custGeom>
              <a:avLst/>
              <a:gdLst>
                <a:gd name="T0" fmla="*/ 39 w 39"/>
                <a:gd name="T1" fmla="*/ 0 h 49"/>
                <a:gd name="T2" fmla="*/ 39 w 39"/>
                <a:gd name="T3" fmla="*/ 49 h 49"/>
                <a:gd name="T4" fmla="*/ 0 w 39"/>
                <a:gd name="T5" fmla="*/ 20 h 49"/>
                <a:gd name="T6" fmla="*/ 39 w 39"/>
                <a:gd name="T7" fmla="*/ 0 h 49"/>
              </a:gdLst>
              <a:ahLst/>
              <a:cxnLst>
                <a:cxn ang="0">
                  <a:pos x="T0" y="T1"/>
                </a:cxn>
                <a:cxn ang="0">
                  <a:pos x="T2" y="T3"/>
                </a:cxn>
                <a:cxn ang="0">
                  <a:pos x="T4" y="T5"/>
                </a:cxn>
                <a:cxn ang="0">
                  <a:pos x="T6" y="T7"/>
                </a:cxn>
              </a:cxnLst>
              <a:rect l="0" t="0" r="r" b="b"/>
              <a:pathLst>
                <a:path w="39" h="49">
                  <a:moveTo>
                    <a:pt x="39" y="0"/>
                  </a:moveTo>
                  <a:lnTo>
                    <a:pt x="39" y="49"/>
                  </a:lnTo>
                  <a:lnTo>
                    <a:pt x="0" y="20"/>
                  </a:lnTo>
                  <a:lnTo>
                    <a:pt x="3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27" name="Rectangle 31"/>
            <p:cNvSpPr>
              <a:spLocks noChangeArrowheads="1"/>
            </p:cNvSpPr>
            <p:nvPr/>
          </p:nvSpPr>
          <p:spPr bwMode="auto">
            <a:xfrm>
              <a:off x="2353558" y="4998311"/>
              <a:ext cx="592191" cy="293475"/>
            </a:xfrm>
            <a:prstGeom prst="rect">
              <a:avLst/>
            </a:prstGeom>
            <a:solidFill>
              <a:srgbClr val="8DA0C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28" name="Rectangle 32"/>
            <p:cNvSpPr>
              <a:spLocks noChangeArrowheads="1"/>
            </p:cNvSpPr>
            <p:nvPr/>
          </p:nvSpPr>
          <p:spPr bwMode="auto">
            <a:xfrm>
              <a:off x="2444745" y="4996214"/>
              <a:ext cx="384662" cy="276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Times New Roman" panose="02020603050405020304" pitchFamily="18" charset="0"/>
                </a:rPr>
                <a:t>R05</a:t>
              </a:r>
              <a:endParaRPr kumimoji="0" lang="en-US" altLang="en-US" sz="1200" b="0" i="0" u="none" strike="noStrike" cap="none" normalizeH="0" baseline="0" dirty="0">
                <a:ln>
                  <a:noFill/>
                </a:ln>
                <a:solidFill>
                  <a:schemeClr val="tx1"/>
                </a:solidFill>
                <a:effectLst/>
                <a:latin typeface="Arial" panose="020B0604020202020204" pitchFamily="34" charset="0"/>
              </a:endParaRPr>
            </a:p>
          </p:txBody>
        </p:sp>
        <p:grpSp>
          <p:nvGrpSpPr>
            <p:cNvPr id="29" name="组合 474"/>
            <p:cNvGrpSpPr/>
            <p:nvPr/>
          </p:nvGrpSpPr>
          <p:grpSpPr>
            <a:xfrm>
              <a:off x="1610436" y="2499577"/>
              <a:ext cx="595336" cy="2792209"/>
              <a:chOff x="1610436" y="2499577"/>
              <a:chExt cx="595336" cy="2792209"/>
            </a:xfrm>
          </p:grpSpPr>
          <p:sp>
            <p:nvSpPr>
              <p:cNvPr id="30" name="Rectangle 9"/>
              <p:cNvSpPr>
                <a:spLocks noChangeArrowheads="1"/>
              </p:cNvSpPr>
              <p:nvPr/>
            </p:nvSpPr>
            <p:spPr bwMode="auto">
              <a:xfrm>
                <a:off x="1610436" y="2500626"/>
                <a:ext cx="592191" cy="293475"/>
              </a:xfrm>
              <a:prstGeom prst="rect">
                <a:avLst/>
              </a:prstGeom>
              <a:solidFill>
                <a:srgbClr val="66C2A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31" name="Rectangle 10"/>
              <p:cNvSpPr>
                <a:spLocks noChangeArrowheads="1"/>
              </p:cNvSpPr>
              <p:nvPr/>
            </p:nvSpPr>
            <p:spPr bwMode="auto">
              <a:xfrm>
                <a:off x="1710008" y="2499577"/>
                <a:ext cx="372085" cy="276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Times New Roman" panose="02020603050405020304" pitchFamily="18" charset="0"/>
                  </a:rPr>
                  <a:t>L01</a:t>
                </a:r>
                <a:endParaRPr kumimoji="0" lang="en-US" altLang="en-US" sz="1200" b="0" i="0" u="none" strike="noStrike" cap="none" normalizeH="0" baseline="0" dirty="0">
                  <a:ln>
                    <a:noFill/>
                  </a:ln>
                  <a:solidFill>
                    <a:schemeClr val="tx1"/>
                  </a:solidFill>
                  <a:effectLst/>
                  <a:latin typeface="Arial" panose="020B0604020202020204" pitchFamily="34" charset="0"/>
                </a:endParaRPr>
              </a:p>
            </p:txBody>
          </p:sp>
          <p:sp>
            <p:nvSpPr>
              <p:cNvPr id="32" name="Rectangle 15"/>
              <p:cNvSpPr>
                <a:spLocks noChangeArrowheads="1"/>
              </p:cNvSpPr>
              <p:nvPr/>
            </p:nvSpPr>
            <p:spPr bwMode="auto">
              <a:xfrm>
                <a:off x="1610436" y="3752088"/>
                <a:ext cx="592191" cy="293475"/>
              </a:xfrm>
              <a:prstGeom prst="rect">
                <a:avLst/>
              </a:prstGeom>
              <a:solidFill>
                <a:srgbClr val="FC8D6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33" name="Rectangle 16"/>
              <p:cNvSpPr>
                <a:spLocks noChangeArrowheads="1"/>
              </p:cNvSpPr>
              <p:nvPr/>
            </p:nvSpPr>
            <p:spPr bwMode="auto">
              <a:xfrm>
                <a:off x="1710008" y="3754185"/>
                <a:ext cx="372085" cy="276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Times New Roman" panose="02020603050405020304" pitchFamily="18" charset="0"/>
                  </a:rPr>
                  <a:t>L02</a:t>
                </a:r>
                <a:endParaRPr kumimoji="0" lang="en-US" altLang="en-US" sz="1200" b="0" i="0" u="none" strike="noStrike" cap="none" normalizeH="0" baseline="0" dirty="0">
                  <a:ln>
                    <a:noFill/>
                  </a:ln>
                  <a:solidFill>
                    <a:schemeClr val="tx1"/>
                  </a:solidFill>
                  <a:effectLst/>
                  <a:latin typeface="Arial" panose="020B0604020202020204" pitchFamily="34" charset="0"/>
                </a:endParaRPr>
              </a:p>
            </p:txBody>
          </p:sp>
          <p:sp>
            <p:nvSpPr>
              <p:cNvPr id="34" name="Rectangle 33"/>
              <p:cNvSpPr>
                <a:spLocks noChangeArrowheads="1"/>
              </p:cNvSpPr>
              <p:nvPr/>
            </p:nvSpPr>
            <p:spPr bwMode="auto">
              <a:xfrm>
                <a:off x="1613581" y="4998311"/>
                <a:ext cx="592191" cy="293475"/>
              </a:xfrm>
              <a:prstGeom prst="rect">
                <a:avLst/>
              </a:prstGeom>
              <a:solidFill>
                <a:srgbClr val="8DA0C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35" name="Rectangle 34"/>
              <p:cNvSpPr>
                <a:spLocks noChangeArrowheads="1"/>
              </p:cNvSpPr>
              <p:nvPr/>
            </p:nvSpPr>
            <p:spPr bwMode="auto">
              <a:xfrm>
                <a:off x="1710008" y="4996214"/>
                <a:ext cx="372085" cy="276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rgbClr val="000000"/>
                    </a:solidFill>
                    <a:effectLst/>
                    <a:latin typeface="Times New Roman" panose="02020603050405020304" pitchFamily="18" charset="0"/>
                  </a:rPr>
                  <a:t>L03</a:t>
                </a:r>
                <a:endParaRPr kumimoji="0" lang="en-US" altLang="en-US" sz="1200" b="0" i="0" u="none" strike="noStrike" cap="none" normalizeH="0" baseline="0">
                  <a:ln>
                    <a:noFill/>
                  </a:ln>
                  <a:solidFill>
                    <a:schemeClr val="tx1"/>
                  </a:solidFill>
                  <a:effectLst/>
                  <a:latin typeface="Arial" panose="020B0604020202020204" pitchFamily="34" charset="0"/>
                </a:endParaRPr>
              </a:p>
            </p:txBody>
          </p:sp>
        </p:grpSp>
        <p:sp>
          <p:nvSpPr>
            <p:cNvPr id="36" name="Rectangle 35"/>
            <p:cNvSpPr>
              <a:spLocks noChangeArrowheads="1"/>
            </p:cNvSpPr>
            <p:nvPr/>
          </p:nvSpPr>
          <p:spPr bwMode="auto">
            <a:xfrm>
              <a:off x="2353558" y="5439572"/>
              <a:ext cx="592191" cy="293475"/>
            </a:xfrm>
            <a:prstGeom prst="rect">
              <a:avLst/>
            </a:prstGeom>
            <a:solidFill>
              <a:srgbClr val="8DA0C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37" name="Rectangle 36"/>
            <p:cNvSpPr>
              <a:spLocks noChangeArrowheads="1"/>
            </p:cNvSpPr>
            <p:nvPr/>
          </p:nvSpPr>
          <p:spPr bwMode="auto">
            <a:xfrm>
              <a:off x="2444745" y="5436427"/>
              <a:ext cx="384662" cy="276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rgbClr val="000000"/>
                  </a:solidFill>
                  <a:effectLst/>
                  <a:latin typeface="Times New Roman" panose="02020603050405020304" pitchFamily="18" charset="0"/>
                </a:rPr>
                <a:t>R06</a:t>
              </a:r>
              <a:endParaRPr kumimoji="0" lang="en-US" altLang="en-US" sz="1200" b="0" i="0" u="none" strike="noStrike" cap="none" normalizeH="0" baseline="0">
                <a:ln>
                  <a:noFill/>
                </a:ln>
                <a:solidFill>
                  <a:schemeClr val="tx1"/>
                </a:solidFill>
                <a:effectLst/>
                <a:latin typeface="Arial" panose="020B0604020202020204" pitchFamily="34" charset="0"/>
              </a:endParaRPr>
            </a:p>
          </p:txBody>
        </p:sp>
        <p:sp>
          <p:nvSpPr>
            <p:cNvPr id="38" name="Line 37"/>
            <p:cNvSpPr>
              <a:spLocks noChangeShapeType="1"/>
            </p:cNvSpPr>
            <p:nvPr/>
          </p:nvSpPr>
          <p:spPr bwMode="auto">
            <a:xfrm>
              <a:off x="2650177" y="5291786"/>
              <a:ext cx="0" cy="106909"/>
            </a:xfrm>
            <a:prstGeom prst="line">
              <a:avLst/>
            </a:prstGeom>
            <a:noFill/>
            <a:ln w="1270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200"/>
            </a:p>
          </p:txBody>
        </p:sp>
        <p:sp>
          <p:nvSpPr>
            <p:cNvPr id="39" name="Freeform 38"/>
            <p:cNvSpPr>
              <a:spLocks/>
            </p:cNvSpPr>
            <p:nvPr/>
          </p:nvSpPr>
          <p:spPr bwMode="auto">
            <a:xfrm>
              <a:off x="2626070" y="5393454"/>
              <a:ext cx="47166" cy="46118"/>
            </a:xfrm>
            <a:custGeom>
              <a:avLst/>
              <a:gdLst>
                <a:gd name="T0" fmla="*/ 45 w 45"/>
                <a:gd name="T1" fmla="*/ 0 h 44"/>
                <a:gd name="T2" fmla="*/ 23 w 45"/>
                <a:gd name="T3" fmla="*/ 44 h 44"/>
                <a:gd name="T4" fmla="*/ 0 w 45"/>
                <a:gd name="T5" fmla="*/ 0 h 44"/>
                <a:gd name="T6" fmla="*/ 45 w 45"/>
                <a:gd name="T7" fmla="*/ 0 h 44"/>
              </a:gdLst>
              <a:ahLst/>
              <a:cxnLst>
                <a:cxn ang="0">
                  <a:pos x="T0" y="T1"/>
                </a:cxn>
                <a:cxn ang="0">
                  <a:pos x="T2" y="T3"/>
                </a:cxn>
                <a:cxn ang="0">
                  <a:pos x="T4" y="T5"/>
                </a:cxn>
                <a:cxn ang="0">
                  <a:pos x="T6" y="T7"/>
                </a:cxn>
              </a:cxnLst>
              <a:rect l="0" t="0" r="r" b="b"/>
              <a:pathLst>
                <a:path w="45" h="44">
                  <a:moveTo>
                    <a:pt x="45" y="0"/>
                  </a:moveTo>
                  <a:lnTo>
                    <a:pt x="23" y="44"/>
                  </a:lnTo>
                  <a:lnTo>
                    <a:pt x="0" y="0"/>
                  </a:lnTo>
                  <a:lnTo>
                    <a:pt x="4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40" name="Rectangle 39"/>
            <p:cNvSpPr>
              <a:spLocks noChangeArrowheads="1"/>
            </p:cNvSpPr>
            <p:nvPr/>
          </p:nvSpPr>
          <p:spPr bwMode="auto">
            <a:xfrm>
              <a:off x="1983569" y="6245581"/>
              <a:ext cx="592191" cy="293475"/>
            </a:xfrm>
            <a:prstGeom prst="rect">
              <a:avLst/>
            </a:prstGeom>
            <a:solidFill>
              <a:srgbClr val="A6D85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41" name="Rectangle 40"/>
            <p:cNvSpPr>
              <a:spLocks noChangeArrowheads="1"/>
            </p:cNvSpPr>
            <p:nvPr/>
          </p:nvSpPr>
          <p:spPr bwMode="auto">
            <a:xfrm>
              <a:off x="2130307" y="6244533"/>
              <a:ext cx="281946" cy="276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rgbClr val="000000"/>
                  </a:solidFill>
                  <a:effectLst/>
                  <a:latin typeface="Times New Roman" panose="02020603050405020304" pitchFamily="18" charset="0"/>
                </a:rPr>
                <a:t>FC</a:t>
              </a:r>
              <a:endParaRPr kumimoji="0" lang="en-US" altLang="en-US" sz="1200" b="0" i="0" u="none" strike="noStrike" cap="none" normalizeH="0" baseline="0">
                <a:ln>
                  <a:noFill/>
                </a:ln>
                <a:solidFill>
                  <a:schemeClr val="tx1"/>
                </a:solidFill>
                <a:effectLst/>
                <a:latin typeface="Arial" panose="020B0604020202020204" pitchFamily="34" charset="0"/>
              </a:endParaRPr>
            </a:p>
          </p:txBody>
        </p:sp>
        <p:sp>
          <p:nvSpPr>
            <p:cNvPr id="42" name="Rectangle 41"/>
            <p:cNvSpPr>
              <a:spLocks noChangeArrowheads="1"/>
            </p:cNvSpPr>
            <p:nvPr/>
          </p:nvSpPr>
          <p:spPr bwMode="auto">
            <a:xfrm>
              <a:off x="1983569" y="1386467"/>
              <a:ext cx="592191" cy="29452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43" name="Rectangle 42"/>
            <p:cNvSpPr>
              <a:spLocks noChangeArrowheads="1"/>
            </p:cNvSpPr>
            <p:nvPr/>
          </p:nvSpPr>
          <p:spPr bwMode="auto">
            <a:xfrm>
              <a:off x="2019205" y="1385419"/>
              <a:ext cx="485282" cy="276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rgbClr val="000000"/>
                  </a:solidFill>
                  <a:effectLst/>
                  <a:latin typeface="Times New Roman" panose="02020603050405020304" pitchFamily="18" charset="0"/>
                </a:rPr>
                <a:t>Input</a:t>
              </a:r>
              <a:endParaRPr kumimoji="0" lang="en-US" altLang="en-US" sz="1200" b="0" i="0" u="none" strike="noStrike" cap="none" normalizeH="0" baseline="0">
                <a:ln>
                  <a:noFill/>
                </a:ln>
                <a:solidFill>
                  <a:schemeClr val="tx1"/>
                </a:solidFill>
                <a:effectLst/>
                <a:latin typeface="Arial" panose="020B0604020202020204" pitchFamily="34" charset="0"/>
              </a:endParaRPr>
            </a:p>
          </p:txBody>
        </p:sp>
        <p:sp>
          <p:nvSpPr>
            <p:cNvPr id="44" name="Line 43"/>
            <p:cNvSpPr>
              <a:spLocks noChangeShapeType="1"/>
            </p:cNvSpPr>
            <p:nvPr/>
          </p:nvSpPr>
          <p:spPr bwMode="auto">
            <a:xfrm>
              <a:off x="2279141" y="1680991"/>
              <a:ext cx="0" cy="254695"/>
            </a:xfrm>
            <a:prstGeom prst="line">
              <a:avLst/>
            </a:prstGeom>
            <a:noFill/>
            <a:ln w="1270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200"/>
            </a:p>
          </p:txBody>
        </p:sp>
        <p:sp>
          <p:nvSpPr>
            <p:cNvPr id="45" name="Freeform 44"/>
            <p:cNvSpPr>
              <a:spLocks/>
            </p:cNvSpPr>
            <p:nvPr/>
          </p:nvSpPr>
          <p:spPr bwMode="auto">
            <a:xfrm>
              <a:off x="2250841" y="1929397"/>
              <a:ext cx="57647" cy="56599"/>
            </a:xfrm>
            <a:custGeom>
              <a:avLst/>
              <a:gdLst>
                <a:gd name="T0" fmla="*/ 55 w 55"/>
                <a:gd name="T1" fmla="*/ 0 h 54"/>
                <a:gd name="T2" fmla="*/ 27 w 55"/>
                <a:gd name="T3" fmla="*/ 54 h 54"/>
                <a:gd name="T4" fmla="*/ 0 w 55"/>
                <a:gd name="T5" fmla="*/ 0 h 54"/>
                <a:gd name="T6" fmla="*/ 55 w 55"/>
                <a:gd name="T7" fmla="*/ 0 h 54"/>
              </a:gdLst>
              <a:ahLst/>
              <a:cxnLst>
                <a:cxn ang="0">
                  <a:pos x="T0" y="T1"/>
                </a:cxn>
                <a:cxn ang="0">
                  <a:pos x="T2" y="T3"/>
                </a:cxn>
                <a:cxn ang="0">
                  <a:pos x="T4" y="T5"/>
                </a:cxn>
                <a:cxn ang="0">
                  <a:pos x="T6" y="T7"/>
                </a:cxn>
              </a:cxnLst>
              <a:rect l="0" t="0" r="r" b="b"/>
              <a:pathLst>
                <a:path w="55" h="54">
                  <a:moveTo>
                    <a:pt x="55" y="0"/>
                  </a:moveTo>
                  <a:lnTo>
                    <a:pt x="27" y="54"/>
                  </a:lnTo>
                  <a:lnTo>
                    <a:pt x="0" y="0"/>
                  </a:lnTo>
                  <a:lnTo>
                    <a:pt x="5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46" name="Freeform 45"/>
            <p:cNvSpPr>
              <a:spLocks/>
            </p:cNvSpPr>
            <p:nvPr/>
          </p:nvSpPr>
          <p:spPr bwMode="auto">
            <a:xfrm>
              <a:off x="2163847" y="3382100"/>
              <a:ext cx="225347" cy="223251"/>
            </a:xfrm>
            <a:custGeom>
              <a:avLst/>
              <a:gdLst>
                <a:gd name="T0" fmla="*/ 0 w 584"/>
                <a:gd name="T1" fmla="*/ 292 h 584"/>
                <a:gd name="T2" fmla="*/ 292 w 584"/>
                <a:gd name="T3" fmla="*/ 0 h 584"/>
                <a:gd name="T4" fmla="*/ 584 w 584"/>
                <a:gd name="T5" fmla="*/ 292 h 584"/>
                <a:gd name="T6" fmla="*/ 584 w 584"/>
                <a:gd name="T7" fmla="*/ 292 h 584"/>
                <a:gd name="T8" fmla="*/ 292 w 584"/>
                <a:gd name="T9" fmla="*/ 584 h 584"/>
                <a:gd name="T10" fmla="*/ 0 w 584"/>
                <a:gd name="T11" fmla="*/ 292 h 584"/>
              </a:gdLst>
              <a:ahLst/>
              <a:cxnLst>
                <a:cxn ang="0">
                  <a:pos x="T0" y="T1"/>
                </a:cxn>
                <a:cxn ang="0">
                  <a:pos x="T2" y="T3"/>
                </a:cxn>
                <a:cxn ang="0">
                  <a:pos x="T4" y="T5"/>
                </a:cxn>
                <a:cxn ang="0">
                  <a:pos x="T6" y="T7"/>
                </a:cxn>
                <a:cxn ang="0">
                  <a:pos x="T8" y="T9"/>
                </a:cxn>
                <a:cxn ang="0">
                  <a:pos x="T10" y="T11"/>
                </a:cxn>
              </a:cxnLst>
              <a:rect l="0" t="0" r="r" b="b"/>
              <a:pathLst>
                <a:path w="584" h="584">
                  <a:moveTo>
                    <a:pt x="0" y="292"/>
                  </a:moveTo>
                  <a:cubicBezTo>
                    <a:pt x="0" y="131"/>
                    <a:pt x="131" y="0"/>
                    <a:pt x="292" y="0"/>
                  </a:cubicBezTo>
                  <a:cubicBezTo>
                    <a:pt x="453" y="0"/>
                    <a:pt x="584" y="131"/>
                    <a:pt x="584" y="292"/>
                  </a:cubicBezTo>
                  <a:cubicBezTo>
                    <a:pt x="584" y="292"/>
                    <a:pt x="584" y="292"/>
                    <a:pt x="584" y="292"/>
                  </a:cubicBezTo>
                  <a:cubicBezTo>
                    <a:pt x="584" y="453"/>
                    <a:pt x="453" y="584"/>
                    <a:pt x="292" y="584"/>
                  </a:cubicBezTo>
                  <a:cubicBezTo>
                    <a:pt x="131" y="584"/>
                    <a:pt x="0" y="453"/>
                    <a:pt x="0" y="292"/>
                  </a:cubicBezTo>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sz="1200"/>
            </a:p>
          </p:txBody>
        </p:sp>
        <p:sp>
          <p:nvSpPr>
            <p:cNvPr id="47" name="Freeform 46"/>
            <p:cNvSpPr>
              <a:spLocks/>
            </p:cNvSpPr>
            <p:nvPr/>
          </p:nvSpPr>
          <p:spPr bwMode="auto">
            <a:xfrm>
              <a:off x="2163847" y="3382100"/>
              <a:ext cx="225347" cy="223251"/>
            </a:xfrm>
            <a:custGeom>
              <a:avLst/>
              <a:gdLst>
                <a:gd name="T0" fmla="*/ 0 w 215"/>
                <a:gd name="T1" fmla="*/ 106 h 213"/>
                <a:gd name="T2" fmla="*/ 107 w 215"/>
                <a:gd name="T3" fmla="*/ 0 h 213"/>
                <a:gd name="T4" fmla="*/ 215 w 215"/>
                <a:gd name="T5" fmla="*/ 106 h 213"/>
                <a:gd name="T6" fmla="*/ 215 w 215"/>
                <a:gd name="T7" fmla="*/ 106 h 213"/>
                <a:gd name="T8" fmla="*/ 107 w 215"/>
                <a:gd name="T9" fmla="*/ 213 h 213"/>
                <a:gd name="T10" fmla="*/ 0 w 215"/>
                <a:gd name="T11" fmla="*/ 106 h 213"/>
              </a:gdLst>
              <a:ahLst/>
              <a:cxnLst>
                <a:cxn ang="0">
                  <a:pos x="T0" y="T1"/>
                </a:cxn>
                <a:cxn ang="0">
                  <a:pos x="T2" y="T3"/>
                </a:cxn>
                <a:cxn ang="0">
                  <a:pos x="T4" y="T5"/>
                </a:cxn>
                <a:cxn ang="0">
                  <a:pos x="T6" y="T7"/>
                </a:cxn>
                <a:cxn ang="0">
                  <a:pos x="T8" y="T9"/>
                </a:cxn>
                <a:cxn ang="0">
                  <a:pos x="T10" y="T11"/>
                </a:cxn>
              </a:cxnLst>
              <a:rect l="0" t="0" r="r" b="b"/>
              <a:pathLst>
                <a:path w="215" h="213">
                  <a:moveTo>
                    <a:pt x="0" y="106"/>
                  </a:moveTo>
                  <a:cubicBezTo>
                    <a:pt x="0" y="47"/>
                    <a:pt x="48" y="0"/>
                    <a:pt x="107" y="0"/>
                  </a:cubicBezTo>
                  <a:cubicBezTo>
                    <a:pt x="167" y="0"/>
                    <a:pt x="215" y="47"/>
                    <a:pt x="215" y="106"/>
                  </a:cubicBezTo>
                  <a:cubicBezTo>
                    <a:pt x="215" y="106"/>
                    <a:pt x="215" y="106"/>
                    <a:pt x="215" y="106"/>
                  </a:cubicBezTo>
                  <a:cubicBezTo>
                    <a:pt x="215" y="165"/>
                    <a:pt x="167" y="213"/>
                    <a:pt x="107" y="213"/>
                  </a:cubicBezTo>
                  <a:cubicBezTo>
                    <a:pt x="48" y="213"/>
                    <a:pt x="0" y="165"/>
                    <a:pt x="0" y="106"/>
                  </a:cubicBezTo>
                </a:path>
              </a:pathLst>
            </a:custGeom>
            <a:noFill/>
            <a:ln w="1270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200"/>
            </a:p>
          </p:txBody>
        </p:sp>
        <p:sp>
          <p:nvSpPr>
            <p:cNvPr id="48" name="Rectangle 47"/>
            <p:cNvSpPr>
              <a:spLocks noChangeArrowheads="1"/>
            </p:cNvSpPr>
            <p:nvPr/>
          </p:nvSpPr>
          <p:spPr bwMode="auto">
            <a:xfrm>
              <a:off x="2216253" y="3331790"/>
              <a:ext cx="115294" cy="276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rgbClr val="000000"/>
                  </a:solidFill>
                  <a:effectLst/>
                  <a:latin typeface="Calibri" panose="020F0502020204030204" pitchFamily="34" charset="0"/>
                </a:rPr>
                <a:t>+</a:t>
              </a:r>
              <a:endParaRPr kumimoji="0" lang="en-US" altLang="en-US" sz="1200" b="0" i="0" u="none" strike="noStrike" cap="none" normalizeH="0" baseline="0">
                <a:ln>
                  <a:noFill/>
                </a:ln>
                <a:solidFill>
                  <a:schemeClr val="tx1"/>
                </a:solidFill>
                <a:effectLst/>
                <a:latin typeface="Arial" panose="020B0604020202020204" pitchFamily="34" charset="0"/>
              </a:endParaRPr>
            </a:p>
          </p:txBody>
        </p:sp>
        <p:sp>
          <p:nvSpPr>
            <p:cNvPr id="49" name="Line 48"/>
            <p:cNvSpPr>
              <a:spLocks noChangeShapeType="1"/>
            </p:cNvSpPr>
            <p:nvPr/>
          </p:nvSpPr>
          <p:spPr bwMode="auto">
            <a:xfrm flipH="1">
              <a:off x="1940596" y="2280519"/>
              <a:ext cx="338545" cy="199144"/>
            </a:xfrm>
            <a:prstGeom prst="line">
              <a:avLst/>
            </a:prstGeom>
            <a:noFill/>
            <a:ln w="1270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200"/>
            </a:p>
          </p:txBody>
        </p:sp>
        <p:sp>
          <p:nvSpPr>
            <p:cNvPr id="50" name="Freeform 49"/>
            <p:cNvSpPr>
              <a:spLocks/>
            </p:cNvSpPr>
            <p:nvPr/>
          </p:nvSpPr>
          <p:spPr bwMode="auto">
            <a:xfrm>
              <a:off x="1906008" y="2457652"/>
              <a:ext cx="51358" cy="42973"/>
            </a:xfrm>
            <a:custGeom>
              <a:avLst/>
              <a:gdLst>
                <a:gd name="T0" fmla="*/ 49 w 49"/>
                <a:gd name="T1" fmla="*/ 37 h 41"/>
                <a:gd name="T2" fmla="*/ 0 w 49"/>
                <a:gd name="T3" fmla="*/ 41 h 41"/>
                <a:gd name="T4" fmla="*/ 27 w 49"/>
                <a:gd name="T5" fmla="*/ 0 h 41"/>
                <a:gd name="T6" fmla="*/ 49 w 49"/>
                <a:gd name="T7" fmla="*/ 37 h 41"/>
              </a:gdLst>
              <a:ahLst/>
              <a:cxnLst>
                <a:cxn ang="0">
                  <a:pos x="T0" y="T1"/>
                </a:cxn>
                <a:cxn ang="0">
                  <a:pos x="T2" y="T3"/>
                </a:cxn>
                <a:cxn ang="0">
                  <a:pos x="T4" y="T5"/>
                </a:cxn>
                <a:cxn ang="0">
                  <a:pos x="T6" y="T7"/>
                </a:cxn>
              </a:cxnLst>
              <a:rect l="0" t="0" r="r" b="b"/>
              <a:pathLst>
                <a:path w="49" h="41">
                  <a:moveTo>
                    <a:pt x="49" y="37"/>
                  </a:moveTo>
                  <a:lnTo>
                    <a:pt x="0" y="41"/>
                  </a:lnTo>
                  <a:lnTo>
                    <a:pt x="27" y="0"/>
                  </a:lnTo>
                  <a:lnTo>
                    <a:pt x="49" y="3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51" name="Line 50"/>
            <p:cNvSpPr>
              <a:spLocks noChangeShapeType="1"/>
            </p:cNvSpPr>
            <p:nvPr/>
          </p:nvSpPr>
          <p:spPr bwMode="auto">
            <a:xfrm flipH="1">
              <a:off x="1943740" y="3605351"/>
              <a:ext cx="332256" cy="131016"/>
            </a:xfrm>
            <a:prstGeom prst="line">
              <a:avLst/>
            </a:prstGeom>
            <a:noFill/>
            <a:ln w="1270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200"/>
            </a:p>
          </p:txBody>
        </p:sp>
        <p:sp>
          <p:nvSpPr>
            <p:cNvPr id="52" name="Freeform 51"/>
            <p:cNvSpPr>
              <a:spLocks/>
            </p:cNvSpPr>
            <p:nvPr/>
          </p:nvSpPr>
          <p:spPr bwMode="auto">
            <a:xfrm>
              <a:off x="1906008" y="3713308"/>
              <a:ext cx="51358" cy="42973"/>
            </a:xfrm>
            <a:custGeom>
              <a:avLst/>
              <a:gdLst>
                <a:gd name="T0" fmla="*/ 49 w 49"/>
                <a:gd name="T1" fmla="*/ 41 h 41"/>
                <a:gd name="T2" fmla="*/ 0 w 49"/>
                <a:gd name="T3" fmla="*/ 37 h 41"/>
                <a:gd name="T4" fmla="*/ 33 w 49"/>
                <a:gd name="T5" fmla="*/ 0 h 41"/>
                <a:gd name="T6" fmla="*/ 49 w 49"/>
                <a:gd name="T7" fmla="*/ 41 h 41"/>
              </a:gdLst>
              <a:ahLst/>
              <a:cxnLst>
                <a:cxn ang="0">
                  <a:pos x="T0" y="T1"/>
                </a:cxn>
                <a:cxn ang="0">
                  <a:pos x="T2" y="T3"/>
                </a:cxn>
                <a:cxn ang="0">
                  <a:pos x="T4" y="T5"/>
                </a:cxn>
                <a:cxn ang="0">
                  <a:pos x="T6" y="T7"/>
                </a:cxn>
              </a:cxnLst>
              <a:rect l="0" t="0" r="r" b="b"/>
              <a:pathLst>
                <a:path w="49" h="41">
                  <a:moveTo>
                    <a:pt x="49" y="41"/>
                  </a:moveTo>
                  <a:lnTo>
                    <a:pt x="0" y="37"/>
                  </a:lnTo>
                  <a:lnTo>
                    <a:pt x="33" y="0"/>
                  </a:lnTo>
                  <a:lnTo>
                    <a:pt x="49" y="4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53" name="Line 52"/>
            <p:cNvSpPr>
              <a:spLocks noChangeShapeType="1"/>
            </p:cNvSpPr>
            <p:nvPr/>
          </p:nvSpPr>
          <p:spPr bwMode="auto">
            <a:xfrm>
              <a:off x="2275996" y="3605351"/>
              <a:ext cx="333304" cy="131016"/>
            </a:xfrm>
            <a:prstGeom prst="line">
              <a:avLst/>
            </a:prstGeom>
            <a:noFill/>
            <a:ln w="1270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200"/>
            </a:p>
          </p:txBody>
        </p:sp>
        <p:sp>
          <p:nvSpPr>
            <p:cNvPr id="54" name="Freeform 53"/>
            <p:cNvSpPr>
              <a:spLocks/>
            </p:cNvSpPr>
            <p:nvPr/>
          </p:nvSpPr>
          <p:spPr bwMode="auto">
            <a:xfrm>
              <a:off x="2595675" y="3713308"/>
              <a:ext cx="51358" cy="42973"/>
            </a:xfrm>
            <a:custGeom>
              <a:avLst/>
              <a:gdLst>
                <a:gd name="T0" fmla="*/ 16 w 49"/>
                <a:gd name="T1" fmla="*/ 0 h 41"/>
                <a:gd name="T2" fmla="*/ 49 w 49"/>
                <a:gd name="T3" fmla="*/ 37 h 41"/>
                <a:gd name="T4" fmla="*/ 0 w 49"/>
                <a:gd name="T5" fmla="*/ 41 h 41"/>
                <a:gd name="T6" fmla="*/ 16 w 49"/>
                <a:gd name="T7" fmla="*/ 0 h 41"/>
              </a:gdLst>
              <a:ahLst/>
              <a:cxnLst>
                <a:cxn ang="0">
                  <a:pos x="T0" y="T1"/>
                </a:cxn>
                <a:cxn ang="0">
                  <a:pos x="T2" y="T3"/>
                </a:cxn>
                <a:cxn ang="0">
                  <a:pos x="T4" y="T5"/>
                </a:cxn>
                <a:cxn ang="0">
                  <a:pos x="T6" y="T7"/>
                </a:cxn>
              </a:cxnLst>
              <a:rect l="0" t="0" r="r" b="b"/>
              <a:pathLst>
                <a:path w="49" h="41">
                  <a:moveTo>
                    <a:pt x="16" y="0"/>
                  </a:moveTo>
                  <a:lnTo>
                    <a:pt x="49" y="37"/>
                  </a:lnTo>
                  <a:lnTo>
                    <a:pt x="0" y="41"/>
                  </a:lnTo>
                  <a:lnTo>
                    <a:pt x="1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55" name="Line 54"/>
            <p:cNvSpPr>
              <a:spLocks noChangeShapeType="1"/>
            </p:cNvSpPr>
            <p:nvPr/>
          </p:nvSpPr>
          <p:spPr bwMode="auto">
            <a:xfrm flipH="1">
              <a:off x="2378713" y="4485777"/>
              <a:ext cx="134160" cy="146738"/>
            </a:xfrm>
            <a:prstGeom prst="line">
              <a:avLst/>
            </a:prstGeom>
            <a:noFill/>
            <a:ln w="1270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200"/>
            </a:p>
          </p:txBody>
        </p:sp>
        <p:sp>
          <p:nvSpPr>
            <p:cNvPr id="56" name="Freeform 55"/>
            <p:cNvSpPr>
              <a:spLocks/>
            </p:cNvSpPr>
            <p:nvPr/>
          </p:nvSpPr>
          <p:spPr bwMode="auto">
            <a:xfrm>
              <a:off x="2352510" y="4612600"/>
              <a:ext cx="47166" cy="49262"/>
            </a:xfrm>
            <a:custGeom>
              <a:avLst/>
              <a:gdLst>
                <a:gd name="T0" fmla="*/ 45 w 45"/>
                <a:gd name="T1" fmla="*/ 29 h 47"/>
                <a:gd name="T2" fmla="*/ 0 w 45"/>
                <a:gd name="T3" fmla="*/ 47 h 47"/>
                <a:gd name="T4" fmla="*/ 13 w 45"/>
                <a:gd name="T5" fmla="*/ 0 h 47"/>
                <a:gd name="T6" fmla="*/ 45 w 45"/>
                <a:gd name="T7" fmla="*/ 29 h 47"/>
              </a:gdLst>
              <a:ahLst/>
              <a:cxnLst>
                <a:cxn ang="0">
                  <a:pos x="T0" y="T1"/>
                </a:cxn>
                <a:cxn ang="0">
                  <a:pos x="T2" y="T3"/>
                </a:cxn>
                <a:cxn ang="0">
                  <a:pos x="T4" y="T5"/>
                </a:cxn>
                <a:cxn ang="0">
                  <a:pos x="T6" y="T7"/>
                </a:cxn>
              </a:cxnLst>
              <a:rect l="0" t="0" r="r" b="b"/>
              <a:pathLst>
                <a:path w="45" h="47">
                  <a:moveTo>
                    <a:pt x="45" y="29"/>
                  </a:moveTo>
                  <a:lnTo>
                    <a:pt x="0" y="47"/>
                  </a:lnTo>
                  <a:lnTo>
                    <a:pt x="13" y="0"/>
                  </a:lnTo>
                  <a:lnTo>
                    <a:pt x="45" y="2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57" name="Freeform 56"/>
            <p:cNvSpPr>
              <a:spLocks/>
            </p:cNvSpPr>
            <p:nvPr/>
          </p:nvSpPr>
          <p:spPr bwMode="auto">
            <a:xfrm>
              <a:off x="2163847" y="4632515"/>
              <a:ext cx="225347" cy="223251"/>
            </a:xfrm>
            <a:custGeom>
              <a:avLst/>
              <a:gdLst>
                <a:gd name="T0" fmla="*/ 0 w 584"/>
                <a:gd name="T1" fmla="*/ 292 h 584"/>
                <a:gd name="T2" fmla="*/ 292 w 584"/>
                <a:gd name="T3" fmla="*/ 0 h 584"/>
                <a:gd name="T4" fmla="*/ 584 w 584"/>
                <a:gd name="T5" fmla="*/ 292 h 584"/>
                <a:gd name="T6" fmla="*/ 584 w 584"/>
                <a:gd name="T7" fmla="*/ 292 h 584"/>
                <a:gd name="T8" fmla="*/ 292 w 584"/>
                <a:gd name="T9" fmla="*/ 584 h 584"/>
                <a:gd name="T10" fmla="*/ 0 w 584"/>
                <a:gd name="T11" fmla="*/ 292 h 584"/>
              </a:gdLst>
              <a:ahLst/>
              <a:cxnLst>
                <a:cxn ang="0">
                  <a:pos x="T0" y="T1"/>
                </a:cxn>
                <a:cxn ang="0">
                  <a:pos x="T2" y="T3"/>
                </a:cxn>
                <a:cxn ang="0">
                  <a:pos x="T4" y="T5"/>
                </a:cxn>
                <a:cxn ang="0">
                  <a:pos x="T6" y="T7"/>
                </a:cxn>
                <a:cxn ang="0">
                  <a:pos x="T8" y="T9"/>
                </a:cxn>
                <a:cxn ang="0">
                  <a:pos x="T10" y="T11"/>
                </a:cxn>
              </a:cxnLst>
              <a:rect l="0" t="0" r="r" b="b"/>
              <a:pathLst>
                <a:path w="584" h="584">
                  <a:moveTo>
                    <a:pt x="0" y="292"/>
                  </a:moveTo>
                  <a:cubicBezTo>
                    <a:pt x="0" y="131"/>
                    <a:pt x="131" y="0"/>
                    <a:pt x="292" y="0"/>
                  </a:cubicBezTo>
                  <a:cubicBezTo>
                    <a:pt x="453" y="0"/>
                    <a:pt x="584" y="131"/>
                    <a:pt x="584" y="292"/>
                  </a:cubicBezTo>
                  <a:cubicBezTo>
                    <a:pt x="584" y="292"/>
                    <a:pt x="584" y="292"/>
                    <a:pt x="584" y="292"/>
                  </a:cubicBezTo>
                  <a:cubicBezTo>
                    <a:pt x="584" y="453"/>
                    <a:pt x="453" y="584"/>
                    <a:pt x="292" y="584"/>
                  </a:cubicBezTo>
                  <a:cubicBezTo>
                    <a:pt x="131" y="584"/>
                    <a:pt x="0" y="453"/>
                    <a:pt x="0" y="292"/>
                  </a:cubicBezTo>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sz="1200"/>
            </a:p>
          </p:txBody>
        </p:sp>
        <p:sp>
          <p:nvSpPr>
            <p:cNvPr id="58" name="Freeform 57"/>
            <p:cNvSpPr>
              <a:spLocks/>
            </p:cNvSpPr>
            <p:nvPr/>
          </p:nvSpPr>
          <p:spPr bwMode="auto">
            <a:xfrm>
              <a:off x="2163847" y="4632515"/>
              <a:ext cx="225347" cy="223251"/>
            </a:xfrm>
            <a:custGeom>
              <a:avLst/>
              <a:gdLst>
                <a:gd name="T0" fmla="*/ 0 w 215"/>
                <a:gd name="T1" fmla="*/ 107 h 213"/>
                <a:gd name="T2" fmla="*/ 107 w 215"/>
                <a:gd name="T3" fmla="*/ 0 h 213"/>
                <a:gd name="T4" fmla="*/ 215 w 215"/>
                <a:gd name="T5" fmla="*/ 107 h 213"/>
                <a:gd name="T6" fmla="*/ 215 w 215"/>
                <a:gd name="T7" fmla="*/ 107 h 213"/>
                <a:gd name="T8" fmla="*/ 107 w 215"/>
                <a:gd name="T9" fmla="*/ 213 h 213"/>
                <a:gd name="T10" fmla="*/ 0 w 215"/>
                <a:gd name="T11" fmla="*/ 107 h 213"/>
              </a:gdLst>
              <a:ahLst/>
              <a:cxnLst>
                <a:cxn ang="0">
                  <a:pos x="T0" y="T1"/>
                </a:cxn>
                <a:cxn ang="0">
                  <a:pos x="T2" y="T3"/>
                </a:cxn>
                <a:cxn ang="0">
                  <a:pos x="T4" y="T5"/>
                </a:cxn>
                <a:cxn ang="0">
                  <a:pos x="T6" y="T7"/>
                </a:cxn>
                <a:cxn ang="0">
                  <a:pos x="T8" y="T9"/>
                </a:cxn>
                <a:cxn ang="0">
                  <a:pos x="T10" y="T11"/>
                </a:cxn>
              </a:cxnLst>
              <a:rect l="0" t="0" r="r" b="b"/>
              <a:pathLst>
                <a:path w="215" h="213">
                  <a:moveTo>
                    <a:pt x="0" y="107"/>
                  </a:moveTo>
                  <a:cubicBezTo>
                    <a:pt x="0" y="48"/>
                    <a:pt x="48" y="0"/>
                    <a:pt x="107" y="0"/>
                  </a:cubicBezTo>
                  <a:cubicBezTo>
                    <a:pt x="167" y="0"/>
                    <a:pt x="215" y="48"/>
                    <a:pt x="215" y="107"/>
                  </a:cubicBezTo>
                  <a:cubicBezTo>
                    <a:pt x="215" y="107"/>
                    <a:pt x="215" y="107"/>
                    <a:pt x="215" y="107"/>
                  </a:cubicBezTo>
                  <a:cubicBezTo>
                    <a:pt x="215" y="166"/>
                    <a:pt x="167" y="213"/>
                    <a:pt x="107" y="213"/>
                  </a:cubicBezTo>
                  <a:cubicBezTo>
                    <a:pt x="48" y="213"/>
                    <a:pt x="0" y="166"/>
                    <a:pt x="0" y="107"/>
                  </a:cubicBezTo>
                </a:path>
              </a:pathLst>
            </a:custGeom>
            <a:noFill/>
            <a:ln w="1270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200"/>
            </a:p>
          </p:txBody>
        </p:sp>
        <p:sp>
          <p:nvSpPr>
            <p:cNvPr id="59" name="Rectangle 58"/>
            <p:cNvSpPr>
              <a:spLocks noChangeArrowheads="1"/>
            </p:cNvSpPr>
            <p:nvPr/>
          </p:nvSpPr>
          <p:spPr bwMode="auto">
            <a:xfrm>
              <a:off x="2216253" y="4585349"/>
              <a:ext cx="115294" cy="276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rgbClr val="000000"/>
                  </a:solidFill>
                  <a:effectLst/>
                  <a:latin typeface="Calibri" panose="020F0502020204030204" pitchFamily="34" charset="0"/>
                </a:rPr>
                <a:t>+</a:t>
              </a:r>
              <a:endParaRPr kumimoji="0" lang="en-US" altLang="en-US" sz="1200" b="0" i="0" u="none" strike="noStrike" cap="none" normalizeH="0" baseline="0">
                <a:ln>
                  <a:noFill/>
                </a:ln>
                <a:solidFill>
                  <a:schemeClr val="tx1"/>
                </a:solidFill>
                <a:effectLst/>
                <a:latin typeface="Arial" panose="020B0604020202020204" pitchFamily="34" charset="0"/>
              </a:endParaRPr>
            </a:p>
          </p:txBody>
        </p:sp>
        <p:sp>
          <p:nvSpPr>
            <p:cNvPr id="60" name="Line 59"/>
            <p:cNvSpPr>
              <a:spLocks noChangeShapeType="1"/>
            </p:cNvSpPr>
            <p:nvPr/>
          </p:nvSpPr>
          <p:spPr bwMode="auto">
            <a:xfrm>
              <a:off x="2275996" y="4855765"/>
              <a:ext cx="335400" cy="127871"/>
            </a:xfrm>
            <a:prstGeom prst="line">
              <a:avLst/>
            </a:prstGeom>
            <a:noFill/>
            <a:ln w="1270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200"/>
            </a:p>
          </p:txBody>
        </p:sp>
        <p:sp>
          <p:nvSpPr>
            <p:cNvPr id="61" name="Freeform 60"/>
            <p:cNvSpPr>
              <a:spLocks/>
            </p:cNvSpPr>
            <p:nvPr/>
          </p:nvSpPr>
          <p:spPr bwMode="auto">
            <a:xfrm>
              <a:off x="2598819" y="4960578"/>
              <a:ext cx="51358" cy="42973"/>
            </a:xfrm>
            <a:custGeom>
              <a:avLst/>
              <a:gdLst>
                <a:gd name="T0" fmla="*/ 15 w 49"/>
                <a:gd name="T1" fmla="*/ 0 h 41"/>
                <a:gd name="T2" fmla="*/ 49 w 49"/>
                <a:gd name="T3" fmla="*/ 36 h 41"/>
                <a:gd name="T4" fmla="*/ 0 w 49"/>
                <a:gd name="T5" fmla="*/ 41 h 41"/>
                <a:gd name="T6" fmla="*/ 15 w 49"/>
                <a:gd name="T7" fmla="*/ 0 h 41"/>
              </a:gdLst>
              <a:ahLst/>
              <a:cxnLst>
                <a:cxn ang="0">
                  <a:pos x="T0" y="T1"/>
                </a:cxn>
                <a:cxn ang="0">
                  <a:pos x="T2" y="T3"/>
                </a:cxn>
                <a:cxn ang="0">
                  <a:pos x="T4" y="T5"/>
                </a:cxn>
                <a:cxn ang="0">
                  <a:pos x="T6" y="T7"/>
                </a:cxn>
              </a:cxnLst>
              <a:rect l="0" t="0" r="r" b="b"/>
              <a:pathLst>
                <a:path w="49" h="41">
                  <a:moveTo>
                    <a:pt x="15" y="0"/>
                  </a:moveTo>
                  <a:lnTo>
                    <a:pt x="49" y="36"/>
                  </a:lnTo>
                  <a:lnTo>
                    <a:pt x="0" y="41"/>
                  </a:lnTo>
                  <a:lnTo>
                    <a:pt x="1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62" name="Line 61"/>
            <p:cNvSpPr>
              <a:spLocks noChangeShapeType="1"/>
            </p:cNvSpPr>
            <p:nvPr/>
          </p:nvSpPr>
          <p:spPr bwMode="auto">
            <a:xfrm flipH="1">
              <a:off x="1946885" y="4855765"/>
              <a:ext cx="329112" cy="127871"/>
            </a:xfrm>
            <a:prstGeom prst="line">
              <a:avLst/>
            </a:prstGeom>
            <a:noFill/>
            <a:ln w="1270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200"/>
            </a:p>
          </p:txBody>
        </p:sp>
        <p:sp>
          <p:nvSpPr>
            <p:cNvPr id="63" name="Freeform 62"/>
            <p:cNvSpPr>
              <a:spLocks/>
            </p:cNvSpPr>
            <p:nvPr/>
          </p:nvSpPr>
          <p:spPr bwMode="auto">
            <a:xfrm>
              <a:off x="1909152" y="4960578"/>
              <a:ext cx="51358" cy="42973"/>
            </a:xfrm>
            <a:custGeom>
              <a:avLst/>
              <a:gdLst>
                <a:gd name="T0" fmla="*/ 49 w 49"/>
                <a:gd name="T1" fmla="*/ 41 h 41"/>
                <a:gd name="T2" fmla="*/ 0 w 49"/>
                <a:gd name="T3" fmla="*/ 36 h 41"/>
                <a:gd name="T4" fmla="*/ 33 w 49"/>
                <a:gd name="T5" fmla="*/ 0 h 41"/>
                <a:gd name="T6" fmla="*/ 49 w 49"/>
                <a:gd name="T7" fmla="*/ 41 h 41"/>
              </a:gdLst>
              <a:ahLst/>
              <a:cxnLst>
                <a:cxn ang="0">
                  <a:pos x="T0" y="T1"/>
                </a:cxn>
                <a:cxn ang="0">
                  <a:pos x="T2" y="T3"/>
                </a:cxn>
                <a:cxn ang="0">
                  <a:pos x="T4" y="T5"/>
                </a:cxn>
                <a:cxn ang="0">
                  <a:pos x="T6" y="T7"/>
                </a:cxn>
              </a:cxnLst>
              <a:rect l="0" t="0" r="r" b="b"/>
              <a:pathLst>
                <a:path w="49" h="41">
                  <a:moveTo>
                    <a:pt x="49" y="41"/>
                  </a:moveTo>
                  <a:lnTo>
                    <a:pt x="0" y="36"/>
                  </a:lnTo>
                  <a:lnTo>
                    <a:pt x="33" y="0"/>
                  </a:lnTo>
                  <a:lnTo>
                    <a:pt x="49" y="4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64" name="Line 63"/>
            <p:cNvSpPr>
              <a:spLocks noChangeShapeType="1"/>
            </p:cNvSpPr>
            <p:nvPr/>
          </p:nvSpPr>
          <p:spPr bwMode="auto">
            <a:xfrm>
              <a:off x="1906008" y="4045564"/>
              <a:ext cx="299764" cy="564940"/>
            </a:xfrm>
            <a:prstGeom prst="line">
              <a:avLst/>
            </a:prstGeom>
            <a:noFill/>
            <a:ln w="1270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200"/>
            </a:p>
          </p:txBody>
        </p:sp>
        <p:sp>
          <p:nvSpPr>
            <p:cNvPr id="65" name="Freeform 64"/>
            <p:cNvSpPr>
              <a:spLocks/>
            </p:cNvSpPr>
            <p:nvPr/>
          </p:nvSpPr>
          <p:spPr bwMode="auto">
            <a:xfrm>
              <a:off x="2182713" y="4594782"/>
              <a:ext cx="40877" cy="50310"/>
            </a:xfrm>
            <a:custGeom>
              <a:avLst/>
              <a:gdLst>
                <a:gd name="T0" fmla="*/ 39 w 39"/>
                <a:gd name="T1" fmla="*/ 0 h 48"/>
                <a:gd name="T2" fmla="*/ 39 w 39"/>
                <a:gd name="T3" fmla="*/ 48 h 48"/>
                <a:gd name="T4" fmla="*/ 0 w 39"/>
                <a:gd name="T5" fmla="*/ 20 h 48"/>
                <a:gd name="T6" fmla="*/ 39 w 39"/>
                <a:gd name="T7" fmla="*/ 0 h 48"/>
              </a:gdLst>
              <a:ahLst/>
              <a:cxnLst>
                <a:cxn ang="0">
                  <a:pos x="T0" y="T1"/>
                </a:cxn>
                <a:cxn ang="0">
                  <a:pos x="T2" y="T3"/>
                </a:cxn>
                <a:cxn ang="0">
                  <a:pos x="T4" y="T5"/>
                </a:cxn>
                <a:cxn ang="0">
                  <a:pos x="T6" y="T7"/>
                </a:cxn>
              </a:cxnLst>
              <a:rect l="0" t="0" r="r" b="b"/>
              <a:pathLst>
                <a:path w="39" h="48">
                  <a:moveTo>
                    <a:pt x="39" y="0"/>
                  </a:moveTo>
                  <a:lnTo>
                    <a:pt x="39" y="48"/>
                  </a:lnTo>
                  <a:lnTo>
                    <a:pt x="0" y="20"/>
                  </a:lnTo>
                  <a:lnTo>
                    <a:pt x="3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66" name="Freeform 65"/>
            <p:cNvSpPr>
              <a:spLocks/>
            </p:cNvSpPr>
            <p:nvPr/>
          </p:nvSpPr>
          <p:spPr bwMode="auto">
            <a:xfrm>
              <a:off x="2166991" y="5879785"/>
              <a:ext cx="225347" cy="223251"/>
            </a:xfrm>
            <a:custGeom>
              <a:avLst/>
              <a:gdLst>
                <a:gd name="T0" fmla="*/ 0 w 584"/>
                <a:gd name="T1" fmla="*/ 292 h 584"/>
                <a:gd name="T2" fmla="*/ 292 w 584"/>
                <a:gd name="T3" fmla="*/ 0 h 584"/>
                <a:gd name="T4" fmla="*/ 584 w 584"/>
                <a:gd name="T5" fmla="*/ 292 h 584"/>
                <a:gd name="T6" fmla="*/ 584 w 584"/>
                <a:gd name="T7" fmla="*/ 292 h 584"/>
                <a:gd name="T8" fmla="*/ 292 w 584"/>
                <a:gd name="T9" fmla="*/ 584 h 584"/>
                <a:gd name="T10" fmla="*/ 0 w 584"/>
                <a:gd name="T11" fmla="*/ 292 h 584"/>
              </a:gdLst>
              <a:ahLst/>
              <a:cxnLst>
                <a:cxn ang="0">
                  <a:pos x="T0" y="T1"/>
                </a:cxn>
                <a:cxn ang="0">
                  <a:pos x="T2" y="T3"/>
                </a:cxn>
                <a:cxn ang="0">
                  <a:pos x="T4" y="T5"/>
                </a:cxn>
                <a:cxn ang="0">
                  <a:pos x="T6" y="T7"/>
                </a:cxn>
                <a:cxn ang="0">
                  <a:pos x="T8" y="T9"/>
                </a:cxn>
                <a:cxn ang="0">
                  <a:pos x="T10" y="T11"/>
                </a:cxn>
              </a:cxnLst>
              <a:rect l="0" t="0" r="r" b="b"/>
              <a:pathLst>
                <a:path w="584" h="584">
                  <a:moveTo>
                    <a:pt x="0" y="292"/>
                  </a:moveTo>
                  <a:cubicBezTo>
                    <a:pt x="0" y="131"/>
                    <a:pt x="131" y="0"/>
                    <a:pt x="292" y="0"/>
                  </a:cubicBezTo>
                  <a:cubicBezTo>
                    <a:pt x="453" y="0"/>
                    <a:pt x="584" y="131"/>
                    <a:pt x="584" y="292"/>
                  </a:cubicBezTo>
                  <a:cubicBezTo>
                    <a:pt x="584" y="292"/>
                    <a:pt x="584" y="292"/>
                    <a:pt x="584" y="292"/>
                  </a:cubicBezTo>
                  <a:cubicBezTo>
                    <a:pt x="584" y="453"/>
                    <a:pt x="453" y="584"/>
                    <a:pt x="292" y="584"/>
                  </a:cubicBezTo>
                  <a:cubicBezTo>
                    <a:pt x="131" y="584"/>
                    <a:pt x="0" y="453"/>
                    <a:pt x="0" y="292"/>
                  </a:cubicBezTo>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sz="1200"/>
            </a:p>
          </p:txBody>
        </p:sp>
        <p:sp>
          <p:nvSpPr>
            <p:cNvPr id="67" name="Freeform 66"/>
            <p:cNvSpPr>
              <a:spLocks/>
            </p:cNvSpPr>
            <p:nvPr/>
          </p:nvSpPr>
          <p:spPr bwMode="auto">
            <a:xfrm>
              <a:off x="2166991" y="5879785"/>
              <a:ext cx="225347" cy="223251"/>
            </a:xfrm>
            <a:custGeom>
              <a:avLst/>
              <a:gdLst>
                <a:gd name="T0" fmla="*/ 0 w 215"/>
                <a:gd name="T1" fmla="*/ 106 h 213"/>
                <a:gd name="T2" fmla="*/ 107 w 215"/>
                <a:gd name="T3" fmla="*/ 0 h 213"/>
                <a:gd name="T4" fmla="*/ 215 w 215"/>
                <a:gd name="T5" fmla="*/ 106 h 213"/>
                <a:gd name="T6" fmla="*/ 215 w 215"/>
                <a:gd name="T7" fmla="*/ 106 h 213"/>
                <a:gd name="T8" fmla="*/ 107 w 215"/>
                <a:gd name="T9" fmla="*/ 213 h 213"/>
                <a:gd name="T10" fmla="*/ 0 w 215"/>
                <a:gd name="T11" fmla="*/ 106 h 213"/>
              </a:gdLst>
              <a:ahLst/>
              <a:cxnLst>
                <a:cxn ang="0">
                  <a:pos x="T0" y="T1"/>
                </a:cxn>
                <a:cxn ang="0">
                  <a:pos x="T2" y="T3"/>
                </a:cxn>
                <a:cxn ang="0">
                  <a:pos x="T4" y="T5"/>
                </a:cxn>
                <a:cxn ang="0">
                  <a:pos x="T6" y="T7"/>
                </a:cxn>
                <a:cxn ang="0">
                  <a:pos x="T8" y="T9"/>
                </a:cxn>
                <a:cxn ang="0">
                  <a:pos x="T10" y="T11"/>
                </a:cxn>
              </a:cxnLst>
              <a:rect l="0" t="0" r="r" b="b"/>
              <a:pathLst>
                <a:path w="215" h="213">
                  <a:moveTo>
                    <a:pt x="0" y="106"/>
                  </a:moveTo>
                  <a:cubicBezTo>
                    <a:pt x="0" y="48"/>
                    <a:pt x="48" y="0"/>
                    <a:pt x="107" y="0"/>
                  </a:cubicBezTo>
                  <a:cubicBezTo>
                    <a:pt x="167" y="0"/>
                    <a:pt x="215" y="48"/>
                    <a:pt x="215" y="106"/>
                  </a:cubicBezTo>
                  <a:cubicBezTo>
                    <a:pt x="215" y="106"/>
                    <a:pt x="215" y="106"/>
                    <a:pt x="215" y="106"/>
                  </a:cubicBezTo>
                  <a:cubicBezTo>
                    <a:pt x="215" y="165"/>
                    <a:pt x="167" y="213"/>
                    <a:pt x="107" y="213"/>
                  </a:cubicBezTo>
                  <a:cubicBezTo>
                    <a:pt x="48" y="213"/>
                    <a:pt x="0" y="165"/>
                    <a:pt x="0" y="106"/>
                  </a:cubicBezTo>
                </a:path>
              </a:pathLst>
            </a:custGeom>
            <a:noFill/>
            <a:ln w="1270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200"/>
            </a:p>
          </p:txBody>
        </p:sp>
        <p:sp>
          <p:nvSpPr>
            <p:cNvPr id="68" name="Rectangle 67"/>
            <p:cNvSpPr>
              <a:spLocks noChangeArrowheads="1"/>
            </p:cNvSpPr>
            <p:nvPr/>
          </p:nvSpPr>
          <p:spPr bwMode="auto">
            <a:xfrm>
              <a:off x="2216253" y="5833667"/>
              <a:ext cx="115294" cy="276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rgbClr val="000000"/>
                  </a:solidFill>
                  <a:effectLst/>
                  <a:latin typeface="Calibri" panose="020F0502020204030204" pitchFamily="34" charset="0"/>
                </a:rPr>
                <a:t>+</a:t>
              </a:r>
              <a:endParaRPr kumimoji="0" lang="en-US" altLang="en-US" sz="1200" b="0" i="0" u="none" strike="noStrike" cap="none" normalizeH="0" baseline="0">
                <a:ln>
                  <a:noFill/>
                </a:ln>
                <a:solidFill>
                  <a:schemeClr val="tx1"/>
                </a:solidFill>
                <a:effectLst/>
                <a:latin typeface="Arial" panose="020B0604020202020204" pitchFamily="34" charset="0"/>
              </a:endParaRPr>
            </a:p>
          </p:txBody>
        </p:sp>
        <p:sp>
          <p:nvSpPr>
            <p:cNvPr id="69" name="Line 68"/>
            <p:cNvSpPr>
              <a:spLocks noChangeShapeType="1"/>
            </p:cNvSpPr>
            <p:nvPr/>
          </p:nvSpPr>
          <p:spPr bwMode="auto">
            <a:xfrm>
              <a:off x="1909152" y="5291786"/>
              <a:ext cx="299764" cy="564940"/>
            </a:xfrm>
            <a:prstGeom prst="line">
              <a:avLst/>
            </a:prstGeom>
            <a:noFill/>
            <a:ln w="1270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200"/>
            </a:p>
          </p:txBody>
        </p:sp>
        <p:sp>
          <p:nvSpPr>
            <p:cNvPr id="70" name="Freeform 69"/>
            <p:cNvSpPr>
              <a:spLocks/>
            </p:cNvSpPr>
            <p:nvPr/>
          </p:nvSpPr>
          <p:spPr bwMode="auto">
            <a:xfrm>
              <a:off x="2185858" y="5841004"/>
              <a:ext cx="40877" cy="51358"/>
            </a:xfrm>
            <a:custGeom>
              <a:avLst/>
              <a:gdLst>
                <a:gd name="T0" fmla="*/ 39 w 39"/>
                <a:gd name="T1" fmla="*/ 0 h 49"/>
                <a:gd name="T2" fmla="*/ 39 w 39"/>
                <a:gd name="T3" fmla="*/ 49 h 49"/>
                <a:gd name="T4" fmla="*/ 0 w 39"/>
                <a:gd name="T5" fmla="*/ 20 h 49"/>
                <a:gd name="T6" fmla="*/ 39 w 39"/>
                <a:gd name="T7" fmla="*/ 0 h 49"/>
              </a:gdLst>
              <a:ahLst/>
              <a:cxnLst>
                <a:cxn ang="0">
                  <a:pos x="T0" y="T1"/>
                </a:cxn>
                <a:cxn ang="0">
                  <a:pos x="T2" y="T3"/>
                </a:cxn>
                <a:cxn ang="0">
                  <a:pos x="T4" y="T5"/>
                </a:cxn>
                <a:cxn ang="0">
                  <a:pos x="T6" y="T7"/>
                </a:cxn>
              </a:cxnLst>
              <a:rect l="0" t="0" r="r" b="b"/>
              <a:pathLst>
                <a:path w="39" h="49">
                  <a:moveTo>
                    <a:pt x="39" y="0"/>
                  </a:moveTo>
                  <a:lnTo>
                    <a:pt x="39" y="49"/>
                  </a:lnTo>
                  <a:lnTo>
                    <a:pt x="0" y="20"/>
                  </a:lnTo>
                  <a:lnTo>
                    <a:pt x="3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71" name="Line 70"/>
            <p:cNvSpPr>
              <a:spLocks noChangeShapeType="1"/>
            </p:cNvSpPr>
            <p:nvPr/>
          </p:nvSpPr>
          <p:spPr bwMode="auto">
            <a:xfrm>
              <a:off x="2279141" y="6103036"/>
              <a:ext cx="0" cy="101668"/>
            </a:xfrm>
            <a:prstGeom prst="line">
              <a:avLst/>
            </a:prstGeom>
            <a:noFill/>
            <a:ln w="1270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200"/>
            </a:p>
          </p:txBody>
        </p:sp>
        <p:sp>
          <p:nvSpPr>
            <p:cNvPr id="72" name="Freeform 71"/>
            <p:cNvSpPr>
              <a:spLocks/>
            </p:cNvSpPr>
            <p:nvPr/>
          </p:nvSpPr>
          <p:spPr bwMode="auto">
            <a:xfrm>
              <a:off x="2256082" y="6199463"/>
              <a:ext cx="46118" cy="46118"/>
            </a:xfrm>
            <a:custGeom>
              <a:avLst/>
              <a:gdLst>
                <a:gd name="T0" fmla="*/ 44 w 44"/>
                <a:gd name="T1" fmla="*/ 0 h 44"/>
                <a:gd name="T2" fmla="*/ 22 w 44"/>
                <a:gd name="T3" fmla="*/ 44 h 44"/>
                <a:gd name="T4" fmla="*/ 0 w 44"/>
                <a:gd name="T5" fmla="*/ 0 h 44"/>
                <a:gd name="T6" fmla="*/ 44 w 44"/>
                <a:gd name="T7" fmla="*/ 0 h 44"/>
              </a:gdLst>
              <a:ahLst/>
              <a:cxnLst>
                <a:cxn ang="0">
                  <a:pos x="T0" y="T1"/>
                </a:cxn>
                <a:cxn ang="0">
                  <a:pos x="T2" y="T3"/>
                </a:cxn>
                <a:cxn ang="0">
                  <a:pos x="T4" y="T5"/>
                </a:cxn>
                <a:cxn ang="0">
                  <a:pos x="T6" y="T7"/>
                </a:cxn>
              </a:cxnLst>
              <a:rect l="0" t="0" r="r" b="b"/>
              <a:pathLst>
                <a:path w="44" h="44">
                  <a:moveTo>
                    <a:pt x="44" y="0"/>
                  </a:moveTo>
                  <a:lnTo>
                    <a:pt x="22" y="44"/>
                  </a:lnTo>
                  <a:lnTo>
                    <a:pt x="0" y="0"/>
                  </a:lnTo>
                  <a:lnTo>
                    <a:pt x="4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grpSp>
      <p:sp>
        <p:nvSpPr>
          <p:cNvPr id="340" name="Right Arrow 339"/>
          <p:cNvSpPr/>
          <p:nvPr/>
        </p:nvSpPr>
        <p:spPr>
          <a:xfrm>
            <a:off x="3657600" y="3312350"/>
            <a:ext cx="876300" cy="565912"/>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3" name="Group 72"/>
          <p:cNvGrpSpPr/>
          <p:nvPr/>
        </p:nvGrpSpPr>
        <p:grpSpPr>
          <a:xfrm>
            <a:off x="5099050" y="1362075"/>
            <a:ext cx="5809425" cy="5495925"/>
            <a:chOff x="5099050" y="1362075"/>
            <a:chExt cx="5809425" cy="5495925"/>
          </a:xfrm>
        </p:grpSpPr>
        <p:sp>
          <p:nvSpPr>
            <p:cNvPr id="75" name="Rectangle 78"/>
            <p:cNvSpPr>
              <a:spLocks noChangeArrowheads="1"/>
            </p:cNvSpPr>
            <p:nvPr/>
          </p:nvSpPr>
          <p:spPr bwMode="auto">
            <a:xfrm>
              <a:off x="5099050" y="1957387"/>
              <a:ext cx="590550" cy="293688"/>
            </a:xfrm>
            <a:prstGeom prst="rect">
              <a:avLst/>
            </a:prstGeom>
            <a:solidFill>
              <a:srgbClr val="FFA5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Rectangle 79"/>
            <p:cNvSpPr>
              <a:spLocks noChangeArrowheads="1"/>
            </p:cNvSpPr>
            <p:nvPr/>
          </p:nvSpPr>
          <p:spPr bwMode="auto">
            <a:xfrm>
              <a:off x="5313363" y="1962150"/>
              <a:ext cx="26511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a:ln>
                    <a:noFill/>
                  </a:ln>
                  <a:solidFill>
                    <a:srgbClr val="000000"/>
                  </a:solidFill>
                  <a:effectLst/>
                  <a:latin typeface="Times New Roman" panose="02020603050405020304" pitchFamily="18" charset="0"/>
                </a:rPr>
                <a:t>C</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7" name="Rectangle 92"/>
            <p:cNvSpPr>
              <a:spLocks noChangeArrowheads="1"/>
            </p:cNvSpPr>
            <p:nvPr/>
          </p:nvSpPr>
          <p:spPr bwMode="auto">
            <a:xfrm>
              <a:off x="10272713" y="1957387"/>
              <a:ext cx="592138" cy="293688"/>
            </a:xfrm>
            <a:prstGeom prst="rect">
              <a:avLst/>
            </a:prstGeom>
            <a:solidFill>
              <a:srgbClr val="FFA5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Rectangle 93"/>
            <p:cNvSpPr>
              <a:spLocks noChangeArrowheads="1"/>
            </p:cNvSpPr>
            <p:nvPr/>
          </p:nvSpPr>
          <p:spPr bwMode="auto">
            <a:xfrm>
              <a:off x="10487025" y="1962150"/>
              <a:ext cx="26511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a:ln>
                    <a:noFill/>
                  </a:ln>
                  <a:solidFill>
                    <a:srgbClr val="000000"/>
                  </a:solidFill>
                  <a:effectLst/>
                  <a:latin typeface="Times New Roman" panose="02020603050405020304" pitchFamily="18" charset="0"/>
                </a:rPr>
                <a:t>C</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1" name="Line 142"/>
            <p:cNvSpPr>
              <a:spLocks noChangeShapeType="1"/>
            </p:cNvSpPr>
            <p:nvPr/>
          </p:nvSpPr>
          <p:spPr bwMode="auto">
            <a:xfrm>
              <a:off x="5394325" y="2251075"/>
              <a:ext cx="0" cy="180975"/>
            </a:xfrm>
            <a:prstGeom prst="line">
              <a:avLst/>
            </a:prstGeom>
            <a:noFill/>
            <a:ln w="793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7" name="Line 172"/>
            <p:cNvSpPr>
              <a:spLocks noChangeShapeType="1"/>
            </p:cNvSpPr>
            <p:nvPr/>
          </p:nvSpPr>
          <p:spPr bwMode="auto">
            <a:xfrm>
              <a:off x="10567988" y="2251075"/>
              <a:ext cx="0" cy="180975"/>
            </a:xfrm>
            <a:prstGeom prst="line">
              <a:avLst/>
            </a:prstGeom>
            <a:noFill/>
            <a:ln w="793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1" name="Line 313"/>
            <p:cNvSpPr>
              <a:spLocks noChangeShapeType="1"/>
            </p:cNvSpPr>
            <p:nvPr/>
          </p:nvSpPr>
          <p:spPr bwMode="auto">
            <a:xfrm flipH="1">
              <a:off x="5443538" y="1560512"/>
              <a:ext cx="2243138" cy="387350"/>
            </a:xfrm>
            <a:prstGeom prst="line">
              <a:avLst/>
            </a:prstGeom>
            <a:noFill/>
            <a:ln w="793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2" name="Freeform 314"/>
            <p:cNvSpPr>
              <a:spLocks/>
            </p:cNvSpPr>
            <p:nvPr/>
          </p:nvSpPr>
          <p:spPr bwMode="auto">
            <a:xfrm>
              <a:off x="5394325" y="1919287"/>
              <a:ext cx="61913" cy="55563"/>
            </a:xfrm>
            <a:custGeom>
              <a:avLst/>
              <a:gdLst>
                <a:gd name="T0" fmla="*/ 39 w 39"/>
                <a:gd name="T1" fmla="*/ 35 h 35"/>
                <a:gd name="T2" fmla="*/ 0 w 39"/>
                <a:gd name="T3" fmla="*/ 24 h 35"/>
                <a:gd name="T4" fmla="*/ 33 w 39"/>
                <a:gd name="T5" fmla="*/ 0 h 35"/>
                <a:gd name="T6" fmla="*/ 39 w 39"/>
                <a:gd name="T7" fmla="*/ 35 h 35"/>
              </a:gdLst>
              <a:ahLst/>
              <a:cxnLst>
                <a:cxn ang="0">
                  <a:pos x="T0" y="T1"/>
                </a:cxn>
                <a:cxn ang="0">
                  <a:pos x="T2" y="T3"/>
                </a:cxn>
                <a:cxn ang="0">
                  <a:pos x="T4" y="T5"/>
                </a:cxn>
                <a:cxn ang="0">
                  <a:pos x="T6" y="T7"/>
                </a:cxn>
              </a:cxnLst>
              <a:rect l="0" t="0" r="r" b="b"/>
              <a:pathLst>
                <a:path w="39" h="35">
                  <a:moveTo>
                    <a:pt x="39" y="35"/>
                  </a:moveTo>
                  <a:lnTo>
                    <a:pt x="0" y="24"/>
                  </a:lnTo>
                  <a:lnTo>
                    <a:pt x="33" y="0"/>
                  </a:lnTo>
                  <a:lnTo>
                    <a:pt x="39" y="3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Line 327"/>
            <p:cNvSpPr>
              <a:spLocks noChangeShapeType="1"/>
            </p:cNvSpPr>
            <p:nvPr/>
          </p:nvSpPr>
          <p:spPr bwMode="auto">
            <a:xfrm>
              <a:off x="8278813" y="1560512"/>
              <a:ext cx="2239963" cy="387350"/>
            </a:xfrm>
            <a:prstGeom prst="line">
              <a:avLst/>
            </a:prstGeom>
            <a:noFill/>
            <a:ln w="793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4" name="Freeform 328"/>
            <p:cNvSpPr>
              <a:spLocks/>
            </p:cNvSpPr>
            <p:nvPr/>
          </p:nvSpPr>
          <p:spPr bwMode="auto">
            <a:xfrm>
              <a:off x="10506075" y="1919287"/>
              <a:ext cx="61913" cy="55563"/>
            </a:xfrm>
            <a:custGeom>
              <a:avLst/>
              <a:gdLst>
                <a:gd name="T0" fmla="*/ 7 w 39"/>
                <a:gd name="T1" fmla="*/ 0 h 35"/>
                <a:gd name="T2" fmla="*/ 39 w 39"/>
                <a:gd name="T3" fmla="*/ 24 h 35"/>
                <a:gd name="T4" fmla="*/ 0 w 39"/>
                <a:gd name="T5" fmla="*/ 35 h 35"/>
                <a:gd name="T6" fmla="*/ 7 w 39"/>
                <a:gd name="T7" fmla="*/ 0 h 35"/>
              </a:gdLst>
              <a:ahLst/>
              <a:cxnLst>
                <a:cxn ang="0">
                  <a:pos x="T0" y="T1"/>
                </a:cxn>
                <a:cxn ang="0">
                  <a:pos x="T2" y="T3"/>
                </a:cxn>
                <a:cxn ang="0">
                  <a:pos x="T4" y="T5"/>
                </a:cxn>
                <a:cxn ang="0">
                  <a:pos x="T6" y="T7"/>
                </a:cxn>
              </a:cxnLst>
              <a:rect l="0" t="0" r="r" b="b"/>
              <a:pathLst>
                <a:path w="39" h="35">
                  <a:moveTo>
                    <a:pt x="7" y="0"/>
                  </a:moveTo>
                  <a:lnTo>
                    <a:pt x="39" y="24"/>
                  </a:lnTo>
                  <a:lnTo>
                    <a:pt x="0" y="35"/>
                  </a:lnTo>
                  <a:lnTo>
                    <a:pt x="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362" name="Group 361"/>
            <p:cNvGrpSpPr/>
            <p:nvPr/>
          </p:nvGrpSpPr>
          <p:grpSpPr>
            <a:xfrm>
              <a:off x="5099050" y="2425700"/>
              <a:ext cx="631826" cy="4432300"/>
              <a:chOff x="5099050" y="2425700"/>
              <a:chExt cx="631826" cy="4432300"/>
            </a:xfrm>
          </p:grpSpPr>
          <p:sp>
            <p:nvSpPr>
              <p:cNvPr id="79" name="Rectangle 94"/>
              <p:cNvSpPr>
                <a:spLocks noChangeArrowheads="1"/>
              </p:cNvSpPr>
              <p:nvPr/>
            </p:nvSpPr>
            <p:spPr bwMode="auto">
              <a:xfrm>
                <a:off x="5099050" y="2471737"/>
                <a:ext cx="590550" cy="293688"/>
              </a:xfrm>
              <a:prstGeom prst="rect">
                <a:avLst/>
              </a:prstGeom>
              <a:solidFill>
                <a:srgbClr val="66C2A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Rectangle 95"/>
              <p:cNvSpPr>
                <a:spLocks noChangeArrowheads="1"/>
              </p:cNvSpPr>
              <p:nvPr/>
            </p:nvSpPr>
            <p:spPr bwMode="auto">
              <a:xfrm>
                <a:off x="5195888" y="2476500"/>
                <a:ext cx="5048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a:ln>
                      <a:noFill/>
                    </a:ln>
                    <a:solidFill>
                      <a:srgbClr val="000000"/>
                    </a:solidFill>
                    <a:effectLst/>
                    <a:latin typeface="Times New Roman" panose="02020603050405020304" pitchFamily="18" charset="0"/>
                  </a:rPr>
                  <a:t>L01</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5" name="Rectangle 118"/>
              <p:cNvSpPr>
                <a:spLocks noChangeArrowheads="1"/>
              </p:cNvSpPr>
              <p:nvPr/>
            </p:nvSpPr>
            <p:spPr bwMode="auto">
              <a:xfrm>
                <a:off x="5099050" y="3724275"/>
                <a:ext cx="590550" cy="295275"/>
              </a:xfrm>
              <a:prstGeom prst="rect">
                <a:avLst/>
              </a:prstGeom>
              <a:solidFill>
                <a:srgbClr val="FC8D6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Rectangle 119"/>
              <p:cNvSpPr>
                <a:spLocks noChangeArrowheads="1"/>
              </p:cNvSpPr>
              <p:nvPr/>
            </p:nvSpPr>
            <p:spPr bwMode="auto">
              <a:xfrm>
                <a:off x="5195888" y="3733800"/>
                <a:ext cx="5048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a:ln>
                      <a:noFill/>
                    </a:ln>
                    <a:solidFill>
                      <a:srgbClr val="000000"/>
                    </a:solidFill>
                    <a:effectLst/>
                    <a:latin typeface="Times New Roman" panose="02020603050405020304" pitchFamily="18" charset="0"/>
                  </a:rPr>
                  <a:t>L02</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2" name="Freeform 143"/>
              <p:cNvSpPr>
                <a:spLocks/>
              </p:cNvSpPr>
              <p:nvPr/>
            </p:nvSpPr>
            <p:spPr bwMode="auto">
              <a:xfrm>
                <a:off x="5370513" y="2425700"/>
                <a:ext cx="46038" cy="46038"/>
              </a:xfrm>
              <a:custGeom>
                <a:avLst/>
                <a:gdLst>
                  <a:gd name="T0" fmla="*/ 29 w 29"/>
                  <a:gd name="T1" fmla="*/ 0 h 29"/>
                  <a:gd name="T2" fmla="*/ 15 w 29"/>
                  <a:gd name="T3" fmla="*/ 29 h 29"/>
                  <a:gd name="T4" fmla="*/ 0 w 29"/>
                  <a:gd name="T5" fmla="*/ 0 h 29"/>
                  <a:gd name="T6" fmla="*/ 29 w 29"/>
                  <a:gd name="T7" fmla="*/ 0 h 29"/>
                </a:gdLst>
                <a:ahLst/>
                <a:cxnLst>
                  <a:cxn ang="0">
                    <a:pos x="T0" y="T1"/>
                  </a:cxn>
                  <a:cxn ang="0">
                    <a:pos x="T2" y="T3"/>
                  </a:cxn>
                  <a:cxn ang="0">
                    <a:pos x="T4" y="T5"/>
                  </a:cxn>
                  <a:cxn ang="0">
                    <a:pos x="T6" y="T7"/>
                  </a:cxn>
                </a:cxnLst>
                <a:rect l="0" t="0" r="r" b="b"/>
                <a:pathLst>
                  <a:path w="29" h="29">
                    <a:moveTo>
                      <a:pt x="29" y="0"/>
                    </a:moveTo>
                    <a:lnTo>
                      <a:pt x="15" y="29"/>
                    </a:lnTo>
                    <a:lnTo>
                      <a:pt x="0" y="0"/>
                    </a:lnTo>
                    <a:lnTo>
                      <a:pt x="2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Line 186"/>
              <p:cNvSpPr>
                <a:spLocks noChangeShapeType="1"/>
              </p:cNvSpPr>
              <p:nvPr/>
            </p:nvSpPr>
            <p:spPr bwMode="auto">
              <a:xfrm>
                <a:off x="5394325" y="2765425"/>
                <a:ext cx="0" cy="919163"/>
              </a:xfrm>
              <a:prstGeom prst="line">
                <a:avLst/>
              </a:prstGeom>
              <a:noFill/>
              <a:ln w="793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2" name="Freeform 187"/>
              <p:cNvSpPr>
                <a:spLocks/>
              </p:cNvSpPr>
              <p:nvPr/>
            </p:nvSpPr>
            <p:spPr bwMode="auto">
              <a:xfrm>
                <a:off x="5370513" y="3678237"/>
                <a:ext cx="46038" cy="46038"/>
              </a:xfrm>
              <a:custGeom>
                <a:avLst/>
                <a:gdLst>
                  <a:gd name="T0" fmla="*/ 29 w 29"/>
                  <a:gd name="T1" fmla="*/ 0 h 29"/>
                  <a:gd name="T2" fmla="*/ 15 w 29"/>
                  <a:gd name="T3" fmla="*/ 29 h 29"/>
                  <a:gd name="T4" fmla="*/ 0 w 29"/>
                  <a:gd name="T5" fmla="*/ 0 h 29"/>
                  <a:gd name="T6" fmla="*/ 29 w 29"/>
                  <a:gd name="T7" fmla="*/ 0 h 29"/>
                </a:gdLst>
                <a:ahLst/>
                <a:cxnLst>
                  <a:cxn ang="0">
                    <a:pos x="T0" y="T1"/>
                  </a:cxn>
                  <a:cxn ang="0">
                    <a:pos x="T2" y="T3"/>
                  </a:cxn>
                  <a:cxn ang="0">
                    <a:pos x="T4" y="T5"/>
                  </a:cxn>
                  <a:cxn ang="0">
                    <a:pos x="T6" y="T7"/>
                  </a:cxn>
                </a:cxnLst>
                <a:rect l="0" t="0" r="r" b="b"/>
                <a:pathLst>
                  <a:path w="29" h="29">
                    <a:moveTo>
                      <a:pt x="29" y="0"/>
                    </a:moveTo>
                    <a:lnTo>
                      <a:pt x="15" y="29"/>
                    </a:lnTo>
                    <a:lnTo>
                      <a:pt x="0" y="0"/>
                    </a:lnTo>
                    <a:lnTo>
                      <a:pt x="2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 name="Rectangle 190"/>
              <p:cNvSpPr>
                <a:spLocks noChangeArrowheads="1"/>
              </p:cNvSpPr>
              <p:nvPr/>
            </p:nvSpPr>
            <p:spPr bwMode="auto">
              <a:xfrm>
                <a:off x="5099050" y="4975225"/>
                <a:ext cx="590550" cy="293688"/>
              </a:xfrm>
              <a:prstGeom prst="rect">
                <a:avLst/>
              </a:prstGeom>
              <a:solidFill>
                <a:srgbClr val="8DA0C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Rectangle 191"/>
              <p:cNvSpPr>
                <a:spLocks noChangeArrowheads="1"/>
              </p:cNvSpPr>
              <p:nvPr/>
            </p:nvSpPr>
            <p:spPr bwMode="auto">
              <a:xfrm>
                <a:off x="5195888" y="4983162"/>
                <a:ext cx="5048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a:ln>
                      <a:noFill/>
                    </a:ln>
                    <a:solidFill>
                      <a:srgbClr val="000000"/>
                    </a:solidFill>
                    <a:effectLst/>
                    <a:latin typeface="Times New Roman" panose="02020603050405020304" pitchFamily="18" charset="0"/>
                  </a:rPr>
                  <a:t>L03</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3" name="Line 234"/>
              <p:cNvSpPr>
                <a:spLocks noChangeShapeType="1"/>
              </p:cNvSpPr>
              <p:nvPr/>
            </p:nvSpPr>
            <p:spPr bwMode="auto">
              <a:xfrm>
                <a:off x="5394325" y="4019550"/>
                <a:ext cx="0" cy="915988"/>
              </a:xfrm>
              <a:prstGeom prst="line">
                <a:avLst/>
              </a:prstGeom>
              <a:noFill/>
              <a:ln w="793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4" name="Freeform 235"/>
              <p:cNvSpPr>
                <a:spLocks/>
              </p:cNvSpPr>
              <p:nvPr/>
            </p:nvSpPr>
            <p:spPr bwMode="auto">
              <a:xfrm>
                <a:off x="5370513" y="4929187"/>
                <a:ext cx="46038" cy="46038"/>
              </a:xfrm>
              <a:custGeom>
                <a:avLst/>
                <a:gdLst>
                  <a:gd name="T0" fmla="*/ 29 w 29"/>
                  <a:gd name="T1" fmla="*/ 0 h 29"/>
                  <a:gd name="T2" fmla="*/ 15 w 29"/>
                  <a:gd name="T3" fmla="*/ 29 h 29"/>
                  <a:gd name="T4" fmla="*/ 0 w 29"/>
                  <a:gd name="T5" fmla="*/ 0 h 29"/>
                  <a:gd name="T6" fmla="*/ 29 w 29"/>
                  <a:gd name="T7" fmla="*/ 0 h 29"/>
                </a:gdLst>
                <a:ahLst/>
                <a:cxnLst>
                  <a:cxn ang="0">
                    <a:pos x="T0" y="T1"/>
                  </a:cxn>
                  <a:cxn ang="0">
                    <a:pos x="T2" y="T3"/>
                  </a:cxn>
                  <a:cxn ang="0">
                    <a:pos x="T4" y="T5"/>
                  </a:cxn>
                  <a:cxn ang="0">
                    <a:pos x="T6" y="T7"/>
                  </a:cxn>
                </a:cxnLst>
                <a:rect l="0" t="0" r="r" b="b"/>
                <a:pathLst>
                  <a:path w="29" h="29">
                    <a:moveTo>
                      <a:pt x="29" y="0"/>
                    </a:moveTo>
                    <a:lnTo>
                      <a:pt x="15" y="29"/>
                    </a:lnTo>
                    <a:lnTo>
                      <a:pt x="0" y="0"/>
                    </a:lnTo>
                    <a:lnTo>
                      <a:pt x="2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Rectangle 238"/>
              <p:cNvSpPr>
                <a:spLocks noChangeArrowheads="1"/>
              </p:cNvSpPr>
              <p:nvPr/>
            </p:nvSpPr>
            <p:spPr bwMode="auto">
              <a:xfrm>
                <a:off x="5099050" y="6224587"/>
                <a:ext cx="590550" cy="295275"/>
              </a:xfrm>
              <a:prstGeom prst="rect">
                <a:avLst/>
              </a:prstGeom>
              <a:solidFill>
                <a:srgbClr val="A6D85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Rectangle 239"/>
              <p:cNvSpPr>
                <a:spLocks noChangeArrowheads="1"/>
              </p:cNvSpPr>
              <p:nvPr/>
            </p:nvSpPr>
            <p:spPr bwMode="auto">
              <a:xfrm>
                <a:off x="5245100" y="6234112"/>
                <a:ext cx="4064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a:ln>
                      <a:noFill/>
                    </a:ln>
                    <a:solidFill>
                      <a:srgbClr val="000000"/>
                    </a:solidFill>
                    <a:effectLst/>
                    <a:latin typeface="Times New Roman" panose="02020603050405020304" pitchFamily="18" charset="0"/>
                  </a:rPr>
                  <a:t>FC</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21" name="Line 264"/>
              <p:cNvSpPr>
                <a:spLocks noChangeShapeType="1"/>
              </p:cNvSpPr>
              <p:nvPr/>
            </p:nvSpPr>
            <p:spPr bwMode="auto">
              <a:xfrm>
                <a:off x="5394325" y="5268912"/>
                <a:ext cx="0" cy="915988"/>
              </a:xfrm>
              <a:prstGeom prst="line">
                <a:avLst/>
              </a:prstGeom>
              <a:noFill/>
              <a:ln w="793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2" name="Freeform 265"/>
              <p:cNvSpPr>
                <a:spLocks/>
              </p:cNvSpPr>
              <p:nvPr/>
            </p:nvSpPr>
            <p:spPr bwMode="auto">
              <a:xfrm>
                <a:off x="5370513" y="6180137"/>
                <a:ext cx="46038" cy="44450"/>
              </a:xfrm>
              <a:custGeom>
                <a:avLst/>
                <a:gdLst>
                  <a:gd name="T0" fmla="*/ 29 w 29"/>
                  <a:gd name="T1" fmla="*/ 0 h 28"/>
                  <a:gd name="T2" fmla="*/ 15 w 29"/>
                  <a:gd name="T3" fmla="*/ 28 h 28"/>
                  <a:gd name="T4" fmla="*/ 0 w 29"/>
                  <a:gd name="T5" fmla="*/ 0 h 28"/>
                  <a:gd name="T6" fmla="*/ 29 w 29"/>
                  <a:gd name="T7" fmla="*/ 0 h 28"/>
                </a:gdLst>
                <a:ahLst/>
                <a:cxnLst>
                  <a:cxn ang="0">
                    <a:pos x="T0" y="T1"/>
                  </a:cxn>
                  <a:cxn ang="0">
                    <a:pos x="T2" y="T3"/>
                  </a:cxn>
                  <a:cxn ang="0">
                    <a:pos x="T4" y="T5"/>
                  </a:cxn>
                  <a:cxn ang="0">
                    <a:pos x="T6" y="T7"/>
                  </a:cxn>
                </a:cxnLst>
                <a:rect l="0" t="0" r="r" b="b"/>
                <a:pathLst>
                  <a:path w="29" h="28">
                    <a:moveTo>
                      <a:pt x="29" y="0"/>
                    </a:moveTo>
                    <a:lnTo>
                      <a:pt x="15" y="28"/>
                    </a:lnTo>
                    <a:lnTo>
                      <a:pt x="0" y="0"/>
                    </a:lnTo>
                    <a:lnTo>
                      <a:pt x="2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Line 269"/>
              <p:cNvSpPr>
                <a:spLocks noChangeShapeType="1"/>
              </p:cNvSpPr>
              <p:nvPr/>
            </p:nvSpPr>
            <p:spPr bwMode="auto">
              <a:xfrm>
                <a:off x="5394325" y="4437062"/>
                <a:ext cx="0" cy="133350"/>
              </a:xfrm>
              <a:prstGeom prst="line">
                <a:avLst/>
              </a:prstGeom>
              <a:noFill/>
              <a:ln w="793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4" name="Freeform 270"/>
              <p:cNvSpPr>
                <a:spLocks/>
              </p:cNvSpPr>
              <p:nvPr/>
            </p:nvSpPr>
            <p:spPr bwMode="auto">
              <a:xfrm>
                <a:off x="5370513" y="4564062"/>
                <a:ext cx="46038" cy="46038"/>
              </a:xfrm>
              <a:custGeom>
                <a:avLst/>
                <a:gdLst>
                  <a:gd name="T0" fmla="*/ 29 w 29"/>
                  <a:gd name="T1" fmla="*/ 0 h 29"/>
                  <a:gd name="T2" fmla="*/ 15 w 29"/>
                  <a:gd name="T3" fmla="*/ 29 h 29"/>
                  <a:gd name="T4" fmla="*/ 0 w 29"/>
                  <a:gd name="T5" fmla="*/ 0 h 29"/>
                  <a:gd name="T6" fmla="*/ 29 w 29"/>
                  <a:gd name="T7" fmla="*/ 0 h 29"/>
                </a:gdLst>
                <a:ahLst/>
                <a:cxnLst>
                  <a:cxn ang="0">
                    <a:pos x="T0" y="T1"/>
                  </a:cxn>
                  <a:cxn ang="0">
                    <a:pos x="T2" y="T3"/>
                  </a:cxn>
                  <a:cxn ang="0">
                    <a:pos x="T4" y="T5"/>
                  </a:cxn>
                  <a:cxn ang="0">
                    <a:pos x="T6" y="T7"/>
                  </a:cxn>
                </a:cxnLst>
                <a:rect l="0" t="0" r="r" b="b"/>
                <a:pathLst>
                  <a:path w="29" h="29">
                    <a:moveTo>
                      <a:pt x="29" y="0"/>
                    </a:moveTo>
                    <a:lnTo>
                      <a:pt x="15" y="29"/>
                    </a:lnTo>
                    <a:lnTo>
                      <a:pt x="0" y="0"/>
                    </a:lnTo>
                    <a:lnTo>
                      <a:pt x="2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Freeform 288"/>
              <p:cNvSpPr>
                <a:spLocks/>
              </p:cNvSpPr>
              <p:nvPr/>
            </p:nvSpPr>
            <p:spPr bwMode="auto">
              <a:xfrm>
                <a:off x="5373688" y="5808662"/>
                <a:ext cx="46038" cy="46038"/>
              </a:xfrm>
              <a:custGeom>
                <a:avLst/>
                <a:gdLst>
                  <a:gd name="T0" fmla="*/ 29 w 29"/>
                  <a:gd name="T1" fmla="*/ 0 h 29"/>
                  <a:gd name="T2" fmla="*/ 15 w 29"/>
                  <a:gd name="T3" fmla="*/ 29 h 29"/>
                  <a:gd name="T4" fmla="*/ 0 w 29"/>
                  <a:gd name="T5" fmla="*/ 0 h 29"/>
                  <a:gd name="T6" fmla="*/ 29 w 29"/>
                  <a:gd name="T7" fmla="*/ 0 h 29"/>
                </a:gdLst>
                <a:ahLst/>
                <a:cxnLst>
                  <a:cxn ang="0">
                    <a:pos x="T0" y="T1"/>
                  </a:cxn>
                  <a:cxn ang="0">
                    <a:pos x="T2" y="T3"/>
                  </a:cxn>
                  <a:cxn ang="0">
                    <a:pos x="T4" y="T5"/>
                  </a:cxn>
                  <a:cxn ang="0">
                    <a:pos x="T6" y="T7"/>
                  </a:cxn>
                </a:cxnLst>
                <a:rect l="0" t="0" r="r" b="b"/>
                <a:pathLst>
                  <a:path w="29" h="29">
                    <a:moveTo>
                      <a:pt x="29" y="0"/>
                    </a:moveTo>
                    <a:lnTo>
                      <a:pt x="15" y="29"/>
                    </a:lnTo>
                    <a:lnTo>
                      <a:pt x="0" y="0"/>
                    </a:lnTo>
                    <a:lnTo>
                      <a:pt x="2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Rectangle 303"/>
              <p:cNvSpPr>
                <a:spLocks noChangeArrowheads="1"/>
              </p:cNvSpPr>
              <p:nvPr/>
            </p:nvSpPr>
            <p:spPr bwMode="auto">
              <a:xfrm>
                <a:off x="5170488" y="6521450"/>
                <a:ext cx="56038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a:ln>
                      <a:noFill/>
                    </a:ln>
                    <a:solidFill>
                      <a:srgbClr val="000000"/>
                    </a:solidFill>
                    <a:effectLst/>
                    <a:latin typeface="Times New Roman" panose="02020603050405020304" pitchFamily="18" charset="0"/>
                  </a:rPr>
                  <a:t>LLL</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35" name="Line 330"/>
              <p:cNvSpPr>
                <a:spLocks noChangeShapeType="1"/>
              </p:cNvSpPr>
              <p:nvPr/>
            </p:nvSpPr>
            <p:spPr bwMode="auto">
              <a:xfrm>
                <a:off x="5394325" y="2765425"/>
                <a:ext cx="0" cy="549275"/>
              </a:xfrm>
              <a:prstGeom prst="line">
                <a:avLst/>
              </a:prstGeom>
              <a:noFill/>
              <a:ln w="793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6" name="Freeform 331"/>
              <p:cNvSpPr>
                <a:spLocks/>
              </p:cNvSpPr>
              <p:nvPr/>
            </p:nvSpPr>
            <p:spPr bwMode="auto">
              <a:xfrm>
                <a:off x="5370513" y="3309937"/>
                <a:ext cx="46038" cy="46038"/>
              </a:xfrm>
              <a:custGeom>
                <a:avLst/>
                <a:gdLst>
                  <a:gd name="T0" fmla="*/ 29 w 29"/>
                  <a:gd name="T1" fmla="*/ 0 h 29"/>
                  <a:gd name="T2" fmla="*/ 15 w 29"/>
                  <a:gd name="T3" fmla="*/ 29 h 29"/>
                  <a:gd name="T4" fmla="*/ 0 w 29"/>
                  <a:gd name="T5" fmla="*/ 0 h 29"/>
                  <a:gd name="T6" fmla="*/ 29 w 29"/>
                  <a:gd name="T7" fmla="*/ 0 h 29"/>
                </a:gdLst>
                <a:ahLst/>
                <a:cxnLst>
                  <a:cxn ang="0">
                    <a:pos x="T0" y="T1"/>
                  </a:cxn>
                  <a:cxn ang="0">
                    <a:pos x="T2" y="T3"/>
                  </a:cxn>
                  <a:cxn ang="0">
                    <a:pos x="T4" y="T5"/>
                  </a:cxn>
                  <a:cxn ang="0">
                    <a:pos x="T6" y="T7"/>
                  </a:cxn>
                </a:cxnLst>
                <a:rect l="0" t="0" r="r" b="b"/>
                <a:pathLst>
                  <a:path w="29" h="29">
                    <a:moveTo>
                      <a:pt x="29" y="0"/>
                    </a:moveTo>
                    <a:lnTo>
                      <a:pt x="15" y="29"/>
                    </a:lnTo>
                    <a:lnTo>
                      <a:pt x="0" y="0"/>
                    </a:lnTo>
                    <a:lnTo>
                      <a:pt x="2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51" name="Group 350"/>
            <p:cNvGrpSpPr/>
            <p:nvPr/>
          </p:nvGrpSpPr>
          <p:grpSpPr>
            <a:xfrm>
              <a:off x="5833872" y="2425700"/>
              <a:ext cx="646112" cy="4432300"/>
              <a:chOff x="10272713" y="2425700"/>
              <a:chExt cx="646112" cy="4432300"/>
            </a:xfrm>
          </p:grpSpPr>
          <p:sp>
            <p:nvSpPr>
              <p:cNvPr id="94" name="Freeform 151"/>
              <p:cNvSpPr>
                <a:spLocks/>
              </p:cNvSpPr>
              <p:nvPr/>
            </p:nvSpPr>
            <p:spPr bwMode="auto">
              <a:xfrm>
                <a:off x="10545763" y="2867025"/>
                <a:ext cx="46038" cy="46038"/>
              </a:xfrm>
              <a:custGeom>
                <a:avLst/>
                <a:gdLst>
                  <a:gd name="T0" fmla="*/ 29 w 29"/>
                  <a:gd name="T1" fmla="*/ 0 h 29"/>
                  <a:gd name="T2" fmla="*/ 14 w 29"/>
                  <a:gd name="T3" fmla="*/ 29 h 29"/>
                  <a:gd name="T4" fmla="*/ 0 w 29"/>
                  <a:gd name="T5" fmla="*/ 0 h 29"/>
                  <a:gd name="T6" fmla="*/ 29 w 29"/>
                  <a:gd name="T7" fmla="*/ 0 h 29"/>
                </a:gdLst>
                <a:ahLst/>
                <a:cxnLst>
                  <a:cxn ang="0">
                    <a:pos x="T0" y="T1"/>
                  </a:cxn>
                  <a:cxn ang="0">
                    <a:pos x="T2" y="T3"/>
                  </a:cxn>
                  <a:cxn ang="0">
                    <a:pos x="T4" y="T5"/>
                  </a:cxn>
                  <a:cxn ang="0">
                    <a:pos x="T6" y="T7"/>
                  </a:cxn>
                </a:cxnLst>
                <a:rect l="0" t="0" r="r" b="b"/>
                <a:pathLst>
                  <a:path w="29" h="29">
                    <a:moveTo>
                      <a:pt x="29" y="0"/>
                    </a:moveTo>
                    <a:lnTo>
                      <a:pt x="14" y="29"/>
                    </a:lnTo>
                    <a:lnTo>
                      <a:pt x="0" y="0"/>
                    </a:lnTo>
                    <a:lnTo>
                      <a:pt x="2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350" name="Group 349"/>
              <p:cNvGrpSpPr/>
              <p:nvPr/>
            </p:nvGrpSpPr>
            <p:grpSpPr>
              <a:xfrm>
                <a:off x="10272713" y="2425700"/>
                <a:ext cx="646112" cy="4432300"/>
                <a:chOff x="10272713" y="2425700"/>
                <a:chExt cx="646112" cy="4432300"/>
              </a:xfrm>
            </p:grpSpPr>
            <p:sp>
              <p:nvSpPr>
                <p:cNvPr id="81" name="Rectangle 108"/>
                <p:cNvSpPr>
                  <a:spLocks noChangeArrowheads="1"/>
                </p:cNvSpPr>
                <p:nvPr/>
              </p:nvSpPr>
              <p:spPr bwMode="auto">
                <a:xfrm>
                  <a:off x="10272713" y="2471737"/>
                  <a:ext cx="592138" cy="293688"/>
                </a:xfrm>
                <a:prstGeom prst="rect">
                  <a:avLst/>
                </a:prstGeom>
                <a:solidFill>
                  <a:srgbClr val="66C2A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Rectangle 109"/>
                <p:cNvSpPr>
                  <a:spLocks noChangeArrowheads="1"/>
                </p:cNvSpPr>
                <p:nvPr/>
              </p:nvSpPr>
              <p:spPr bwMode="auto">
                <a:xfrm>
                  <a:off x="10364788" y="2476500"/>
                  <a:ext cx="5175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dirty="0">
                      <a:ln>
                        <a:noFill/>
                      </a:ln>
                      <a:solidFill>
                        <a:srgbClr val="000000"/>
                      </a:solidFill>
                      <a:effectLst/>
                      <a:latin typeface="Times New Roman" panose="02020603050405020304" pitchFamily="18" charset="0"/>
                    </a:rPr>
                    <a:t>R01</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83" name="Rectangle 116"/>
                <p:cNvSpPr>
                  <a:spLocks noChangeArrowheads="1"/>
                </p:cNvSpPr>
                <p:nvPr/>
              </p:nvSpPr>
              <p:spPr bwMode="auto">
                <a:xfrm>
                  <a:off x="10272713" y="2913062"/>
                  <a:ext cx="592138" cy="293688"/>
                </a:xfrm>
                <a:prstGeom prst="rect">
                  <a:avLst/>
                </a:prstGeom>
                <a:solidFill>
                  <a:srgbClr val="66C2A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Rectangle 117"/>
                <p:cNvSpPr>
                  <a:spLocks noChangeArrowheads="1"/>
                </p:cNvSpPr>
                <p:nvPr/>
              </p:nvSpPr>
              <p:spPr bwMode="auto">
                <a:xfrm>
                  <a:off x="10364788" y="2917825"/>
                  <a:ext cx="5175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a:ln>
                        <a:noFill/>
                      </a:ln>
                      <a:solidFill>
                        <a:srgbClr val="000000"/>
                      </a:solidFill>
                      <a:effectLst/>
                      <a:latin typeface="Times New Roman" panose="02020603050405020304" pitchFamily="18" charset="0"/>
                    </a:rPr>
                    <a:t>R02</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7" name="Rectangle 132"/>
                <p:cNvSpPr>
                  <a:spLocks noChangeArrowheads="1"/>
                </p:cNvSpPr>
                <p:nvPr/>
              </p:nvSpPr>
              <p:spPr bwMode="auto">
                <a:xfrm>
                  <a:off x="10272713" y="3724275"/>
                  <a:ext cx="592138" cy="295275"/>
                </a:xfrm>
                <a:prstGeom prst="rect">
                  <a:avLst/>
                </a:prstGeom>
                <a:solidFill>
                  <a:srgbClr val="FC8D6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Rectangle 133"/>
                <p:cNvSpPr>
                  <a:spLocks noChangeArrowheads="1"/>
                </p:cNvSpPr>
                <p:nvPr/>
              </p:nvSpPr>
              <p:spPr bwMode="auto">
                <a:xfrm>
                  <a:off x="10364788" y="3733800"/>
                  <a:ext cx="5175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dirty="0">
                      <a:ln>
                        <a:noFill/>
                      </a:ln>
                      <a:solidFill>
                        <a:srgbClr val="000000"/>
                      </a:solidFill>
                      <a:effectLst/>
                      <a:latin typeface="Times New Roman" panose="02020603050405020304" pitchFamily="18" charset="0"/>
                    </a:rPr>
                    <a:t>R03</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93" name="Line 150"/>
                <p:cNvSpPr>
                  <a:spLocks noChangeShapeType="1"/>
                </p:cNvSpPr>
                <p:nvPr/>
              </p:nvSpPr>
              <p:spPr bwMode="auto">
                <a:xfrm>
                  <a:off x="10567988" y="2765425"/>
                  <a:ext cx="0" cy="107950"/>
                </a:xfrm>
                <a:prstGeom prst="line">
                  <a:avLst/>
                </a:prstGeom>
                <a:noFill/>
                <a:ln w="793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8" name="Freeform 173"/>
                <p:cNvSpPr>
                  <a:spLocks/>
                </p:cNvSpPr>
                <p:nvPr/>
              </p:nvSpPr>
              <p:spPr bwMode="auto">
                <a:xfrm>
                  <a:off x="10545763" y="2425700"/>
                  <a:ext cx="46038" cy="46038"/>
                </a:xfrm>
                <a:custGeom>
                  <a:avLst/>
                  <a:gdLst>
                    <a:gd name="T0" fmla="*/ 29 w 29"/>
                    <a:gd name="T1" fmla="*/ 0 h 29"/>
                    <a:gd name="T2" fmla="*/ 14 w 29"/>
                    <a:gd name="T3" fmla="*/ 29 h 29"/>
                    <a:gd name="T4" fmla="*/ 0 w 29"/>
                    <a:gd name="T5" fmla="*/ 0 h 29"/>
                    <a:gd name="T6" fmla="*/ 29 w 29"/>
                    <a:gd name="T7" fmla="*/ 0 h 29"/>
                  </a:gdLst>
                  <a:ahLst/>
                  <a:cxnLst>
                    <a:cxn ang="0">
                      <a:pos x="T0" y="T1"/>
                    </a:cxn>
                    <a:cxn ang="0">
                      <a:pos x="T2" y="T3"/>
                    </a:cxn>
                    <a:cxn ang="0">
                      <a:pos x="T4" y="T5"/>
                    </a:cxn>
                    <a:cxn ang="0">
                      <a:pos x="T6" y="T7"/>
                    </a:cxn>
                  </a:cxnLst>
                  <a:rect l="0" t="0" r="r" b="b"/>
                  <a:pathLst>
                    <a:path w="29" h="29">
                      <a:moveTo>
                        <a:pt x="29" y="0"/>
                      </a:moveTo>
                      <a:lnTo>
                        <a:pt x="14" y="29"/>
                      </a:lnTo>
                      <a:lnTo>
                        <a:pt x="0" y="0"/>
                      </a:lnTo>
                      <a:lnTo>
                        <a:pt x="2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Line 178"/>
                <p:cNvSpPr>
                  <a:spLocks noChangeShapeType="1"/>
                </p:cNvSpPr>
                <p:nvPr/>
              </p:nvSpPr>
              <p:spPr bwMode="auto">
                <a:xfrm>
                  <a:off x="10567988" y="3206750"/>
                  <a:ext cx="0" cy="477838"/>
                </a:xfrm>
                <a:prstGeom prst="line">
                  <a:avLst/>
                </a:prstGeom>
                <a:noFill/>
                <a:ln w="793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0" name="Freeform 179"/>
                <p:cNvSpPr>
                  <a:spLocks/>
                </p:cNvSpPr>
                <p:nvPr/>
              </p:nvSpPr>
              <p:spPr bwMode="auto">
                <a:xfrm>
                  <a:off x="10545763" y="3678237"/>
                  <a:ext cx="46038" cy="46038"/>
                </a:xfrm>
                <a:custGeom>
                  <a:avLst/>
                  <a:gdLst>
                    <a:gd name="T0" fmla="*/ 29 w 29"/>
                    <a:gd name="T1" fmla="*/ 0 h 29"/>
                    <a:gd name="T2" fmla="*/ 14 w 29"/>
                    <a:gd name="T3" fmla="*/ 29 h 29"/>
                    <a:gd name="T4" fmla="*/ 0 w 29"/>
                    <a:gd name="T5" fmla="*/ 0 h 29"/>
                    <a:gd name="T6" fmla="*/ 29 w 29"/>
                    <a:gd name="T7" fmla="*/ 0 h 29"/>
                  </a:gdLst>
                  <a:ahLst/>
                  <a:cxnLst>
                    <a:cxn ang="0">
                      <a:pos x="T0" y="T1"/>
                    </a:cxn>
                    <a:cxn ang="0">
                      <a:pos x="T2" y="T3"/>
                    </a:cxn>
                    <a:cxn ang="0">
                      <a:pos x="T4" y="T5"/>
                    </a:cxn>
                    <a:cxn ang="0">
                      <a:pos x="T6" y="T7"/>
                    </a:cxn>
                  </a:cxnLst>
                  <a:rect l="0" t="0" r="r" b="b"/>
                  <a:pathLst>
                    <a:path w="29" h="29">
                      <a:moveTo>
                        <a:pt x="29" y="0"/>
                      </a:moveTo>
                      <a:lnTo>
                        <a:pt x="14" y="29"/>
                      </a:lnTo>
                      <a:lnTo>
                        <a:pt x="0" y="0"/>
                      </a:lnTo>
                      <a:lnTo>
                        <a:pt x="2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Rectangle 204"/>
                <p:cNvSpPr>
                  <a:spLocks noChangeArrowheads="1"/>
                </p:cNvSpPr>
                <p:nvPr/>
              </p:nvSpPr>
              <p:spPr bwMode="auto">
                <a:xfrm>
                  <a:off x="10272713" y="4975225"/>
                  <a:ext cx="592138" cy="293688"/>
                </a:xfrm>
                <a:prstGeom prst="rect">
                  <a:avLst/>
                </a:prstGeom>
                <a:solidFill>
                  <a:srgbClr val="8DA0C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Rectangle 205"/>
                <p:cNvSpPr>
                  <a:spLocks noChangeArrowheads="1"/>
                </p:cNvSpPr>
                <p:nvPr/>
              </p:nvSpPr>
              <p:spPr bwMode="auto">
                <a:xfrm>
                  <a:off x="10364788" y="4983162"/>
                  <a:ext cx="5175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a:ln>
                        <a:noFill/>
                      </a:ln>
                      <a:solidFill>
                        <a:srgbClr val="000000"/>
                      </a:solidFill>
                      <a:effectLst/>
                      <a:latin typeface="Times New Roman" panose="02020603050405020304" pitchFamily="18" charset="0"/>
                    </a:rPr>
                    <a:t>R05</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7" name="Rectangle 212"/>
                <p:cNvSpPr>
                  <a:spLocks noChangeArrowheads="1"/>
                </p:cNvSpPr>
                <p:nvPr/>
              </p:nvSpPr>
              <p:spPr bwMode="auto">
                <a:xfrm>
                  <a:off x="10272713" y="5416550"/>
                  <a:ext cx="592138" cy="293688"/>
                </a:xfrm>
                <a:prstGeom prst="rect">
                  <a:avLst/>
                </a:prstGeom>
                <a:solidFill>
                  <a:srgbClr val="8DA0C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Rectangle 213"/>
                <p:cNvSpPr>
                  <a:spLocks noChangeArrowheads="1"/>
                </p:cNvSpPr>
                <p:nvPr/>
              </p:nvSpPr>
              <p:spPr bwMode="auto">
                <a:xfrm>
                  <a:off x="10364788" y="5424487"/>
                  <a:ext cx="5175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a:ln>
                        <a:noFill/>
                      </a:ln>
                      <a:solidFill>
                        <a:srgbClr val="000000"/>
                      </a:solidFill>
                      <a:effectLst/>
                      <a:latin typeface="Times New Roman" panose="02020603050405020304" pitchFamily="18" charset="0"/>
                    </a:rPr>
                    <a:t>R06</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9" name="Line 220"/>
                <p:cNvSpPr>
                  <a:spLocks noChangeShapeType="1"/>
                </p:cNvSpPr>
                <p:nvPr/>
              </p:nvSpPr>
              <p:spPr bwMode="auto">
                <a:xfrm>
                  <a:off x="10567988" y="5268912"/>
                  <a:ext cx="0" cy="107950"/>
                </a:xfrm>
                <a:prstGeom prst="line">
                  <a:avLst/>
                </a:prstGeom>
                <a:noFill/>
                <a:ln w="793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0" name="Freeform 221"/>
                <p:cNvSpPr>
                  <a:spLocks/>
                </p:cNvSpPr>
                <p:nvPr/>
              </p:nvSpPr>
              <p:spPr bwMode="auto">
                <a:xfrm>
                  <a:off x="10545763" y="5370512"/>
                  <a:ext cx="46038" cy="46038"/>
                </a:xfrm>
                <a:custGeom>
                  <a:avLst/>
                  <a:gdLst>
                    <a:gd name="T0" fmla="*/ 29 w 29"/>
                    <a:gd name="T1" fmla="*/ 0 h 29"/>
                    <a:gd name="T2" fmla="*/ 14 w 29"/>
                    <a:gd name="T3" fmla="*/ 29 h 29"/>
                    <a:gd name="T4" fmla="*/ 0 w 29"/>
                    <a:gd name="T5" fmla="*/ 0 h 29"/>
                    <a:gd name="T6" fmla="*/ 29 w 29"/>
                    <a:gd name="T7" fmla="*/ 0 h 29"/>
                  </a:gdLst>
                  <a:ahLst/>
                  <a:cxnLst>
                    <a:cxn ang="0">
                      <a:pos x="T0" y="T1"/>
                    </a:cxn>
                    <a:cxn ang="0">
                      <a:pos x="T2" y="T3"/>
                    </a:cxn>
                    <a:cxn ang="0">
                      <a:pos x="T4" y="T5"/>
                    </a:cxn>
                    <a:cxn ang="0">
                      <a:pos x="T6" y="T7"/>
                    </a:cxn>
                  </a:cxnLst>
                  <a:rect l="0" t="0" r="r" b="b"/>
                  <a:pathLst>
                    <a:path w="29" h="29">
                      <a:moveTo>
                        <a:pt x="29" y="0"/>
                      </a:moveTo>
                      <a:lnTo>
                        <a:pt x="14" y="29"/>
                      </a:lnTo>
                      <a:lnTo>
                        <a:pt x="0" y="0"/>
                      </a:lnTo>
                      <a:lnTo>
                        <a:pt x="2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Rectangle 252"/>
                <p:cNvSpPr>
                  <a:spLocks noChangeArrowheads="1"/>
                </p:cNvSpPr>
                <p:nvPr/>
              </p:nvSpPr>
              <p:spPr bwMode="auto">
                <a:xfrm>
                  <a:off x="10272713" y="6224587"/>
                  <a:ext cx="592138" cy="295275"/>
                </a:xfrm>
                <a:prstGeom prst="rect">
                  <a:avLst/>
                </a:prstGeom>
                <a:solidFill>
                  <a:srgbClr val="A6D85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Rectangle 253"/>
                <p:cNvSpPr>
                  <a:spLocks noChangeArrowheads="1"/>
                </p:cNvSpPr>
                <p:nvPr/>
              </p:nvSpPr>
              <p:spPr bwMode="auto">
                <a:xfrm>
                  <a:off x="10420350" y="6234112"/>
                  <a:ext cx="4064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a:ln>
                        <a:noFill/>
                      </a:ln>
                      <a:solidFill>
                        <a:srgbClr val="000000"/>
                      </a:solidFill>
                      <a:effectLst/>
                      <a:latin typeface="Times New Roman" panose="02020603050405020304" pitchFamily="18" charset="0"/>
                    </a:rPr>
                    <a:t>FC</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9" name="Line 258"/>
                <p:cNvSpPr>
                  <a:spLocks noChangeShapeType="1"/>
                </p:cNvSpPr>
                <p:nvPr/>
              </p:nvSpPr>
              <p:spPr bwMode="auto">
                <a:xfrm>
                  <a:off x="10567988" y="5710237"/>
                  <a:ext cx="0" cy="474663"/>
                </a:xfrm>
                <a:prstGeom prst="line">
                  <a:avLst/>
                </a:prstGeom>
                <a:noFill/>
                <a:ln w="793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0" name="Freeform 259"/>
                <p:cNvSpPr>
                  <a:spLocks/>
                </p:cNvSpPr>
                <p:nvPr/>
              </p:nvSpPr>
              <p:spPr bwMode="auto">
                <a:xfrm>
                  <a:off x="10545763" y="6180137"/>
                  <a:ext cx="46038" cy="44450"/>
                </a:xfrm>
                <a:custGeom>
                  <a:avLst/>
                  <a:gdLst>
                    <a:gd name="T0" fmla="*/ 29 w 29"/>
                    <a:gd name="T1" fmla="*/ 0 h 28"/>
                    <a:gd name="T2" fmla="*/ 14 w 29"/>
                    <a:gd name="T3" fmla="*/ 28 h 28"/>
                    <a:gd name="T4" fmla="*/ 0 w 29"/>
                    <a:gd name="T5" fmla="*/ 0 h 28"/>
                    <a:gd name="T6" fmla="*/ 29 w 29"/>
                    <a:gd name="T7" fmla="*/ 0 h 28"/>
                  </a:gdLst>
                  <a:ahLst/>
                  <a:cxnLst>
                    <a:cxn ang="0">
                      <a:pos x="T0" y="T1"/>
                    </a:cxn>
                    <a:cxn ang="0">
                      <a:pos x="T2" y="T3"/>
                    </a:cxn>
                    <a:cxn ang="0">
                      <a:pos x="T4" y="T5"/>
                    </a:cxn>
                    <a:cxn ang="0">
                      <a:pos x="T6" y="T7"/>
                    </a:cxn>
                  </a:cxnLst>
                  <a:rect l="0" t="0" r="r" b="b"/>
                  <a:pathLst>
                    <a:path w="29" h="28">
                      <a:moveTo>
                        <a:pt x="29" y="0"/>
                      </a:moveTo>
                      <a:lnTo>
                        <a:pt x="14" y="28"/>
                      </a:lnTo>
                      <a:lnTo>
                        <a:pt x="0" y="0"/>
                      </a:lnTo>
                      <a:lnTo>
                        <a:pt x="2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348" name="Group 347"/>
                <p:cNvGrpSpPr/>
                <p:nvPr/>
              </p:nvGrpSpPr>
              <p:grpSpPr>
                <a:xfrm>
                  <a:off x="10272713" y="4019550"/>
                  <a:ext cx="609600" cy="955675"/>
                  <a:chOff x="10272713" y="4019550"/>
                  <a:chExt cx="609600" cy="955675"/>
                </a:xfrm>
              </p:grpSpPr>
              <p:sp>
                <p:nvSpPr>
                  <p:cNvPr id="89" name="Rectangle 140"/>
                  <p:cNvSpPr>
                    <a:spLocks noChangeArrowheads="1"/>
                  </p:cNvSpPr>
                  <p:nvPr/>
                </p:nvSpPr>
                <p:spPr bwMode="auto">
                  <a:xfrm>
                    <a:off x="10272713" y="4165600"/>
                    <a:ext cx="592138" cy="295275"/>
                  </a:xfrm>
                  <a:prstGeom prst="rect">
                    <a:avLst/>
                  </a:prstGeom>
                  <a:solidFill>
                    <a:srgbClr val="FC8D6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Rectangle 141"/>
                  <p:cNvSpPr>
                    <a:spLocks noChangeArrowheads="1"/>
                  </p:cNvSpPr>
                  <p:nvPr/>
                </p:nvSpPr>
                <p:spPr bwMode="auto">
                  <a:xfrm>
                    <a:off x="10364788" y="4175125"/>
                    <a:ext cx="5175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a:ln>
                          <a:noFill/>
                        </a:ln>
                        <a:solidFill>
                          <a:srgbClr val="000000"/>
                        </a:solidFill>
                        <a:effectLst/>
                        <a:latin typeface="Times New Roman" panose="02020603050405020304" pitchFamily="18" charset="0"/>
                      </a:rPr>
                      <a:t>R04</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5" name="Line 158"/>
                  <p:cNvSpPr>
                    <a:spLocks noChangeShapeType="1"/>
                  </p:cNvSpPr>
                  <p:nvPr/>
                </p:nvSpPr>
                <p:spPr bwMode="auto">
                  <a:xfrm>
                    <a:off x="10567988" y="4019550"/>
                    <a:ext cx="0" cy="106363"/>
                  </a:xfrm>
                  <a:prstGeom prst="line">
                    <a:avLst/>
                  </a:prstGeom>
                  <a:noFill/>
                  <a:ln w="793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6" name="Freeform 159"/>
                  <p:cNvSpPr>
                    <a:spLocks/>
                  </p:cNvSpPr>
                  <p:nvPr/>
                </p:nvSpPr>
                <p:spPr bwMode="auto">
                  <a:xfrm>
                    <a:off x="10545763" y="4119562"/>
                    <a:ext cx="46038" cy="46038"/>
                  </a:xfrm>
                  <a:custGeom>
                    <a:avLst/>
                    <a:gdLst>
                      <a:gd name="T0" fmla="*/ 29 w 29"/>
                      <a:gd name="T1" fmla="*/ 0 h 29"/>
                      <a:gd name="T2" fmla="*/ 14 w 29"/>
                      <a:gd name="T3" fmla="*/ 29 h 29"/>
                      <a:gd name="T4" fmla="*/ 0 w 29"/>
                      <a:gd name="T5" fmla="*/ 0 h 29"/>
                      <a:gd name="T6" fmla="*/ 29 w 29"/>
                      <a:gd name="T7" fmla="*/ 0 h 29"/>
                    </a:gdLst>
                    <a:ahLst/>
                    <a:cxnLst>
                      <a:cxn ang="0">
                        <a:pos x="T0" y="T1"/>
                      </a:cxn>
                      <a:cxn ang="0">
                        <a:pos x="T2" y="T3"/>
                      </a:cxn>
                      <a:cxn ang="0">
                        <a:pos x="T4" y="T5"/>
                      </a:cxn>
                      <a:cxn ang="0">
                        <a:pos x="T6" y="T7"/>
                      </a:cxn>
                    </a:cxnLst>
                    <a:rect l="0" t="0" r="r" b="b"/>
                    <a:pathLst>
                      <a:path w="29" h="29">
                        <a:moveTo>
                          <a:pt x="29" y="0"/>
                        </a:moveTo>
                        <a:lnTo>
                          <a:pt x="14" y="29"/>
                        </a:lnTo>
                        <a:lnTo>
                          <a:pt x="0" y="0"/>
                        </a:lnTo>
                        <a:lnTo>
                          <a:pt x="2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Line 226"/>
                  <p:cNvSpPr>
                    <a:spLocks noChangeShapeType="1"/>
                  </p:cNvSpPr>
                  <p:nvPr/>
                </p:nvSpPr>
                <p:spPr bwMode="auto">
                  <a:xfrm>
                    <a:off x="10567988" y="4460875"/>
                    <a:ext cx="0" cy="474663"/>
                  </a:xfrm>
                  <a:prstGeom prst="line">
                    <a:avLst/>
                  </a:prstGeom>
                  <a:noFill/>
                  <a:ln w="793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 name="Freeform 227"/>
                  <p:cNvSpPr>
                    <a:spLocks/>
                  </p:cNvSpPr>
                  <p:nvPr/>
                </p:nvSpPr>
                <p:spPr bwMode="auto">
                  <a:xfrm>
                    <a:off x="10545763" y="4929187"/>
                    <a:ext cx="46038" cy="46038"/>
                  </a:xfrm>
                  <a:custGeom>
                    <a:avLst/>
                    <a:gdLst>
                      <a:gd name="T0" fmla="*/ 29 w 29"/>
                      <a:gd name="T1" fmla="*/ 0 h 29"/>
                      <a:gd name="T2" fmla="*/ 14 w 29"/>
                      <a:gd name="T3" fmla="*/ 29 h 29"/>
                      <a:gd name="T4" fmla="*/ 0 w 29"/>
                      <a:gd name="T5" fmla="*/ 0 h 29"/>
                      <a:gd name="T6" fmla="*/ 29 w 29"/>
                      <a:gd name="T7" fmla="*/ 0 h 29"/>
                    </a:gdLst>
                    <a:ahLst/>
                    <a:cxnLst>
                      <a:cxn ang="0">
                        <a:pos x="T0" y="T1"/>
                      </a:cxn>
                      <a:cxn ang="0">
                        <a:pos x="T2" y="T3"/>
                      </a:cxn>
                      <a:cxn ang="0">
                        <a:pos x="T4" y="T5"/>
                      </a:cxn>
                      <a:cxn ang="0">
                        <a:pos x="T6" y="T7"/>
                      </a:cxn>
                    </a:cxnLst>
                    <a:rect l="0" t="0" r="r" b="b"/>
                    <a:pathLst>
                      <a:path w="29" h="29">
                        <a:moveTo>
                          <a:pt x="29" y="0"/>
                        </a:moveTo>
                        <a:lnTo>
                          <a:pt x="14" y="29"/>
                        </a:lnTo>
                        <a:lnTo>
                          <a:pt x="0" y="0"/>
                        </a:lnTo>
                        <a:lnTo>
                          <a:pt x="2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Line 278"/>
                  <p:cNvSpPr>
                    <a:spLocks noChangeShapeType="1"/>
                  </p:cNvSpPr>
                  <p:nvPr/>
                </p:nvSpPr>
                <p:spPr bwMode="auto">
                  <a:xfrm>
                    <a:off x="10567988" y="4460875"/>
                    <a:ext cx="0" cy="109538"/>
                  </a:xfrm>
                  <a:prstGeom prst="line">
                    <a:avLst/>
                  </a:prstGeom>
                  <a:noFill/>
                  <a:ln w="793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6" name="Freeform 279"/>
                  <p:cNvSpPr>
                    <a:spLocks/>
                  </p:cNvSpPr>
                  <p:nvPr/>
                </p:nvSpPr>
                <p:spPr bwMode="auto">
                  <a:xfrm>
                    <a:off x="10545763" y="4564062"/>
                    <a:ext cx="46038" cy="46038"/>
                  </a:xfrm>
                  <a:custGeom>
                    <a:avLst/>
                    <a:gdLst>
                      <a:gd name="T0" fmla="*/ 29 w 29"/>
                      <a:gd name="T1" fmla="*/ 0 h 29"/>
                      <a:gd name="T2" fmla="*/ 14 w 29"/>
                      <a:gd name="T3" fmla="*/ 29 h 29"/>
                      <a:gd name="T4" fmla="*/ 0 w 29"/>
                      <a:gd name="T5" fmla="*/ 0 h 29"/>
                      <a:gd name="T6" fmla="*/ 29 w 29"/>
                      <a:gd name="T7" fmla="*/ 0 h 29"/>
                    </a:gdLst>
                    <a:ahLst/>
                    <a:cxnLst>
                      <a:cxn ang="0">
                        <a:pos x="T0" y="T1"/>
                      </a:cxn>
                      <a:cxn ang="0">
                        <a:pos x="T2" y="T3"/>
                      </a:cxn>
                      <a:cxn ang="0">
                        <a:pos x="T4" y="T5"/>
                      </a:cxn>
                      <a:cxn ang="0">
                        <a:pos x="T6" y="T7"/>
                      </a:cxn>
                    </a:cxnLst>
                    <a:rect l="0" t="0" r="r" b="b"/>
                    <a:pathLst>
                      <a:path w="29" h="29">
                        <a:moveTo>
                          <a:pt x="29" y="0"/>
                        </a:moveTo>
                        <a:lnTo>
                          <a:pt x="14" y="29"/>
                        </a:lnTo>
                        <a:lnTo>
                          <a:pt x="0" y="0"/>
                        </a:lnTo>
                        <a:lnTo>
                          <a:pt x="2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28" name="Freeform 296"/>
                <p:cNvSpPr>
                  <a:spLocks/>
                </p:cNvSpPr>
                <p:nvPr/>
              </p:nvSpPr>
              <p:spPr bwMode="auto">
                <a:xfrm>
                  <a:off x="10547350" y="5808662"/>
                  <a:ext cx="46038" cy="46038"/>
                </a:xfrm>
                <a:custGeom>
                  <a:avLst/>
                  <a:gdLst>
                    <a:gd name="T0" fmla="*/ 29 w 29"/>
                    <a:gd name="T1" fmla="*/ 0 h 29"/>
                    <a:gd name="T2" fmla="*/ 16 w 29"/>
                    <a:gd name="T3" fmla="*/ 29 h 29"/>
                    <a:gd name="T4" fmla="*/ 0 w 29"/>
                    <a:gd name="T5" fmla="*/ 1 h 29"/>
                    <a:gd name="T6" fmla="*/ 29 w 29"/>
                    <a:gd name="T7" fmla="*/ 0 h 29"/>
                  </a:gdLst>
                  <a:ahLst/>
                  <a:cxnLst>
                    <a:cxn ang="0">
                      <a:pos x="T0" y="T1"/>
                    </a:cxn>
                    <a:cxn ang="0">
                      <a:pos x="T2" y="T3"/>
                    </a:cxn>
                    <a:cxn ang="0">
                      <a:pos x="T4" y="T5"/>
                    </a:cxn>
                    <a:cxn ang="0">
                      <a:pos x="T6" y="T7"/>
                    </a:cxn>
                  </a:cxnLst>
                  <a:rect l="0" t="0" r="r" b="b"/>
                  <a:pathLst>
                    <a:path w="29" h="29">
                      <a:moveTo>
                        <a:pt x="29" y="0"/>
                      </a:moveTo>
                      <a:lnTo>
                        <a:pt x="16" y="29"/>
                      </a:lnTo>
                      <a:lnTo>
                        <a:pt x="0" y="1"/>
                      </a:lnTo>
                      <a:lnTo>
                        <a:pt x="2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Rectangle 310"/>
                <p:cNvSpPr>
                  <a:spLocks noChangeArrowheads="1"/>
                </p:cNvSpPr>
                <p:nvPr/>
              </p:nvSpPr>
              <p:spPr bwMode="auto">
                <a:xfrm>
                  <a:off x="10321925" y="6521450"/>
                  <a:ext cx="5969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a:ln>
                        <a:noFill/>
                      </a:ln>
                      <a:solidFill>
                        <a:srgbClr val="000000"/>
                      </a:solidFill>
                      <a:effectLst/>
                      <a:latin typeface="Times New Roman" panose="02020603050405020304" pitchFamily="18" charset="0"/>
                    </a:rPr>
                    <a:t>RRR</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37" name="Freeform 339"/>
                <p:cNvSpPr>
                  <a:spLocks/>
                </p:cNvSpPr>
                <p:nvPr/>
              </p:nvSpPr>
              <p:spPr bwMode="auto">
                <a:xfrm>
                  <a:off x="10547350" y="3309937"/>
                  <a:ext cx="46038" cy="46038"/>
                </a:xfrm>
                <a:custGeom>
                  <a:avLst/>
                  <a:gdLst>
                    <a:gd name="T0" fmla="*/ 29 w 29"/>
                    <a:gd name="T1" fmla="*/ 0 h 29"/>
                    <a:gd name="T2" fmla="*/ 15 w 29"/>
                    <a:gd name="T3" fmla="*/ 29 h 29"/>
                    <a:gd name="T4" fmla="*/ 0 w 29"/>
                    <a:gd name="T5" fmla="*/ 0 h 29"/>
                    <a:gd name="T6" fmla="*/ 29 w 29"/>
                    <a:gd name="T7" fmla="*/ 0 h 29"/>
                  </a:gdLst>
                  <a:ahLst/>
                  <a:cxnLst>
                    <a:cxn ang="0">
                      <a:pos x="T0" y="T1"/>
                    </a:cxn>
                    <a:cxn ang="0">
                      <a:pos x="T2" y="T3"/>
                    </a:cxn>
                    <a:cxn ang="0">
                      <a:pos x="T4" y="T5"/>
                    </a:cxn>
                    <a:cxn ang="0">
                      <a:pos x="T6" y="T7"/>
                    </a:cxn>
                  </a:cxnLst>
                  <a:rect l="0" t="0" r="r" b="b"/>
                  <a:pathLst>
                    <a:path w="29" h="29">
                      <a:moveTo>
                        <a:pt x="29" y="0"/>
                      </a:moveTo>
                      <a:lnTo>
                        <a:pt x="15" y="29"/>
                      </a:lnTo>
                      <a:lnTo>
                        <a:pt x="0" y="0"/>
                      </a:lnTo>
                      <a:lnTo>
                        <a:pt x="2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139" name="Rectangle 80"/>
            <p:cNvSpPr>
              <a:spLocks noChangeArrowheads="1"/>
            </p:cNvSpPr>
            <p:nvPr/>
          </p:nvSpPr>
          <p:spPr bwMode="auto">
            <a:xfrm>
              <a:off x="5837238" y="1957387"/>
              <a:ext cx="592138" cy="293688"/>
            </a:xfrm>
            <a:prstGeom prst="rect">
              <a:avLst/>
            </a:prstGeom>
            <a:solidFill>
              <a:srgbClr val="FFA5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 name="Rectangle 81"/>
            <p:cNvSpPr>
              <a:spLocks noChangeArrowheads="1"/>
            </p:cNvSpPr>
            <p:nvPr/>
          </p:nvSpPr>
          <p:spPr bwMode="auto">
            <a:xfrm>
              <a:off x="6051550" y="1962150"/>
              <a:ext cx="26511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a:ln>
                    <a:noFill/>
                  </a:ln>
                  <a:solidFill>
                    <a:srgbClr val="000000"/>
                  </a:solidFill>
                  <a:effectLst/>
                  <a:latin typeface="Times New Roman" panose="02020603050405020304" pitchFamily="18" charset="0"/>
                </a:rPr>
                <a:t>C</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41" name="Rectangle 90"/>
            <p:cNvSpPr>
              <a:spLocks noChangeArrowheads="1"/>
            </p:cNvSpPr>
            <p:nvPr/>
          </p:nvSpPr>
          <p:spPr bwMode="auto">
            <a:xfrm>
              <a:off x="9534525" y="1957387"/>
              <a:ext cx="590550" cy="293688"/>
            </a:xfrm>
            <a:prstGeom prst="rect">
              <a:avLst/>
            </a:prstGeom>
            <a:solidFill>
              <a:srgbClr val="FFA5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 name="Rectangle 91"/>
            <p:cNvSpPr>
              <a:spLocks noChangeArrowheads="1"/>
            </p:cNvSpPr>
            <p:nvPr/>
          </p:nvSpPr>
          <p:spPr bwMode="auto">
            <a:xfrm>
              <a:off x="9748838" y="1962150"/>
              <a:ext cx="26511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a:ln>
                    <a:noFill/>
                  </a:ln>
                  <a:solidFill>
                    <a:srgbClr val="000000"/>
                  </a:solidFill>
                  <a:effectLst/>
                  <a:latin typeface="Times New Roman" panose="02020603050405020304" pitchFamily="18" charset="0"/>
                </a:rPr>
                <a:t>C</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59" name="Line 160"/>
            <p:cNvSpPr>
              <a:spLocks noChangeShapeType="1"/>
            </p:cNvSpPr>
            <p:nvPr/>
          </p:nvSpPr>
          <p:spPr bwMode="auto">
            <a:xfrm>
              <a:off x="6132513" y="2251075"/>
              <a:ext cx="0" cy="180975"/>
            </a:xfrm>
            <a:prstGeom prst="line">
              <a:avLst/>
            </a:prstGeom>
            <a:noFill/>
            <a:ln w="793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1" name="Line 170"/>
            <p:cNvSpPr>
              <a:spLocks noChangeShapeType="1"/>
            </p:cNvSpPr>
            <p:nvPr/>
          </p:nvSpPr>
          <p:spPr bwMode="auto">
            <a:xfrm>
              <a:off x="9829800" y="2251075"/>
              <a:ext cx="0" cy="180975"/>
            </a:xfrm>
            <a:prstGeom prst="line">
              <a:avLst/>
            </a:prstGeom>
            <a:noFill/>
            <a:ln w="793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5" name="Line 315"/>
            <p:cNvSpPr>
              <a:spLocks noChangeShapeType="1"/>
            </p:cNvSpPr>
            <p:nvPr/>
          </p:nvSpPr>
          <p:spPr bwMode="auto">
            <a:xfrm flipH="1">
              <a:off x="6183313" y="1581150"/>
              <a:ext cx="1503363" cy="363538"/>
            </a:xfrm>
            <a:prstGeom prst="line">
              <a:avLst/>
            </a:prstGeom>
            <a:noFill/>
            <a:ln w="793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6" name="Freeform 316"/>
            <p:cNvSpPr>
              <a:spLocks/>
            </p:cNvSpPr>
            <p:nvPr/>
          </p:nvSpPr>
          <p:spPr bwMode="auto">
            <a:xfrm>
              <a:off x="6132513" y="1914525"/>
              <a:ext cx="63500" cy="57150"/>
            </a:xfrm>
            <a:custGeom>
              <a:avLst/>
              <a:gdLst>
                <a:gd name="T0" fmla="*/ 40 w 40"/>
                <a:gd name="T1" fmla="*/ 36 h 36"/>
                <a:gd name="T2" fmla="*/ 0 w 40"/>
                <a:gd name="T3" fmla="*/ 27 h 36"/>
                <a:gd name="T4" fmla="*/ 32 w 40"/>
                <a:gd name="T5" fmla="*/ 0 h 36"/>
                <a:gd name="T6" fmla="*/ 40 w 40"/>
                <a:gd name="T7" fmla="*/ 36 h 36"/>
              </a:gdLst>
              <a:ahLst/>
              <a:cxnLst>
                <a:cxn ang="0">
                  <a:pos x="T0" y="T1"/>
                </a:cxn>
                <a:cxn ang="0">
                  <a:pos x="T2" y="T3"/>
                </a:cxn>
                <a:cxn ang="0">
                  <a:pos x="T4" y="T5"/>
                </a:cxn>
                <a:cxn ang="0">
                  <a:pos x="T6" y="T7"/>
                </a:cxn>
              </a:cxnLst>
              <a:rect l="0" t="0" r="r" b="b"/>
              <a:pathLst>
                <a:path w="40" h="36">
                  <a:moveTo>
                    <a:pt x="40" y="36"/>
                  </a:moveTo>
                  <a:lnTo>
                    <a:pt x="0" y="27"/>
                  </a:lnTo>
                  <a:lnTo>
                    <a:pt x="32" y="0"/>
                  </a:lnTo>
                  <a:lnTo>
                    <a:pt x="40" y="3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Line 325"/>
            <p:cNvSpPr>
              <a:spLocks noChangeShapeType="1"/>
            </p:cNvSpPr>
            <p:nvPr/>
          </p:nvSpPr>
          <p:spPr bwMode="auto">
            <a:xfrm>
              <a:off x="8278813" y="1581150"/>
              <a:ext cx="1501775" cy="363538"/>
            </a:xfrm>
            <a:prstGeom prst="line">
              <a:avLst/>
            </a:prstGeom>
            <a:noFill/>
            <a:ln w="793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8" name="Freeform 326"/>
            <p:cNvSpPr>
              <a:spLocks/>
            </p:cNvSpPr>
            <p:nvPr/>
          </p:nvSpPr>
          <p:spPr bwMode="auto">
            <a:xfrm>
              <a:off x="9766300" y="1914525"/>
              <a:ext cx="63500" cy="57150"/>
            </a:xfrm>
            <a:custGeom>
              <a:avLst/>
              <a:gdLst>
                <a:gd name="T0" fmla="*/ 9 w 40"/>
                <a:gd name="T1" fmla="*/ 0 h 36"/>
                <a:gd name="T2" fmla="*/ 40 w 40"/>
                <a:gd name="T3" fmla="*/ 27 h 36"/>
                <a:gd name="T4" fmla="*/ 0 w 40"/>
                <a:gd name="T5" fmla="*/ 36 h 36"/>
                <a:gd name="T6" fmla="*/ 9 w 40"/>
                <a:gd name="T7" fmla="*/ 0 h 36"/>
              </a:gdLst>
              <a:ahLst/>
              <a:cxnLst>
                <a:cxn ang="0">
                  <a:pos x="T0" y="T1"/>
                </a:cxn>
                <a:cxn ang="0">
                  <a:pos x="T2" y="T3"/>
                </a:cxn>
                <a:cxn ang="0">
                  <a:pos x="T4" y="T5"/>
                </a:cxn>
                <a:cxn ang="0">
                  <a:pos x="T6" y="T7"/>
                </a:cxn>
              </a:cxnLst>
              <a:rect l="0" t="0" r="r" b="b"/>
              <a:pathLst>
                <a:path w="40" h="36">
                  <a:moveTo>
                    <a:pt x="9" y="0"/>
                  </a:moveTo>
                  <a:lnTo>
                    <a:pt x="40" y="27"/>
                  </a:lnTo>
                  <a:lnTo>
                    <a:pt x="0" y="36"/>
                  </a:lnTo>
                  <a:lnTo>
                    <a:pt x="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Rectangle 88"/>
            <p:cNvSpPr>
              <a:spLocks noChangeArrowheads="1"/>
            </p:cNvSpPr>
            <p:nvPr/>
          </p:nvSpPr>
          <p:spPr bwMode="auto">
            <a:xfrm>
              <a:off x="8794750" y="1957387"/>
              <a:ext cx="590550" cy="293688"/>
            </a:xfrm>
            <a:prstGeom prst="rect">
              <a:avLst/>
            </a:prstGeom>
            <a:solidFill>
              <a:srgbClr val="FFA5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Rectangle 89"/>
            <p:cNvSpPr>
              <a:spLocks noChangeArrowheads="1"/>
            </p:cNvSpPr>
            <p:nvPr/>
          </p:nvSpPr>
          <p:spPr bwMode="auto">
            <a:xfrm>
              <a:off x="9009063" y="1962150"/>
              <a:ext cx="26511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dirty="0">
                  <a:ln>
                    <a:noFill/>
                  </a:ln>
                  <a:solidFill>
                    <a:srgbClr val="000000"/>
                  </a:solidFill>
                  <a:effectLst/>
                  <a:latin typeface="Times New Roman" panose="02020603050405020304" pitchFamily="18" charset="0"/>
                </a:rPr>
                <a:t>C</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25" name="Line 168"/>
            <p:cNvSpPr>
              <a:spLocks noChangeShapeType="1"/>
            </p:cNvSpPr>
            <p:nvPr/>
          </p:nvSpPr>
          <p:spPr bwMode="auto">
            <a:xfrm>
              <a:off x="9090025" y="2251075"/>
              <a:ext cx="0" cy="180975"/>
            </a:xfrm>
            <a:prstGeom prst="line">
              <a:avLst/>
            </a:prstGeom>
            <a:noFill/>
            <a:ln w="793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1" name="Line 323"/>
            <p:cNvSpPr>
              <a:spLocks noChangeShapeType="1"/>
            </p:cNvSpPr>
            <p:nvPr/>
          </p:nvSpPr>
          <p:spPr bwMode="auto">
            <a:xfrm>
              <a:off x="8278813" y="1628775"/>
              <a:ext cx="765175" cy="309563"/>
            </a:xfrm>
            <a:prstGeom prst="line">
              <a:avLst/>
            </a:prstGeom>
            <a:noFill/>
            <a:ln w="793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2" name="Freeform 324"/>
            <p:cNvSpPr>
              <a:spLocks/>
            </p:cNvSpPr>
            <p:nvPr/>
          </p:nvSpPr>
          <p:spPr bwMode="auto">
            <a:xfrm>
              <a:off x="9024938" y="1908175"/>
              <a:ext cx="65088" cy="53975"/>
            </a:xfrm>
            <a:custGeom>
              <a:avLst/>
              <a:gdLst>
                <a:gd name="T0" fmla="*/ 14 w 41"/>
                <a:gd name="T1" fmla="*/ 0 h 34"/>
                <a:gd name="T2" fmla="*/ 41 w 41"/>
                <a:gd name="T3" fmla="*/ 31 h 34"/>
                <a:gd name="T4" fmla="*/ 0 w 41"/>
                <a:gd name="T5" fmla="*/ 34 h 34"/>
                <a:gd name="T6" fmla="*/ 14 w 41"/>
                <a:gd name="T7" fmla="*/ 0 h 34"/>
              </a:gdLst>
              <a:ahLst/>
              <a:cxnLst>
                <a:cxn ang="0">
                  <a:pos x="T0" y="T1"/>
                </a:cxn>
                <a:cxn ang="0">
                  <a:pos x="T2" y="T3"/>
                </a:cxn>
                <a:cxn ang="0">
                  <a:pos x="T4" y="T5"/>
                </a:cxn>
                <a:cxn ang="0">
                  <a:pos x="T6" y="T7"/>
                </a:cxn>
              </a:cxnLst>
              <a:rect l="0" t="0" r="r" b="b"/>
              <a:pathLst>
                <a:path w="41" h="34">
                  <a:moveTo>
                    <a:pt x="14" y="0"/>
                  </a:moveTo>
                  <a:lnTo>
                    <a:pt x="41" y="31"/>
                  </a:lnTo>
                  <a:lnTo>
                    <a:pt x="0" y="34"/>
                  </a:lnTo>
                  <a:lnTo>
                    <a:pt x="1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353" name="Group 352"/>
            <p:cNvGrpSpPr/>
            <p:nvPr/>
          </p:nvGrpSpPr>
          <p:grpSpPr>
            <a:xfrm>
              <a:off x="8796528" y="2425700"/>
              <a:ext cx="639763" cy="4432300"/>
              <a:chOff x="8794750" y="2425700"/>
              <a:chExt cx="639763" cy="4432300"/>
            </a:xfrm>
          </p:grpSpPr>
          <p:sp>
            <p:nvSpPr>
              <p:cNvPr id="209" name="Rectangle 104"/>
              <p:cNvSpPr>
                <a:spLocks noChangeArrowheads="1"/>
              </p:cNvSpPr>
              <p:nvPr/>
            </p:nvSpPr>
            <p:spPr bwMode="auto">
              <a:xfrm>
                <a:off x="8794750" y="2471737"/>
                <a:ext cx="590550" cy="293688"/>
              </a:xfrm>
              <a:prstGeom prst="rect">
                <a:avLst/>
              </a:prstGeom>
              <a:solidFill>
                <a:srgbClr val="66C2A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 name="Rectangle 105"/>
              <p:cNvSpPr>
                <a:spLocks noChangeArrowheads="1"/>
              </p:cNvSpPr>
              <p:nvPr/>
            </p:nvSpPr>
            <p:spPr bwMode="auto">
              <a:xfrm>
                <a:off x="8885238" y="2476500"/>
                <a:ext cx="5175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dirty="0">
                    <a:ln>
                      <a:noFill/>
                    </a:ln>
                    <a:solidFill>
                      <a:srgbClr val="000000"/>
                    </a:solidFill>
                    <a:effectLst/>
                    <a:latin typeface="Times New Roman" panose="02020603050405020304" pitchFamily="18" charset="0"/>
                  </a:rPr>
                  <a:t>R01</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11" name="Rectangle 114"/>
              <p:cNvSpPr>
                <a:spLocks noChangeArrowheads="1"/>
              </p:cNvSpPr>
              <p:nvPr/>
            </p:nvSpPr>
            <p:spPr bwMode="auto">
              <a:xfrm>
                <a:off x="8794750" y="2913062"/>
                <a:ext cx="590550" cy="293688"/>
              </a:xfrm>
              <a:prstGeom prst="rect">
                <a:avLst/>
              </a:prstGeom>
              <a:solidFill>
                <a:srgbClr val="66C2A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 name="Rectangle 115"/>
              <p:cNvSpPr>
                <a:spLocks noChangeArrowheads="1"/>
              </p:cNvSpPr>
              <p:nvPr/>
            </p:nvSpPr>
            <p:spPr bwMode="auto">
              <a:xfrm>
                <a:off x="8885238" y="2917825"/>
                <a:ext cx="5175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a:ln>
                      <a:noFill/>
                    </a:ln>
                    <a:solidFill>
                      <a:srgbClr val="000000"/>
                    </a:solidFill>
                    <a:effectLst/>
                    <a:latin typeface="Times New Roman" panose="02020603050405020304" pitchFamily="18" charset="0"/>
                  </a:rPr>
                  <a:t>R02</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15" name="Rectangle 128"/>
              <p:cNvSpPr>
                <a:spLocks noChangeArrowheads="1"/>
              </p:cNvSpPr>
              <p:nvPr/>
            </p:nvSpPr>
            <p:spPr bwMode="auto">
              <a:xfrm>
                <a:off x="8794750" y="3724275"/>
                <a:ext cx="590550" cy="295275"/>
              </a:xfrm>
              <a:prstGeom prst="rect">
                <a:avLst/>
              </a:prstGeom>
              <a:solidFill>
                <a:srgbClr val="FC8D6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 name="Rectangle 129"/>
              <p:cNvSpPr>
                <a:spLocks noChangeArrowheads="1"/>
              </p:cNvSpPr>
              <p:nvPr/>
            </p:nvSpPr>
            <p:spPr bwMode="auto">
              <a:xfrm>
                <a:off x="8891588" y="3733800"/>
                <a:ext cx="5048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dirty="0">
                    <a:ln>
                      <a:noFill/>
                    </a:ln>
                    <a:solidFill>
                      <a:srgbClr val="000000"/>
                    </a:solidFill>
                    <a:effectLst/>
                    <a:latin typeface="Times New Roman" panose="02020603050405020304" pitchFamily="18" charset="0"/>
                  </a:rPr>
                  <a:t>L02</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19" name="Line 148"/>
              <p:cNvSpPr>
                <a:spLocks noChangeShapeType="1"/>
              </p:cNvSpPr>
              <p:nvPr/>
            </p:nvSpPr>
            <p:spPr bwMode="auto">
              <a:xfrm>
                <a:off x="9090025" y="2765425"/>
                <a:ext cx="0" cy="107950"/>
              </a:xfrm>
              <a:prstGeom prst="line">
                <a:avLst/>
              </a:prstGeom>
              <a:noFill/>
              <a:ln w="793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0" name="Freeform 149"/>
              <p:cNvSpPr>
                <a:spLocks/>
              </p:cNvSpPr>
              <p:nvPr/>
            </p:nvSpPr>
            <p:spPr bwMode="auto">
              <a:xfrm>
                <a:off x="9067800" y="2867025"/>
                <a:ext cx="46038" cy="46038"/>
              </a:xfrm>
              <a:custGeom>
                <a:avLst/>
                <a:gdLst>
                  <a:gd name="T0" fmla="*/ 29 w 29"/>
                  <a:gd name="T1" fmla="*/ 0 h 29"/>
                  <a:gd name="T2" fmla="*/ 14 w 29"/>
                  <a:gd name="T3" fmla="*/ 29 h 29"/>
                  <a:gd name="T4" fmla="*/ 0 w 29"/>
                  <a:gd name="T5" fmla="*/ 0 h 29"/>
                  <a:gd name="T6" fmla="*/ 29 w 29"/>
                  <a:gd name="T7" fmla="*/ 0 h 29"/>
                </a:gdLst>
                <a:ahLst/>
                <a:cxnLst>
                  <a:cxn ang="0">
                    <a:pos x="T0" y="T1"/>
                  </a:cxn>
                  <a:cxn ang="0">
                    <a:pos x="T2" y="T3"/>
                  </a:cxn>
                  <a:cxn ang="0">
                    <a:pos x="T4" y="T5"/>
                  </a:cxn>
                  <a:cxn ang="0">
                    <a:pos x="T6" y="T7"/>
                  </a:cxn>
                </a:cxnLst>
                <a:rect l="0" t="0" r="r" b="b"/>
                <a:pathLst>
                  <a:path w="29" h="29">
                    <a:moveTo>
                      <a:pt x="29" y="0"/>
                    </a:moveTo>
                    <a:lnTo>
                      <a:pt x="14" y="29"/>
                    </a:lnTo>
                    <a:lnTo>
                      <a:pt x="0" y="0"/>
                    </a:lnTo>
                    <a:lnTo>
                      <a:pt x="2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 name="Freeform 169"/>
              <p:cNvSpPr>
                <a:spLocks/>
              </p:cNvSpPr>
              <p:nvPr/>
            </p:nvSpPr>
            <p:spPr bwMode="auto">
              <a:xfrm>
                <a:off x="9067800" y="2425700"/>
                <a:ext cx="46038" cy="46038"/>
              </a:xfrm>
              <a:custGeom>
                <a:avLst/>
                <a:gdLst>
                  <a:gd name="T0" fmla="*/ 29 w 29"/>
                  <a:gd name="T1" fmla="*/ 0 h 29"/>
                  <a:gd name="T2" fmla="*/ 14 w 29"/>
                  <a:gd name="T3" fmla="*/ 29 h 29"/>
                  <a:gd name="T4" fmla="*/ 0 w 29"/>
                  <a:gd name="T5" fmla="*/ 0 h 29"/>
                  <a:gd name="T6" fmla="*/ 29 w 29"/>
                  <a:gd name="T7" fmla="*/ 0 h 29"/>
                </a:gdLst>
                <a:ahLst/>
                <a:cxnLst>
                  <a:cxn ang="0">
                    <a:pos x="T0" y="T1"/>
                  </a:cxn>
                  <a:cxn ang="0">
                    <a:pos x="T2" y="T3"/>
                  </a:cxn>
                  <a:cxn ang="0">
                    <a:pos x="T4" y="T5"/>
                  </a:cxn>
                  <a:cxn ang="0">
                    <a:pos x="T6" y="T7"/>
                  </a:cxn>
                </a:cxnLst>
                <a:rect l="0" t="0" r="r" b="b"/>
                <a:pathLst>
                  <a:path w="29" h="29">
                    <a:moveTo>
                      <a:pt x="29" y="0"/>
                    </a:moveTo>
                    <a:lnTo>
                      <a:pt x="14" y="29"/>
                    </a:lnTo>
                    <a:lnTo>
                      <a:pt x="0" y="0"/>
                    </a:lnTo>
                    <a:lnTo>
                      <a:pt x="2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 name="Line 176"/>
              <p:cNvSpPr>
                <a:spLocks noChangeShapeType="1"/>
              </p:cNvSpPr>
              <p:nvPr/>
            </p:nvSpPr>
            <p:spPr bwMode="auto">
              <a:xfrm>
                <a:off x="9090025" y="3206750"/>
                <a:ext cx="0" cy="477838"/>
              </a:xfrm>
              <a:prstGeom prst="line">
                <a:avLst/>
              </a:prstGeom>
              <a:noFill/>
              <a:ln w="793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8" name="Freeform 177"/>
              <p:cNvSpPr>
                <a:spLocks/>
              </p:cNvSpPr>
              <p:nvPr/>
            </p:nvSpPr>
            <p:spPr bwMode="auto">
              <a:xfrm>
                <a:off x="9067800" y="3678237"/>
                <a:ext cx="46038" cy="46038"/>
              </a:xfrm>
              <a:custGeom>
                <a:avLst/>
                <a:gdLst>
                  <a:gd name="T0" fmla="*/ 29 w 29"/>
                  <a:gd name="T1" fmla="*/ 0 h 29"/>
                  <a:gd name="T2" fmla="*/ 14 w 29"/>
                  <a:gd name="T3" fmla="*/ 29 h 29"/>
                  <a:gd name="T4" fmla="*/ 0 w 29"/>
                  <a:gd name="T5" fmla="*/ 0 h 29"/>
                  <a:gd name="T6" fmla="*/ 29 w 29"/>
                  <a:gd name="T7" fmla="*/ 0 h 29"/>
                </a:gdLst>
                <a:ahLst/>
                <a:cxnLst>
                  <a:cxn ang="0">
                    <a:pos x="T0" y="T1"/>
                  </a:cxn>
                  <a:cxn ang="0">
                    <a:pos x="T2" y="T3"/>
                  </a:cxn>
                  <a:cxn ang="0">
                    <a:pos x="T4" y="T5"/>
                  </a:cxn>
                  <a:cxn ang="0">
                    <a:pos x="T6" y="T7"/>
                  </a:cxn>
                </a:cxnLst>
                <a:rect l="0" t="0" r="r" b="b"/>
                <a:pathLst>
                  <a:path w="29" h="29">
                    <a:moveTo>
                      <a:pt x="29" y="0"/>
                    </a:moveTo>
                    <a:lnTo>
                      <a:pt x="14" y="29"/>
                    </a:lnTo>
                    <a:lnTo>
                      <a:pt x="0" y="0"/>
                    </a:lnTo>
                    <a:lnTo>
                      <a:pt x="2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 name="Rectangle 200"/>
              <p:cNvSpPr>
                <a:spLocks noChangeArrowheads="1"/>
              </p:cNvSpPr>
              <p:nvPr/>
            </p:nvSpPr>
            <p:spPr bwMode="auto">
              <a:xfrm>
                <a:off x="8794750" y="4975225"/>
                <a:ext cx="590550" cy="293688"/>
              </a:xfrm>
              <a:prstGeom prst="rect">
                <a:avLst/>
              </a:prstGeom>
              <a:solidFill>
                <a:srgbClr val="8DA0C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 name="Rectangle 201"/>
              <p:cNvSpPr>
                <a:spLocks noChangeArrowheads="1"/>
              </p:cNvSpPr>
              <p:nvPr/>
            </p:nvSpPr>
            <p:spPr bwMode="auto">
              <a:xfrm>
                <a:off x="8885238" y="4983162"/>
                <a:ext cx="5175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a:ln>
                      <a:noFill/>
                    </a:ln>
                    <a:solidFill>
                      <a:srgbClr val="000000"/>
                    </a:solidFill>
                    <a:effectLst/>
                    <a:latin typeface="Times New Roman" panose="02020603050405020304" pitchFamily="18" charset="0"/>
                  </a:rPr>
                  <a:t>R05</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35" name="Rectangle 208"/>
              <p:cNvSpPr>
                <a:spLocks noChangeArrowheads="1"/>
              </p:cNvSpPr>
              <p:nvPr/>
            </p:nvSpPr>
            <p:spPr bwMode="auto">
              <a:xfrm>
                <a:off x="8794750" y="5413375"/>
                <a:ext cx="590550" cy="293688"/>
              </a:xfrm>
              <a:prstGeom prst="rect">
                <a:avLst/>
              </a:prstGeom>
              <a:solidFill>
                <a:srgbClr val="8DA0C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 name="Rectangle 209"/>
              <p:cNvSpPr>
                <a:spLocks noChangeArrowheads="1"/>
              </p:cNvSpPr>
              <p:nvPr/>
            </p:nvSpPr>
            <p:spPr bwMode="auto">
              <a:xfrm>
                <a:off x="8885238" y="5418137"/>
                <a:ext cx="5175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a:ln>
                      <a:noFill/>
                    </a:ln>
                    <a:solidFill>
                      <a:srgbClr val="000000"/>
                    </a:solidFill>
                    <a:effectLst/>
                    <a:latin typeface="Times New Roman" panose="02020603050405020304" pitchFamily="18" charset="0"/>
                  </a:rPr>
                  <a:t>R06</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37" name="Line 216"/>
              <p:cNvSpPr>
                <a:spLocks noChangeShapeType="1"/>
              </p:cNvSpPr>
              <p:nvPr/>
            </p:nvSpPr>
            <p:spPr bwMode="auto">
              <a:xfrm>
                <a:off x="9090025" y="5268912"/>
                <a:ext cx="0" cy="104775"/>
              </a:xfrm>
              <a:prstGeom prst="line">
                <a:avLst/>
              </a:prstGeom>
              <a:noFill/>
              <a:ln w="793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8" name="Freeform 217"/>
              <p:cNvSpPr>
                <a:spLocks/>
              </p:cNvSpPr>
              <p:nvPr/>
            </p:nvSpPr>
            <p:spPr bwMode="auto">
              <a:xfrm>
                <a:off x="9067800" y="5367337"/>
                <a:ext cx="46038" cy="46038"/>
              </a:xfrm>
              <a:custGeom>
                <a:avLst/>
                <a:gdLst>
                  <a:gd name="T0" fmla="*/ 29 w 29"/>
                  <a:gd name="T1" fmla="*/ 0 h 29"/>
                  <a:gd name="T2" fmla="*/ 14 w 29"/>
                  <a:gd name="T3" fmla="*/ 29 h 29"/>
                  <a:gd name="T4" fmla="*/ 0 w 29"/>
                  <a:gd name="T5" fmla="*/ 0 h 29"/>
                  <a:gd name="T6" fmla="*/ 29 w 29"/>
                  <a:gd name="T7" fmla="*/ 0 h 29"/>
                </a:gdLst>
                <a:ahLst/>
                <a:cxnLst>
                  <a:cxn ang="0">
                    <a:pos x="T0" y="T1"/>
                  </a:cxn>
                  <a:cxn ang="0">
                    <a:pos x="T2" y="T3"/>
                  </a:cxn>
                  <a:cxn ang="0">
                    <a:pos x="T4" y="T5"/>
                  </a:cxn>
                  <a:cxn ang="0">
                    <a:pos x="T6" y="T7"/>
                  </a:cxn>
                </a:cxnLst>
                <a:rect l="0" t="0" r="r" b="b"/>
                <a:pathLst>
                  <a:path w="29" h="29">
                    <a:moveTo>
                      <a:pt x="29" y="0"/>
                    </a:moveTo>
                    <a:lnTo>
                      <a:pt x="14" y="29"/>
                    </a:lnTo>
                    <a:lnTo>
                      <a:pt x="0" y="0"/>
                    </a:lnTo>
                    <a:lnTo>
                      <a:pt x="2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 name="Line 224"/>
              <p:cNvSpPr>
                <a:spLocks noChangeShapeType="1"/>
              </p:cNvSpPr>
              <p:nvPr/>
            </p:nvSpPr>
            <p:spPr bwMode="auto">
              <a:xfrm>
                <a:off x="9090025" y="4019550"/>
                <a:ext cx="0" cy="915988"/>
              </a:xfrm>
              <a:prstGeom prst="line">
                <a:avLst/>
              </a:prstGeom>
              <a:noFill/>
              <a:ln w="793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0" name="Freeform 225"/>
              <p:cNvSpPr>
                <a:spLocks/>
              </p:cNvSpPr>
              <p:nvPr/>
            </p:nvSpPr>
            <p:spPr bwMode="auto">
              <a:xfrm>
                <a:off x="9067800" y="4929187"/>
                <a:ext cx="46038" cy="46038"/>
              </a:xfrm>
              <a:custGeom>
                <a:avLst/>
                <a:gdLst>
                  <a:gd name="T0" fmla="*/ 29 w 29"/>
                  <a:gd name="T1" fmla="*/ 0 h 29"/>
                  <a:gd name="T2" fmla="*/ 14 w 29"/>
                  <a:gd name="T3" fmla="*/ 29 h 29"/>
                  <a:gd name="T4" fmla="*/ 0 w 29"/>
                  <a:gd name="T5" fmla="*/ 0 h 29"/>
                  <a:gd name="T6" fmla="*/ 29 w 29"/>
                  <a:gd name="T7" fmla="*/ 0 h 29"/>
                </a:gdLst>
                <a:ahLst/>
                <a:cxnLst>
                  <a:cxn ang="0">
                    <a:pos x="T0" y="T1"/>
                  </a:cxn>
                  <a:cxn ang="0">
                    <a:pos x="T2" y="T3"/>
                  </a:cxn>
                  <a:cxn ang="0">
                    <a:pos x="T4" y="T5"/>
                  </a:cxn>
                  <a:cxn ang="0">
                    <a:pos x="T6" y="T7"/>
                  </a:cxn>
                </a:cxnLst>
                <a:rect l="0" t="0" r="r" b="b"/>
                <a:pathLst>
                  <a:path w="29" h="29">
                    <a:moveTo>
                      <a:pt x="29" y="0"/>
                    </a:moveTo>
                    <a:lnTo>
                      <a:pt x="14" y="29"/>
                    </a:lnTo>
                    <a:lnTo>
                      <a:pt x="0" y="0"/>
                    </a:lnTo>
                    <a:lnTo>
                      <a:pt x="2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5" name="Rectangle 248"/>
              <p:cNvSpPr>
                <a:spLocks noChangeArrowheads="1"/>
              </p:cNvSpPr>
              <p:nvPr/>
            </p:nvSpPr>
            <p:spPr bwMode="auto">
              <a:xfrm>
                <a:off x="8794750" y="6224587"/>
                <a:ext cx="590550" cy="295275"/>
              </a:xfrm>
              <a:prstGeom prst="rect">
                <a:avLst/>
              </a:prstGeom>
              <a:solidFill>
                <a:srgbClr val="A6D85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6" name="Rectangle 249"/>
              <p:cNvSpPr>
                <a:spLocks noChangeArrowheads="1"/>
              </p:cNvSpPr>
              <p:nvPr/>
            </p:nvSpPr>
            <p:spPr bwMode="auto">
              <a:xfrm>
                <a:off x="8940800" y="6234112"/>
                <a:ext cx="4064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a:ln>
                      <a:noFill/>
                    </a:ln>
                    <a:solidFill>
                      <a:srgbClr val="000000"/>
                    </a:solidFill>
                    <a:effectLst/>
                    <a:latin typeface="Times New Roman" panose="02020603050405020304" pitchFamily="18" charset="0"/>
                  </a:rPr>
                  <a:t>FC</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47" name="Line 256"/>
              <p:cNvSpPr>
                <a:spLocks noChangeShapeType="1"/>
              </p:cNvSpPr>
              <p:nvPr/>
            </p:nvSpPr>
            <p:spPr bwMode="auto">
              <a:xfrm>
                <a:off x="9090025" y="5707062"/>
                <a:ext cx="0" cy="477838"/>
              </a:xfrm>
              <a:prstGeom prst="line">
                <a:avLst/>
              </a:prstGeom>
              <a:noFill/>
              <a:ln w="793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8" name="Freeform 257"/>
              <p:cNvSpPr>
                <a:spLocks/>
              </p:cNvSpPr>
              <p:nvPr/>
            </p:nvSpPr>
            <p:spPr bwMode="auto">
              <a:xfrm>
                <a:off x="9067800" y="6180137"/>
                <a:ext cx="46038" cy="44450"/>
              </a:xfrm>
              <a:custGeom>
                <a:avLst/>
                <a:gdLst>
                  <a:gd name="T0" fmla="*/ 29 w 29"/>
                  <a:gd name="T1" fmla="*/ 0 h 28"/>
                  <a:gd name="T2" fmla="*/ 14 w 29"/>
                  <a:gd name="T3" fmla="*/ 28 h 28"/>
                  <a:gd name="T4" fmla="*/ 0 w 29"/>
                  <a:gd name="T5" fmla="*/ 0 h 28"/>
                  <a:gd name="T6" fmla="*/ 29 w 29"/>
                  <a:gd name="T7" fmla="*/ 0 h 28"/>
                </a:gdLst>
                <a:ahLst/>
                <a:cxnLst>
                  <a:cxn ang="0">
                    <a:pos x="T0" y="T1"/>
                  </a:cxn>
                  <a:cxn ang="0">
                    <a:pos x="T2" y="T3"/>
                  </a:cxn>
                  <a:cxn ang="0">
                    <a:pos x="T4" y="T5"/>
                  </a:cxn>
                  <a:cxn ang="0">
                    <a:pos x="T6" y="T7"/>
                  </a:cxn>
                </a:cxnLst>
                <a:rect l="0" t="0" r="r" b="b"/>
                <a:pathLst>
                  <a:path w="29" h="28">
                    <a:moveTo>
                      <a:pt x="29" y="0"/>
                    </a:moveTo>
                    <a:lnTo>
                      <a:pt x="14" y="28"/>
                    </a:lnTo>
                    <a:lnTo>
                      <a:pt x="0" y="0"/>
                    </a:lnTo>
                    <a:lnTo>
                      <a:pt x="2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1" name="Line 275"/>
              <p:cNvSpPr>
                <a:spLocks noChangeShapeType="1"/>
              </p:cNvSpPr>
              <p:nvPr/>
            </p:nvSpPr>
            <p:spPr bwMode="auto">
              <a:xfrm>
                <a:off x="9090025" y="4460875"/>
                <a:ext cx="0" cy="109538"/>
              </a:xfrm>
              <a:prstGeom prst="line">
                <a:avLst/>
              </a:prstGeom>
              <a:noFill/>
              <a:ln w="793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2" name="Freeform 277"/>
              <p:cNvSpPr>
                <a:spLocks/>
              </p:cNvSpPr>
              <p:nvPr/>
            </p:nvSpPr>
            <p:spPr bwMode="auto">
              <a:xfrm>
                <a:off x="9067800" y="4564062"/>
                <a:ext cx="46038" cy="46038"/>
              </a:xfrm>
              <a:custGeom>
                <a:avLst/>
                <a:gdLst>
                  <a:gd name="T0" fmla="*/ 29 w 29"/>
                  <a:gd name="T1" fmla="*/ 0 h 29"/>
                  <a:gd name="T2" fmla="*/ 14 w 29"/>
                  <a:gd name="T3" fmla="*/ 29 h 29"/>
                  <a:gd name="T4" fmla="*/ 0 w 29"/>
                  <a:gd name="T5" fmla="*/ 0 h 29"/>
                  <a:gd name="T6" fmla="*/ 29 w 29"/>
                  <a:gd name="T7" fmla="*/ 0 h 29"/>
                </a:gdLst>
                <a:ahLst/>
                <a:cxnLst>
                  <a:cxn ang="0">
                    <a:pos x="T0" y="T1"/>
                  </a:cxn>
                  <a:cxn ang="0">
                    <a:pos x="T2" y="T3"/>
                  </a:cxn>
                  <a:cxn ang="0">
                    <a:pos x="T4" y="T5"/>
                  </a:cxn>
                  <a:cxn ang="0">
                    <a:pos x="T6" y="T7"/>
                  </a:cxn>
                </a:cxnLst>
                <a:rect l="0" t="0" r="r" b="b"/>
                <a:pathLst>
                  <a:path w="29" h="29">
                    <a:moveTo>
                      <a:pt x="29" y="0"/>
                    </a:moveTo>
                    <a:lnTo>
                      <a:pt x="14" y="29"/>
                    </a:lnTo>
                    <a:lnTo>
                      <a:pt x="0" y="0"/>
                    </a:lnTo>
                    <a:lnTo>
                      <a:pt x="2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5" name="Freeform 294"/>
              <p:cNvSpPr>
                <a:spLocks/>
              </p:cNvSpPr>
              <p:nvPr/>
            </p:nvSpPr>
            <p:spPr bwMode="auto">
              <a:xfrm>
                <a:off x="9067800" y="5808662"/>
                <a:ext cx="46038" cy="46038"/>
              </a:xfrm>
              <a:custGeom>
                <a:avLst/>
                <a:gdLst>
                  <a:gd name="T0" fmla="*/ 29 w 29"/>
                  <a:gd name="T1" fmla="*/ 0 h 29"/>
                  <a:gd name="T2" fmla="*/ 14 w 29"/>
                  <a:gd name="T3" fmla="*/ 29 h 29"/>
                  <a:gd name="T4" fmla="*/ 0 w 29"/>
                  <a:gd name="T5" fmla="*/ 0 h 29"/>
                  <a:gd name="T6" fmla="*/ 29 w 29"/>
                  <a:gd name="T7" fmla="*/ 0 h 29"/>
                </a:gdLst>
                <a:ahLst/>
                <a:cxnLst>
                  <a:cxn ang="0">
                    <a:pos x="T0" y="T1"/>
                  </a:cxn>
                  <a:cxn ang="0">
                    <a:pos x="T2" y="T3"/>
                  </a:cxn>
                  <a:cxn ang="0">
                    <a:pos x="T4" y="T5"/>
                  </a:cxn>
                  <a:cxn ang="0">
                    <a:pos x="T6" y="T7"/>
                  </a:cxn>
                </a:cxnLst>
                <a:rect l="0" t="0" r="r" b="b"/>
                <a:pathLst>
                  <a:path w="29" h="29">
                    <a:moveTo>
                      <a:pt x="29" y="0"/>
                    </a:moveTo>
                    <a:lnTo>
                      <a:pt x="14" y="29"/>
                    </a:lnTo>
                    <a:lnTo>
                      <a:pt x="0" y="0"/>
                    </a:lnTo>
                    <a:lnTo>
                      <a:pt x="2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8" name="Rectangle 308"/>
              <p:cNvSpPr>
                <a:spLocks noChangeArrowheads="1"/>
              </p:cNvSpPr>
              <p:nvPr/>
            </p:nvSpPr>
            <p:spPr bwMode="auto">
              <a:xfrm>
                <a:off x="8848725" y="6521450"/>
                <a:ext cx="58578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a:ln>
                      <a:noFill/>
                    </a:ln>
                    <a:solidFill>
                      <a:srgbClr val="000000"/>
                    </a:solidFill>
                    <a:effectLst/>
                    <a:latin typeface="Times New Roman" panose="02020603050405020304" pitchFamily="18" charset="0"/>
                  </a:rPr>
                  <a:t>RLR</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63" name="Freeform 337"/>
              <p:cNvSpPr>
                <a:spLocks/>
              </p:cNvSpPr>
              <p:nvPr/>
            </p:nvSpPr>
            <p:spPr bwMode="auto">
              <a:xfrm>
                <a:off x="9069388" y="3309937"/>
                <a:ext cx="46038" cy="46038"/>
              </a:xfrm>
              <a:custGeom>
                <a:avLst/>
                <a:gdLst>
                  <a:gd name="T0" fmla="*/ 29 w 29"/>
                  <a:gd name="T1" fmla="*/ 0 h 29"/>
                  <a:gd name="T2" fmla="*/ 15 w 29"/>
                  <a:gd name="T3" fmla="*/ 29 h 29"/>
                  <a:gd name="T4" fmla="*/ 0 w 29"/>
                  <a:gd name="T5" fmla="*/ 0 h 29"/>
                  <a:gd name="T6" fmla="*/ 29 w 29"/>
                  <a:gd name="T7" fmla="*/ 0 h 29"/>
                </a:gdLst>
                <a:ahLst/>
                <a:cxnLst>
                  <a:cxn ang="0">
                    <a:pos x="T0" y="T1"/>
                  </a:cxn>
                  <a:cxn ang="0">
                    <a:pos x="T2" y="T3"/>
                  </a:cxn>
                  <a:cxn ang="0">
                    <a:pos x="T4" y="T5"/>
                  </a:cxn>
                  <a:cxn ang="0">
                    <a:pos x="T6" y="T7"/>
                  </a:cxn>
                </a:cxnLst>
                <a:rect l="0" t="0" r="r" b="b"/>
                <a:pathLst>
                  <a:path w="29" h="29">
                    <a:moveTo>
                      <a:pt x="29" y="0"/>
                    </a:moveTo>
                    <a:lnTo>
                      <a:pt x="15" y="29"/>
                    </a:lnTo>
                    <a:lnTo>
                      <a:pt x="0" y="0"/>
                    </a:lnTo>
                    <a:lnTo>
                      <a:pt x="2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60" name="Group 359"/>
            <p:cNvGrpSpPr/>
            <p:nvPr/>
          </p:nvGrpSpPr>
          <p:grpSpPr>
            <a:xfrm>
              <a:off x="8055864" y="2425700"/>
              <a:ext cx="633413" cy="4432300"/>
              <a:chOff x="6577013" y="2425700"/>
              <a:chExt cx="633413" cy="4432300"/>
            </a:xfrm>
          </p:grpSpPr>
          <p:sp>
            <p:nvSpPr>
              <p:cNvPr id="207" name="Rectangle 98"/>
              <p:cNvSpPr>
                <a:spLocks noChangeArrowheads="1"/>
              </p:cNvSpPr>
              <p:nvPr/>
            </p:nvSpPr>
            <p:spPr bwMode="auto">
              <a:xfrm>
                <a:off x="6577013" y="2471737"/>
                <a:ext cx="590550" cy="293688"/>
              </a:xfrm>
              <a:prstGeom prst="rect">
                <a:avLst/>
              </a:prstGeom>
              <a:solidFill>
                <a:srgbClr val="66C2A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Rectangle 99"/>
              <p:cNvSpPr>
                <a:spLocks noChangeArrowheads="1"/>
              </p:cNvSpPr>
              <p:nvPr/>
            </p:nvSpPr>
            <p:spPr bwMode="auto">
              <a:xfrm>
                <a:off x="6673850" y="2476500"/>
                <a:ext cx="5048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dirty="0">
                    <a:ln>
                      <a:noFill/>
                    </a:ln>
                    <a:solidFill>
                      <a:srgbClr val="000000"/>
                    </a:solidFill>
                    <a:effectLst/>
                    <a:latin typeface="Times New Roman" panose="02020603050405020304" pitchFamily="18" charset="0"/>
                  </a:rPr>
                  <a:t>L01</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13" name="Rectangle 122"/>
              <p:cNvSpPr>
                <a:spLocks noChangeArrowheads="1"/>
              </p:cNvSpPr>
              <p:nvPr/>
            </p:nvSpPr>
            <p:spPr bwMode="auto">
              <a:xfrm>
                <a:off x="6577013" y="3724275"/>
                <a:ext cx="590550" cy="295275"/>
              </a:xfrm>
              <a:prstGeom prst="rect">
                <a:avLst/>
              </a:prstGeom>
              <a:solidFill>
                <a:srgbClr val="FC8D6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 name="Rectangle 123"/>
              <p:cNvSpPr>
                <a:spLocks noChangeArrowheads="1"/>
              </p:cNvSpPr>
              <p:nvPr/>
            </p:nvSpPr>
            <p:spPr bwMode="auto">
              <a:xfrm>
                <a:off x="6667500" y="3733800"/>
                <a:ext cx="5175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a:ln>
                      <a:noFill/>
                    </a:ln>
                    <a:solidFill>
                      <a:srgbClr val="000000"/>
                    </a:solidFill>
                    <a:effectLst/>
                    <a:latin typeface="Times New Roman" panose="02020603050405020304" pitchFamily="18" charset="0"/>
                  </a:rPr>
                  <a:t>R03</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17" name="Rectangle 134"/>
              <p:cNvSpPr>
                <a:spLocks noChangeArrowheads="1"/>
              </p:cNvSpPr>
              <p:nvPr/>
            </p:nvSpPr>
            <p:spPr bwMode="auto">
              <a:xfrm>
                <a:off x="6577013" y="4165600"/>
                <a:ext cx="590550" cy="295275"/>
              </a:xfrm>
              <a:prstGeom prst="rect">
                <a:avLst/>
              </a:prstGeom>
              <a:solidFill>
                <a:srgbClr val="FC8D6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 name="Rectangle 135"/>
              <p:cNvSpPr>
                <a:spLocks noChangeArrowheads="1"/>
              </p:cNvSpPr>
              <p:nvPr/>
            </p:nvSpPr>
            <p:spPr bwMode="auto">
              <a:xfrm>
                <a:off x="6667500" y="4175125"/>
                <a:ext cx="5175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a:ln>
                      <a:noFill/>
                    </a:ln>
                    <a:solidFill>
                      <a:srgbClr val="000000"/>
                    </a:solidFill>
                    <a:effectLst/>
                    <a:latin typeface="Times New Roman" panose="02020603050405020304" pitchFamily="18" charset="0"/>
                  </a:rPr>
                  <a:t>R04</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21" name="Line 152"/>
              <p:cNvSpPr>
                <a:spLocks noChangeShapeType="1"/>
              </p:cNvSpPr>
              <p:nvPr/>
            </p:nvSpPr>
            <p:spPr bwMode="auto">
              <a:xfrm>
                <a:off x="6872288" y="4019550"/>
                <a:ext cx="0" cy="106363"/>
              </a:xfrm>
              <a:prstGeom prst="line">
                <a:avLst/>
              </a:prstGeom>
              <a:noFill/>
              <a:ln w="793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2" name="Freeform 153"/>
              <p:cNvSpPr>
                <a:spLocks/>
              </p:cNvSpPr>
              <p:nvPr/>
            </p:nvSpPr>
            <p:spPr bwMode="auto">
              <a:xfrm>
                <a:off x="6850063" y="4119562"/>
                <a:ext cx="46038" cy="46038"/>
              </a:xfrm>
              <a:custGeom>
                <a:avLst/>
                <a:gdLst>
                  <a:gd name="T0" fmla="*/ 29 w 29"/>
                  <a:gd name="T1" fmla="*/ 0 h 29"/>
                  <a:gd name="T2" fmla="*/ 14 w 29"/>
                  <a:gd name="T3" fmla="*/ 29 h 29"/>
                  <a:gd name="T4" fmla="*/ 0 w 29"/>
                  <a:gd name="T5" fmla="*/ 0 h 29"/>
                  <a:gd name="T6" fmla="*/ 29 w 29"/>
                  <a:gd name="T7" fmla="*/ 0 h 29"/>
                </a:gdLst>
                <a:ahLst/>
                <a:cxnLst>
                  <a:cxn ang="0">
                    <a:pos x="T0" y="T1"/>
                  </a:cxn>
                  <a:cxn ang="0">
                    <a:pos x="T2" y="T3"/>
                  </a:cxn>
                  <a:cxn ang="0">
                    <a:pos x="T4" y="T5"/>
                  </a:cxn>
                  <a:cxn ang="0">
                    <a:pos x="T6" y="T7"/>
                  </a:cxn>
                </a:cxnLst>
                <a:rect l="0" t="0" r="r" b="b"/>
                <a:pathLst>
                  <a:path w="29" h="29">
                    <a:moveTo>
                      <a:pt x="29" y="0"/>
                    </a:moveTo>
                    <a:lnTo>
                      <a:pt x="14" y="29"/>
                    </a:lnTo>
                    <a:lnTo>
                      <a:pt x="0" y="0"/>
                    </a:lnTo>
                    <a:lnTo>
                      <a:pt x="2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 name="Freeform 163"/>
              <p:cNvSpPr>
                <a:spLocks/>
              </p:cNvSpPr>
              <p:nvPr/>
            </p:nvSpPr>
            <p:spPr bwMode="auto">
              <a:xfrm>
                <a:off x="6850063" y="2425700"/>
                <a:ext cx="46038" cy="46038"/>
              </a:xfrm>
              <a:custGeom>
                <a:avLst/>
                <a:gdLst>
                  <a:gd name="T0" fmla="*/ 29 w 29"/>
                  <a:gd name="T1" fmla="*/ 0 h 29"/>
                  <a:gd name="T2" fmla="*/ 14 w 29"/>
                  <a:gd name="T3" fmla="*/ 29 h 29"/>
                  <a:gd name="T4" fmla="*/ 0 w 29"/>
                  <a:gd name="T5" fmla="*/ 0 h 29"/>
                  <a:gd name="T6" fmla="*/ 29 w 29"/>
                  <a:gd name="T7" fmla="*/ 0 h 29"/>
                </a:gdLst>
                <a:ahLst/>
                <a:cxnLst>
                  <a:cxn ang="0">
                    <a:pos x="T0" y="T1"/>
                  </a:cxn>
                  <a:cxn ang="0">
                    <a:pos x="T2" y="T3"/>
                  </a:cxn>
                  <a:cxn ang="0">
                    <a:pos x="T4" y="T5"/>
                  </a:cxn>
                  <a:cxn ang="0">
                    <a:pos x="T6" y="T7"/>
                  </a:cxn>
                </a:cxnLst>
                <a:rect l="0" t="0" r="r" b="b"/>
                <a:pathLst>
                  <a:path w="29" h="29">
                    <a:moveTo>
                      <a:pt x="29" y="0"/>
                    </a:moveTo>
                    <a:lnTo>
                      <a:pt x="14" y="29"/>
                    </a:lnTo>
                    <a:lnTo>
                      <a:pt x="0" y="0"/>
                    </a:lnTo>
                    <a:lnTo>
                      <a:pt x="2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 name="Line 184"/>
              <p:cNvSpPr>
                <a:spLocks noChangeShapeType="1"/>
              </p:cNvSpPr>
              <p:nvPr/>
            </p:nvSpPr>
            <p:spPr bwMode="auto">
              <a:xfrm>
                <a:off x="6872288" y="2765425"/>
                <a:ext cx="0" cy="919163"/>
              </a:xfrm>
              <a:prstGeom prst="line">
                <a:avLst/>
              </a:prstGeom>
              <a:noFill/>
              <a:ln w="793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0" name="Freeform 185"/>
              <p:cNvSpPr>
                <a:spLocks/>
              </p:cNvSpPr>
              <p:nvPr/>
            </p:nvSpPr>
            <p:spPr bwMode="auto">
              <a:xfrm>
                <a:off x="6850063" y="3678237"/>
                <a:ext cx="46038" cy="46038"/>
              </a:xfrm>
              <a:custGeom>
                <a:avLst/>
                <a:gdLst>
                  <a:gd name="T0" fmla="*/ 29 w 29"/>
                  <a:gd name="T1" fmla="*/ 0 h 29"/>
                  <a:gd name="T2" fmla="*/ 14 w 29"/>
                  <a:gd name="T3" fmla="*/ 29 h 29"/>
                  <a:gd name="T4" fmla="*/ 0 w 29"/>
                  <a:gd name="T5" fmla="*/ 0 h 29"/>
                  <a:gd name="T6" fmla="*/ 29 w 29"/>
                  <a:gd name="T7" fmla="*/ 0 h 29"/>
                </a:gdLst>
                <a:ahLst/>
                <a:cxnLst>
                  <a:cxn ang="0">
                    <a:pos x="T0" y="T1"/>
                  </a:cxn>
                  <a:cxn ang="0">
                    <a:pos x="T2" y="T3"/>
                  </a:cxn>
                  <a:cxn ang="0">
                    <a:pos x="T4" y="T5"/>
                  </a:cxn>
                  <a:cxn ang="0">
                    <a:pos x="T6" y="T7"/>
                  </a:cxn>
                </a:cxnLst>
                <a:rect l="0" t="0" r="r" b="b"/>
                <a:pathLst>
                  <a:path w="29" h="29">
                    <a:moveTo>
                      <a:pt x="29" y="0"/>
                    </a:moveTo>
                    <a:lnTo>
                      <a:pt x="14" y="29"/>
                    </a:lnTo>
                    <a:lnTo>
                      <a:pt x="0" y="0"/>
                    </a:lnTo>
                    <a:lnTo>
                      <a:pt x="2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 name="Rectangle 194"/>
              <p:cNvSpPr>
                <a:spLocks noChangeArrowheads="1"/>
              </p:cNvSpPr>
              <p:nvPr/>
            </p:nvSpPr>
            <p:spPr bwMode="auto">
              <a:xfrm>
                <a:off x="6577013" y="4975225"/>
                <a:ext cx="590550" cy="293688"/>
              </a:xfrm>
              <a:prstGeom prst="rect">
                <a:avLst/>
              </a:prstGeom>
              <a:solidFill>
                <a:srgbClr val="8DA0C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 name="Rectangle 195"/>
              <p:cNvSpPr>
                <a:spLocks noChangeArrowheads="1"/>
              </p:cNvSpPr>
              <p:nvPr/>
            </p:nvSpPr>
            <p:spPr bwMode="auto">
              <a:xfrm>
                <a:off x="6673850" y="4983162"/>
                <a:ext cx="5048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a:ln>
                      <a:noFill/>
                    </a:ln>
                    <a:solidFill>
                      <a:srgbClr val="000000"/>
                    </a:solidFill>
                    <a:effectLst/>
                    <a:latin typeface="Times New Roman" panose="02020603050405020304" pitchFamily="18" charset="0"/>
                  </a:rPr>
                  <a:t>L03</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41" name="Line 232"/>
              <p:cNvSpPr>
                <a:spLocks noChangeShapeType="1"/>
              </p:cNvSpPr>
              <p:nvPr/>
            </p:nvSpPr>
            <p:spPr bwMode="auto">
              <a:xfrm>
                <a:off x="6872288" y="4460875"/>
                <a:ext cx="0" cy="474663"/>
              </a:xfrm>
              <a:prstGeom prst="line">
                <a:avLst/>
              </a:prstGeom>
              <a:noFill/>
              <a:ln w="793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2" name="Freeform 233"/>
              <p:cNvSpPr>
                <a:spLocks/>
              </p:cNvSpPr>
              <p:nvPr/>
            </p:nvSpPr>
            <p:spPr bwMode="auto">
              <a:xfrm>
                <a:off x="6850063" y="4929187"/>
                <a:ext cx="46038" cy="46038"/>
              </a:xfrm>
              <a:custGeom>
                <a:avLst/>
                <a:gdLst>
                  <a:gd name="T0" fmla="*/ 29 w 29"/>
                  <a:gd name="T1" fmla="*/ 0 h 29"/>
                  <a:gd name="T2" fmla="*/ 14 w 29"/>
                  <a:gd name="T3" fmla="*/ 29 h 29"/>
                  <a:gd name="T4" fmla="*/ 0 w 29"/>
                  <a:gd name="T5" fmla="*/ 0 h 29"/>
                  <a:gd name="T6" fmla="*/ 29 w 29"/>
                  <a:gd name="T7" fmla="*/ 0 h 29"/>
                </a:gdLst>
                <a:ahLst/>
                <a:cxnLst>
                  <a:cxn ang="0">
                    <a:pos x="T0" y="T1"/>
                  </a:cxn>
                  <a:cxn ang="0">
                    <a:pos x="T2" y="T3"/>
                  </a:cxn>
                  <a:cxn ang="0">
                    <a:pos x="T4" y="T5"/>
                  </a:cxn>
                  <a:cxn ang="0">
                    <a:pos x="T6" y="T7"/>
                  </a:cxn>
                </a:cxnLst>
                <a:rect l="0" t="0" r="r" b="b"/>
                <a:pathLst>
                  <a:path w="29" h="29">
                    <a:moveTo>
                      <a:pt x="29" y="0"/>
                    </a:moveTo>
                    <a:lnTo>
                      <a:pt x="14" y="29"/>
                    </a:lnTo>
                    <a:lnTo>
                      <a:pt x="0" y="0"/>
                    </a:lnTo>
                    <a:lnTo>
                      <a:pt x="2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3" name="Rectangle 242"/>
              <p:cNvSpPr>
                <a:spLocks noChangeArrowheads="1"/>
              </p:cNvSpPr>
              <p:nvPr/>
            </p:nvSpPr>
            <p:spPr bwMode="auto">
              <a:xfrm>
                <a:off x="6577013" y="6224587"/>
                <a:ext cx="590550" cy="295275"/>
              </a:xfrm>
              <a:prstGeom prst="rect">
                <a:avLst/>
              </a:prstGeom>
              <a:solidFill>
                <a:srgbClr val="A6D85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4" name="Rectangle 243"/>
              <p:cNvSpPr>
                <a:spLocks noChangeArrowheads="1"/>
              </p:cNvSpPr>
              <p:nvPr/>
            </p:nvSpPr>
            <p:spPr bwMode="auto">
              <a:xfrm>
                <a:off x="6723063" y="6234112"/>
                <a:ext cx="4064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a:ln>
                      <a:noFill/>
                    </a:ln>
                    <a:solidFill>
                      <a:srgbClr val="000000"/>
                    </a:solidFill>
                    <a:effectLst/>
                    <a:latin typeface="Times New Roman" panose="02020603050405020304" pitchFamily="18" charset="0"/>
                  </a:rPr>
                  <a:t>FC</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49" name="Line 262"/>
              <p:cNvSpPr>
                <a:spLocks noChangeShapeType="1"/>
              </p:cNvSpPr>
              <p:nvPr/>
            </p:nvSpPr>
            <p:spPr bwMode="auto">
              <a:xfrm>
                <a:off x="6872288" y="5268912"/>
                <a:ext cx="0" cy="915988"/>
              </a:xfrm>
              <a:prstGeom prst="line">
                <a:avLst/>
              </a:prstGeom>
              <a:noFill/>
              <a:ln w="793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0" name="Freeform 263"/>
              <p:cNvSpPr>
                <a:spLocks/>
              </p:cNvSpPr>
              <p:nvPr/>
            </p:nvSpPr>
            <p:spPr bwMode="auto">
              <a:xfrm>
                <a:off x="6850063" y="6180137"/>
                <a:ext cx="46038" cy="44450"/>
              </a:xfrm>
              <a:custGeom>
                <a:avLst/>
                <a:gdLst>
                  <a:gd name="T0" fmla="*/ 29 w 29"/>
                  <a:gd name="T1" fmla="*/ 0 h 28"/>
                  <a:gd name="T2" fmla="*/ 14 w 29"/>
                  <a:gd name="T3" fmla="*/ 28 h 28"/>
                  <a:gd name="T4" fmla="*/ 0 w 29"/>
                  <a:gd name="T5" fmla="*/ 0 h 28"/>
                  <a:gd name="T6" fmla="*/ 29 w 29"/>
                  <a:gd name="T7" fmla="*/ 0 h 28"/>
                </a:gdLst>
                <a:ahLst/>
                <a:cxnLst>
                  <a:cxn ang="0">
                    <a:pos x="T0" y="T1"/>
                  </a:cxn>
                  <a:cxn ang="0">
                    <a:pos x="T2" y="T3"/>
                  </a:cxn>
                  <a:cxn ang="0">
                    <a:pos x="T4" y="T5"/>
                  </a:cxn>
                  <a:cxn ang="0">
                    <a:pos x="T6" y="T7"/>
                  </a:cxn>
                </a:cxnLst>
                <a:rect l="0" t="0" r="r" b="b"/>
                <a:pathLst>
                  <a:path w="29" h="28">
                    <a:moveTo>
                      <a:pt x="29" y="0"/>
                    </a:moveTo>
                    <a:lnTo>
                      <a:pt x="14" y="28"/>
                    </a:lnTo>
                    <a:lnTo>
                      <a:pt x="0" y="0"/>
                    </a:lnTo>
                    <a:lnTo>
                      <a:pt x="2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3" name="Line 280"/>
              <p:cNvSpPr>
                <a:spLocks noChangeShapeType="1"/>
              </p:cNvSpPr>
              <p:nvPr/>
            </p:nvSpPr>
            <p:spPr bwMode="auto">
              <a:xfrm>
                <a:off x="6872288" y="4460875"/>
                <a:ext cx="0" cy="109538"/>
              </a:xfrm>
              <a:prstGeom prst="line">
                <a:avLst/>
              </a:prstGeom>
              <a:noFill/>
              <a:ln w="793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4" name="Freeform 281"/>
              <p:cNvSpPr>
                <a:spLocks/>
              </p:cNvSpPr>
              <p:nvPr/>
            </p:nvSpPr>
            <p:spPr bwMode="auto">
              <a:xfrm>
                <a:off x="6850063" y="4564062"/>
                <a:ext cx="46038" cy="46038"/>
              </a:xfrm>
              <a:custGeom>
                <a:avLst/>
                <a:gdLst>
                  <a:gd name="T0" fmla="*/ 29 w 29"/>
                  <a:gd name="T1" fmla="*/ 0 h 29"/>
                  <a:gd name="T2" fmla="*/ 14 w 29"/>
                  <a:gd name="T3" fmla="*/ 29 h 29"/>
                  <a:gd name="T4" fmla="*/ 0 w 29"/>
                  <a:gd name="T5" fmla="*/ 0 h 29"/>
                  <a:gd name="T6" fmla="*/ 29 w 29"/>
                  <a:gd name="T7" fmla="*/ 0 h 29"/>
                </a:gdLst>
                <a:ahLst/>
                <a:cxnLst>
                  <a:cxn ang="0">
                    <a:pos x="T0" y="T1"/>
                  </a:cxn>
                  <a:cxn ang="0">
                    <a:pos x="T2" y="T3"/>
                  </a:cxn>
                  <a:cxn ang="0">
                    <a:pos x="T4" y="T5"/>
                  </a:cxn>
                  <a:cxn ang="0">
                    <a:pos x="T6" y="T7"/>
                  </a:cxn>
                </a:cxnLst>
                <a:rect l="0" t="0" r="r" b="b"/>
                <a:pathLst>
                  <a:path w="29" h="29">
                    <a:moveTo>
                      <a:pt x="29" y="0"/>
                    </a:moveTo>
                    <a:lnTo>
                      <a:pt x="14" y="29"/>
                    </a:lnTo>
                    <a:lnTo>
                      <a:pt x="0" y="0"/>
                    </a:lnTo>
                    <a:lnTo>
                      <a:pt x="2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6" name="Freeform 298"/>
              <p:cNvSpPr>
                <a:spLocks/>
              </p:cNvSpPr>
              <p:nvPr/>
            </p:nvSpPr>
            <p:spPr bwMode="auto">
              <a:xfrm>
                <a:off x="6853238" y="5808662"/>
                <a:ext cx="44450" cy="46038"/>
              </a:xfrm>
              <a:custGeom>
                <a:avLst/>
                <a:gdLst>
                  <a:gd name="T0" fmla="*/ 28 w 28"/>
                  <a:gd name="T1" fmla="*/ 0 h 29"/>
                  <a:gd name="T2" fmla="*/ 14 w 28"/>
                  <a:gd name="T3" fmla="*/ 29 h 29"/>
                  <a:gd name="T4" fmla="*/ 0 w 28"/>
                  <a:gd name="T5" fmla="*/ 0 h 29"/>
                  <a:gd name="T6" fmla="*/ 28 w 28"/>
                  <a:gd name="T7" fmla="*/ 0 h 29"/>
                </a:gdLst>
                <a:ahLst/>
                <a:cxnLst>
                  <a:cxn ang="0">
                    <a:pos x="T0" y="T1"/>
                  </a:cxn>
                  <a:cxn ang="0">
                    <a:pos x="T2" y="T3"/>
                  </a:cxn>
                  <a:cxn ang="0">
                    <a:pos x="T4" y="T5"/>
                  </a:cxn>
                  <a:cxn ang="0">
                    <a:pos x="T6" y="T7"/>
                  </a:cxn>
                </a:cxnLst>
                <a:rect l="0" t="0" r="r" b="b"/>
                <a:pathLst>
                  <a:path w="28" h="29">
                    <a:moveTo>
                      <a:pt x="28" y="0"/>
                    </a:moveTo>
                    <a:lnTo>
                      <a:pt x="14" y="29"/>
                    </a:lnTo>
                    <a:lnTo>
                      <a:pt x="0" y="0"/>
                    </a:lnTo>
                    <a:lnTo>
                      <a:pt x="2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7" name="Rectangle 305"/>
              <p:cNvSpPr>
                <a:spLocks noChangeArrowheads="1"/>
              </p:cNvSpPr>
              <p:nvPr/>
            </p:nvSpPr>
            <p:spPr bwMode="auto">
              <a:xfrm>
                <a:off x="6637338" y="6521450"/>
                <a:ext cx="57308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a:ln>
                      <a:noFill/>
                    </a:ln>
                    <a:solidFill>
                      <a:srgbClr val="000000"/>
                    </a:solidFill>
                    <a:effectLst/>
                    <a:latin typeface="Times New Roman" panose="02020603050405020304" pitchFamily="18" charset="0"/>
                  </a:rPr>
                  <a:t>LRL</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64" name="Freeform 341"/>
              <p:cNvSpPr>
                <a:spLocks/>
              </p:cNvSpPr>
              <p:nvPr/>
            </p:nvSpPr>
            <p:spPr bwMode="auto">
              <a:xfrm>
                <a:off x="6853238" y="3309937"/>
                <a:ext cx="44450" cy="46038"/>
              </a:xfrm>
              <a:custGeom>
                <a:avLst/>
                <a:gdLst>
                  <a:gd name="T0" fmla="*/ 28 w 28"/>
                  <a:gd name="T1" fmla="*/ 0 h 29"/>
                  <a:gd name="T2" fmla="*/ 14 w 28"/>
                  <a:gd name="T3" fmla="*/ 29 h 29"/>
                  <a:gd name="T4" fmla="*/ 0 w 28"/>
                  <a:gd name="T5" fmla="*/ 0 h 29"/>
                  <a:gd name="T6" fmla="*/ 28 w 28"/>
                  <a:gd name="T7" fmla="*/ 0 h 29"/>
                </a:gdLst>
                <a:ahLst/>
                <a:cxnLst>
                  <a:cxn ang="0">
                    <a:pos x="T0" y="T1"/>
                  </a:cxn>
                  <a:cxn ang="0">
                    <a:pos x="T2" y="T3"/>
                  </a:cxn>
                  <a:cxn ang="0">
                    <a:pos x="T4" y="T5"/>
                  </a:cxn>
                  <a:cxn ang="0">
                    <a:pos x="T6" y="T7"/>
                  </a:cxn>
                </a:cxnLst>
                <a:rect l="0" t="0" r="r" b="b"/>
                <a:pathLst>
                  <a:path w="28" h="29">
                    <a:moveTo>
                      <a:pt x="28" y="0"/>
                    </a:moveTo>
                    <a:lnTo>
                      <a:pt x="14" y="29"/>
                    </a:lnTo>
                    <a:lnTo>
                      <a:pt x="0" y="0"/>
                    </a:lnTo>
                    <a:lnTo>
                      <a:pt x="2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70" name="Rectangle 86"/>
            <p:cNvSpPr>
              <a:spLocks noChangeArrowheads="1"/>
            </p:cNvSpPr>
            <p:nvPr/>
          </p:nvSpPr>
          <p:spPr bwMode="auto">
            <a:xfrm>
              <a:off x="8054975" y="1957387"/>
              <a:ext cx="592138" cy="293688"/>
            </a:xfrm>
            <a:prstGeom prst="rect">
              <a:avLst/>
            </a:prstGeom>
            <a:solidFill>
              <a:srgbClr val="FFA5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1" name="Rectangle 87"/>
            <p:cNvSpPr>
              <a:spLocks noChangeArrowheads="1"/>
            </p:cNvSpPr>
            <p:nvPr/>
          </p:nvSpPr>
          <p:spPr bwMode="auto">
            <a:xfrm>
              <a:off x="8269288" y="1962150"/>
              <a:ext cx="26511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dirty="0">
                  <a:ln>
                    <a:noFill/>
                  </a:ln>
                  <a:solidFill>
                    <a:srgbClr val="000000"/>
                  </a:solidFill>
                  <a:effectLst/>
                  <a:latin typeface="Times New Roman" panose="02020603050405020304" pitchFamily="18" charset="0"/>
                </a:rPr>
                <a:t>C</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90" name="Line 166"/>
            <p:cNvSpPr>
              <a:spLocks noChangeShapeType="1"/>
            </p:cNvSpPr>
            <p:nvPr/>
          </p:nvSpPr>
          <p:spPr bwMode="auto">
            <a:xfrm>
              <a:off x="8350250" y="2251075"/>
              <a:ext cx="0" cy="180975"/>
            </a:xfrm>
            <a:prstGeom prst="line">
              <a:avLst/>
            </a:prstGeom>
            <a:noFill/>
            <a:ln w="793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2" name="Rectangle 311"/>
            <p:cNvSpPr>
              <a:spLocks noChangeArrowheads="1"/>
            </p:cNvSpPr>
            <p:nvPr/>
          </p:nvSpPr>
          <p:spPr bwMode="auto">
            <a:xfrm>
              <a:off x="7686675" y="1362075"/>
              <a:ext cx="592138" cy="2936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5" name="Line 321"/>
            <p:cNvSpPr>
              <a:spLocks noChangeShapeType="1"/>
            </p:cNvSpPr>
            <p:nvPr/>
          </p:nvSpPr>
          <p:spPr bwMode="auto">
            <a:xfrm>
              <a:off x="8104188" y="1655762"/>
              <a:ext cx="214313" cy="261938"/>
            </a:xfrm>
            <a:prstGeom prst="line">
              <a:avLst/>
            </a:prstGeom>
            <a:noFill/>
            <a:ln w="793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6" name="Freeform 322"/>
            <p:cNvSpPr>
              <a:spLocks/>
            </p:cNvSpPr>
            <p:nvPr/>
          </p:nvSpPr>
          <p:spPr bwMode="auto">
            <a:xfrm>
              <a:off x="8291513" y="1893887"/>
              <a:ext cx="58738" cy="63500"/>
            </a:xfrm>
            <a:custGeom>
              <a:avLst/>
              <a:gdLst>
                <a:gd name="T0" fmla="*/ 29 w 37"/>
                <a:gd name="T1" fmla="*/ 0 h 40"/>
                <a:gd name="T2" fmla="*/ 37 w 37"/>
                <a:gd name="T3" fmla="*/ 40 h 40"/>
                <a:gd name="T4" fmla="*/ 0 w 37"/>
                <a:gd name="T5" fmla="*/ 23 h 40"/>
                <a:gd name="T6" fmla="*/ 29 w 37"/>
                <a:gd name="T7" fmla="*/ 0 h 40"/>
              </a:gdLst>
              <a:ahLst/>
              <a:cxnLst>
                <a:cxn ang="0">
                  <a:pos x="T0" y="T1"/>
                </a:cxn>
                <a:cxn ang="0">
                  <a:pos x="T2" y="T3"/>
                </a:cxn>
                <a:cxn ang="0">
                  <a:pos x="T4" y="T5"/>
                </a:cxn>
                <a:cxn ang="0">
                  <a:pos x="T6" y="T7"/>
                </a:cxn>
              </a:cxnLst>
              <a:rect l="0" t="0" r="r" b="b"/>
              <a:pathLst>
                <a:path w="37" h="40">
                  <a:moveTo>
                    <a:pt x="29" y="0"/>
                  </a:moveTo>
                  <a:lnTo>
                    <a:pt x="37" y="40"/>
                  </a:lnTo>
                  <a:lnTo>
                    <a:pt x="0" y="23"/>
                  </a:lnTo>
                  <a:lnTo>
                    <a:pt x="2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358" name="Group 357"/>
            <p:cNvGrpSpPr/>
            <p:nvPr/>
          </p:nvGrpSpPr>
          <p:grpSpPr>
            <a:xfrm>
              <a:off x="10268712" y="2425700"/>
              <a:ext cx="639763" cy="4432300"/>
              <a:chOff x="8054975" y="2425700"/>
              <a:chExt cx="639763" cy="4432300"/>
            </a:xfrm>
          </p:grpSpPr>
          <p:sp>
            <p:nvSpPr>
              <p:cNvPr id="321" name="Rectangle 307"/>
              <p:cNvSpPr>
                <a:spLocks noChangeArrowheads="1"/>
              </p:cNvSpPr>
              <p:nvPr/>
            </p:nvSpPr>
            <p:spPr bwMode="auto">
              <a:xfrm>
                <a:off x="8108950" y="6521450"/>
                <a:ext cx="58578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dirty="0">
                    <a:ln>
                      <a:noFill/>
                    </a:ln>
                    <a:solidFill>
                      <a:srgbClr val="000000"/>
                    </a:solidFill>
                    <a:effectLst/>
                    <a:latin typeface="Times New Roman" panose="02020603050405020304" pitchFamily="18" charset="0"/>
                  </a:rPr>
                  <a:t>RRL</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nvGrpSpPr>
              <p:cNvPr id="354" name="Group 353"/>
              <p:cNvGrpSpPr/>
              <p:nvPr/>
            </p:nvGrpSpPr>
            <p:grpSpPr>
              <a:xfrm>
                <a:off x="8054975" y="2425700"/>
                <a:ext cx="609600" cy="4144962"/>
                <a:chOff x="8054975" y="2425700"/>
                <a:chExt cx="609600" cy="4144962"/>
              </a:xfrm>
            </p:grpSpPr>
            <p:sp>
              <p:nvSpPr>
                <p:cNvPr id="274" name="Rectangle 102"/>
                <p:cNvSpPr>
                  <a:spLocks noChangeArrowheads="1"/>
                </p:cNvSpPr>
                <p:nvPr/>
              </p:nvSpPr>
              <p:spPr bwMode="auto">
                <a:xfrm>
                  <a:off x="8054975" y="2471737"/>
                  <a:ext cx="592138" cy="293688"/>
                </a:xfrm>
                <a:prstGeom prst="rect">
                  <a:avLst/>
                </a:prstGeom>
                <a:solidFill>
                  <a:srgbClr val="66C2A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5" name="Rectangle 103"/>
                <p:cNvSpPr>
                  <a:spLocks noChangeArrowheads="1"/>
                </p:cNvSpPr>
                <p:nvPr/>
              </p:nvSpPr>
              <p:spPr bwMode="auto">
                <a:xfrm>
                  <a:off x="8147050" y="2476500"/>
                  <a:ext cx="5175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a:ln>
                        <a:noFill/>
                      </a:ln>
                      <a:solidFill>
                        <a:srgbClr val="000000"/>
                      </a:solidFill>
                      <a:effectLst/>
                      <a:latin typeface="Times New Roman" panose="02020603050405020304" pitchFamily="18" charset="0"/>
                    </a:rPr>
                    <a:t>R01</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76" name="Rectangle 112"/>
                <p:cNvSpPr>
                  <a:spLocks noChangeArrowheads="1"/>
                </p:cNvSpPr>
                <p:nvPr/>
              </p:nvSpPr>
              <p:spPr bwMode="auto">
                <a:xfrm>
                  <a:off x="8054975" y="2913062"/>
                  <a:ext cx="592138" cy="293688"/>
                </a:xfrm>
                <a:prstGeom prst="rect">
                  <a:avLst/>
                </a:prstGeom>
                <a:solidFill>
                  <a:srgbClr val="66C2A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7" name="Rectangle 113"/>
                <p:cNvSpPr>
                  <a:spLocks noChangeArrowheads="1"/>
                </p:cNvSpPr>
                <p:nvPr/>
              </p:nvSpPr>
              <p:spPr bwMode="auto">
                <a:xfrm>
                  <a:off x="8147050" y="2917825"/>
                  <a:ext cx="5175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a:ln>
                        <a:noFill/>
                      </a:ln>
                      <a:solidFill>
                        <a:srgbClr val="000000"/>
                      </a:solidFill>
                      <a:effectLst/>
                      <a:latin typeface="Times New Roman" panose="02020603050405020304" pitchFamily="18" charset="0"/>
                    </a:rPr>
                    <a:t>R02</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80" name="Rectangle 126"/>
                <p:cNvSpPr>
                  <a:spLocks noChangeArrowheads="1"/>
                </p:cNvSpPr>
                <p:nvPr/>
              </p:nvSpPr>
              <p:spPr bwMode="auto">
                <a:xfrm>
                  <a:off x="8054975" y="3724275"/>
                  <a:ext cx="592138" cy="295275"/>
                </a:xfrm>
                <a:prstGeom prst="rect">
                  <a:avLst/>
                </a:prstGeom>
                <a:solidFill>
                  <a:srgbClr val="FC8D6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1" name="Rectangle 127"/>
                <p:cNvSpPr>
                  <a:spLocks noChangeArrowheads="1"/>
                </p:cNvSpPr>
                <p:nvPr/>
              </p:nvSpPr>
              <p:spPr bwMode="auto">
                <a:xfrm>
                  <a:off x="8147050" y="3733800"/>
                  <a:ext cx="5175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a:ln>
                        <a:noFill/>
                      </a:ln>
                      <a:solidFill>
                        <a:srgbClr val="000000"/>
                      </a:solidFill>
                      <a:effectLst/>
                      <a:latin typeface="Times New Roman" panose="02020603050405020304" pitchFamily="18" charset="0"/>
                    </a:rPr>
                    <a:t>R03</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82" name="Rectangle 136"/>
                <p:cNvSpPr>
                  <a:spLocks noChangeArrowheads="1"/>
                </p:cNvSpPr>
                <p:nvPr/>
              </p:nvSpPr>
              <p:spPr bwMode="auto">
                <a:xfrm>
                  <a:off x="8054975" y="4165600"/>
                  <a:ext cx="592138" cy="295275"/>
                </a:xfrm>
                <a:prstGeom prst="rect">
                  <a:avLst/>
                </a:prstGeom>
                <a:solidFill>
                  <a:srgbClr val="FC8D6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3" name="Rectangle 137"/>
                <p:cNvSpPr>
                  <a:spLocks noChangeArrowheads="1"/>
                </p:cNvSpPr>
                <p:nvPr/>
              </p:nvSpPr>
              <p:spPr bwMode="auto">
                <a:xfrm>
                  <a:off x="8147050" y="4175125"/>
                  <a:ext cx="5175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a:ln>
                        <a:noFill/>
                      </a:ln>
                      <a:solidFill>
                        <a:srgbClr val="000000"/>
                      </a:solidFill>
                      <a:effectLst/>
                      <a:latin typeface="Times New Roman" panose="02020603050405020304" pitchFamily="18" charset="0"/>
                    </a:rPr>
                    <a:t>R04</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84" name="Line 146"/>
                <p:cNvSpPr>
                  <a:spLocks noChangeShapeType="1"/>
                </p:cNvSpPr>
                <p:nvPr/>
              </p:nvSpPr>
              <p:spPr bwMode="auto">
                <a:xfrm>
                  <a:off x="8350250" y="2765425"/>
                  <a:ext cx="0" cy="107950"/>
                </a:xfrm>
                <a:prstGeom prst="line">
                  <a:avLst/>
                </a:prstGeom>
                <a:noFill/>
                <a:ln w="793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5" name="Freeform 147"/>
                <p:cNvSpPr>
                  <a:spLocks/>
                </p:cNvSpPr>
                <p:nvPr/>
              </p:nvSpPr>
              <p:spPr bwMode="auto">
                <a:xfrm>
                  <a:off x="8328025" y="2867025"/>
                  <a:ext cx="46038" cy="46038"/>
                </a:xfrm>
                <a:custGeom>
                  <a:avLst/>
                  <a:gdLst>
                    <a:gd name="T0" fmla="*/ 29 w 29"/>
                    <a:gd name="T1" fmla="*/ 0 h 29"/>
                    <a:gd name="T2" fmla="*/ 14 w 29"/>
                    <a:gd name="T3" fmla="*/ 29 h 29"/>
                    <a:gd name="T4" fmla="*/ 0 w 29"/>
                    <a:gd name="T5" fmla="*/ 0 h 29"/>
                    <a:gd name="T6" fmla="*/ 29 w 29"/>
                    <a:gd name="T7" fmla="*/ 0 h 29"/>
                  </a:gdLst>
                  <a:ahLst/>
                  <a:cxnLst>
                    <a:cxn ang="0">
                      <a:pos x="T0" y="T1"/>
                    </a:cxn>
                    <a:cxn ang="0">
                      <a:pos x="T2" y="T3"/>
                    </a:cxn>
                    <a:cxn ang="0">
                      <a:pos x="T4" y="T5"/>
                    </a:cxn>
                    <a:cxn ang="0">
                      <a:pos x="T6" y="T7"/>
                    </a:cxn>
                  </a:cxnLst>
                  <a:rect l="0" t="0" r="r" b="b"/>
                  <a:pathLst>
                    <a:path w="29" h="29">
                      <a:moveTo>
                        <a:pt x="29" y="0"/>
                      </a:moveTo>
                      <a:lnTo>
                        <a:pt x="14" y="29"/>
                      </a:lnTo>
                      <a:lnTo>
                        <a:pt x="0" y="0"/>
                      </a:lnTo>
                      <a:lnTo>
                        <a:pt x="2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6" name="Line 154"/>
                <p:cNvSpPr>
                  <a:spLocks noChangeShapeType="1"/>
                </p:cNvSpPr>
                <p:nvPr/>
              </p:nvSpPr>
              <p:spPr bwMode="auto">
                <a:xfrm>
                  <a:off x="8350250" y="4019550"/>
                  <a:ext cx="0" cy="106363"/>
                </a:xfrm>
                <a:prstGeom prst="line">
                  <a:avLst/>
                </a:prstGeom>
                <a:noFill/>
                <a:ln w="793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7" name="Freeform 155"/>
                <p:cNvSpPr>
                  <a:spLocks/>
                </p:cNvSpPr>
                <p:nvPr/>
              </p:nvSpPr>
              <p:spPr bwMode="auto">
                <a:xfrm>
                  <a:off x="8328025" y="4119562"/>
                  <a:ext cx="46038" cy="46038"/>
                </a:xfrm>
                <a:custGeom>
                  <a:avLst/>
                  <a:gdLst>
                    <a:gd name="T0" fmla="*/ 29 w 29"/>
                    <a:gd name="T1" fmla="*/ 0 h 29"/>
                    <a:gd name="T2" fmla="*/ 14 w 29"/>
                    <a:gd name="T3" fmla="*/ 29 h 29"/>
                    <a:gd name="T4" fmla="*/ 0 w 29"/>
                    <a:gd name="T5" fmla="*/ 0 h 29"/>
                    <a:gd name="T6" fmla="*/ 29 w 29"/>
                    <a:gd name="T7" fmla="*/ 0 h 29"/>
                  </a:gdLst>
                  <a:ahLst/>
                  <a:cxnLst>
                    <a:cxn ang="0">
                      <a:pos x="T0" y="T1"/>
                    </a:cxn>
                    <a:cxn ang="0">
                      <a:pos x="T2" y="T3"/>
                    </a:cxn>
                    <a:cxn ang="0">
                      <a:pos x="T4" y="T5"/>
                    </a:cxn>
                    <a:cxn ang="0">
                      <a:pos x="T6" y="T7"/>
                    </a:cxn>
                  </a:cxnLst>
                  <a:rect l="0" t="0" r="r" b="b"/>
                  <a:pathLst>
                    <a:path w="29" h="29">
                      <a:moveTo>
                        <a:pt x="29" y="0"/>
                      </a:moveTo>
                      <a:lnTo>
                        <a:pt x="14" y="29"/>
                      </a:lnTo>
                      <a:lnTo>
                        <a:pt x="0" y="0"/>
                      </a:lnTo>
                      <a:lnTo>
                        <a:pt x="2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1" name="Freeform 167"/>
                <p:cNvSpPr>
                  <a:spLocks/>
                </p:cNvSpPr>
                <p:nvPr/>
              </p:nvSpPr>
              <p:spPr bwMode="auto">
                <a:xfrm>
                  <a:off x="8328025" y="2425700"/>
                  <a:ext cx="46038" cy="46038"/>
                </a:xfrm>
                <a:custGeom>
                  <a:avLst/>
                  <a:gdLst>
                    <a:gd name="T0" fmla="*/ 29 w 29"/>
                    <a:gd name="T1" fmla="*/ 0 h 29"/>
                    <a:gd name="T2" fmla="*/ 14 w 29"/>
                    <a:gd name="T3" fmla="*/ 29 h 29"/>
                    <a:gd name="T4" fmla="*/ 0 w 29"/>
                    <a:gd name="T5" fmla="*/ 0 h 29"/>
                    <a:gd name="T6" fmla="*/ 29 w 29"/>
                    <a:gd name="T7" fmla="*/ 0 h 29"/>
                  </a:gdLst>
                  <a:ahLst/>
                  <a:cxnLst>
                    <a:cxn ang="0">
                      <a:pos x="T0" y="T1"/>
                    </a:cxn>
                    <a:cxn ang="0">
                      <a:pos x="T2" y="T3"/>
                    </a:cxn>
                    <a:cxn ang="0">
                      <a:pos x="T4" y="T5"/>
                    </a:cxn>
                    <a:cxn ang="0">
                      <a:pos x="T6" y="T7"/>
                    </a:cxn>
                  </a:cxnLst>
                  <a:rect l="0" t="0" r="r" b="b"/>
                  <a:pathLst>
                    <a:path w="29" h="29">
                      <a:moveTo>
                        <a:pt x="29" y="0"/>
                      </a:moveTo>
                      <a:lnTo>
                        <a:pt x="14" y="29"/>
                      </a:lnTo>
                      <a:lnTo>
                        <a:pt x="0" y="0"/>
                      </a:lnTo>
                      <a:lnTo>
                        <a:pt x="2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2" name="Line 174"/>
                <p:cNvSpPr>
                  <a:spLocks noChangeShapeType="1"/>
                </p:cNvSpPr>
                <p:nvPr/>
              </p:nvSpPr>
              <p:spPr bwMode="auto">
                <a:xfrm>
                  <a:off x="8350250" y="3206750"/>
                  <a:ext cx="0" cy="477838"/>
                </a:xfrm>
                <a:prstGeom prst="line">
                  <a:avLst/>
                </a:prstGeom>
                <a:noFill/>
                <a:ln w="793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3" name="Freeform 175"/>
                <p:cNvSpPr>
                  <a:spLocks/>
                </p:cNvSpPr>
                <p:nvPr/>
              </p:nvSpPr>
              <p:spPr bwMode="auto">
                <a:xfrm>
                  <a:off x="8328025" y="3678237"/>
                  <a:ext cx="46038" cy="46038"/>
                </a:xfrm>
                <a:custGeom>
                  <a:avLst/>
                  <a:gdLst>
                    <a:gd name="T0" fmla="*/ 29 w 29"/>
                    <a:gd name="T1" fmla="*/ 0 h 29"/>
                    <a:gd name="T2" fmla="*/ 14 w 29"/>
                    <a:gd name="T3" fmla="*/ 29 h 29"/>
                    <a:gd name="T4" fmla="*/ 0 w 29"/>
                    <a:gd name="T5" fmla="*/ 0 h 29"/>
                    <a:gd name="T6" fmla="*/ 29 w 29"/>
                    <a:gd name="T7" fmla="*/ 0 h 29"/>
                  </a:gdLst>
                  <a:ahLst/>
                  <a:cxnLst>
                    <a:cxn ang="0">
                      <a:pos x="T0" y="T1"/>
                    </a:cxn>
                    <a:cxn ang="0">
                      <a:pos x="T2" y="T3"/>
                    </a:cxn>
                    <a:cxn ang="0">
                      <a:pos x="T4" y="T5"/>
                    </a:cxn>
                    <a:cxn ang="0">
                      <a:pos x="T6" y="T7"/>
                    </a:cxn>
                  </a:cxnLst>
                  <a:rect l="0" t="0" r="r" b="b"/>
                  <a:pathLst>
                    <a:path w="29" h="29">
                      <a:moveTo>
                        <a:pt x="29" y="0"/>
                      </a:moveTo>
                      <a:lnTo>
                        <a:pt x="14" y="29"/>
                      </a:lnTo>
                      <a:lnTo>
                        <a:pt x="0" y="0"/>
                      </a:lnTo>
                      <a:lnTo>
                        <a:pt x="2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8" name="Rectangle 198"/>
                <p:cNvSpPr>
                  <a:spLocks noChangeArrowheads="1"/>
                </p:cNvSpPr>
                <p:nvPr/>
              </p:nvSpPr>
              <p:spPr bwMode="auto">
                <a:xfrm>
                  <a:off x="8054975" y="4975225"/>
                  <a:ext cx="592138" cy="293688"/>
                </a:xfrm>
                <a:prstGeom prst="rect">
                  <a:avLst/>
                </a:prstGeom>
                <a:solidFill>
                  <a:srgbClr val="8DA0C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9" name="Rectangle 199"/>
                <p:cNvSpPr>
                  <a:spLocks noChangeArrowheads="1"/>
                </p:cNvSpPr>
                <p:nvPr/>
              </p:nvSpPr>
              <p:spPr bwMode="auto">
                <a:xfrm>
                  <a:off x="8153400" y="4983162"/>
                  <a:ext cx="5048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a:ln>
                        <a:noFill/>
                      </a:ln>
                      <a:solidFill>
                        <a:srgbClr val="000000"/>
                      </a:solidFill>
                      <a:effectLst/>
                      <a:latin typeface="Times New Roman" panose="02020603050405020304" pitchFamily="18" charset="0"/>
                    </a:rPr>
                    <a:t>L03</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04" name="Line 222"/>
                <p:cNvSpPr>
                  <a:spLocks noChangeShapeType="1"/>
                </p:cNvSpPr>
                <p:nvPr/>
              </p:nvSpPr>
              <p:spPr bwMode="auto">
                <a:xfrm>
                  <a:off x="8350250" y="4460875"/>
                  <a:ext cx="0" cy="474663"/>
                </a:xfrm>
                <a:prstGeom prst="line">
                  <a:avLst/>
                </a:prstGeom>
                <a:noFill/>
                <a:ln w="793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5" name="Freeform 223"/>
                <p:cNvSpPr>
                  <a:spLocks/>
                </p:cNvSpPr>
                <p:nvPr/>
              </p:nvSpPr>
              <p:spPr bwMode="auto">
                <a:xfrm>
                  <a:off x="8328025" y="4929187"/>
                  <a:ext cx="46038" cy="46038"/>
                </a:xfrm>
                <a:custGeom>
                  <a:avLst/>
                  <a:gdLst>
                    <a:gd name="T0" fmla="*/ 29 w 29"/>
                    <a:gd name="T1" fmla="*/ 0 h 29"/>
                    <a:gd name="T2" fmla="*/ 14 w 29"/>
                    <a:gd name="T3" fmla="*/ 29 h 29"/>
                    <a:gd name="T4" fmla="*/ 0 w 29"/>
                    <a:gd name="T5" fmla="*/ 0 h 29"/>
                    <a:gd name="T6" fmla="*/ 29 w 29"/>
                    <a:gd name="T7" fmla="*/ 0 h 29"/>
                  </a:gdLst>
                  <a:ahLst/>
                  <a:cxnLst>
                    <a:cxn ang="0">
                      <a:pos x="T0" y="T1"/>
                    </a:cxn>
                    <a:cxn ang="0">
                      <a:pos x="T2" y="T3"/>
                    </a:cxn>
                    <a:cxn ang="0">
                      <a:pos x="T4" y="T5"/>
                    </a:cxn>
                    <a:cxn ang="0">
                      <a:pos x="T6" y="T7"/>
                    </a:cxn>
                  </a:cxnLst>
                  <a:rect l="0" t="0" r="r" b="b"/>
                  <a:pathLst>
                    <a:path w="29" h="29">
                      <a:moveTo>
                        <a:pt x="29" y="0"/>
                      </a:moveTo>
                      <a:lnTo>
                        <a:pt x="14" y="29"/>
                      </a:lnTo>
                      <a:lnTo>
                        <a:pt x="0" y="0"/>
                      </a:lnTo>
                      <a:lnTo>
                        <a:pt x="2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0" name="Rectangle 246"/>
                <p:cNvSpPr>
                  <a:spLocks noChangeArrowheads="1"/>
                </p:cNvSpPr>
                <p:nvPr/>
              </p:nvSpPr>
              <p:spPr bwMode="auto">
                <a:xfrm>
                  <a:off x="8054975" y="6224587"/>
                  <a:ext cx="592138" cy="295275"/>
                </a:xfrm>
                <a:prstGeom prst="rect">
                  <a:avLst/>
                </a:prstGeom>
                <a:solidFill>
                  <a:srgbClr val="A6D85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1" name="Rectangle 247"/>
                <p:cNvSpPr>
                  <a:spLocks noChangeArrowheads="1"/>
                </p:cNvSpPr>
                <p:nvPr/>
              </p:nvSpPr>
              <p:spPr bwMode="auto">
                <a:xfrm>
                  <a:off x="8202613" y="6234112"/>
                  <a:ext cx="4064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a:ln>
                        <a:noFill/>
                      </a:ln>
                      <a:solidFill>
                        <a:srgbClr val="000000"/>
                      </a:solidFill>
                      <a:effectLst/>
                      <a:latin typeface="Times New Roman" panose="02020603050405020304" pitchFamily="18" charset="0"/>
                    </a:rPr>
                    <a:t>FC</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12" name="Line 254"/>
                <p:cNvSpPr>
                  <a:spLocks noChangeShapeType="1"/>
                </p:cNvSpPr>
                <p:nvPr/>
              </p:nvSpPr>
              <p:spPr bwMode="auto">
                <a:xfrm>
                  <a:off x="8350250" y="5268912"/>
                  <a:ext cx="0" cy="915988"/>
                </a:xfrm>
                <a:prstGeom prst="line">
                  <a:avLst/>
                </a:prstGeom>
                <a:noFill/>
                <a:ln w="793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3" name="Freeform 255"/>
                <p:cNvSpPr>
                  <a:spLocks/>
                </p:cNvSpPr>
                <p:nvPr/>
              </p:nvSpPr>
              <p:spPr bwMode="auto">
                <a:xfrm>
                  <a:off x="8328025" y="6180137"/>
                  <a:ext cx="46038" cy="44450"/>
                </a:xfrm>
                <a:custGeom>
                  <a:avLst/>
                  <a:gdLst>
                    <a:gd name="T0" fmla="*/ 29 w 29"/>
                    <a:gd name="T1" fmla="*/ 0 h 28"/>
                    <a:gd name="T2" fmla="*/ 14 w 29"/>
                    <a:gd name="T3" fmla="*/ 28 h 28"/>
                    <a:gd name="T4" fmla="*/ 0 w 29"/>
                    <a:gd name="T5" fmla="*/ 0 h 28"/>
                    <a:gd name="T6" fmla="*/ 29 w 29"/>
                    <a:gd name="T7" fmla="*/ 0 h 28"/>
                  </a:gdLst>
                  <a:ahLst/>
                  <a:cxnLst>
                    <a:cxn ang="0">
                      <a:pos x="T0" y="T1"/>
                    </a:cxn>
                    <a:cxn ang="0">
                      <a:pos x="T2" y="T3"/>
                    </a:cxn>
                    <a:cxn ang="0">
                      <a:pos x="T4" y="T5"/>
                    </a:cxn>
                    <a:cxn ang="0">
                      <a:pos x="T6" y="T7"/>
                    </a:cxn>
                  </a:cxnLst>
                  <a:rect l="0" t="0" r="r" b="b"/>
                  <a:pathLst>
                    <a:path w="29" h="28">
                      <a:moveTo>
                        <a:pt x="29" y="0"/>
                      </a:moveTo>
                      <a:lnTo>
                        <a:pt x="14" y="28"/>
                      </a:lnTo>
                      <a:lnTo>
                        <a:pt x="0" y="0"/>
                      </a:lnTo>
                      <a:lnTo>
                        <a:pt x="2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4" name="Line 273"/>
                <p:cNvSpPr>
                  <a:spLocks noChangeShapeType="1"/>
                </p:cNvSpPr>
                <p:nvPr/>
              </p:nvSpPr>
              <p:spPr bwMode="auto">
                <a:xfrm>
                  <a:off x="8350250" y="4460875"/>
                  <a:ext cx="0" cy="109538"/>
                </a:xfrm>
                <a:prstGeom prst="line">
                  <a:avLst/>
                </a:prstGeom>
                <a:noFill/>
                <a:ln w="793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5" name="Freeform 274"/>
                <p:cNvSpPr>
                  <a:spLocks/>
                </p:cNvSpPr>
                <p:nvPr/>
              </p:nvSpPr>
              <p:spPr bwMode="auto">
                <a:xfrm>
                  <a:off x="8328025" y="4564062"/>
                  <a:ext cx="46038" cy="46038"/>
                </a:xfrm>
                <a:custGeom>
                  <a:avLst/>
                  <a:gdLst>
                    <a:gd name="T0" fmla="*/ 29 w 29"/>
                    <a:gd name="T1" fmla="*/ 0 h 29"/>
                    <a:gd name="T2" fmla="*/ 14 w 29"/>
                    <a:gd name="T3" fmla="*/ 29 h 29"/>
                    <a:gd name="T4" fmla="*/ 0 w 29"/>
                    <a:gd name="T5" fmla="*/ 0 h 29"/>
                    <a:gd name="T6" fmla="*/ 29 w 29"/>
                    <a:gd name="T7" fmla="*/ 0 h 29"/>
                  </a:gdLst>
                  <a:ahLst/>
                  <a:cxnLst>
                    <a:cxn ang="0">
                      <a:pos x="T0" y="T1"/>
                    </a:cxn>
                    <a:cxn ang="0">
                      <a:pos x="T2" y="T3"/>
                    </a:cxn>
                    <a:cxn ang="0">
                      <a:pos x="T4" y="T5"/>
                    </a:cxn>
                    <a:cxn ang="0">
                      <a:pos x="T6" y="T7"/>
                    </a:cxn>
                  </a:cxnLst>
                  <a:rect l="0" t="0" r="r" b="b"/>
                  <a:pathLst>
                    <a:path w="29" h="29">
                      <a:moveTo>
                        <a:pt x="29" y="0"/>
                      </a:moveTo>
                      <a:lnTo>
                        <a:pt x="14" y="29"/>
                      </a:lnTo>
                      <a:lnTo>
                        <a:pt x="0" y="0"/>
                      </a:lnTo>
                      <a:lnTo>
                        <a:pt x="2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8" name="Freeform 292"/>
                <p:cNvSpPr>
                  <a:spLocks/>
                </p:cNvSpPr>
                <p:nvPr/>
              </p:nvSpPr>
              <p:spPr bwMode="auto">
                <a:xfrm>
                  <a:off x="8331200" y="5808662"/>
                  <a:ext cx="46038" cy="46038"/>
                </a:xfrm>
                <a:custGeom>
                  <a:avLst/>
                  <a:gdLst>
                    <a:gd name="T0" fmla="*/ 29 w 29"/>
                    <a:gd name="T1" fmla="*/ 0 h 29"/>
                    <a:gd name="T2" fmla="*/ 14 w 29"/>
                    <a:gd name="T3" fmla="*/ 29 h 29"/>
                    <a:gd name="T4" fmla="*/ 0 w 29"/>
                    <a:gd name="T5" fmla="*/ 0 h 29"/>
                    <a:gd name="T6" fmla="*/ 29 w 29"/>
                    <a:gd name="T7" fmla="*/ 0 h 29"/>
                  </a:gdLst>
                  <a:ahLst/>
                  <a:cxnLst>
                    <a:cxn ang="0">
                      <a:pos x="T0" y="T1"/>
                    </a:cxn>
                    <a:cxn ang="0">
                      <a:pos x="T2" y="T3"/>
                    </a:cxn>
                    <a:cxn ang="0">
                      <a:pos x="T4" y="T5"/>
                    </a:cxn>
                    <a:cxn ang="0">
                      <a:pos x="T6" y="T7"/>
                    </a:cxn>
                  </a:cxnLst>
                  <a:rect l="0" t="0" r="r" b="b"/>
                  <a:pathLst>
                    <a:path w="29" h="29">
                      <a:moveTo>
                        <a:pt x="29" y="0"/>
                      </a:moveTo>
                      <a:lnTo>
                        <a:pt x="14" y="29"/>
                      </a:lnTo>
                      <a:lnTo>
                        <a:pt x="0" y="0"/>
                      </a:lnTo>
                      <a:lnTo>
                        <a:pt x="2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7" name="Line 334"/>
                <p:cNvSpPr>
                  <a:spLocks noChangeShapeType="1"/>
                </p:cNvSpPr>
                <p:nvPr/>
              </p:nvSpPr>
              <p:spPr bwMode="auto">
                <a:xfrm>
                  <a:off x="8350250" y="3206750"/>
                  <a:ext cx="0" cy="107950"/>
                </a:xfrm>
                <a:prstGeom prst="line">
                  <a:avLst/>
                </a:prstGeom>
                <a:noFill/>
                <a:ln w="793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8" name="Freeform 335"/>
                <p:cNvSpPr>
                  <a:spLocks/>
                </p:cNvSpPr>
                <p:nvPr/>
              </p:nvSpPr>
              <p:spPr bwMode="auto">
                <a:xfrm>
                  <a:off x="8328025" y="3309937"/>
                  <a:ext cx="46038" cy="46038"/>
                </a:xfrm>
                <a:custGeom>
                  <a:avLst/>
                  <a:gdLst>
                    <a:gd name="T0" fmla="*/ 29 w 29"/>
                    <a:gd name="T1" fmla="*/ 0 h 29"/>
                    <a:gd name="T2" fmla="*/ 14 w 29"/>
                    <a:gd name="T3" fmla="*/ 29 h 29"/>
                    <a:gd name="T4" fmla="*/ 0 w 29"/>
                    <a:gd name="T5" fmla="*/ 0 h 29"/>
                    <a:gd name="T6" fmla="*/ 29 w 29"/>
                    <a:gd name="T7" fmla="*/ 0 h 29"/>
                  </a:gdLst>
                  <a:ahLst/>
                  <a:cxnLst>
                    <a:cxn ang="0">
                      <a:pos x="T0" y="T1"/>
                    </a:cxn>
                    <a:cxn ang="0">
                      <a:pos x="T2" y="T3"/>
                    </a:cxn>
                    <a:cxn ang="0">
                      <a:pos x="T4" y="T5"/>
                    </a:cxn>
                    <a:cxn ang="0">
                      <a:pos x="T6" y="T7"/>
                    </a:cxn>
                  </a:cxnLst>
                  <a:rect l="0" t="0" r="r" b="b"/>
                  <a:pathLst>
                    <a:path w="29" h="29">
                      <a:moveTo>
                        <a:pt x="29" y="0"/>
                      </a:moveTo>
                      <a:lnTo>
                        <a:pt x="14" y="29"/>
                      </a:lnTo>
                      <a:lnTo>
                        <a:pt x="0" y="0"/>
                      </a:lnTo>
                      <a:lnTo>
                        <a:pt x="2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359" name="Group 358"/>
            <p:cNvGrpSpPr/>
            <p:nvPr/>
          </p:nvGrpSpPr>
          <p:grpSpPr>
            <a:xfrm>
              <a:off x="9537192" y="2425700"/>
              <a:ext cx="633413" cy="4432300"/>
              <a:chOff x="7316788" y="2425700"/>
              <a:chExt cx="633413" cy="4432300"/>
            </a:xfrm>
          </p:grpSpPr>
          <p:sp>
            <p:nvSpPr>
              <p:cNvPr id="266" name="Line 76"/>
              <p:cNvSpPr>
                <a:spLocks noChangeShapeType="1"/>
              </p:cNvSpPr>
              <p:nvPr/>
            </p:nvSpPr>
            <p:spPr bwMode="auto">
              <a:xfrm>
                <a:off x="7612063" y="5707062"/>
                <a:ext cx="0" cy="477838"/>
              </a:xfrm>
              <a:prstGeom prst="line">
                <a:avLst/>
              </a:prstGeom>
              <a:noFill/>
              <a:ln w="793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7" name="Freeform 77"/>
              <p:cNvSpPr>
                <a:spLocks/>
              </p:cNvSpPr>
              <p:nvPr/>
            </p:nvSpPr>
            <p:spPr bwMode="auto">
              <a:xfrm>
                <a:off x="7588250" y="6180137"/>
                <a:ext cx="46038" cy="44450"/>
              </a:xfrm>
              <a:custGeom>
                <a:avLst/>
                <a:gdLst>
                  <a:gd name="T0" fmla="*/ 29 w 29"/>
                  <a:gd name="T1" fmla="*/ 0 h 28"/>
                  <a:gd name="T2" fmla="*/ 15 w 29"/>
                  <a:gd name="T3" fmla="*/ 28 h 28"/>
                  <a:gd name="T4" fmla="*/ 0 w 29"/>
                  <a:gd name="T5" fmla="*/ 0 h 28"/>
                  <a:gd name="T6" fmla="*/ 29 w 29"/>
                  <a:gd name="T7" fmla="*/ 0 h 28"/>
                </a:gdLst>
                <a:ahLst/>
                <a:cxnLst>
                  <a:cxn ang="0">
                    <a:pos x="T0" y="T1"/>
                  </a:cxn>
                  <a:cxn ang="0">
                    <a:pos x="T2" y="T3"/>
                  </a:cxn>
                  <a:cxn ang="0">
                    <a:pos x="T4" y="T5"/>
                  </a:cxn>
                  <a:cxn ang="0">
                    <a:pos x="T6" y="T7"/>
                  </a:cxn>
                </a:cxnLst>
                <a:rect l="0" t="0" r="r" b="b"/>
                <a:pathLst>
                  <a:path w="29" h="28">
                    <a:moveTo>
                      <a:pt x="29" y="0"/>
                    </a:moveTo>
                    <a:lnTo>
                      <a:pt x="15" y="28"/>
                    </a:lnTo>
                    <a:lnTo>
                      <a:pt x="0" y="0"/>
                    </a:lnTo>
                    <a:lnTo>
                      <a:pt x="2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2" name="Rectangle 100"/>
              <p:cNvSpPr>
                <a:spLocks noChangeArrowheads="1"/>
              </p:cNvSpPr>
              <p:nvPr/>
            </p:nvSpPr>
            <p:spPr bwMode="auto">
              <a:xfrm>
                <a:off x="7316788" y="2471737"/>
                <a:ext cx="590550" cy="293688"/>
              </a:xfrm>
              <a:prstGeom prst="rect">
                <a:avLst/>
              </a:prstGeom>
              <a:solidFill>
                <a:srgbClr val="66C2A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3" name="Rectangle 101"/>
              <p:cNvSpPr>
                <a:spLocks noChangeArrowheads="1"/>
              </p:cNvSpPr>
              <p:nvPr/>
            </p:nvSpPr>
            <p:spPr bwMode="auto">
              <a:xfrm>
                <a:off x="7413625" y="2476500"/>
                <a:ext cx="5048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a:ln>
                      <a:noFill/>
                    </a:ln>
                    <a:solidFill>
                      <a:srgbClr val="000000"/>
                    </a:solidFill>
                    <a:effectLst/>
                    <a:latin typeface="Times New Roman" panose="02020603050405020304" pitchFamily="18" charset="0"/>
                  </a:rPr>
                  <a:t>L01</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78" name="Rectangle 124"/>
              <p:cNvSpPr>
                <a:spLocks noChangeArrowheads="1"/>
              </p:cNvSpPr>
              <p:nvPr/>
            </p:nvSpPr>
            <p:spPr bwMode="auto">
              <a:xfrm>
                <a:off x="7316788" y="3724275"/>
                <a:ext cx="590550" cy="295275"/>
              </a:xfrm>
              <a:prstGeom prst="rect">
                <a:avLst/>
              </a:prstGeom>
              <a:solidFill>
                <a:srgbClr val="FC8D6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9" name="Rectangle 125"/>
              <p:cNvSpPr>
                <a:spLocks noChangeArrowheads="1"/>
              </p:cNvSpPr>
              <p:nvPr/>
            </p:nvSpPr>
            <p:spPr bwMode="auto">
              <a:xfrm>
                <a:off x="7413625" y="3733800"/>
                <a:ext cx="5048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dirty="0">
                    <a:ln>
                      <a:noFill/>
                    </a:ln>
                    <a:solidFill>
                      <a:srgbClr val="000000"/>
                    </a:solidFill>
                    <a:effectLst/>
                    <a:latin typeface="Times New Roman" panose="02020603050405020304" pitchFamily="18" charset="0"/>
                  </a:rPr>
                  <a:t>L02</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89" name="Freeform 165"/>
              <p:cNvSpPr>
                <a:spLocks/>
              </p:cNvSpPr>
              <p:nvPr/>
            </p:nvSpPr>
            <p:spPr bwMode="auto">
              <a:xfrm>
                <a:off x="7588250" y="2425700"/>
                <a:ext cx="46038" cy="46038"/>
              </a:xfrm>
              <a:custGeom>
                <a:avLst/>
                <a:gdLst>
                  <a:gd name="T0" fmla="*/ 29 w 29"/>
                  <a:gd name="T1" fmla="*/ 0 h 29"/>
                  <a:gd name="T2" fmla="*/ 15 w 29"/>
                  <a:gd name="T3" fmla="*/ 29 h 29"/>
                  <a:gd name="T4" fmla="*/ 0 w 29"/>
                  <a:gd name="T5" fmla="*/ 0 h 29"/>
                  <a:gd name="T6" fmla="*/ 29 w 29"/>
                  <a:gd name="T7" fmla="*/ 0 h 29"/>
                </a:gdLst>
                <a:ahLst/>
                <a:cxnLst>
                  <a:cxn ang="0">
                    <a:pos x="T0" y="T1"/>
                  </a:cxn>
                  <a:cxn ang="0">
                    <a:pos x="T2" y="T3"/>
                  </a:cxn>
                  <a:cxn ang="0">
                    <a:pos x="T4" y="T5"/>
                  </a:cxn>
                  <a:cxn ang="0">
                    <a:pos x="T6" y="T7"/>
                  </a:cxn>
                </a:cxnLst>
                <a:rect l="0" t="0" r="r" b="b"/>
                <a:pathLst>
                  <a:path w="29" h="29">
                    <a:moveTo>
                      <a:pt x="29" y="0"/>
                    </a:moveTo>
                    <a:lnTo>
                      <a:pt x="15" y="29"/>
                    </a:lnTo>
                    <a:lnTo>
                      <a:pt x="0" y="0"/>
                    </a:lnTo>
                    <a:lnTo>
                      <a:pt x="2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4" name="Line 182"/>
              <p:cNvSpPr>
                <a:spLocks noChangeShapeType="1"/>
              </p:cNvSpPr>
              <p:nvPr/>
            </p:nvSpPr>
            <p:spPr bwMode="auto">
              <a:xfrm>
                <a:off x="7612063" y="2765425"/>
                <a:ext cx="0" cy="919163"/>
              </a:xfrm>
              <a:prstGeom prst="line">
                <a:avLst/>
              </a:prstGeom>
              <a:noFill/>
              <a:ln w="793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5" name="Freeform 183"/>
              <p:cNvSpPr>
                <a:spLocks/>
              </p:cNvSpPr>
              <p:nvPr/>
            </p:nvSpPr>
            <p:spPr bwMode="auto">
              <a:xfrm>
                <a:off x="7588250" y="3678237"/>
                <a:ext cx="46038" cy="46038"/>
              </a:xfrm>
              <a:custGeom>
                <a:avLst/>
                <a:gdLst>
                  <a:gd name="T0" fmla="*/ 29 w 29"/>
                  <a:gd name="T1" fmla="*/ 0 h 29"/>
                  <a:gd name="T2" fmla="*/ 15 w 29"/>
                  <a:gd name="T3" fmla="*/ 29 h 29"/>
                  <a:gd name="T4" fmla="*/ 0 w 29"/>
                  <a:gd name="T5" fmla="*/ 0 h 29"/>
                  <a:gd name="T6" fmla="*/ 29 w 29"/>
                  <a:gd name="T7" fmla="*/ 0 h 29"/>
                </a:gdLst>
                <a:ahLst/>
                <a:cxnLst>
                  <a:cxn ang="0">
                    <a:pos x="T0" y="T1"/>
                  </a:cxn>
                  <a:cxn ang="0">
                    <a:pos x="T2" y="T3"/>
                  </a:cxn>
                  <a:cxn ang="0">
                    <a:pos x="T4" y="T5"/>
                  </a:cxn>
                  <a:cxn ang="0">
                    <a:pos x="T6" y="T7"/>
                  </a:cxn>
                </a:cxnLst>
                <a:rect l="0" t="0" r="r" b="b"/>
                <a:pathLst>
                  <a:path w="29" h="29">
                    <a:moveTo>
                      <a:pt x="29" y="0"/>
                    </a:moveTo>
                    <a:lnTo>
                      <a:pt x="15" y="29"/>
                    </a:lnTo>
                    <a:lnTo>
                      <a:pt x="0" y="0"/>
                    </a:lnTo>
                    <a:lnTo>
                      <a:pt x="2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6" name="Rectangle 196"/>
              <p:cNvSpPr>
                <a:spLocks noChangeArrowheads="1"/>
              </p:cNvSpPr>
              <p:nvPr/>
            </p:nvSpPr>
            <p:spPr bwMode="auto">
              <a:xfrm>
                <a:off x="7316788" y="4975225"/>
                <a:ext cx="590550" cy="293688"/>
              </a:xfrm>
              <a:prstGeom prst="rect">
                <a:avLst/>
              </a:prstGeom>
              <a:solidFill>
                <a:srgbClr val="8DA0C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7" name="Rectangle 197"/>
              <p:cNvSpPr>
                <a:spLocks noChangeArrowheads="1"/>
              </p:cNvSpPr>
              <p:nvPr/>
            </p:nvSpPr>
            <p:spPr bwMode="auto">
              <a:xfrm>
                <a:off x="7407275" y="4983162"/>
                <a:ext cx="5175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a:ln>
                      <a:noFill/>
                    </a:ln>
                    <a:solidFill>
                      <a:srgbClr val="000000"/>
                    </a:solidFill>
                    <a:effectLst/>
                    <a:latin typeface="Times New Roman" panose="02020603050405020304" pitchFamily="18" charset="0"/>
                  </a:rPr>
                  <a:t>R05</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00" name="Rectangle 206"/>
              <p:cNvSpPr>
                <a:spLocks noChangeArrowheads="1"/>
              </p:cNvSpPr>
              <p:nvPr/>
            </p:nvSpPr>
            <p:spPr bwMode="auto">
              <a:xfrm>
                <a:off x="7316788" y="5413375"/>
                <a:ext cx="590550" cy="293688"/>
              </a:xfrm>
              <a:prstGeom prst="rect">
                <a:avLst/>
              </a:prstGeom>
              <a:solidFill>
                <a:srgbClr val="8DA0C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1" name="Rectangle 207"/>
              <p:cNvSpPr>
                <a:spLocks noChangeArrowheads="1"/>
              </p:cNvSpPr>
              <p:nvPr/>
            </p:nvSpPr>
            <p:spPr bwMode="auto">
              <a:xfrm>
                <a:off x="7407275" y="5418137"/>
                <a:ext cx="5175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a:ln>
                      <a:noFill/>
                    </a:ln>
                    <a:solidFill>
                      <a:srgbClr val="000000"/>
                    </a:solidFill>
                    <a:effectLst/>
                    <a:latin typeface="Times New Roman" panose="02020603050405020304" pitchFamily="18" charset="0"/>
                  </a:rPr>
                  <a:t>R06</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02" name="Line 214"/>
              <p:cNvSpPr>
                <a:spLocks noChangeShapeType="1"/>
              </p:cNvSpPr>
              <p:nvPr/>
            </p:nvSpPr>
            <p:spPr bwMode="auto">
              <a:xfrm>
                <a:off x="7612063" y="5268912"/>
                <a:ext cx="0" cy="104775"/>
              </a:xfrm>
              <a:prstGeom prst="line">
                <a:avLst/>
              </a:prstGeom>
              <a:noFill/>
              <a:ln w="793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3" name="Freeform 215"/>
              <p:cNvSpPr>
                <a:spLocks/>
              </p:cNvSpPr>
              <p:nvPr/>
            </p:nvSpPr>
            <p:spPr bwMode="auto">
              <a:xfrm>
                <a:off x="7588250" y="5367337"/>
                <a:ext cx="46038" cy="46038"/>
              </a:xfrm>
              <a:custGeom>
                <a:avLst/>
                <a:gdLst>
                  <a:gd name="T0" fmla="*/ 29 w 29"/>
                  <a:gd name="T1" fmla="*/ 0 h 29"/>
                  <a:gd name="T2" fmla="*/ 15 w 29"/>
                  <a:gd name="T3" fmla="*/ 29 h 29"/>
                  <a:gd name="T4" fmla="*/ 0 w 29"/>
                  <a:gd name="T5" fmla="*/ 0 h 29"/>
                  <a:gd name="T6" fmla="*/ 29 w 29"/>
                  <a:gd name="T7" fmla="*/ 0 h 29"/>
                </a:gdLst>
                <a:ahLst/>
                <a:cxnLst>
                  <a:cxn ang="0">
                    <a:pos x="T0" y="T1"/>
                  </a:cxn>
                  <a:cxn ang="0">
                    <a:pos x="T2" y="T3"/>
                  </a:cxn>
                  <a:cxn ang="0">
                    <a:pos x="T4" y="T5"/>
                  </a:cxn>
                  <a:cxn ang="0">
                    <a:pos x="T6" y="T7"/>
                  </a:cxn>
                </a:cxnLst>
                <a:rect l="0" t="0" r="r" b="b"/>
                <a:pathLst>
                  <a:path w="29" h="29">
                    <a:moveTo>
                      <a:pt x="29" y="0"/>
                    </a:moveTo>
                    <a:lnTo>
                      <a:pt x="15" y="29"/>
                    </a:lnTo>
                    <a:lnTo>
                      <a:pt x="0" y="0"/>
                    </a:lnTo>
                    <a:lnTo>
                      <a:pt x="2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6" name="Line 230"/>
              <p:cNvSpPr>
                <a:spLocks noChangeShapeType="1"/>
              </p:cNvSpPr>
              <p:nvPr/>
            </p:nvSpPr>
            <p:spPr bwMode="auto">
              <a:xfrm>
                <a:off x="7612063" y="4019550"/>
                <a:ext cx="0" cy="915988"/>
              </a:xfrm>
              <a:prstGeom prst="line">
                <a:avLst/>
              </a:prstGeom>
              <a:noFill/>
              <a:ln w="793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7" name="Freeform 231"/>
              <p:cNvSpPr>
                <a:spLocks/>
              </p:cNvSpPr>
              <p:nvPr/>
            </p:nvSpPr>
            <p:spPr bwMode="auto">
              <a:xfrm>
                <a:off x="7588250" y="4929187"/>
                <a:ext cx="46038" cy="46038"/>
              </a:xfrm>
              <a:custGeom>
                <a:avLst/>
                <a:gdLst>
                  <a:gd name="T0" fmla="*/ 29 w 29"/>
                  <a:gd name="T1" fmla="*/ 0 h 29"/>
                  <a:gd name="T2" fmla="*/ 15 w 29"/>
                  <a:gd name="T3" fmla="*/ 29 h 29"/>
                  <a:gd name="T4" fmla="*/ 0 w 29"/>
                  <a:gd name="T5" fmla="*/ 0 h 29"/>
                  <a:gd name="T6" fmla="*/ 29 w 29"/>
                  <a:gd name="T7" fmla="*/ 0 h 29"/>
                </a:gdLst>
                <a:ahLst/>
                <a:cxnLst>
                  <a:cxn ang="0">
                    <a:pos x="T0" y="T1"/>
                  </a:cxn>
                  <a:cxn ang="0">
                    <a:pos x="T2" y="T3"/>
                  </a:cxn>
                  <a:cxn ang="0">
                    <a:pos x="T4" y="T5"/>
                  </a:cxn>
                  <a:cxn ang="0">
                    <a:pos x="T6" y="T7"/>
                  </a:cxn>
                </a:cxnLst>
                <a:rect l="0" t="0" r="r" b="b"/>
                <a:pathLst>
                  <a:path w="29" h="29">
                    <a:moveTo>
                      <a:pt x="29" y="0"/>
                    </a:moveTo>
                    <a:lnTo>
                      <a:pt x="15" y="29"/>
                    </a:lnTo>
                    <a:lnTo>
                      <a:pt x="0" y="0"/>
                    </a:lnTo>
                    <a:lnTo>
                      <a:pt x="2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8" name="Rectangle 244"/>
              <p:cNvSpPr>
                <a:spLocks noChangeArrowheads="1"/>
              </p:cNvSpPr>
              <p:nvPr/>
            </p:nvSpPr>
            <p:spPr bwMode="auto">
              <a:xfrm>
                <a:off x="7316788" y="6224587"/>
                <a:ext cx="590550" cy="295275"/>
              </a:xfrm>
              <a:prstGeom prst="rect">
                <a:avLst/>
              </a:prstGeom>
              <a:solidFill>
                <a:srgbClr val="A6D85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9" name="Rectangle 245"/>
              <p:cNvSpPr>
                <a:spLocks noChangeArrowheads="1"/>
              </p:cNvSpPr>
              <p:nvPr/>
            </p:nvSpPr>
            <p:spPr bwMode="auto">
              <a:xfrm>
                <a:off x="7462838" y="6234112"/>
                <a:ext cx="4064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a:ln>
                      <a:noFill/>
                    </a:ln>
                    <a:solidFill>
                      <a:srgbClr val="000000"/>
                    </a:solidFill>
                    <a:effectLst/>
                    <a:latin typeface="Times New Roman" panose="02020603050405020304" pitchFamily="18" charset="0"/>
                  </a:rPr>
                  <a:t>FC</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16" name="Line 282"/>
              <p:cNvSpPr>
                <a:spLocks noChangeShapeType="1"/>
              </p:cNvSpPr>
              <p:nvPr/>
            </p:nvSpPr>
            <p:spPr bwMode="auto">
              <a:xfrm>
                <a:off x="7612063" y="4460875"/>
                <a:ext cx="0" cy="109538"/>
              </a:xfrm>
              <a:prstGeom prst="line">
                <a:avLst/>
              </a:prstGeom>
              <a:noFill/>
              <a:ln w="793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7" name="Freeform 283"/>
              <p:cNvSpPr>
                <a:spLocks/>
              </p:cNvSpPr>
              <p:nvPr/>
            </p:nvSpPr>
            <p:spPr bwMode="auto">
              <a:xfrm>
                <a:off x="7588250" y="4565650"/>
                <a:ext cx="46038" cy="44450"/>
              </a:xfrm>
              <a:custGeom>
                <a:avLst/>
                <a:gdLst>
                  <a:gd name="T0" fmla="*/ 29 w 29"/>
                  <a:gd name="T1" fmla="*/ 0 h 28"/>
                  <a:gd name="T2" fmla="*/ 15 w 29"/>
                  <a:gd name="T3" fmla="*/ 28 h 28"/>
                  <a:gd name="T4" fmla="*/ 0 w 29"/>
                  <a:gd name="T5" fmla="*/ 0 h 28"/>
                  <a:gd name="T6" fmla="*/ 29 w 29"/>
                  <a:gd name="T7" fmla="*/ 0 h 28"/>
                </a:gdLst>
                <a:ahLst/>
                <a:cxnLst>
                  <a:cxn ang="0">
                    <a:pos x="T0" y="T1"/>
                  </a:cxn>
                  <a:cxn ang="0">
                    <a:pos x="T2" y="T3"/>
                  </a:cxn>
                  <a:cxn ang="0">
                    <a:pos x="T4" y="T5"/>
                  </a:cxn>
                  <a:cxn ang="0">
                    <a:pos x="T6" y="T7"/>
                  </a:cxn>
                </a:cxnLst>
                <a:rect l="0" t="0" r="r" b="b"/>
                <a:pathLst>
                  <a:path w="29" h="28">
                    <a:moveTo>
                      <a:pt x="29" y="0"/>
                    </a:moveTo>
                    <a:lnTo>
                      <a:pt x="15" y="28"/>
                    </a:lnTo>
                    <a:lnTo>
                      <a:pt x="0" y="0"/>
                    </a:lnTo>
                    <a:lnTo>
                      <a:pt x="2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19" name="Freeform 300"/>
              <p:cNvSpPr>
                <a:spLocks/>
              </p:cNvSpPr>
              <p:nvPr/>
            </p:nvSpPr>
            <p:spPr bwMode="auto">
              <a:xfrm>
                <a:off x="7590631" y="5808662"/>
                <a:ext cx="46038" cy="46038"/>
              </a:xfrm>
              <a:custGeom>
                <a:avLst/>
                <a:gdLst>
                  <a:gd name="T0" fmla="*/ 29 w 29"/>
                  <a:gd name="T1" fmla="*/ 0 h 29"/>
                  <a:gd name="T2" fmla="*/ 14 w 29"/>
                  <a:gd name="T3" fmla="*/ 29 h 29"/>
                  <a:gd name="T4" fmla="*/ 0 w 29"/>
                  <a:gd name="T5" fmla="*/ 0 h 29"/>
                  <a:gd name="T6" fmla="*/ 29 w 29"/>
                  <a:gd name="T7" fmla="*/ 0 h 29"/>
                </a:gdLst>
                <a:ahLst/>
                <a:cxnLst>
                  <a:cxn ang="0">
                    <a:pos x="T0" y="T1"/>
                  </a:cxn>
                  <a:cxn ang="0">
                    <a:pos x="T2" y="T3"/>
                  </a:cxn>
                  <a:cxn ang="0">
                    <a:pos x="T4" y="T5"/>
                  </a:cxn>
                  <a:cxn ang="0">
                    <a:pos x="T6" y="T7"/>
                  </a:cxn>
                </a:cxnLst>
                <a:rect l="0" t="0" r="r" b="b"/>
                <a:pathLst>
                  <a:path w="29" h="29">
                    <a:moveTo>
                      <a:pt x="29" y="0"/>
                    </a:moveTo>
                    <a:lnTo>
                      <a:pt x="14" y="29"/>
                    </a:lnTo>
                    <a:lnTo>
                      <a:pt x="0" y="0"/>
                    </a:lnTo>
                    <a:lnTo>
                      <a:pt x="2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0" name="Rectangle 306"/>
              <p:cNvSpPr>
                <a:spLocks noChangeArrowheads="1"/>
              </p:cNvSpPr>
              <p:nvPr/>
            </p:nvSpPr>
            <p:spPr bwMode="auto">
              <a:xfrm>
                <a:off x="7377113" y="6521450"/>
                <a:ext cx="57308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dirty="0">
                    <a:ln>
                      <a:noFill/>
                    </a:ln>
                    <a:solidFill>
                      <a:srgbClr val="000000"/>
                    </a:solidFill>
                    <a:effectLst/>
                    <a:latin typeface="Times New Roman" panose="02020603050405020304" pitchFamily="18" charset="0"/>
                  </a:rPr>
                  <a:t>LLR</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29" name="Line 342"/>
              <p:cNvSpPr>
                <a:spLocks noChangeShapeType="1"/>
              </p:cNvSpPr>
              <p:nvPr/>
            </p:nvSpPr>
            <p:spPr bwMode="auto">
              <a:xfrm>
                <a:off x="7612063" y="3219450"/>
                <a:ext cx="0" cy="95250"/>
              </a:xfrm>
              <a:prstGeom prst="line">
                <a:avLst/>
              </a:prstGeom>
              <a:noFill/>
              <a:ln w="793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0" name="Freeform 343"/>
              <p:cNvSpPr>
                <a:spLocks/>
              </p:cNvSpPr>
              <p:nvPr/>
            </p:nvSpPr>
            <p:spPr bwMode="auto">
              <a:xfrm>
                <a:off x="7588250" y="3309937"/>
                <a:ext cx="46038" cy="46038"/>
              </a:xfrm>
              <a:custGeom>
                <a:avLst/>
                <a:gdLst>
                  <a:gd name="T0" fmla="*/ 29 w 29"/>
                  <a:gd name="T1" fmla="*/ 0 h 29"/>
                  <a:gd name="T2" fmla="*/ 15 w 29"/>
                  <a:gd name="T3" fmla="*/ 29 h 29"/>
                  <a:gd name="T4" fmla="*/ 0 w 29"/>
                  <a:gd name="T5" fmla="*/ 0 h 29"/>
                  <a:gd name="T6" fmla="*/ 29 w 29"/>
                  <a:gd name="T7" fmla="*/ 0 h 29"/>
                </a:gdLst>
                <a:ahLst/>
                <a:cxnLst>
                  <a:cxn ang="0">
                    <a:pos x="T0" y="T1"/>
                  </a:cxn>
                  <a:cxn ang="0">
                    <a:pos x="T2" y="T3"/>
                  </a:cxn>
                  <a:cxn ang="0">
                    <a:pos x="T4" y="T5"/>
                  </a:cxn>
                  <a:cxn ang="0">
                    <a:pos x="T6" y="T7"/>
                  </a:cxn>
                </a:cxnLst>
                <a:rect l="0" t="0" r="r" b="b"/>
                <a:pathLst>
                  <a:path w="29" h="29">
                    <a:moveTo>
                      <a:pt x="29" y="0"/>
                    </a:moveTo>
                    <a:lnTo>
                      <a:pt x="15" y="29"/>
                    </a:lnTo>
                    <a:lnTo>
                      <a:pt x="0" y="0"/>
                    </a:lnTo>
                    <a:lnTo>
                      <a:pt x="2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45" name="input"/>
            <p:cNvSpPr>
              <a:spLocks noChangeArrowheads="1"/>
            </p:cNvSpPr>
            <p:nvPr/>
          </p:nvSpPr>
          <p:spPr bwMode="auto">
            <a:xfrm>
              <a:off x="7721600" y="1366837"/>
              <a:ext cx="6286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dirty="0">
                  <a:ln>
                    <a:noFill/>
                  </a:ln>
                  <a:solidFill>
                    <a:srgbClr val="000000"/>
                  </a:solidFill>
                  <a:effectLst/>
                  <a:latin typeface="Times New Roman" panose="02020603050405020304" pitchFamily="18" charset="0"/>
                </a:rPr>
                <a:t>Input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nvGrpSpPr>
            <p:cNvPr id="342" name="Group 341"/>
            <p:cNvGrpSpPr/>
            <p:nvPr/>
          </p:nvGrpSpPr>
          <p:grpSpPr>
            <a:xfrm>
              <a:off x="6574536" y="1628775"/>
              <a:ext cx="1374077" cy="5229225"/>
              <a:chOff x="6574536" y="1628775"/>
              <a:chExt cx="1374077" cy="5229225"/>
            </a:xfrm>
          </p:grpSpPr>
          <p:grpSp>
            <p:nvGrpSpPr>
              <p:cNvPr id="343" name="Group 342"/>
              <p:cNvGrpSpPr/>
              <p:nvPr/>
            </p:nvGrpSpPr>
            <p:grpSpPr>
              <a:xfrm>
                <a:off x="7315200" y="2425700"/>
                <a:ext cx="633413" cy="4432300"/>
                <a:chOff x="5837238" y="2425700"/>
                <a:chExt cx="633413" cy="4432300"/>
              </a:xfrm>
            </p:grpSpPr>
            <p:sp>
              <p:nvSpPr>
                <p:cNvPr id="398" name="Rectangle 96"/>
                <p:cNvSpPr>
                  <a:spLocks noChangeArrowheads="1"/>
                </p:cNvSpPr>
                <p:nvPr/>
              </p:nvSpPr>
              <p:spPr bwMode="auto">
                <a:xfrm>
                  <a:off x="5837238" y="2471737"/>
                  <a:ext cx="592138" cy="293688"/>
                </a:xfrm>
                <a:prstGeom prst="rect">
                  <a:avLst/>
                </a:prstGeom>
                <a:solidFill>
                  <a:srgbClr val="66C2A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9" name="Rectangle 97"/>
                <p:cNvSpPr>
                  <a:spLocks noChangeArrowheads="1"/>
                </p:cNvSpPr>
                <p:nvPr/>
              </p:nvSpPr>
              <p:spPr bwMode="auto">
                <a:xfrm>
                  <a:off x="5930838" y="2476500"/>
                  <a:ext cx="5175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dirty="0">
                      <a:ln>
                        <a:noFill/>
                      </a:ln>
                      <a:solidFill>
                        <a:srgbClr val="000000"/>
                      </a:solidFill>
                      <a:effectLst/>
                      <a:latin typeface="Times New Roman" panose="02020603050405020304" pitchFamily="18" charset="0"/>
                    </a:rPr>
                    <a:t>R01</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400" name="Rectangle 110"/>
                <p:cNvSpPr>
                  <a:spLocks noChangeArrowheads="1"/>
                </p:cNvSpPr>
                <p:nvPr/>
              </p:nvSpPr>
              <p:spPr bwMode="auto">
                <a:xfrm>
                  <a:off x="5837238" y="2913062"/>
                  <a:ext cx="592138" cy="293688"/>
                </a:xfrm>
                <a:prstGeom prst="rect">
                  <a:avLst/>
                </a:prstGeom>
                <a:solidFill>
                  <a:srgbClr val="66C2A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1" name="Rectangle 111"/>
                <p:cNvSpPr>
                  <a:spLocks noChangeArrowheads="1"/>
                </p:cNvSpPr>
                <p:nvPr/>
              </p:nvSpPr>
              <p:spPr bwMode="auto">
                <a:xfrm>
                  <a:off x="5929313" y="2917825"/>
                  <a:ext cx="5175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dirty="0">
                      <a:ln>
                        <a:noFill/>
                      </a:ln>
                      <a:solidFill>
                        <a:srgbClr val="000000"/>
                      </a:solidFill>
                      <a:effectLst/>
                      <a:latin typeface="Times New Roman" panose="02020603050405020304" pitchFamily="18" charset="0"/>
                    </a:rPr>
                    <a:t>R02</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402" name="Rectangle 120"/>
                <p:cNvSpPr>
                  <a:spLocks noChangeArrowheads="1"/>
                </p:cNvSpPr>
                <p:nvPr/>
              </p:nvSpPr>
              <p:spPr bwMode="auto">
                <a:xfrm>
                  <a:off x="5837238" y="3724275"/>
                  <a:ext cx="592138" cy="295275"/>
                </a:xfrm>
                <a:prstGeom prst="rect">
                  <a:avLst/>
                </a:prstGeom>
                <a:solidFill>
                  <a:srgbClr val="FC8D6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3" name="Rectangle 121"/>
                <p:cNvSpPr>
                  <a:spLocks noChangeArrowheads="1"/>
                </p:cNvSpPr>
                <p:nvPr/>
              </p:nvSpPr>
              <p:spPr bwMode="auto">
                <a:xfrm>
                  <a:off x="5935663" y="3733800"/>
                  <a:ext cx="5048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a:ln>
                        <a:noFill/>
                      </a:ln>
                      <a:solidFill>
                        <a:srgbClr val="000000"/>
                      </a:solidFill>
                      <a:effectLst/>
                      <a:latin typeface="Times New Roman" panose="02020603050405020304" pitchFamily="18" charset="0"/>
                    </a:rPr>
                    <a:t>L02</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04" name="Line 144"/>
                <p:cNvSpPr>
                  <a:spLocks noChangeShapeType="1"/>
                </p:cNvSpPr>
                <p:nvPr/>
              </p:nvSpPr>
              <p:spPr bwMode="auto">
                <a:xfrm>
                  <a:off x="6132513" y="2765425"/>
                  <a:ext cx="0" cy="107950"/>
                </a:xfrm>
                <a:prstGeom prst="line">
                  <a:avLst/>
                </a:prstGeom>
                <a:noFill/>
                <a:ln w="793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5" name="Freeform 145"/>
                <p:cNvSpPr>
                  <a:spLocks/>
                </p:cNvSpPr>
                <p:nvPr/>
              </p:nvSpPr>
              <p:spPr bwMode="auto">
                <a:xfrm>
                  <a:off x="6110288" y="2867025"/>
                  <a:ext cx="46038" cy="46038"/>
                </a:xfrm>
                <a:custGeom>
                  <a:avLst/>
                  <a:gdLst>
                    <a:gd name="T0" fmla="*/ 29 w 29"/>
                    <a:gd name="T1" fmla="*/ 0 h 29"/>
                    <a:gd name="T2" fmla="*/ 14 w 29"/>
                    <a:gd name="T3" fmla="*/ 29 h 29"/>
                    <a:gd name="T4" fmla="*/ 0 w 29"/>
                    <a:gd name="T5" fmla="*/ 0 h 29"/>
                    <a:gd name="T6" fmla="*/ 29 w 29"/>
                    <a:gd name="T7" fmla="*/ 0 h 29"/>
                  </a:gdLst>
                  <a:ahLst/>
                  <a:cxnLst>
                    <a:cxn ang="0">
                      <a:pos x="T0" y="T1"/>
                    </a:cxn>
                    <a:cxn ang="0">
                      <a:pos x="T2" y="T3"/>
                    </a:cxn>
                    <a:cxn ang="0">
                      <a:pos x="T4" y="T5"/>
                    </a:cxn>
                    <a:cxn ang="0">
                      <a:pos x="T6" y="T7"/>
                    </a:cxn>
                  </a:cxnLst>
                  <a:rect l="0" t="0" r="r" b="b"/>
                  <a:pathLst>
                    <a:path w="29" h="29">
                      <a:moveTo>
                        <a:pt x="29" y="0"/>
                      </a:moveTo>
                      <a:lnTo>
                        <a:pt x="14" y="29"/>
                      </a:lnTo>
                      <a:lnTo>
                        <a:pt x="0" y="0"/>
                      </a:lnTo>
                      <a:lnTo>
                        <a:pt x="2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6" name="Freeform 161"/>
                <p:cNvSpPr>
                  <a:spLocks/>
                </p:cNvSpPr>
                <p:nvPr/>
              </p:nvSpPr>
              <p:spPr bwMode="auto">
                <a:xfrm>
                  <a:off x="6110288" y="2425700"/>
                  <a:ext cx="46038" cy="46038"/>
                </a:xfrm>
                <a:custGeom>
                  <a:avLst/>
                  <a:gdLst>
                    <a:gd name="T0" fmla="*/ 29 w 29"/>
                    <a:gd name="T1" fmla="*/ 0 h 29"/>
                    <a:gd name="T2" fmla="*/ 14 w 29"/>
                    <a:gd name="T3" fmla="*/ 29 h 29"/>
                    <a:gd name="T4" fmla="*/ 0 w 29"/>
                    <a:gd name="T5" fmla="*/ 0 h 29"/>
                    <a:gd name="T6" fmla="*/ 29 w 29"/>
                    <a:gd name="T7" fmla="*/ 0 h 29"/>
                  </a:gdLst>
                  <a:ahLst/>
                  <a:cxnLst>
                    <a:cxn ang="0">
                      <a:pos x="T0" y="T1"/>
                    </a:cxn>
                    <a:cxn ang="0">
                      <a:pos x="T2" y="T3"/>
                    </a:cxn>
                    <a:cxn ang="0">
                      <a:pos x="T4" y="T5"/>
                    </a:cxn>
                    <a:cxn ang="0">
                      <a:pos x="T6" y="T7"/>
                    </a:cxn>
                  </a:cxnLst>
                  <a:rect l="0" t="0" r="r" b="b"/>
                  <a:pathLst>
                    <a:path w="29" h="29">
                      <a:moveTo>
                        <a:pt x="29" y="0"/>
                      </a:moveTo>
                      <a:lnTo>
                        <a:pt x="14" y="29"/>
                      </a:lnTo>
                      <a:lnTo>
                        <a:pt x="0" y="0"/>
                      </a:lnTo>
                      <a:lnTo>
                        <a:pt x="2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7" name="Line 188"/>
                <p:cNvSpPr>
                  <a:spLocks noChangeShapeType="1"/>
                </p:cNvSpPr>
                <p:nvPr/>
              </p:nvSpPr>
              <p:spPr bwMode="auto">
                <a:xfrm>
                  <a:off x="6132513" y="3206750"/>
                  <a:ext cx="0" cy="477838"/>
                </a:xfrm>
                <a:prstGeom prst="line">
                  <a:avLst/>
                </a:prstGeom>
                <a:noFill/>
                <a:ln w="793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8" name="Freeform 189"/>
                <p:cNvSpPr>
                  <a:spLocks/>
                </p:cNvSpPr>
                <p:nvPr/>
              </p:nvSpPr>
              <p:spPr bwMode="auto">
                <a:xfrm>
                  <a:off x="6110288" y="3678237"/>
                  <a:ext cx="46038" cy="46038"/>
                </a:xfrm>
                <a:custGeom>
                  <a:avLst/>
                  <a:gdLst>
                    <a:gd name="T0" fmla="*/ 29 w 29"/>
                    <a:gd name="T1" fmla="*/ 0 h 29"/>
                    <a:gd name="T2" fmla="*/ 14 w 29"/>
                    <a:gd name="T3" fmla="*/ 29 h 29"/>
                    <a:gd name="T4" fmla="*/ 0 w 29"/>
                    <a:gd name="T5" fmla="*/ 0 h 29"/>
                    <a:gd name="T6" fmla="*/ 29 w 29"/>
                    <a:gd name="T7" fmla="*/ 0 h 29"/>
                  </a:gdLst>
                  <a:ahLst/>
                  <a:cxnLst>
                    <a:cxn ang="0">
                      <a:pos x="T0" y="T1"/>
                    </a:cxn>
                    <a:cxn ang="0">
                      <a:pos x="T2" y="T3"/>
                    </a:cxn>
                    <a:cxn ang="0">
                      <a:pos x="T4" y="T5"/>
                    </a:cxn>
                    <a:cxn ang="0">
                      <a:pos x="T6" y="T7"/>
                    </a:cxn>
                  </a:cxnLst>
                  <a:rect l="0" t="0" r="r" b="b"/>
                  <a:pathLst>
                    <a:path w="29" h="29">
                      <a:moveTo>
                        <a:pt x="29" y="0"/>
                      </a:moveTo>
                      <a:lnTo>
                        <a:pt x="14" y="29"/>
                      </a:lnTo>
                      <a:lnTo>
                        <a:pt x="0" y="0"/>
                      </a:lnTo>
                      <a:lnTo>
                        <a:pt x="2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9" name="Rectangle 192"/>
                <p:cNvSpPr>
                  <a:spLocks noChangeArrowheads="1"/>
                </p:cNvSpPr>
                <p:nvPr/>
              </p:nvSpPr>
              <p:spPr bwMode="auto">
                <a:xfrm>
                  <a:off x="5837238" y="4975225"/>
                  <a:ext cx="592138" cy="293688"/>
                </a:xfrm>
                <a:prstGeom prst="rect">
                  <a:avLst/>
                </a:prstGeom>
                <a:solidFill>
                  <a:srgbClr val="8DA0C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0" name="Rectangle 193"/>
                <p:cNvSpPr>
                  <a:spLocks noChangeArrowheads="1"/>
                </p:cNvSpPr>
                <p:nvPr/>
              </p:nvSpPr>
              <p:spPr bwMode="auto">
                <a:xfrm>
                  <a:off x="5935663" y="4983162"/>
                  <a:ext cx="5048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dirty="0">
                      <a:ln>
                        <a:noFill/>
                      </a:ln>
                      <a:solidFill>
                        <a:srgbClr val="000000"/>
                      </a:solidFill>
                      <a:effectLst/>
                      <a:latin typeface="Times New Roman" panose="02020603050405020304" pitchFamily="18" charset="0"/>
                    </a:rPr>
                    <a:t>L03</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411" name="Line 236"/>
                <p:cNvSpPr>
                  <a:spLocks noChangeShapeType="1"/>
                </p:cNvSpPr>
                <p:nvPr/>
              </p:nvSpPr>
              <p:spPr bwMode="auto">
                <a:xfrm>
                  <a:off x="6132513" y="4019550"/>
                  <a:ext cx="0" cy="915988"/>
                </a:xfrm>
                <a:prstGeom prst="line">
                  <a:avLst/>
                </a:prstGeom>
                <a:noFill/>
                <a:ln w="793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2" name="Freeform 237"/>
                <p:cNvSpPr>
                  <a:spLocks/>
                </p:cNvSpPr>
                <p:nvPr/>
              </p:nvSpPr>
              <p:spPr bwMode="auto">
                <a:xfrm>
                  <a:off x="6110288" y="4929187"/>
                  <a:ext cx="46038" cy="46038"/>
                </a:xfrm>
                <a:custGeom>
                  <a:avLst/>
                  <a:gdLst>
                    <a:gd name="T0" fmla="*/ 29 w 29"/>
                    <a:gd name="T1" fmla="*/ 0 h 29"/>
                    <a:gd name="T2" fmla="*/ 14 w 29"/>
                    <a:gd name="T3" fmla="*/ 29 h 29"/>
                    <a:gd name="T4" fmla="*/ 0 w 29"/>
                    <a:gd name="T5" fmla="*/ 0 h 29"/>
                    <a:gd name="T6" fmla="*/ 29 w 29"/>
                    <a:gd name="T7" fmla="*/ 0 h 29"/>
                  </a:gdLst>
                  <a:ahLst/>
                  <a:cxnLst>
                    <a:cxn ang="0">
                      <a:pos x="T0" y="T1"/>
                    </a:cxn>
                    <a:cxn ang="0">
                      <a:pos x="T2" y="T3"/>
                    </a:cxn>
                    <a:cxn ang="0">
                      <a:pos x="T4" y="T5"/>
                    </a:cxn>
                    <a:cxn ang="0">
                      <a:pos x="T6" y="T7"/>
                    </a:cxn>
                  </a:cxnLst>
                  <a:rect l="0" t="0" r="r" b="b"/>
                  <a:pathLst>
                    <a:path w="29" h="29">
                      <a:moveTo>
                        <a:pt x="29" y="0"/>
                      </a:moveTo>
                      <a:lnTo>
                        <a:pt x="14" y="29"/>
                      </a:lnTo>
                      <a:lnTo>
                        <a:pt x="0" y="0"/>
                      </a:lnTo>
                      <a:lnTo>
                        <a:pt x="2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3" name="Rectangle 240"/>
                <p:cNvSpPr>
                  <a:spLocks noChangeArrowheads="1"/>
                </p:cNvSpPr>
                <p:nvPr/>
              </p:nvSpPr>
              <p:spPr bwMode="auto">
                <a:xfrm>
                  <a:off x="5837238" y="6224587"/>
                  <a:ext cx="592138" cy="295275"/>
                </a:xfrm>
                <a:prstGeom prst="rect">
                  <a:avLst/>
                </a:prstGeom>
                <a:solidFill>
                  <a:srgbClr val="A6D85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4" name="Rectangle 241"/>
                <p:cNvSpPr>
                  <a:spLocks noChangeArrowheads="1"/>
                </p:cNvSpPr>
                <p:nvPr/>
              </p:nvSpPr>
              <p:spPr bwMode="auto">
                <a:xfrm>
                  <a:off x="5984875" y="6234112"/>
                  <a:ext cx="4064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a:ln>
                        <a:noFill/>
                      </a:ln>
                      <a:solidFill>
                        <a:srgbClr val="000000"/>
                      </a:solidFill>
                      <a:effectLst/>
                      <a:latin typeface="Times New Roman" panose="02020603050405020304" pitchFamily="18" charset="0"/>
                    </a:rPr>
                    <a:t>FC</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15" name="Line 266"/>
                <p:cNvSpPr>
                  <a:spLocks noChangeShapeType="1"/>
                </p:cNvSpPr>
                <p:nvPr/>
              </p:nvSpPr>
              <p:spPr bwMode="auto">
                <a:xfrm>
                  <a:off x="6132513" y="5268912"/>
                  <a:ext cx="0" cy="915988"/>
                </a:xfrm>
                <a:prstGeom prst="line">
                  <a:avLst/>
                </a:prstGeom>
                <a:noFill/>
                <a:ln w="793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6" name="Freeform 267"/>
                <p:cNvSpPr>
                  <a:spLocks/>
                </p:cNvSpPr>
                <p:nvPr/>
              </p:nvSpPr>
              <p:spPr bwMode="auto">
                <a:xfrm>
                  <a:off x="6110288" y="6180137"/>
                  <a:ext cx="46038" cy="44450"/>
                </a:xfrm>
                <a:custGeom>
                  <a:avLst/>
                  <a:gdLst>
                    <a:gd name="T0" fmla="*/ 29 w 29"/>
                    <a:gd name="T1" fmla="*/ 0 h 28"/>
                    <a:gd name="T2" fmla="*/ 14 w 29"/>
                    <a:gd name="T3" fmla="*/ 28 h 28"/>
                    <a:gd name="T4" fmla="*/ 0 w 29"/>
                    <a:gd name="T5" fmla="*/ 0 h 28"/>
                    <a:gd name="T6" fmla="*/ 29 w 29"/>
                    <a:gd name="T7" fmla="*/ 0 h 28"/>
                  </a:gdLst>
                  <a:ahLst/>
                  <a:cxnLst>
                    <a:cxn ang="0">
                      <a:pos x="T0" y="T1"/>
                    </a:cxn>
                    <a:cxn ang="0">
                      <a:pos x="T2" y="T3"/>
                    </a:cxn>
                    <a:cxn ang="0">
                      <a:pos x="T4" y="T5"/>
                    </a:cxn>
                    <a:cxn ang="0">
                      <a:pos x="T6" y="T7"/>
                    </a:cxn>
                  </a:cxnLst>
                  <a:rect l="0" t="0" r="r" b="b"/>
                  <a:pathLst>
                    <a:path w="29" h="28">
                      <a:moveTo>
                        <a:pt x="29" y="0"/>
                      </a:moveTo>
                      <a:lnTo>
                        <a:pt x="14" y="28"/>
                      </a:lnTo>
                      <a:lnTo>
                        <a:pt x="0" y="0"/>
                      </a:lnTo>
                      <a:lnTo>
                        <a:pt x="2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7" name="Freeform 272"/>
                <p:cNvSpPr>
                  <a:spLocks/>
                </p:cNvSpPr>
                <p:nvPr/>
              </p:nvSpPr>
              <p:spPr bwMode="auto">
                <a:xfrm>
                  <a:off x="6108701" y="4564062"/>
                  <a:ext cx="46038" cy="46038"/>
                </a:xfrm>
                <a:custGeom>
                  <a:avLst/>
                  <a:gdLst>
                    <a:gd name="T0" fmla="*/ 29 w 29"/>
                    <a:gd name="T1" fmla="*/ 0 h 29"/>
                    <a:gd name="T2" fmla="*/ 15 w 29"/>
                    <a:gd name="T3" fmla="*/ 29 h 29"/>
                    <a:gd name="T4" fmla="*/ 0 w 29"/>
                    <a:gd name="T5" fmla="*/ 0 h 29"/>
                    <a:gd name="T6" fmla="*/ 29 w 29"/>
                    <a:gd name="T7" fmla="*/ 0 h 29"/>
                  </a:gdLst>
                  <a:ahLst/>
                  <a:cxnLst>
                    <a:cxn ang="0">
                      <a:pos x="T0" y="T1"/>
                    </a:cxn>
                    <a:cxn ang="0">
                      <a:pos x="T2" y="T3"/>
                    </a:cxn>
                    <a:cxn ang="0">
                      <a:pos x="T4" y="T5"/>
                    </a:cxn>
                    <a:cxn ang="0">
                      <a:pos x="T6" y="T7"/>
                    </a:cxn>
                  </a:cxnLst>
                  <a:rect l="0" t="0" r="r" b="b"/>
                  <a:pathLst>
                    <a:path w="29" h="29">
                      <a:moveTo>
                        <a:pt x="29" y="0"/>
                      </a:moveTo>
                      <a:lnTo>
                        <a:pt x="15" y="29"/>
                      </a:lnTo>
                      <a:lnTo>
                        <a:pt x="0" y="0"/>
                      </a:lnTo>
                      <a:lnTo>
                        <a:pt x="2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8" name="Line 289"/>
                <p:cNvSpPr>
                  <a:spLocks noChangeShapeType="1"/>
                </p:cNvSpPr>
                <p:nvPr/>
              </p:nvSpPr>
              <p:spPr bwMode="auto">
                <a:xfrm>
                  <a:off x="6132513" y="5821362"/>
                  <a:ext cx="0" cy="33338"/>
                </a:xfrm>
                <a:prstGeom prst="line">
                  <a:avLst/>
                </a:prstGeom>
                <a:noFill/>
                <a:ln w="793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9" name="Freeform 290"/>
                <p:cNvSpPr>
                  <a:spLocks/>
                </p:cNvSpPr>
                <p:nvPr/>
              </p:nvSpPr>
              <p:spPr bwMode="auto">
                <a:xfrm>
                  <a:off x="6110288" y="5808662"/>
                  <a:ext cx="46038" cy="46038"/>
                </a:xfrm>
                <a:custGeom>
                  <a:avLst/>
                  <a:gdLst>
                    <a:gd name="T0" fmla="*/ 29 w 29"/>
                    <a:gd name="T1" fmla="*/ 0 h 29"/>
                    <a:gd name="T2" fmla="*/ 14 w 29"/>
                    <a:gd name="T3" fmla="*/ 29 h 29"/>
                    <a:gd name="T4" fmla="*/ 0 w 29"/>
                    <a:gd name="T5" fmla="*/ 0 h 29"/>
                    <a:gd name="T6" fmla="*/ 29 w 29"/>
                    <a:gd name="T7" fmla="*/ 0 h 29"/>
                  </a:gdLst>
                  <a:ahLst/>
                  <a:cxnLst>
                    <a:cxn ang="0">
                      <a:pos x="T0" y="T1"/>
                    </a:cxn>
                    <a:cxn ang="0">
                      <a:pos x="T2" y="T3"/>
                    </a:cxn>
                    <a:cxn ang="0">
                      <a:pos x="T4" y="T5"/>
                    </a:cxn>
                    <a:cxn ang="0">
                      <a:pos x="T6" y="T7"/>
                    </a:cxn>
                  </a:cxnLst>
                  <a:rect l="0" t="0" r="r" b="b"/>
                  <a:pathLst>
                    <a:path w="29" h="29">
                      <a:moveTo>
                        <a:pt x="29" y="0"/>
                      </a:moveTo>
                      <a:lnTo>
                        <a:pt x="14" y="29"/>
                      </a:lnTo>
                      <a:lnTo>
                        <a:pt x="0" y="0"/>
                      </a:lnTo>
                      <a:lnTo>
                        <a:pt x="2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0" name="Rectangle 304"/>
                <p:cNvSpPr>
                  <a:spLocks noChangeArrowheads="1"/>
                </p:cNvSpPr>
                <p:nvPr/>
              </p:nvSpPr>
              <p:spPr bwMode="auto">
                <a:xfrm>
                  <a:off x="5897563" y="6521450"/>
                  <a:ext cx="57308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a:ln>
                        <a:noFill/>
                      </a:ln>
                      <a:solidFill>
                        <a:srgbClr val="000000"/>
                      </a:solidFill>
                      <a:effectLst/>
                      <a:latin typeface="Times New Roman" panose="02020603050405020304" pitchFamily="18" charset="0"/>
                    </a:rPr>
                    <a:t>RLL</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21" name="Line 332"/>
                <p:cNvSpPr>
                  <a:spLocks noChangeShapeType="1"/>
                </p:cNvSpPr>
                <p:nvPr/>
              </p:nvSpPr>
              <p:spPr bwMode="auto">
                <a:xfrm>
                  <a:off x="6132513" y="3206750"/>
                  <a:ext cx="0" cy="107950"/>
                </a:xfrm>
                <a:prstGeom prst="line">
                  <a:avLst/>
                </a:prstGeom>
                <a:noFill/>
                <a:ln w="793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2" name="Freeform 333"/>
                <p:cNvSpPr>
                  <a:spLocks/>
                </p:cNvSpPr>
                <p:nvPr/>
              </p:nvSpPr>
              <p:spPr bwMode="auto">
                <a:xfrm>
                  <a:off x="6110288" y="3309937"/>
                  <a:ext cx="46038" cy="46038"/>
                </a:xfrm>
                <a:custGeom>
                  <a:avLst/>
                  <a:gdLst>
                    <a:gd name="T0" fmla="*/ 29 w 29"/>
                    <a:gd name="T1" fmla="*/ 0 h 29"/>
                    <a:gd name="T2" fmla="*/ 14 w 29"/>
                    <a:gd name="T3" fmla="*/ 29 h 29"/>
                    <a:gd name="T4" fmla="*/ 0 w 29"/>
                    <a:gd name="T5" fmla="*/ 0 h 29"/>
                    <a:gd name="T6" fmla="*/ 29 w 29"/>
                    <a:gd name="T7" fmla="*/ 0 h 29"/>
                  </a:gdLst>
                  <a:ahLst/>
                  <a:cxnLst>
                    <a:cxn ang="0">
                      <a:pos x="T0" y="T1"/>
                    </a:cxn>
                    <a:cxn ang="0">
                      <a:pos x="T2" y="T3"/>
                    </a:cxn>
                    <a:cxn ang="0">
                      <a:pos x="T4" y="T5"/>
                    </a:cxn>
                    <a:cxn ang="0">
                      <a:pos x="T6" y="T7"/>
                    </a:cxn>
                  </a:cxnLst>
                  <a:rect l="0" t="0" r="r" b="b"/>
                  <a:pathLst>
                    <a:path w="29" h="29">
                      <a:moveTo>
                        <a:pt x="29" y="0"/>
                      </a:moveTo>
                      <a:lnTo>
                        <a:pt x="14" y="29"/>
                      </a:lnTo>
                      <a:lnTo>
                        <a:pt x="0" y="0"/>
                      </a:lnTo>
                      <a:lnTo>
                        <a:pt x="2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49" name="Group 348"/>
              <p:cNvGrpSpPr/>
              <p:nvPr/>
            </p:nvGrpSpPr>
            <p:grpSpPr>
              <a:xfrm>
                <a:off x="6574536" y="2425700"/>
                <a:ext cx="639763" cy="4432300"/>
                <a:chOff x="9534525" y="2425700"/>
                <a:chExt cx="639763" cy="4432300"/>
              </a:xfrm>
            </p:grpSpPr>
            <p:sp>
              <p:nvSpPr>
                <p:cNvPr id="370" name="Rectangle 106"/>
                <p:cNvSpPr>
                  <a:spLocks noChangeArrowheads="1"/>
                </p:cNvSpPr>
                <p:nvPr/>
              </p:nvSpPr>
              <p:spPr bwMode="auto">
                <a:xfrm>
                  <a:off x="9534525" y="2471737"/>
                  <a:ext cx="590550" cy="293688"/>
                </a:xfrm>
                <a:prstGeom prst="rect">
                  <a:avLst/>
                </a:prstGeom>
                <a:solidFill>
                  <a:srgbClr val="66C2A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1" name="Rectangle 107"/>
                <p:cNvSpPr>
                  <a:spLocks noChangeArrowheads="1"/>
                </p:cNvSpPr>
                <p:nvPr/>
              </p:nvSpPr>
              <p:spPr bwMode="auto">
                <a:xfrm>
                  <a:off x="9631363" y="2476500"/>
                  <a:ext cx="5048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dirty="0">
                      <a:ln>
                        <a:noFill/>
                      </a:ln>
                      <a:solidFill>
                        <a:srgbClr val="000000"/>
                      </a:solidFill>
                      <a:effectLst/>
                      <a:latin typeface="Times New Roman" panose="02020603050405020304" pitchFamily="18" charset="0"/>
                    </a:rPr>
                    <a:t>L01</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72" name="Rectangle 130"/>
                <p:cNvSpPr>
                  <a:spLocks noChangeArrowheads="1"/>
                </p:cNvSpPr>
                <p:nvPr/>
              </p:nvSpPr>
              <p:spPr bwMode="auto">
                <a:xfrm>
                  <a:off x="9534525" y="3724275"/>
                  <a:ext cx="590550" cy="295275"/>
                </a:xfrm>
                <a:prstGeom prst="rect">
                  <a:avLst/>
                </a:prstGeom>
                <a:solidFill>
                  <a:srgbClr val="FC8D6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3" name="Rectangle 131"/>
                <p:cNvSpPr>
                  <a:spLocks noChangeArrowheads="1"/>
                </p:cNvSpPr>
                <p:nvPr/>
              </p:nvSpPr>
              <p:spPr bwMode="auto">
                <a:xfrm>
                  <a:off x="9625013" y="3733800"/>
                  <a:ext cx="5175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a:ln>
                        <a:noFill/>
                      </a:ln>
                      <a:solidFill>
                        <a:srgbClr val="000000"/>
                      </a:solidFill>
                      <a:effectLst/>
                      <a:latin typeface="Times New Roman" panose="02020603050405020304" pitchFamily="18" charset="0"/>
                    </a:rPr>
                    <a:t>R03</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74" name="Rectangle 138"/>
                <p:cNvSpPr>
                  <a:spLocks noChangeArrowheads="1"/>
                </p:cNvSpPr>
                <p:nvPr/>
              </p:nvSpPr>
              <p:spPr bwMode="auto">
                <a:xfrm>
                  <a:off x="9534525" y="4165600"/>
                  <a:ext cx="590550" cy="295275"/>
                </a:xfrm>
                <a:prstGeom prst="rect">
                  <a:avLst/>
                </a:prstGeom>
                <a:solidFill>
                  <a:srgbClr val="FC8D6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5" name="Rectangle 139"/>
                <p:cNvSpPr>
                  <a:spLocks noChangeArrowheads="1"/>
                </p:cNvSpPr>
                <p:nvPr/>
              </p:nvSpPr>
              <p:spPr bwMode="auto">
                <a:xfrm>
                  <a:off x="9625013" y="4175125"/>
                  <a:ext cx="5175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a:ln>
                        <a:noFill/>
                      </a:ln>
                      <a:solidFill>
                        <a:srgbClr val="000000"/>
                      </a:solidFill>
                      <a:effectLst/>
                      <a:latin typeface="Times New Roman" panose="02020603050405020304" pitchFamily="18" charset="0"/>
                    </a:rPr>
                    <a:t>R04</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76" name="Line 156"/>
                <p:cNvSpPr>
                  <a:spLocks noChangeShapeType="1"/>
                </p:cNvSpPr>
                <p:nvPr/>
              </p:nvSpPr>
              <p:spPr bwMode="auto">
                <a:xfrm>
                  <a:off x="9829800" y="4019550"/>
                  <a:ext cx="0" cy="106363"/>
                </a:xfrm>
                <a:prstGeom prst="line">
                  <a:avLst/>
                </a:prstGeom>
                <a:noFill/>
                <a:ln w="793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7" name="Freeform 376"/>
                <p:cNvSpPr>
                  <a:spLocks/>
                </p:cNvSpPr>
                <p:nvPr/>
              </p:nvSpPr>
              <p:spPr bwMode="auto">
                <a:xfrm>
                  <a:off x="9805988" y="4119562"/>
                  <a:ext cx="46038" cy="46038"/>
                </a:xfrm>
                <a:custGeom>
                  <a:avLst/>
                  <a:gdLst>
                    <a:gd name="T0" fmla="*/ 29 w 29"/>
                    <a:gd name="T1" fmla="*/ 0 h 29"/>
                    <a:gd name="T2" fmla="*/ 15 w 29"/>
                    <a:gd name="T3" fmla="*/ 29 h 29"/>
                    <a:gd name="T4" fmla="*/ 0 w 29"/>
                    <a:gd name="T5" fmla="*/ 0 h 29"/>
                    <a:gd name="T6" fmla="*/ 29 w 29"/>
                    <a:gd name="T7" fmla="*/ 0 h 29"/>
                  </a:gdLst>
                  <a:ahLst/>
                  <a:cxnLst>
                    <a:cxn ang="0">
                      <a:pos x="T0" y="T1"/>
                    </a:cxn>
                    <a:cxn ang="0">
                      <a:pos x="T2" y="T3"/>
                    </a:cxn>
                    <a:cxn ang="0">
                      <a:pos x="T4" y="T5"/>
                    </a:cxn>
                    <a:cxn ang="0">
                      <a:pos x="T6" y="T7"/>
                    </a:cxn>
                  </a:cxnLst>
                  <a:rect l="0" t="0" r="r" b="b"/>
                  <a:pathLst>
                    <a:path w="29" h="29">
                      <a:moveTo>
                        <a:pt x="29" y="0"/>
                      </a:moveTo>
                      <a:lnTo>
                        <a:pt x="15" y="29"/>
                      </a:lnTo>
                      <a:lnTo>
                        <a:pt x="0" y="0"/>
                      </a:lnTo>
                      <a:lnTo>
                        <a:pt x="2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8" name="Freeform 171"/>
                <p:cNvSpPr>
                  <a:spLocks/>
                </p:cNvSpPr>
                <p:nvPr/>
              </p:nvSpPr>
              <p:spPr bwMode="auto">
                <a:xfrm>
                  <a:off x="9805988" y="2425700"/>
                  <a:ext cx="46038" cy="46038"/>
                </a:xfrm>
                <a:custGeom>
                  <a:avLst/>
                  <a:gdLst>
                    <a:gd name="T0" fmla="*/ 29 w 29"/>
                    <a:gd name="T1" fmla="*/ 0 h 29"/>
                    <a:gd name="T2" fmla="*/ 15 w 29"/>
                    <a:gd name="T3" fmla="*/ 29 h 29"/>
                    <a:gd name="T4" fmla="*/ 0 w 29"/>
                    <a:gd name="T5" fmla="*/ 0 h 29"/>
                    <a:gd name="T6" fmla="*/ 29 w 29"/>
                    <a:gd name="T7" fmla="*/ 0 h 29"/>
                  </a:gdLst>
                  <a:ahLst/>
                  <a:cxnLst>
                    <a:cxn ang="0">
                      <a:pos x="T0" y="T1"/>
                    </a:cxn>
                    <a:cxn ang="0">
                      <a:pos x="T2" y="T3"/>
                    </a:cxn>
                    <a:cxn ang="0">
                      <a:pos x="T4" y="T5"/>
                    </a:cxn>
                    <a:cxn ang="0">
                      <a:pos x="T6" y="T7"/>
                    </a:cxn>
                  </a:cxnLst>
                  <a:rect l="0" t="0" r="r" b="b"/>
                  <a:pathLst>
                    <a:path w="29" h="29">
                      <a:moveTo>
                        <a:pt x="29" y="0"/>
                      </a:moveTo>
                      <a:lnTo>
                        <a:pt x="15" y="29"/>
                      </a:lnTo>
                      <a:lnTo>
                        <a:pt x="0" y="0"/>
                      </a:lnTo>
                      <a:lnTo>
                        <a:pt x="2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9" name="Line 180"/>
                <p:cNvSpPr>
                  <a:spLocks noChangeShapeType="1"/>
                </p:cNvSpPr>
                <p:nvPr/>
              </p:nvSpPr>
              <p:spPr bwMode="auto">
                <a:xfrm>
                  <a:off x="9829800" y="2765425"/>
                  <a:ext cx="0" cy="919163"/>
                </a:xfrm>
                <a:prstGeom prst="line">
                  <a:avLst/>
                </a:prstGeom>
                <a:noFill/>
                <a:ln w="793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0" name="Freeform 181"/>
                <p:cNvSpPr>
                  <a:spLocks/>
                </p:cNvSpPr>
                <p:nvPr/>
              </p:nvSpPr>
              <p:spPr bwMode="auto">
                <a:xfrm>
                  <a:off x="9805988" y="3678237"/>
                  <a:ext cx="46038" cy="46038"/>
                </a:xfrm>
                <a:custGeom>
                  <a:avLst/>
                  <a:gdLst>
                    <a:gd name="T0" fmla="*/ 29 w 29"/>
                    <a:gd name="T1" fmla="*/ 0 h 29"/>
                    <a:gd name="T2" fmla="*/ 15 w 29"/>
                    <a:gd name="T3" fmla="*/ 29 h 29"/>
                    <a:gd name="T4" fmla="*/ 0 w 29"/>
                    <a:gd name="T5" fmla="*/ 0 h 29"/>
                    <a:gd name="T6" fmla="*/ 29 w 29"/>
                    <a:gd name="T7" fmla="*/ 0 h 29"/>
                  </a:gdLst>
                  <a:ahLst/>
                  <a:cxnLst>
                    <a:cxn ang="0">
                      <a:pos x="T0" y="T1"/>
                    </a:cxn>
                    <a:cxn ang="0">
                      <a:pos x="T2" y="T3"/>
                    </a:cxn>
                    <a:cxn ang="0">
                      <a:pos x="T4" y="T5"/>
                    </a:cxn>
                    <a:cxn ang="0">
                      <a:pos x="T6" y="T7"/>
                    </a:cxn>
                  </a:cxnLst>
                  <a:rect l="0" t="0" r="r" b="b"/>
                  <a:pathLst>
                    <a:path w="29" h="29">
                      <a:moveTo>
                        <a:pt x="29" y="0"/>
                      </a:moveTo>
                      <a:lnTo>
                        <a:pt x="15" y="29"/>
                      </a:lnTo>
                      <a:lnTo>
                        <a:pt x="0" y="0"/>
                      </a:lnTo>
                      <a:lnTo>
                        <a:pt x="2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1" name="Rectangle 202"/>
                <p:cNvSpPr>
                  <a:spLocks noChangeArrowheads="1"/>
                </p:cNvSpPr>
                <p:nvPr/>
              </p:nvSpPr>
              <p:spPr bwMode="auto">
                <a:xfrm>
                  <a:off x="9534525" y="4975225"/>
                  <a:ext cx="590550" cy="293688"/>
                </a:xfrm>
                <a:prstGeom prst="rect">
                  <a:avLst/>
                </a:prstGeom>
                <a:solidFill>
                  <a:srgbClr val="8DA0C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2" name="Rectangle 203"/>
                <p:cNvSpPr>
                  <a:spLocks noChangeArrowheads="1"/>
                </p:cNvSpPr>
                <p:nvPr/>
              </p:nvSpPr>
              <p:spPr bwMode="auto">
                <a:xfrm>
                  <a:off x="9625013" y="4983162"/>
                  <a:ext cx="5175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a:ln>
                        <a:noFill/>
                      </a:ln>
                      <a:solidFill>
                        <a:srgbClr val="000000"/>
                      </a:solidFill>
                      <a:effectLst/>
                      <a:latin typeface="Times New Roman" panose="02020603050405020304" pitchFamily="18" charset="0"/>
                    </a:rPr>
                    <a:t>R05</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83" name="Rectangle 210"/>
                <p:cNvSpPr>
                  <a:spLocks noChangeArrowheads="1"/>
                </p:cNvSpPr>
                <p:nvPr/>
              </p:nvSpPr>
              <p:spPr bwMode="auto">
                <a:xfrm>
                  <a:off x="9534525" y="5416550"/>
                  <a:ext cx="590550" cy="293688"/>
                </a:xfrm>
                <a:prstGeom prst="rect">
                  <a:avLst/>
                </a:prstGeom>
                <a:solidFill>
                  <a:srgbClr val="8DA0C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4" name="Rectangle 211"/>
                <p:cNvSpPr>
                  <a:spLocks noChangeArrowheads="1"/>
                </p:cNvSpPr>
                <p:nvPr/>
              </p:nvSpPr>
              <p:spPr bwMode="auto">
                <a:xfrm>
                  <a:off x="9625013" y="5424487"/>
                  <a:ext cx="5175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a:ln>
                        <a:noFill/>
                      </a:ln>
                      <a:solidFill>
                        <a:srgbClr val="000000"/>
                      </a:solidFill>
                      <a:effectLst/>
                      <a:latin typeface="Times New Roman" panose="02020603050405020304" pitchFamily="18" charset="0"/>
                    </a:rPr>
                    <a:t>R06</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85" name="Line 218"/>
                <p:cNvSpPr>
                  <a:spLocks noChangeShapeType="1"/>
                </p:cNvSpPr>
                <p:nvPr/>
              </p:nvSpPr>
              <p:spPr bwMode="auto">
                <a:xfrm>
                  <a:off x="9829800" y="5268912"/>
                  <a:ext cx="0" cy="107950"/>
                </a:xfrm>
                <a:prstGeom prst="line">
                  <a:avLst/>
                </a:prstGeom>
                <a:noFill/>
                <a:ln w="793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6" name="Freeform 219"/>
                <p:cNvSpPr>
                  <a:spLocks/>
                </p:cNvSpPr>
                <p:nvPr/>
              </p:nvSpPr>
              <p:spPr bwMode="auto">
                <a:xfrm>
                  <a:off x="9805988" y="5370512"/>
                  <a:ext cx="46038" cy="46038"/>
                </a:xfrm>
                <a:custGeom>
                  <a:avLst/>
                  <a:gdLst>
                    <a:gd name="T0" fmla="*/ 29 w 29"/>
                    <a:gd name="T1" fmla="*/ 0 h 29"/>
                    <a:gd name="T2" fmla="*/ 15 w 29"/>
                    <a:gd name="T3" fmla="*/ 29 h 29"/>
                    <a:gd name="T4" fmla="*/ 0 w 29"/>
                    <a:gd name="T5" fmla="*/ 0 h 29"/>
                    <a:gd name="T6" fmla="*/ 29 w 29"/>
                    <a:gd name="T7" fmla="*/ 0 h 29"/>
                  </a:gdLst>
                  <a:ahLst/>
                  <a:cxnLst>
                    <a:cxn ang="0">
                      <a:pos x="T0" y="T1"/>
                    </a:cxn>
                    <a:cxn ang="0">
                      <a:pos x="T2" y="T3"/>
                    </a:cxn>
                    <a:cxn ang="0">
                      <a:pos x="T4" y="T5"/>
                    </a:cxn>
                    <a:cxn ang="0">
                      <a:pos x="T6" y="T7"/>
                    </a:cxn>
                  </a:cxnLst>
                  <a:rect l="0" t="0" r="r" b="b"/>
                  <a:pathLst>
                    <a:path w="29" h="29">
                      <a:moveTo>
                        <a:pt x="29" y="0"/>
                      </a:moveTo>
                      <a:lnTo>
                        <a:pt x="15" y="29"/>
                      </a:lnTo>
                      <a:lnTo>
                        <a:pt x="0" y="0"/>
                      </a:lnTo>
                      <a:lnTo>
                        <a:pt x="2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7" name="Line 228"/>
                <p:cNvSpPr>
                  <a:spLocks noChangeShapeType="1"/>
                </p:cNvSpPr>
                <p:nvPr/>
              </p:nvSpPr>
              <p:spPr bwMode="auto">
                <a:xfrm>
                  <a:off x="9829800" y="4460875"/>
                  <a:ext cx="0" cy="474663"/>
                </a:xfrm>
                <a:prstGeom prst="line">
                  <a:avLst/>
                </a:prstGeom>
                <a:noFill/>
                <a:ln w="793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8" name="Freeform 229"/>
                <p:cNvSpPr>
                  <a:spLocks/>
                </p:cNvSpPr>
                <p:nvPr/>
              </p:nvSpPr>
              <p:spPr bwMode="auto">
                <a:xfrm>
                  <a:off x="9805988" y="4929187"/>
                  <a:ext cx="46038" cy="46038"/>
                </a:xfrm>
                <a:custGeom>
                  <a:avLst/>
                  <a:gdLst>
                    <a:gd name="T0" fmla="*/ 29 w 29"/>
                    <a:gd name="T1" fmla="*/ 0 h 29"/>
                    <a:gd name="T2" fmla="*/ 15 w 29"/>
                    <a:gd name="T3" fmla="*/ 29 h 29"/>
                    <a:gd name="T4" fmla="*/ 0 w 29"/>
                    <a:gd name="T5" fmla="*/ 0 h 29"/>
                    <a:gd name="T6" fmla="*/ 29 w 29"/>
                    <a:gd name="T7" fmla="*/ 0 h 29"/>
                  </a:gdLst>
                  <a:ahLst/>
                  <a:cxnLst>
                    <a:cxn ang="0">
                      <a:pos x="T0" y="T1"/>
                    </a:cxn>
                    <a:cxn ang="0">
                      <a:pos x="T2" y="T3"/>
                    </a:cxn>
                    <a:cxn ang="0">
                      <a:pos x="T4" y="T5"/>
                    </a:cxn>
                    <a:cxn ang="0">
                      <a:pos x="T6" y="T7"/>
                    </a:cxn>
                  </a:cxnLst>
                  <a:rect l="0" t="0" r="r" b="b"/>
                  <a:pathLst>
                    <a:path w="29" h="29">
                      <a:moveTo>
                        <a:pt x="29" y="0"/>
                      </a:moveTo>
                      <a:lnTo>
                        <a:pt x="15" y="29"/>
                      </a:lnTo>
                      <a:lnTo>
                        <a:pt x="0" y="0"/>
                      </a:lnTo>
                      <a:lnTo>
                        <a:pt x="2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9" name="Rectangle 250"/>
                <p:cNvSpPr>
                  <a:spLocks noChangeArrowheads="1"/>
                </p:cNvSpPr>
                <p:nvPr/>
              </p:nvSpPr>
              <p:spPr bwMode="auto">
                <a:xfrm>
                  <a:off x="9534525" y="6224587"/>
                  <a:ext cx="590550" cy="295275"/>
                </a:xfrm>
                <a:prstGeom prst="rect">
                  <a:avLst/>
                </a:prstGeom>
                <a:solidFill>
                  <a:srgbClr val="A6D85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0" name="Rectangle 251"/>
                <p:cNvSpPr>
                  <a:spLocks noChangeArrowheads="1"/>
                </p:cNvSpPr>
                <p:nvPr/>
              </p:nvSpPr>
              <p:spPr bwMode="auto">
                <a:xfrm>
                  <a:off x="9680575" y="6234112"/>
                  <a:ext cx="4064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a:ln>
                        <a:noFill/>
                      </a:ln>
                      <a:solidFill>
                        <a:srgbClr val="000000"/>
                      </a:solidFill>
                      <a:effectLst/>
                      <a:latin typeface="Times New Roman" panose="02020603050405020304" pitchFamily="18" charset="0"/>
                    </a:rPr>
                    <a:t>FC</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91" name="Line 260"/>
                <p:cNvSpPr>
                  <a:spLocks noChangeShapeType="1"/>
                </p:cNvSpPr>
                <p:nvPr/>
              </p:nvSpPr>
              <p:spPr bwMode="auto">
                <a:xfrm>
                  <a:off x="9829800" y="5710237"/>
                  <a:ext cx="0" cy="474663"/>
                </a:xfrm>
                <a:prstGeom prst="line">
                  <a:avLst/>
                </a:prstGeom>
                <a:noFill/>
                <a:ln w="793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2" name="Freeform 261"/>
                <p:cNvSpPr>
                  <a:spLocks/>
                </p:cNvSpPr>
                <p:nvPr/>
              </p:nvSpPr>
              <p:spPr bwMode="auto">
                <a:xfrm>
                  <a:off x="9805988" y="6180137"/>
                  <a:ext cx="46038" cy="44450"/>
                </a:xfrm>
                <a:custGeom>
                  <a:avLst/>
                  <a:gdLst>
                    <a:gd name="T0" fmla="*/ 29 w 29"/>
                    <a:gd name="T1" fmla="*/ 0 h 28"/>
                    <a:gd name="T2" fmla="*/ 15 w 29"/>
                    <a:gd name="T3" fmla="*/ 28 h 28"/>
                    <a:gd name="T4" fmla="*/ 0 w 29"/>
                    <a:gd name="T5" fmla="*/ 0 h 28"/>
                    <a:gd name="T6" fmla="*/ 29 w 29"/>
                    <a:gd name="T7" fmla="*/ 0 h 28"/>
                  </a:gdLst>
                  <a:ahLst/>
                  <a:cxnLst>
                    <a:cxn ang="0">
                      <a:pos x="T0" y="T1"/>
                    </a:cxn>
                    <a:cxn ang="0">
                      <a:pos x="T2" y="T3"/>
                    </a:cxn>
                    <a:cxn ang="0">
                      <a:pos x="T4" y="T5"/>
                    </a:cxn>
                    <a:cxn ang="0">
                      <a:pos x="T6" y="T7"/>
                    </a:cxn>
                  </a:cxnLst>
                  <a:rect l="0" t="0" r="r" b="b"/>
                  <a:pathLst>
                    <a:path w="29" h="28">
                      <a:moveTo>
                        <a:pt x="29" y="0"/>
                      </a:moveTo>
                      <a:lnTo>
                        <a:pt x="15" y="28"/>
                      </a:lnTo>
                      <a:lnTo>
                        <a:pt x="0" y="0"/>
                      </a:lnTo>
                      <a:lnTo>
                        <a:pt x="2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3" name="Line 284"/>
                <p:cNvSpPr>
                  <a:spLocks noChangeShapeType="1"/>
                </p:cNvSpPr>
                <p:nvPr/>
              </p:nvSpPr>
              <p:spPr bwMode="auto">
                <a:xfrm>
                  <a:off x="9829800" y="4460875"/>
                  <a:ext cx="0" cy="109538"/>
                </a:xfrm>
                <a:prstGeom prst="line">
                  <a:avLst/>
                </a:prstGeom>
                <a:noFill/>
                <a:ln w="793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4" name="Freeform 285"/>
                <p:cNvSpPr>
                  <a:spLocks/>
                </p:cNvSpPr>
                <p:nvPr/>
              </p:nvSpPr>
              <p:spPr bwMode="auto">
                <a:xfrm>
                  <a:off x="9805988" y="4565650"/>
                  <a:ext cx="46038" cy="44450"/>
                </a:xfrm>
                <a:custGeom>
                  <a:avLst/>
                  <a:gdLst>
                    <a:gd name="T0" fmla="*/ 29 w 29"/>
                    <a:gd name="T1" fmla="*/ 0 h 28"/>
                    <a:gd name="T2" fmla="*/ 15 w 29"/>
                    <a:gd name="T3" fmla="*/ 28 h 28"/>
                    <a:gd name="T4" fmla="*/ 0 w 29"/>
                    <a:gd name="T5" fmla="*/ 0 h 28"/>
                    <a:gd name="T6" fmla="*/ 29 w 29"/>
                    <a:gd name="T7" fmla="*/ 0 h 28"/>
                  </a:gdLst>
                  <a:ahLst/>
                  <a:cxnLst>
                    <a:cxn ang="0">
                      <a:pos x="T0" y="T1"/>
                    </a:cxn>
                    <a:cxn ang="0">
                      <a:pos x="T2" y="T3"/>
                    </a:cxn>
                    <a:cxn ang="0">
                      <a:pos x="T4" y="T5"/>
                    </a:cxn>
                    <a:cxn ang="0">
                      <a:pos x="T6" y="T7"/>
                    </a:cxn>
                  </a:cxnLst>
                  <a:rect l="0" t="0" r="r" b="b"/>
                  <a:pathLst>
                    <a:path w="29" h="28">
                      <a:moveTo>
                        <a:pt x="29" y="0"/>
                      </a:moveTo>
                      <a:lnTo>
                        <a:pt x="15" y="28"/>
                      </a:lnTo>
                      <a:lnTo>
                        <a:pt x="0" y="0"/>
                      </a:lnTo>
                      <a:lnTo>
                        <a:pt x="2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5" name="Freeform 302"/>
                <p:cNvSpPr>
                  <a:spLocks/>
                </p:cNvSpPr>
                <p:nvPr/>
              </p:nvSpPr>
              <p:spPr bwMode="auto">
                <a:xfrm>
                  <a:off x="9809163" y="5808662"/>
                  <a:ext cx="46038" cy="46038"/>
                </a:xfrm>
                <a:custGeom>
                  <a:avLst/>
                  <a:gdLst>
                    <a:gd name="T0" fmla="*/ 29 w 29"/>
                    <a:gd name="T1" fmla="*/ 0 h 29"/>
                    <a:gd name="T2" fmla="*/ 15 w 29"/>
                    <a:gd name="T3" fmla="*/ 29 h 29"/>
                    <a:gd name="T4" fmla="*/ 0 w 29"/>
                    <a:gd name="T5" fmla="*/ 1 h 29"/>
                    <a:gd name="T6" fmla="*/ 29 w 29"/>
                    <a:gd name="T7" fmla="*/ 0 h 29"/>
                  </a:gdLst>
                  <a:ahLst/>
                  <a:cxnLst>
                    <a:cxn ang="0">
                      <a:pos x="T0" y="T1"/>
                    </a:cxn>
                    <a:cxn ang="0">
                      <a:pos x="T2" y="T3"/>
                    </a:cxn>
                    <a:cxn ang="0">
                      <a:pos x="T4" y="T5"/>
                    </a:cxn>
                    <a:cxn ang="0">
                      <a:pos x="T6" y="T7"/>
                    </a:cxn>
                  </a:cxnLst>
                  <a:rect l="0" t="0" r="r" b="b"/>
                  <a:pathLst>
                    <a:path w="29" h="29">
                      <a:moveTo>
                        <a:pt x="29" y="0"/>
                      </a:moveTo>
                      <a:lnTo>
                        <a:pt x="15" y="29"/>
                      </a:lnTo>
                      <a:lnTo>
                        <a:pt x="0" y="1"/>
                      </a:lnTo>
                      <a:lnTo>
                        <a:pt x="2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6" name="Rectangle 309"/>
                <p:cNvSpPr>
                  <a:spLocks noChangeArrowheads="1"/>
                </p:cNvSpPr>
                <p:nvPr/>
              </p:nvSpPr>
              <p:spPr bwMode="auto">
                <a:xfrm>
                  <a:off x="9588500" y="6521450"/>
                  <a:ext cx="58578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a:ln>
                        <a:noFill/>
                      </a:ln>
                      <a:solidFill>
                        <a:srgbClr val="000000"/>
                      </a:solidFill>
                      <a:effectLst/>
                      <a:latin typeface="Times New Roman" panose="02020603050405020304" pitchFamily="18" charset="0"/>
                    </a:rPr>
                    <a:t>LRR</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97" name="Freeform 345"/>
                <p:cNvSpPr>
                  <a:spLocks/>
                </p:cNvSpPr>
                <p:nvPr/>
              </p:nvSpPr>
              <p:spPr bwMode="auto">
                <a:xfrm>
                  <a:off x="9809163" y="3309937"/>
                  <a:ext cx="46038" cy="46038"/>
                </a:xfrm>
                <a:custGeom>
                  <a:avLst/>
                  <a:gdLst>
                    <a:gd name="T0" fmla="*/ 29 w 29"/>
                    <a:gd name="T1" fmla="*/ 0 h 29"/>
                    <a:gd name="T2" fmla="*/ 15 w 29"/>
                    <a:gd name="T3" fmla="*/ 29 h 29"/>
                    <a:gd name="T4" fmla="*/ 0 w 29"/>
                    <a:gd name="T5" fmla="*/ 0 h 29"/>
                    <a:gd name="T6" fmla="*/ 29 w 29"/>
                    <a:gd name="T7" fmla="*/ 0 h 29"/>
                  </a:gdLst>
                  <a:ahLst/>
                  <a:cxnLst>
                    <a:cxn ang="0">
                      <a:pos x="T0" y="T1"/>
                    </a:cxn>
                    <a:cxn ang="0">
                      <a:pos x="T2" y="T3"/>
                    </a:cxn>
                    <a:cxn ang="0">
                      <a:pos x="T4" y="T5"/>
                    </a:cxn>
                    <a:cxn ang="0">
                      <a:pos x="T6" y="T7"/>
                    </a:cxn>
                  </a:cxnLst>
                  <a:rect l="0" t="0" r="r" b="b"/>
                  <a:pathLst>
                    <a:path w="29" h="29">
                      <a:moveTo>
                        <a:pt x="29" y="0"/>
                      </a:moveTo>
                      <a:lnTo>
                        <a:pt x="15" y="29"/>
                      </a:lnTo>
                      <a:lnTo>
                        <a:pt x="0" y="0"/>
                      </a:lnTo>
                      <a:lnTo>
                        <a:pt x="2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55" name="Rectangle 82"/>
              <p:cNvSpPr>
                <a:spLocks noChangeArrowheads="1"/>
              </p:cNvSpPr>
              <p:nvPr/>
            </p:nvSpPr>
            <p:spPr bwMode="auto">
              <a:xfrm>
                <a:off x="6577013" y="1957387"/>
                <a:ext cx="590550" cy="293688"/>
              </a:xfrm>
              <a:prstGeom prst="rect">
                <a:avLst/>
              </a:prstGeom>
              <a:solidFill>
                <a:srgbClr val="FFA5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6" name="Rectangle 83"/>
              <p:cNvSpPr>
                <a:spLocks noChangeArrowheads="1"/>
              </p:cNvSpPr>
              <p:nvPr/>
            </p:nvSpPr>
            <p:spPr bwMode="auto">
              <a:xfrm>
                <a:off x="6791325" y="1962150"/>
                <a:ext cx="26511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a:ln>
                      <a:noFill/>
                    </a:ln>
                    <a:solidFill>
                      <a:srgbClr val="000000"/>
                    </a:solidFill>
                    <a:effectLst/>
                    <a:latin typeface="Times New Roman" panose="02020603050405020304" pitchFamily="18" charset="0"/>
                  </a:rPr>
                  <a:t>C</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57" name="Line 162"/>
              <p:cNvSpPr>
                <a:spLocks noChangeShapeType="1"/>
              </p:cNvSpPr>
              <p:nvPr/>
            </p:nvSpPr>
            <p:spPr bwMode="auto">
              <a:xfrm>
                <a:off x="6872288" y="2251075"/>
                <a:ext cx="0" cy="180975"/>
              </a:xfrm>
              <a:prstGeom prst="line">
                <a:avLst/>
              </a:prstGeom>
              <a:noFill/>
              <a:ln w="793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3" name="Line 317"/>
              <p:cNvSpPr>
                <a:spLocks noChangeShapeType="1"/>
              </p:cNvSpPr>
              <p:nvPr/>
            </p:nvSpPr>
            <p:spPr bwMode="auto">
              <a:xfrm flipH="1">
                <a:off x="6919913" y="1628775"/>
                <a:ext cx="766763" cy="309563"/>
              </a:xfrm>
              <a:prstGeom prst="line">
                <a:avLst/>
              </a:prstGeom>
              <a:noFill/>
              <a:ln w="793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4" name="Freeform 318"/>
              <p:cNvSpPr>
                <a:spLocks/>
              </p:cNvSpPr>
              <p:nvPr/>
            </p:nvSpPr>
            <p:spPr bwMode="auto">
              <a:xfrm>
                <a:off x="6872288" y="1908175"/>
                <a:ext cx="65088" cy="53975"/>
              </a:xfrm>
              <a:custGeom>
                <a:avLst/>
                <a:gdLst>
                  <a:gd name="T0" fmla="*/ 41 w 41"/>
                  <a:gd name="T1" fmla="*/ 34 h 34"/>
                  <a:gd name="T2" fmla="*/ 0 w 41"/>
                  <a:gd name="T3" fmla="*/ 31 h 34"/>
                  <a:gd name="T4" fmla="*/ 27 w 41"/>
                  <a:gd name="T5" fmla="*/ 0 h 34"/>
                  <a:gd name="T6" fmla="*/ 41 w 41"/>
                  <a:gd name="T7" fmla="*/ 34 h 34"/>
                </a:gdLst>
                <a:ahLst/>
                <a:cxnLst>
                  <a:cxn ang="0">
                    <a:pos x="T0" y="T1"/>
                  </a:cxn>
                  <a:cxn ang="0">
                    <a:pos x="T2" y="T3"/>
                  </a:cxn>
                  <a:cxn ang="0">
                    <a:pos x="T4" y="T5"/>
                  </a:cxn>
                  <a:cxn ang="0">
                    <a:pos x="T6" y="T7"/>
                  </a:cxn>
                </a:cxnLst>
                <a:rect l="0" t="0" r="r" b="b"/>
                <a:pathLst>
                  <a:path w="41" h="34">
                    <a:moveTo>
                      <a:pt x="41" y="34"/>
                    </a:moveTo>
                    <a:lnTo>
                      <a:pt x="0" y="31"/>
                    </a:lnTo>
                    <a:lnTo>
                      <a:pt x="27" y="0"/>
                    </a:lnTo>
                    <a:lnTo>
                      <a:pt x="41" y="3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5" name="Rectangle 84"/>
              <p:cNvSpPr>
                <a:spLocks noChangeArrowheads="1"/>
              </p:cNvSpPr>
              <p:nvPr/>
            </p:nvSpPr>
            <p:spPr bwMode="auto">
              <a:xfrm>
                <a:off x="7316788" y="1957387"/>
                <a:ext cx="590550" cy="293688"/>
              </a:xfrm>
              <a:prstGeom prst="rect">
                <a:avLst/>
              </a:prstGeom>
              <a:solidFill>
                <a:srgbClr val="FFA5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6" name="Rectangle 85"/>
              <p:cNvSpPr>
                <a:spLocks noChangeArrowheads="1"/>
              </p:cNvSpPr>
              <p:nvPr/>
            </p:nvSpPr>
            <p:spPr bwMode="auto">
              <a:xfrm>
                <a:off x="7531100" y="1962150"/>
                <a:ext cx="26511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dirty="0">
                    <a:ln>
                      <a:noFill/>
                    </a:ln>
                    <a:solidFill>
                      <a:srgbClr val="000000"/>
                    </a:solidFill>
                    <a:effectLst/>
                    <a:latin typeface="Times New Roman" panose="02020603050405020304" pitchFamily="18" charset="0"/>
                  </a:rPr>
                  <a:t>C</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67" name="Line 164"/>
              <p:cNvSpPr>
                <a:spLocks noChangeShapeType="1"/>
              </p:cNvSpPr>
              <p:nvPr/>
            </p:nvSpPr>
            <p:spPr bwMode="auto">
              <a:xfrm>
                <a:off x="7612063" y="2251075"/>
                <a:ext cx="0" cy="180975"/>
              </a:xfrm>
              <a:prstGeom prst="line">
                <a:avLst/>
              </a:prstGeom>
              <a:noFill/>
              <a:ln w="793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8" name="Line 319"/>
              <p:cNvSpPr>
                <a:spLocks noChangeShapeType="1"/>
              </p:cNvSpPr>
              <p:nvPr/>
            </p:nvSpPr>
            <p:spPr bwMode="auto">
              <a:xfrm flipH="1">
                <a:off x="7643813" y="1655762"/>
                <a:ext cx="215900" cy="261938"/>
              </a:xfrm>
              <a:prstGeom prst="line">
                <a:avLst/>
              </a:prstGeom>
              <a:noFill/>
              <a:ln w="793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9" name="Freeform 320"/>
              <p:cNvSpPr>
                <a:spLocks/>
              </p:cNvSpPr>
              <p:nvPr/>
            </p:nvSpPr>
            <p:spPr bwMode="auto">
              <a:xfrm>
                <a:off x="7612063" y="1893887"/>
                <a:ext cx="58738" cy="63500"/>
              </a:xfrm>
              <a:custGeom>
                <a:avLst/>
                <a:gdLst>
                  <a:gd name="T0" fmla="*/ 37 w 37"/>
                  <a:gd name="T1" fmla="*/ 23 h 40"/>
                  <a:gd name="T2" fmla="*/ 0 w 37"/>
                  <a:gd name="T3" fmla="*/ 40 h 40"/>
                  <a:gd name="T4" fmla="*/ 9 w 37"/>
                  <a:gd name="T5" fmla="*/ 0 h 40"/>
                  <a:gd name="T6" fmla="*/ 37 w 37"/>
                  <a:gd name="T7" fmla="*/ 23 h 40"/>
                </a:gdLst>
                <a:ahLst/>
                <a:cxnLst>
                  <a:cxn ang="0">
                    <a:pos x="T0" y="T1"/>
                  </a:cxn>
                  <a:cxn ang="0">
                    <a:pos x="T2" y="T3"/>
                  </a:cxn>
                  <a:cxn ang="0">
                    <a:pos x="T4" y="T5"/>
                  </a:cxn>
                  <a:cxn ang="0">
                    <a:pos x="T6" y="T7"/>
                  </a:cxn>
                </a:cxnLst>
                <a:rect l="0" t="0" r="r" b="b"/>
                <a:pathLst>
                  <a:path w="37" h="40">
                    <a:moveTo>
                      <a:pt x="37" y="23"/>
                    </a:moveTo>
                    <a:lnTo>
                      <a:pt x="0" y="40"/>
                    </a:lnTo>
                    <a:lnTo>
                      <a:pt x="9" y="0"/>
                    </a:lnTo>
                    <a:lnTo>
                      <a:pt x="37" y="2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cxnSp>
        <p:nvCxnSpPr>
          <p:cNvPr id="202" name="Straight Arrow Connector 201"/>
          <p:cNvCxnSpPr/>
          <p:nvPr/>
        </p:nvCxnSpPr>
        <p:spPr>
          <a:xfrm>
            <a:off x="5245100" y="1944688"/>
            <a:ext cx="0" cy="4913312"/>
          </a:xfrm>
          <a:prstGeom prst="straightConnector1">
            <a:avLst/>
          </a:prstGeom>
          <a:ln w="38100" cmpd="sng">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23" name="Straight Arrow Connector 422"/>
          <p:cNvCxnSpPr/>
          <p:nvPr/>
        </p:nvCxnSpPr>
        <p:spPr>
          <a:xfrm>
            <a:off x="5989637" y="1944688"/>
            <a:ext cx="0" cy="4913312"/>
          </a:xfrm>
          <a:prstGeom prst="straightConnector1">
            <a:avLst/>
          </a:prstGeom>
          <a:ln w="38100" cmpd="sng">
            <a:solidFill>
              <a:srgbClr val="62FC2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24" name="Straight Arrow Connector 423"/>
          <p:cNvCxnSpPr/>
          <p:nvPr/>
        </p:nvCxnSpPr>
        <p:spPr>
          <a:xfrm>
            <a:off x="6751637" y="1944688"/>
            <a:ext cx="0" cy="4913312"/>
          </a:xfrm>
          <a:prstGeom prst="straightConnector1">
            <a:avLst/>
          </a:prstGeom>
          <a:ln w="38100" cmpd="sng">
            <a:solidFill>
              <a:srgbClr val="0000FF"/>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25" name="Straight Arrow Connector 424"/>
          <p:cNvCxnSpPr/>
          <p:nvPr/>
        </p:nvCxnSpPr>
        <p:spPr>
          <a:xfrm>
            <a:off x="7437437" y="1944688"/>
            <a:ext cx="0" cy="4913312"/>
          </a:xfrm>
          <a:prstGeom prst="straightConnector1">
            <a:avLst/>
          </a:prstGeom>
          <a:ln w="38100" cmpd="sng">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26" name="Straight Arrow Connector 425"/>
          <p:cNvCxnSpPr/>
          <p:nvPr/>
        </p:nvCxnSpPr>
        <p:spPr>
          <a:xfrm>
            <a:off x="8199437" y="1944688"/>
            <a:ext cx="0" cy="4913312"/>
          </a:xfrm>
          <a:prstGeom prst="straightConnector1">
            <a:avLst/>
          </a:prstGeom>
          <a:ln w="38100" cmpd="sng">
            <a:solidFill>
              <a:schemeClr val="accent6"/>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27" name="Straight Arrow Connector 426"/>
          <p:cNvCxnSpPr/>
          <p:nvPr/>
        </p:nvCxnSpPr>
        <p:spPr>
          <a:xfrm>
            <a:off x="8961437" y="1944688"/>
            <a:ext cx="0" cy="4913312"/>
          </a:xfrm>
          <a:prstGeom prst="straightConnector1">
            <a:avLst/>
          </a:prstGeom>
          <a:ln w="38100" cmpd="sng">
            <a:solidFill>
              <a:schemeClr val="accent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28" name="Straight Arrow Connector 427"/>
          <p:cNvCxnSpPr/>
          <p:nvPr/>
        </p:nvCxnSpPr>
        <p:spPr>
          <a:xfrm>
            <a:off x="10409237" y="1944688"/>
            <a:ext cx="0" cy="4913312"/>
          </a:xfrm>
          <a:prstGeom prst="straightConnector1">
            <a:avLst/>
          </a:prstGeom>
          <a:ln w="38100" cmpd="sng">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29" name="Straight Arrow Connector 428"/>
          <p:cNvCxnSpPr/>
          <p:nvPr/>
        </p:nvCxnSpPr>
        <p:spPr>
          <a:xfrm>
            <a:off x="9723437" y="1944688"/>
            <a:ext cx="0" cy="4913312"/>
          </a:xfrm>
          <a:prstGeom prst="straightConnector1">
            <a:avLst/>
          </a:prstGeom>
          <a:ln w="38100" cmpd="sng">
            <a:solidFill>
              <a:srgbClr val="107C1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30" name="TextBox 429"/>
          <p:cNvSpPr txBox="1"/>
          <p:nvPr/>
        </p:nvSpPr>
        <p:spPr>
          <a:xfrm>
            <a:off x="457199" y="296862"/>
            <a:ext cx="11522075" cy="683264"/>
          </a:xfrm>
          <a:prstGeom prst="rect">
            <a:avLst/>
          </a:prstGeom>
          <a:noFill/>
        </p:spPr>
        <p:txBody>
          <a:bodyPr wrap="square" lIns="182880" tIns="146304" rIns="182880" bIns="146304" rtlCol="0">
            <a:spAutoFit/>
          </a:bodyPr>
          <a:lstStyle/>
          <a:p>
            <a:pPr algn="ctr">
              <a:lnSpc>
                <a:spcPct val="90000"/>
              </a:lnSpc>
              <a:spcAft>
                <a:spcPts val="600"/>
              </a:spcAft>
            </a:pPr>
            <a:r>
              <a:rPr lang="en-US" sz="2800" dirty="0">
                <a:gradFill>
                  <a:gsLst>
                    <a:gs pos="2917">
                      <a:schemeClr val="tx1"/>
                    </a:gs>
                    <a:gs pos="30000">
                      <a:schemeClr val="tx1"/>
                    </a:gs>
                  </a:gsLst>
                  <a:lin ang="5400000" scaled="0"/>
                </a:gradFill>
              </a:rPr>
              <a:t>A deeply-fused net is a </a:t>
            </a:r>
            <a:r>
              <a:rPr lang="en-US" sz="2800" b="1" dirty="0">
                <a:gradFill>
                  <a:gsLst>
                    <a:gs pos="2917">
                      <a:schemeClr val="tx1"/>
                    </a:gs>
                    <a:gs pos="30000">
                      <a:schemeClr val="tx1"/>
                    </a:gs>
                  </a:gsLst>
                  <a:lin ang="5400000" scaled="0"/>
                </a:gradFill>
              </a:rPr>
              <a:t>multi-path multi-scale </a:t>
            </a:r>
            <a:r>
              <a:rPr lang="en-US" sz="2800" dirty="0">
                <a:gradFill>
                  <a:gsLst>
                    <a:gs pos="2917">
                      <a:schemeClr val="tx1"/>
                    </a:gs>
                    <a:gs pos="30000">
                      <a:schemeClr val="tx1"/>
                    </a:gs>
                  </a:gsLst>
                  <a:lin ang="5400000" scaled="0"/>
                </a:gradFill>
              </a:rPr>
              <a:t>network</a:t>
            </a:r>
          </a:p>
        </p:txBody>
      </p:sp>
    </p:spTree>
    <p:extLst>
      <p:ext uri="{BB962C8B-B14F-4D97-AF65-F5344CB8AC3E}">
        <p14:creationId xmlns:p14="http://schemas.microsoft.com/office/powerpoint/2010/main" val="38269312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02"/>
                                        </p:tgtEl>
                                        <p:attrNameLst>
                                          <p:attrName>style.visibility</p:attrName>
                                        </p:attrNameLst>
                                      </p:cBhvr>
                                      <p:to>
                                        <p:strVal val="visible"/>
                                      </p:to>
                                    </p:set>
                                    <p:animEffect transition="in" filter="wipe(up)">
                                      <p:cBhvr>
                                        <p:cTn id="7" dur="500"/>
                                        <p:tgtEl>
                                          <p:spTgt spid="202"/>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423"/>
                                        </p:tgtEl>
                                        <p:attrNameLst>
                                          <p:attrName>style.visibility</p:attrName>
                                        </p:attrNameLst>
                                      </p:cBhvr>
                                      <p:to>
                                        <p:strVal val="visible"/>
                                      </p:to>
                                    </p:set>
                                    <p:animEffect transition="in" filter="wipe(up)">
                                      <p:cBhvr>
                                        <p:cTn id="11" dur="500"/>
                                        <p:tgtEl>
                                          <p:spTgt spid="423"/>
                                        </p:tgtEl>
                                      </p:cBhvr>
                                    </p:animEffect>
                                  </p:childTnLst>
                                </p:cTn>
                              </p:par>
                            </p:childTnLst>
                          </p:cTn>
                        </p:par>
                        <p:par>
                          <p:cTn id="12" fill="hold">
                            <p:stCondLst>
                              <p:cond delay="1000"/>
                            </p:stCondLst>
                            <p:childTnLst>
                              <p:par>
                                <p:cTn id="13" presetID="22" presetClass="entr" presetSubtype="1" fill="hold" nodeType="afterEffect">
                                  <p:stCondLst>
                                    <p:cond delay="0"/>
                                  </p:stCondLst>
                                  <p:childTnLst>
                                    <p:set>
                                      <p:cBhvr>
                                        <p:cTn id="14" dur="1" fill="hold">
                                          <p:stCondLst>
                                            <p:cond delay="0"/>
                                          </p:stCondLst>
                                        </p:cTn>
                                        <p:tgtEl>
                                          <p:spTgt spid="424"/>
                                        </p:tgtEl>
                                        <p:attrNameLst>
                                          <p:attrName>style.visibility</p:attrName>
                                        </p:attrNameLst>
                                      </p:cBhvr>
                                      <p:to>
                                        <p:strVal val="visible"/>
                                      </p:to>
                                    </p:set>
                                    <p:animEffect transition="in" filter="wipe(up)">
                                      <p:cBhvr>
                                        <p:cTn id="15" dur="500"/>
                                        <p:tgtEl>
                                          <p:spTgt spid="424"/>
                                        </p:tgtEl>
                                      </p:cBhvr>
                                    </p:animEffect>
                                  </p:childTnLst>
                                </p:cTn>
                              </p:par>
                            </p:childTnLst>
                          </p:cTn>
                        </p:par>
                        <p:par>
                          <p:cTn id="16" fill="hold">
                            <p:stCondLst>
                              <p:cond delay="1500"/>
                            </p:stCondLst>
                            <p:childTnLst>
                              <p:par>
                                <p:cTn id="17" presetID="22" presetClass="entr" presetSubtype="1" fill="hold" nodeType="afterEffect">
                                  <p:stCondLst>
                                    <p:cond delay="0"/>
                                  </p:stCondLst>
                                  <p:childTnLst>
                                    <p:set>
                                      <p:cBhvr>
                                        <p:cTn id="18" dur="1" fill="hold">
                                          <p:stCondLst>
                                            <p:cond delay="0"/>
                                          </p:stCondLst>
                                        </p:cTn>
                                        <p:tgtEl>
                                          <p:spTgt spid="425"/>
                                        </p:tgtEl>
                                        <p:attrNameLst>
                                          <p:attrName>style.visibility</p:attrName>
                                        </p:attrNameLst>
                                      </p:cBhvr>
                                      <p:to>
                                        <p:strVal val="visible"/>
                                      </p:to>
                                    </p:set>
                                    <p:animEffect transition="in" filter="wipe(up)">
                                      <p:cBhvr>
                                        <p:cTn id="19" dur="500"/>
                                        <p:tgtEl>
                                          <p:spTgt spid="425"/>
                                        </p:tgtEl>
                                      </p:cBhvr>
                                    </p:animEffect>
                                  </p:childTnLst>
                                </p:cTn>
                              </p:par>
                            </p:childTnLst>
                          </p:cTn>
                        </p:par>
                        <p:par>
                          <p:cTn id="20" fill="hold">
                            <p:stCondLst>
                              <p:cond delay="2000"/>
                            </p:stCondLst>
                            <p:childTnLst>
                              <p:par>
                                <p:cTn id="21" presetID="22" presetClass="entr" presetSubtype="1" fill="hold" nodeType="afterEffect">
                                  <p:stCondLst>
                                    <p:cond delay="0"/>
                                  </p:stCondLst>
                                  <p:childTnLst>
                                    <p:set>
                                      <p:cBhvr>
                                        <p:cTn id="22" dur="1" fill="hold">
                                          <p:stCondLst>
                                            <p:cond delay="0"/>
                                          </p:stCondLst>
                                        </p:cTn>
                                        <p:tgtEl>
                                          <p:spTgt spid="426"/>
                                        </p:tgtEl>
                                        <p:attrNameLst>
                                          <p:attrName>style.visibility</p:attrName>
                                        </p:attrNameLst>
                                      </p:cBhvr>
                                      <p:to>
                                        <p:strVal val="visible"/>
                                      </p:to>
                                    </p:set>
                                    <p:animEffect transition="in" filter="wipe(up)">
                                      <p:cBhvr>
                                        <p:cTn id="23" dur="500"/>
                                        <p:tgtEl>
                                          <p:spTgt spid="426"/>
                                        </p:tgtEl>
                                      </p:cBhvr>
                                    </p:animEffect>
                                  </p:childTnLst>
                                </p:cTn>
                              </p:par>
                            </p:childTnLst>
                          </p:cTn>
                        </p:par>
                        <p:par>
                          <p:cTn id="24" fill="hold">
                            <p:stCondLst>
                              <p:cond delay="2500"/>
                            </p:stCondLst>
                            <p:childTnLst>
                              <p:par>
                                <p:cTn id="25" presetID="22" presetClass="entr" presetSubtype="1" fill="hold" nodeType="afterEffect">
                                  <p:stCondLst>
                                    <p:cond delay="0"/>
                                  </p:stCondLst>
                                  <p:childTnLst>
                                    <p:set>
                                      <p:cBhvr>
                                        <p:cTn id="26" dur="1" fill="hold">
                                          <p:stCondLst>
                                            <p:cond delay="0"/>
                                          </p:stCondLst>
                                        </p:cTn>
                                        <p:tgtEl>
                                          <p:spTgt spid="427"/>
                                        </p:tgtEl>
                                        <p:attrNameLst>
                                          <p:attrName>style.visibility</p:attrName>
                                        </p:attrNameLst>
                                      </p:cBhvr>
                                      <p:to>
                                        <p:strVal val="visible"/>
                                      </p:to>
                                    </p:set>
                                    <p:animEffect transition="in" filter="wipe(up)">
                                      <p:cBhvr>
                                        <p:cTn id="27" dur="500"/>
                                        <p:tgtEl>
                                          <p:spTgt spid="427"/>
                                        </p:tgtEl>
                                      </p:cBhvr>
                                    </p:animEffect>
                                  </p:childTnLst>
                                </p:cTn>
                              </p:par>
                            </p:childTnLst>
                          </p:cTn>
                        </p:par>
                        <p:par>
                          <p:cTn id="28" fill="hold">
                            <p:stCondLst>
                              <p:cond delay="3000"/>
                            </p:stCondLst>
                            <p:childTnLst>
                              <p:par>
                                <p:cTn id="29" presetID="22" presetClass="entr" presetSubtype="1" fill="hold" nodeType="afterEffect">
                                  <p:stCondLst>
                                    <p:cond delay="0"/>
                                  </p:stCondLst>
                                  <p:childTnLst>
                                    <p:set>
                                      <p:cBhvr>
                                        <p:cTn id="30" dur="1" fill="hold">
                                          <p:stCondLst>
                                            <p:cond delay="0"/>
                                          </p:stCondLst>
                                        </p:cTn>
                                        <p:tgtEl>
                                          <p:spTgt spid="429"/>
                                        </p:tgtEl>
                                        <p:attrNameLst>
                                          <p:attrName>style.visibility</p:attrName>
                                        </p:attrNameLst>
                                      </p:cBhvr>
                                      <p:to>
                                        <p:strVal val="visible"/>
                                      </p:to>
                                    </p:set>
                                    <p:animEffect transition="in" filter="wipe(up)">
                                      <p:cBhvr>
                                        <p:cTn id="31" dur="500"/>
                                        <p:tgtEl>
                                          <p:spTgt spid="429"/>
                                        </p:tgtEl>
                                      </p:cBhvr>
                                    </p:animEffect>
                                  </p:childTnLst>
                                </p:cTn>
                              </p:par>
                            </p:childTnLst>
                          </p:cTn>
                        </p:par>
                        <p:par>
                          <p:cTn id="32" fill="hold">
                            <p:stCondLst>
                              <p:cond delay="3500"/>
                            </p:stCondLst>
                            <p:childTnLst>
                              <p:par>
                                <p:cTn id="33" presetID="22" presetClass="entr" presetSubtype="1" fill="hold" nodeType="afterEffect">
                                  <p:stCondLst>
                                    <p:cond delay="0"/>
                                  </p:stCondLst>
                                  <p:childTnLst>
                                    <p:set>
                                      <p:cBhvr>
                                        <p:cTn id="34" dur="1" fill="hold">
                                          <p:stCondLst>
                                            <p:cond delay="0"/>
                                          </p:stCondLst>
                                        </p:cTn>
                                        <p:tgtEl>
                                          <p:spTgt spid="428"/>
                                        </p:tgtEl>
                                        <p:attrNameLst>
                                          <p:attrName>style.visibility</p:attrName>
                                        </p:attrNameLst>
                                      </p:cBhvr>
                                      <p:to>
                                        <p:strVal val="visible"/>
                                      </p:to>
                                    </p:set>
                                    <p:animEffect transition="in" filter="wipe(up)">
                                      <p:cBhvr>
                                        <p:cTn id="35" dur="500"/>
                                        <p:tgtEl>
                                          <p:spTgt spid="4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57201" y="1212850"/>
            <a:ext cx="7132637" cy="1231106"/>
          </a:xfrm>
        </p:spPr>
        <p:txBody>
          <a:bodyPr/>
          <a:lstStyle/>
          <a:p>
            <a:r>
              <a:rPr lang="en-US" sz="2800" dirty="0"/>
              <a:t>Reducing the dimensionality of data with neural networks, Science, 2006</a:t>
            </a:r>
          </a:p>
          <a:p>
            <a:pPr lvl="1"/>
            <a:r>
              <a:rPr lang="en-US" sz="1600" dirty="0"/>
              <a:t>Fast learning algorithms for Restricted Boltzmann machine</a:t>
            </a:r>
          </a:p>
        </p:txBody>
      </p:sp>
      <p:pic>
        <p:nvPicPr>
          <p:cNvPr id="4" name="Picture 3"/>
          <p:cNvPicPr>
            <a:picLocks noChangeAspect="1"/>
          </p:cNvPicPr>
          <p:nvPr/>
        </p:nvPicPr>
        <p:blipFill>
          <a:blip r:embed="rId4"/>
          <a:stretch>
            <a:fillRect/>
          </a:stretch>
        </p:blipFill>
        <p:spPr>
          <a:xfrm>
            <a:off x="8123237" y="1242233"/>
            <a:ext cx="3657600" cy="2115781"/>
          </a:xfrm>
          <a:prstGeom prst="rect">
            <a:avLst/>
          </a:prstGeom>
          <a:ln>
            <a:solidFill>
              <a:schemeClr val="accent4"/>
            </a:solidFill>
          </a:ln>
        </p:spPr>
      </p:pic>
      <p:sp>
        <p:nvSpPr>
          <p:cNvPr id="7" name="Text Placeholder 1"/>
          <p:cNvSpPr txBox="1">
            <a:spLocks/>
          </p:cNvSpPr>
          <p:nvPr/>
        </p:nvSpPr>
        <p:spPr>
          <a:xfrm>
            <a:off x="457199" y="3965186"/>
            <a:ext cx="7132639" cy="1501950"/>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00" dirty="0"/>
              <a:t>ImageNet Classification with deep convolutional neural networks, NIPS, 2012</a:t>
            </a:r>
          </a:p>
          <a:p>
            <a:pPr lvl="1"/>
            <a:r>
              <a:rPr lang="en-US" sz="1600" dirty="0"/>
              <a:t>Dramatic performance improvement</a:t>
            </a:r>
          </a:p>
          <a:p>
            <a:pPr lvl="1"/>
            <a:r>
              <a:rPr lang="en-US" sz="1600" dirty="0">
                <a:solidFill>
                  <a:srgbClr val="C00000"/>
                </a:solidFill>
              </a:rPr>
              <a:t>ImageNet, GPU</a:t>
            </a:r>
          </a:p>
        </p:txBody>
      </p:sp>
      <p:sp>
        <p:nvSpPr>
          <p:cNvPr id="10" name="TextBox 9"/>
          <p:cNvSpPr txBox="1"/>
          <p:nvPr/>
        </p:nvSpPr>
        <p:spPr>
          <a:xfrm>
            <a:off x="457199" y="296862"/>
            <a:ext cx="11522075" cy="794064"/>
          </a:xfrm>
          <a:prstGeom prst="rect">
            <a:avLst/>
          </a:prstGeom>
          <a:noFill/>
        </p:spPr>
        <p:txBody>
          <a:bodyPr wrap="square" lIns="182880" tIns="146304" rIns="182880" bIns="146304" rtlCol="0">
            <a:spAutoFit/>
          </a:bodyPr>
          <a:lstStyle/>
          <a:p>
            <a:pPr algn="ctr">
              <a:lnSpc>
                <a:spcPct val="90000"/>
              </a:lnSpc>
              <a:spcAft>
                <a:spcPts val="600"/>
              </a:spcAft>
            </a:pPr>
            <a:r>
              <a:rPr lang="en-US" sz="3600" dirty="0">
                <a:gradFill>
                  <a:gsLst>
                    <a:gs pos="2917">
                      <a:schemeClr val="tx1"/>
                    </a:gs>
                    <a:gs pos="30000">
                      <a:schemeClr val="tx1"/>
                    </a:gs>
                  </a:gsLst>
                  <a:lin ang="5400000" scaled="0"/>
                </a:gradFill>
              </a:rPr>
              <a:t>Deep learning in the past </a:t>
            </a:r>
            <a:r>
              <a:rPr lang="en-US" altLang="zh-CN" sz="3600" dirty="0">
                <a:gradFill>
                  <a:gsLst>
                    <a:gs pos="2917">
                      <a:schemeClr val="tx1"/>
                    </a:gs>
                    <a:gs pos="30000">
                      <a:schemeClr val="tx1"/>
                    </a:gs>
                  </a:gsLst>
                  <a:lin ang="5400000" scaled="0"/>
                </a:gradFill>
              </a:rPr>
              <a:t>decade</a:t>
            </a:r>
            <a:endParaRPr lang="en-US" sz="3600" dirty="0">
              <a:gradFill>
                <a:gsLst>
                  <a:gs pos="2917">
                    <a:schemeClr val="tx1"/>
                  </a:gs>
                  <a:gs pos="30000">
                    <a:schemeClr val="tx1"/>
                  </a:gs>
                </a:gsLst>
                <a:lin ang="5400000" scaled="0"/>
              </a:gradFill>
            </a:endParaRPr>
          </a:p>
        </p:txBody>
      </p:sp>
      <p:sp>
        <p:nvSpPr>
          <p:cNvPr id="3" name="Slide Number Placeholder 2">
            <a:extLst>
              <a:ext uri="{FF2B5EF4-FFF2-40B4-BE49-F238E27FC236}">
                <a16:creationId xmlns:a16="http://schemas.microsoft.com/office/drawing/2014/main" id="{66481CD6-A9F7-4E47-8F8E-9C3F6A02F556}"/>
              </a:ext>
            </a:extLst>
          </p:cNvPr>
          <p:cNvSpPr>
            <a:spLocks noGrp="1"/>
          </p:cNvSpPr>
          <p:nvPr>
            <p:ph type="sldNum" sz="quarter" idx="4"/>
          </p:nvPr>
        </p:nvSpPr>
        <p:spPr/>
        <p:txBody>
          <a:bodyPr/>
          <a:lstStyle/>
          <a:p>
            <a:pPr algn="ctr"/>
            <a:fld id="{1BA29183-7CD2-4C0C-A7F1-D2FD10734D96}" type="slidenum">
              <a:rPr lang="en-US" smtClean="0"/>
              <a:pPr algn="ctr"/>
              <a:t>2</a:t>
            </a:fld>
            <a:endParaRPr lang="en-US" dirty="0"/>
          </a:p>
        </p:txBody>
      </p:sp>
      <p:pic>
        <p:nvPicPr>
          <p:cNvPr id="6" name="Picture 5"/>
          <p:cNvPicPr>
            <a:picLocks noChangeAspect="1"/>
          </p:cNvPicPr>
          <p:nvPr/>
        </p:nvPicPr>
        <p:blipFill>
          <a:blip r:embed="rId5"/>
          <a:stretch>
            <a:fillRect/>
          </a:stretch>
        </p:blipFill>
        <p:spPr>
          <a:xfrm>
            <a:off x="8123237" y="3909754"/>
            <a:ext cx="3657600" cy="3016508"/>
          </a:xfrm>
          <a:prstGeom prst="rect">
            <a:avLst/>
          </a:prstGeom>
          <a:ln>
            <a:solidFill>
              <a:schemeClr val="accent4"/>
            </a:solidFill>
          </a:ln>
        </p:spPr>
      </p:pic>
    </p:spTree>
    <p:custDataLst>
      <p:tags r:id="rId1"/>
    </p:custDataLst>
    <p:extLst>
      <p:ext uri="{BB962C8B-B14F-4D97-AF65-F5344CB8AC3E}">
        <p14:creationId xmlns:p14="http://schemas.microsoft.com/office/powerpoint/2010/main" val="1267176695"/>
      </p:ext>
    </p:extLst>
  </p:cSld>
  <p:clrMapOvr>
    <a:masterClrMapping/>
  </p:clrMapOvr>
  <p:transition advTm="189767">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up)">
                                      <p:cBhvr>
                                        <p:cTn id="7" dur="500"/>
                                        <p:tgtEl>
                                          <p:spTgt spid="2">
                                            <p:txEl>
                                              <p:pRg st="0" end="0"/>
                                            </p:txEl>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wipe(up)">
                                      <p:cBhvr>
                                        <p:cTn id="10" dur="500"/>
                                        <p:tgtEl>
                                          <p:spTgt spid="2">
                                            <p:txEl>
                                              <p:pRg st="1" end="1"/>
                                            </p:txEl>
                                          </p:spTgt>
                                        </p:tgtEl>
                                      </p:cBhvr>
                                    </p:animEffect>
                                  </p:childTnLst>
                                </p:cTn>
                              </p:par>
                              <p:par>
                                <p:cTn id="11" presetID="22" presetClass="entr" presetSubtype="1"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wipe(up)">
                                      <p:cBhvr>
                                        <p:cTn id="13" dur="5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1" fill="hold" grpId="0"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wipe(up)">
                                      <p:cBhvr>
                                        <p:cTn id="18" dur="500"/>
                                        <p:tgtEl>
                                          <p:spTgt spid="7"/>
                                        </p:tgtEl>
                                      </p:cBhvr>
                                    </p:animEffect>
                                  </p:childTnLst>
                                </p:cTn>
                              </p:par>
                              <p:par>
                                <p:cTn id="19" presetID="22" presetClass="entr" presetSubtype="1" fill="hold" nodeType="with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wipe(up)">
                                      <p:cBhvr>
                                        <p:cTn id="2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7" grpId="0"/>
    </p:bld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27" name="TextBox 426"/>
          <p:cNvSpPr txBox="1"/>
          <p:nvPr/>
        </p:nvSpPr>
        <p:spPr>
          <a:xfrm>
            <a:off x="457199" y="296862"/>
            <a:ext cx="11522075" cy="683264"/>
          </a:xfrm>
          <a:prstGeom prst="rect">
            <a:avLst/>
          </a:prstGeom>
          <a:noFill/>
        </p:spPr>
        <p:txBody>
          <a:bodyPr wrap="square" lIns="182880" tIns="146304" rIns="182880" bIns="146304" rtlCol="0">
            <a:spAutoFit/>
          </a:bodyPr>
          <a:lstStyle/>
          <a:p>
            <a:pPr algn="ctr">
              <a:lnSpc>
                <a:spcPct val="90000"/>
              </a:lnSpc>
              <a:spcAft>
                <a:spcPts val="600"/>
              </a:spcAft>
            </a:pPr>
            <a:r>
              <a:rPr lang="en-US" sz="2800" dirty="0">
                <a:gradFill>
                  <a:gsLst>
                    <a:gs pos="2917">
                      <a:schemeClr val="tx1"/>
                    </a:gs>
                    <a:gs pos="30000">
                      <a:schemeClr val="tx1"/>
                    </a:gs>
                  </a:gsLst>
                  <a:lin ang="5400000" scaled="0"/>
                </a:gradFill>
              </a:rPr>
              <a:t>Each layer has an </a:t>
            </a:r>
            <a:r>
              <a:rPr lang="en-US" sz="2800" b="1" dirty="0">
                <a:gradFill>
                  <a:gsLst>
                    <a:gs pos="2917">
                      <a:schemeClr val="tx1"/>
                    </a:gs>
                    <a:gs pos="30000">
                      <a:schemeClr val="tx1"/>
                    </a:gs>
                  </a:gsLst>
                  <a:lin ang="5400000" scaled="0"/>
                </a:gradFill>
              </a:rPr>
              <a:t>express way</a:t>
            </a:r>
            <a:r>
              <a:rPr lang="en-US" sz="2800" dirty="0">
                <a:gradFill>
                  <a:gsLst>
                    <a:gs pos="2917">
                      <a:schemeClr val="tx1"/>
                    </a:gs>
                    <a:gs pos="30000">
                      <a:schemeClr val="tx1"/>
                    </a:gs>
                  </a:gsLst>
                  <a:lin ang="5400000" scaled="0"/>
                </a:gradFill>
              </a:rPr>
              <a:t> to input and output</a:t>
            </a:r>
          </a:p>
        </p:txBody>
      </p:sp>
    </p:spTree>
    <p:extLst>
      <p:ext uri="{BB962C8B-B14F-4D97-AF65-F5344CB8AC3E}">
        <p14:creationId xmlns:p14="http://schemas.microsoft.com/office/powerpoint/2010/main" val="1014436361"/>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AutoShape 3"/>
          <p:cNvSpPr>
            <a:spLocks noChangeAspect="1" noChangeArrowheads="1" noTextEdit="1"/>
          </p:cNvSpPr>
          <p:nvPr/>
        </p:nvSpPr>
        <p:spPr bwMode="auto">
          <a:xfrm>
            <a:off x="1574800" y="1318339"/>
            <a:ext cx="1412874" cy="56158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5" name="Line 5"/>
          <p:cNvSpPr>
            <a:spLocks noChangeShapeType="1"/>
          </p:cNvSpPr>
          <p:nvPr/>
        </p:nvSpPr>
        <p:spPr bwMode="auto">
          <a:xfrm flipH="1">
            <a:off x="2381857" y="5733047"/>
            <a:ext cx="134160" cy="145690"/>
          </a:xfrm>
          <a:prstGeom prst="line">
            <a:avLst/>
          </a:prstGeom>
          <a:noFill/>
          <a:ln w="1270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200"/>
          </a:p>
        </p:txBody>
      </p:sp>
      <p:sp>
        <p:nvSpPr>
          <p:cNvPr id="6" name="Freeform 6"/>
          <p:cNvSpPr>
            <a:spLocks/>
          </p:cNvSpPr>
          <p:nvPr/>
        </p:nvSpPr>
        <p:spPr bwMode="auto">
          <a:xfrm>
            <a:off x="2354606" y="5859870"/>
            <a:ext cx="48214" cy="48214"/>
          </a:xfrm>
          <a:custGeom>
            <a:avLst/>
            <a:gdLst>
              <a:gd name="T0" fmla="*/ 46 w 46"/>
              <a:gd name="T1" fmla="*/ 29 h 46"/>
              <a:gd name="T2" fmla="*/ 0 w 46"/>
              <a:gd name="T3" fmla="*/ 46 h 46"/>
              <a:gd name="T4" fmla="*/ 14 w 46"/>
              <a:gd name="T5" fmla="*/ 0 h 46"/>
              <a:gd name="T6" fmla="*/ 46 w 46"/>
              <a:gd name="T7" fmla="*/ 29 h 46"/>
            </a:gdLst>
            <a:ahLst/>
            <a:cxnLst>
              <a:cxn ang="0">
                <a:pos x="T0" y="T1"/>
              </a:cxn>
              <a:cxn ang="0">
                <a:pos x="T2" y="T3"/>
              </a:cxn>
              <a:cxn ang="0">
                <a:pos x="T4" y="T5"/>
              </a:cxn>
              <a:cxn ang="0">
                <a:pos x="T6" y="T7"/>
              </a:cxn>
            </a:cxnLst>
            <a:rect l="0" t="0" r="r" b="b"/>
            <a:pathLst>
              <a:path w="46" h="46">
                <a:moveTo>
                  <a:pt x="46" y="29"/>
                </a:moveTo>
                <a:lnTo>
                  <a:pt x="0" y="46"/>
                </a:lnTo>
                <a:lnTo>
                  <a:pt x="14" y="0"/>
                </a:lnTo>
                <a:lnTo>
                  <a:pt x="46" y="2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7" name="Rectangle 7"/>
          <p:cNvSpPr>
            <a:spLocks noChangeArrowheads="1"/>
          </p:cNvSpPr>
          <p:nvPr/>
        </p:nvSpPr>
        <p:spPr bwMode="auto">
          <a:xfrm>
            <a:off x="1983569" y="1985995"/>
            <a:ext cx="592191" cy="294524"/>
          </a:xfrm>
          <a:prstGeom prst="rect">
            <a:avLst/>
          </a:prstGeom>
          <a:solidFill>
            <a:srgbClr val="FFA5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8" name="Rectangle 8"/>
          <p:cNvSpPr>
            <a:spLocks noChangeArrowheads="1"/>
          </p:cNvSpPr>
          <p:nvPr/>
        </p:nvSpPr>
        <p:spPr bwMode="auto">
          <a:xfrm>
            <a:off x="2197387" y="1985995"/>
            <a:ext cx="154075" cy="276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rgbClr val="000000"/>
                </a:solidFill>
                <a:effectLst/>
                <a:latin typeface="Times New Roman" panose="02020603050405020304" pitchFamily="18" charset="0"/>
              </a:rPr>
              <a:t>C</a:t>
            </a:r>
            <a:endParaRPr kumimoji="0" lang="en-US" altLang="en-US" sz="1200" b="0" i="0" u="none" strike="noStrike" cap="none" normalizeH="0" baseline="0">
              <a:ln>
                <a:noFill/>
              </a:ln>
              <a:solidFill>
                <a:schemeClr val="tx1"/>
              </a:solidFill>
              <a:effectLst/>
              <a:latin typeface="Arial" panose="020B0604020202020204" pitchFamily="34" charset="0"/>
            </a:endParaRPr>
          </a:p>
        </p:txBody>
      </p:sp>
      <p:sp>
        <p:nvSpPr>
          <p:cNvPr id="9" name="Rectangle 11"/>
          <p:cNvSpPr>
            <a:spLocks noChangeArrowheads="1"/>
          </p:cNvSpPr>
          <p:nvPr/>
        </p:nvSpPr>
        <p:spPr bwMode="auto">
          <a:xfrm>
            <a:off x="2350413" y="2500626"/>
            <a:ext cx="592191" cy="293475"/>
          </a:xfrm>
          <a:prstGeom prst="rect">
            <a:avLst/>
          </a:prstGeom>
          <a:solidFill>
            <a:srgbClr val="66C2A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0" name="Rectangle 12"/>
          <p:cNvSpPr>
            <a:spLocks noChangeArrowheads="1"/>
          </p:cNvSpPr>
          <p:nvPr/>
        </p:nvSpPr>
        <p:spPr bwMode="auto">
          <a:xfrm>
            <a:off x="2438456" y="2499577"/>
            <a:ext cx="384662" cy="276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Times New Roman" panose="02020603050405020304" pitchFamily="18" charset="0"/>
              </a:rPr>
              <a:t>R01</a:t>
            </a:r>
            <a:endParaRPr kumimoji="0" lang="en-US" altLang="en-US" sz="1200" b="0" i="0" u="none" strike="noStrike" cap="none" normalizeH="0" baseline="0" dirty="0">
              <a:ln>
                <a:noFill/>
              </a:ln>
              <a:solidFill>
                <a:schemeClr val="tx1"/>
              </a:solidFill>
              <a:effectLst/>
              <a:latin typeface="Arial" panose="020B0604020202020204" pitchFamily="34" charset="0"/>
            </a:endParaRPr>
          </a:p>
        </p:txBody>
      </p:sp>
      <p:sp>
        <p:nvSpPr>
          <p:cNvPr id="11" name="Rectangle 13"/>
          <p:cNvSpPr>
            <a:spLocks noChangeArrowheads="1"/>
          </p:cNvSpPr>
          <p:nvPr/>
        </p:nvSpPr>
        <p:spPr bwMode="auto">
          <a:xfrm>
            <a:off x="2350413" y="2940839"/>
            <a:ext cx="592191" cy="293475"/>
          </a:xfrm>
          <a:prstGeom prst="rect">
            <a:avLst/>
          </a:prstGeom>
          <a:solidFill>
            <a:srgbClr val="66C2A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2" name="Rectangle 14"/>
          <p:cNvSpPr>
            <a:spLocks noChangeArrowheads="1"/>
          </p:cNvSpPr>
          <p:nvPr/>
        </p:nvSpPr>
        <p:spPr bwMode="auto">
          <a:xfrm>
            <a:off x="2438456" y="2939790"/>
            <a:ext cx="384662" cy="276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rgbClr val="000000"/>
                </a:solidFill>
                <a:effectLst/>
                <a:latin typeface="Times New Roman" panose="02020603050405020304" pitchFamily="18" charset="0"/>
              </a:rPr>
              <a:t>R02</a:t>
            </a:r>
            <a:endParaRPr kumimoji="0" lang="en-US" altLang="en-US" sz="1200" b="0" i="0" u="none" strike="noStrike" cap="none" normalizeH="0" baseline="0">
              <a:ln>
                <a:noFill/>
              </a:ln>
              <a:solidFill>
                <a:schemeClr val="tx1"/>
              </a:solidFill>
              <a:effectLst/>
              <a:latin typeface="Arial" panose="020B0604020202020204" pitchFamily="34" charset="0"/>
            </a:endParaRPr>
          </a:p>
        </p:txBody>
      </p:sp>
      <p:sp>
        <p:nvSpPr>
          <p:cNvPr id="13" name="Rectangle 17"/>
          <p:cNvSpPr>
            <a:spLocks noChangeArrowheads="1"/>
          </p:cNvSpPr>
          <p:nvPr/>
        </p:nvSpPr>
        <p:spPr bwMode="auto">
          <a:xfrm>
            <a:off x="2350413" y="3752088"/>
            <a:ext cx="592191" cy="293475"/>
          </a:xfrm>
          <a:prstGeom prst="rect">
            <a:avLst/>
          </a:prstGeom>
          <a:solidFill>
            <a:srgbClr val="FC8D6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4" name="Rectangle 18"/>
          <p:cNvSpPr>
            <a:spLocks noChangeArrowheads="1"/>
          </p:cNvSpPr>
          <p:nvPr/>
        </p:nvSpPr>
        <p:spPr bwMode="auto">
          <a:xfrm>
            <a:off x="2438456" y="3754185"/>
            <a:ext cx="384662" cy="276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rgbClr val="000000"/>
                </a:solidFill>
                <a:effectLst/>
                <a:latin typeface="Times New Roman" panose="02020603050405020304" pitchFamily="18" charset="0"/>
              </a:rPr>
              <a:t>R03</a:t>
            </a:r>
            <a:endParaRPr kumimoji="0" lang="en-US" altLang="en-US" sz="1200" b="0" i="0" u="none" strike="noStrike" cap="none" normalizeH="0" baseline="0">
              <a:ln>
                <a:noFill/>
              </a:ln>
              <a:solidFill>
                <a:schemeClr val="tx1"/>
              </a:solidFill>
              <a:effectLst/>
              <a:latin typeface="Arial" panose="020B0604020202020204" pitchFamily="34" charset="0"/>
            </a:endParaRPr>
          </a:p>
        </p:txBody>
      </p:sp>
      <p:sp>
        <p:nvSpPr>
          <p:cNvPr id="15" name="Rectangle 19"/>
          <p:cNvSpPr>
            <a:spLocks noChangeArrowheads="1"/>
          </p:cNvSpPr>
          <p:nvPr/>
        </p:nvSpPr>
        <p:spPr bwMode="auto">
          <a:xfrm>
            <a:off x="2350413" y="4192301"/>
            <a:ext cx="592191" cy="293475"/>
          </a:xfrm>
          <a:prstGeom prst="rect">
            <a:avLst/>
          </a:prstGeom>
          <a:solidFill>
            <a:srgbClr val="FC8D6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6" name="Rectangle 20"/>
          <p:cNvSpPr>
            <a:spLocks noChangeArrowheads="1"/>
          </p:cNvSpPr>
          <p:nvPr/>
        </p:nvSpPr>
        <p:spPr bwMode="auto">
          <a:xfrm>
            <a:off x="2438456" y="4194398"/>
            <a:ext cx="384662" cy="276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rgbClr val="000000"/>
                </a:solidFill>
                <a:effectLst/>
                <a:latin typeface="Times New Roman" panose="02020603050405020304" pitchFamily="18" charset="0"/>
              </a:rPr>
              <a:t>R04</a:t>
            </a:r>
            <a:endParaRPr kumimoji="0" lang="en-US" altLang="en-US" sz="1200" b="0" i="0" u="none" strike="noStrike" cap="none" normalizeH="0" baseline="0">
              <a:ln>
                <a:noFill/>
              </a:ln>
              <a:solidFill>
                <a:schemeClr val="tx1"/>
              </a:solidFill>
              <a:effectLst/>
              <a:latin typeface="Arial" panose="020B0604020202020204" pitchFamily="34" charset="0"/>
            </a:endParaRPr>
          </a:p>
        </p:txBody>
      </p:sp>
      <p:sp>
        <p:nvSpPr>
          <p:cNvPr id="17" name="Line 21"/>
          <p:cNvSpPr>
            <a:spLocks noChangeShapeType="1"/>
          </p:cNvSpPr>
          <p:nvPr/>
        </p:nvSpPr>
        <p:spPr bwMode="auto">
          <a:xfrm>
            <a:off x="2647033" y="2794101"/>
            <a:ext cx="0" cy="106909"/>
          </a:xfrm>
          <a:prstGeom prst="line">
            <a:avLst/>
          </a:prstGeom>
          <a:noFill/>
          <a:ln w="1270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200"/>
          </a:p>
        </p:txBody>
      </p:sp>
      <p:sp>
        <p:nvSpPr>
          <p:cNvPr id="18" name="Freeform 22"/>
          <p:cNvSpPr>
            <a:spLocks/>
          </p:cNvSpPr>
          <p:nvPr/>
        </p:nvSpPr>
        <p:spPr bwMode="auto">
          <a:xfrm>
            <a:off x="2623974" y="2894721"/>
            <a:ext cx="46118" cy="46118"/>
          </a:xfrm>
          <a:custGeom>
            <a:avLst/>
            <a:gdLst>
              <a:gd name="T0" fmla="*/ 44 w 44"/>
              <a:gd name="T1" fmla="*/ 0 h 44"/>
              <a:gd name="T2" fmla="*/ 22 w 44"/>
              <a:gd name="T3" fmla="*/ 44 h 44"/>
              <a:gd name="T4" fmla="*/ 0 w 44"/>
              <a:gd name="T5" fmla="*/ 0 h 44"/>
              <a:gd name="T6" fmla="*/ 44 w 44"/>
              <a:gd name="T7" fmla="*/ 0 h 44"/>
            </a:gdLst>
            <a:ahLst/>
            <a:cxnLst>
              <a:cxn ang="0">
                <a:pos x="T0" y="T1"/>
              </a:cxn>
              <a:cxn ang="0">
                <a:pos x="T2" y="T3"/>
              </a:cxn>
              <a:cxn ang="0">
                <a:pos x="T4" y="T5"/>
              </a:cxn>
              <a:cxn ang="0">
                <a:pos x="T6" y="T7"/>
              </a:cxn>
            </a:cxnLst>
            <a:rect l="0" t="0" r="r" b="b"/>
            <a:pathLst>
              <a:path w="44" h="44">
                <a:moveTo>
                  <a:pt x="44" y="0"/>
                </a:moveTo>
                <a:lnTo>
                  <a:pt x="22" y="44"/>
                </a:lnTo>
                <a:lnTo>
                  <a:pt x="0" y="0"/>
                </a:lnTo>
                <a:lnTo>
                  <a:pt x="4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9" name="Line 23"/>
          <p:cNvSpPr>
            <a:spLocks noChangeShapeType="1"/>
          </p:cNvSpPr>
          <p:nvPr/>
        </p:nvSpPr>
        <p:spPr bwMode="auto">
          <a:xfrm>
            <a:off x="2647033" y="4045564"/>
            <a:ext cx="0" cy="106909"/>
          </a:xfrm>
          <a:prstGeom prst="line">
            <a:avLst/>
          </a:prstGeom>
          <a:noFill/>
          <a:ln w="1270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200"/>
          </a:p>
        </p:txBody>
      </p:sp>
      <p:sp>
        <p:nvSpPr>
          <p:cNvPr id="20" name="Freeform 24"/>
          <p:cNvSpPr>
            <a:spLocks/>
          </p:cNvSpPr>
          <p:nvPr/>
        </p:nvSpPr>
        <p:spPr bwMode="auto">
          <a:xfrm>
            <a:off x="2623974" y="4146184"/>
            <a:ext cx="46118" cy="46118"/>
          </a:xfrm>
          <a:custGeom>
            <a:avLst/>
            <a:gdLst>
              <a:gd name="T0" fmla="*/ 44 w 44"/>
              <a:gd name="T1" fmla="*/ 0 h 44"/>
              <a:gd name="T2" fmla="*/ 22 w 44"/>
              <a:gd name="T3" fmla="*/ 44 h 44"/>
              <a:gd name="T4" fmla="*/ 0 w 44"/>
              <a:gd name="T5" fmla="*/ 0 h 44"/>
              <a:gd name="T6" fmla="*/ 44 w 44"/>
              <a:gd name="T7" fmla="*/ 0 h 44"/>
            </a:gdLst>
            <a:ahLst/>
            <a:cxnLst>
              <a:cxn ang="0">
                <a:pos x="T0" y="T1"/>
              </a:cxn>
              <a:cxn ang="0">
                <a:pos x="T2" y="T3"/>
              </a:cxn>
              <a:cxn ang="0">
                <a:pos x="T4" y="T5"/>
              </a:cxn>
              <a:cxn ang="0">
                <a:pos x="T6" y="T7"/>
              </a:cxn>
            </a:cxnLst>
            <a:rect l="0" t="0" r="r" b="b"/>
            <a:pathLst>
              <a:path w="44" h="44">
                <a:moveTo>
                  <a:pt x="44" y="0"/>
                </a:moveTo>
                <a:lnTo>
                  <a:pt x="22" y="44"/>
                </a:lnTo>
                <a:lnTo>
                  <a:pt x="0" y="0"/>
                </a:lnTo>
                <a:lnTo>
                  <a:pt x="4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21" name="Line 25"/>
          <p:cNvSpPr>
            <a:spLocks noChangeShapeType="1"/>
          </p:cNvSpPr>
          <p:nvPr/>
        </p:nvSpPr>
        <p:spPr bwMode="auto">
          <a:xfrm>
            <a:off x="2279141" y="2280519"/>
            <a:ext cx="333304" cy="199144"/>
          </a:xfrm>
          <a:prstGeom prst="line">
            <a:avLst/>
          </a:prstGeom>
          <a:noFill/>
          <a:ln w="1270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200"/>
          </a:p>
        </p:txBody>
      </p:sp>
      <p:sp>
        <p:nvSpPr>
          <p:cNvPr id="22" name="Freeform 26"/>
          <p:cNvSpPr>
            <a:spLocks/>
          </p:cNvSpPr>
          <p:nvPr/>
        </p:nvSpPr>
        <p:spPr bwMode="auto">
          <a:xfrm>
            <a:off x="2595675" y="2457652"/>
            <a:ext cx="51358" cy="42973"/>
          </a:xfrm>
          <a:custGeom>
            <a:avLst/>
            <a:gdLst>
              <a:gd name="T0" fmla="*/ 22 w 49"/>
              <a:gd name="T1" fmla="*/ 0 h 41"/>
              <a:gd name="T2" fmla="*/ 49 w 49"/>
              <a:gd name="T3" fmla="*/ 41 h 41"/>
              <a:gd name="T4" fmla="*/ 0 w 49"/>
              <a:gd name="T5" fmla="*/ 37 h 41"/>
              <a:gd name="T6" fmla="*/ 22 w 49"/>
              <a:gd name="T7" fmla="*/ 0 h 41"/>
            </a:gdLst>
            <a:ahLst/>
            <a:cxnLst>
              <a:cxn ang="0">
                <a:pos x="T0" y="T1"/>
              </a:cxn>
              <a:cxn ang="0">
                <a:pos x="T2" y="T3"/>
              </a:cxn>
              <a:cxn ang="0">
                <a:pos x="T4" y="T5"/>
              </a:cxn>
              <a:cxn ang="0">
                <a:pos x="T6" y="T7"/>
              </a:cxn>
            </a:cxnLst>
            <a:rect l="0" t="0" r="r" b="b"/>
            <a:pathLst>
              <a:path w="49" h="41">
                <a:moveTo>
                  <a:pt x="22" y="0"/>
                </a:moveTo>
                <a:lnTo>
                  <a:pt x="49" y="41"/>
                </a:lnTo>
                <a:lnTo>
                  <a:pt x="0" y="37"/>
                </a:lnTo>
                <a:lnTo>
                  <a:pt x="2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23" name="Line 27"/>
          <p:cNvSpPr>
            <a:spLocks noChangeShapeType="1"/>
          </p:cNvSpPr>
          <p:nvPr/>
        </p:nvSpPr>
        <p:spPr bwMode="auto">
          <a:xfrm flipH="1">
            <a:off x="2378713" y="3234314"/>
            <a:ext cx="134160" cy="146738"/>
          </a:xfrm>
          <a:prstGeom prst="line">
            <a:avLst/>
          </a:prstGeom>
          <a:noFill/>
          <a:ln w="1270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200"/>
          </a:p>
        </p:txBody>
      </p:sp>
      <p:sp>
        <p:nvSpPr>
          <p:cNvPr id="24" name="Freeform 28"/>
          <p:cNvSpPr>
            <a:spLocks/>
          </p:cNvSpPr>
          <p:nvPr/>
        </p:nvSpPr>
        <p:spPr bwMode="auto">
          <a:xfrm>
            <a:off x="2352510" y="3361137"/>
            <a:ext cx="47166" cy="49262"/>
          </a:xfrm>
          <a:custGeom>
            <a:avLst/>
            <a:gdLst>
              <a:gd name="T0" fmla="*/ 45 w 45"/>
              <a:gd name="T1" fmla="*/ 29 h 47"/>
              <a:gd name="T2" fmla="*/ 0 w 45"/>
              <a:gd name="T3" fmla="*/ 47 h 47"/>
              <a:gd name="T4" fmla="*/ 13 w 45"/>
              <a:gd name="T5" fmla="*/ 0 h 47"/>
              <a:gd name="T6" fmla="*/ 45 w 45"/>
              <a:gd name="T7" fmla="*/ 29 h 47"/>
            </a:gdLst>
            <a:ahLst/>
            <a:cxnLst>
              <a:cxn ang="0">
                <a:pos x="T0" y="T1"/>
              </a:cxn>
              <a:cxn ang="0">
                <a:pos x="T2" y="T3"/>
              </a:cxn>
              <a:cxn ang="0">
                <a:pos x="T4" y="T5"/>
              </a:cxn>
              <a:cxn ang="0">
                <a:pos x="T6" y="T7"/>
              </a:cxn>
            </a:cxnLst>
            <a:rect l="0" t="0" r="r" b="b"/>
            <a:pathLst>
              <a:path w="45" h="47">
                <a:moveTo>
                  <a:pt x="45" y="29"/>
                </a:moveTo>
                <a:lnTo>
                  <a:pt x="0" y="47"/>
                </a:lnTo>
                <a:lnTo>
                  <a:pt x="13" y="0"/>
                </a:lnTo>
                <a:lnTo>
                  <a:pt x="45" y="2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25" name="Line 29"/>
          <p:cNvSpPr>
            <a:spLocks noChangeShapeType="1"/>
          </p:cNvSpPr>
          <p:nvPr/>
        </p:nvSpPr>
        <p:spPr bwMode="auto">
          <a:xfrm>
            <a:off x="1906008" y="2794101"/>
            <a:ext cx="299764" cy="564940"/>
          </a:xfrm>
          <a:prstGeom prst="line">
            <a:avLst/>
          </a:prstGeom>
          <a:noFill/>
          <a:ln w="1270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200"/>
          </a:p>
        </p:txBody>
      </p:sp>
      <p:sp>
        <p:nvSpPr>
          <p:cNvPr id="26" name="Freeform 30"/>
          <p:cNvSpPr>
            <a:spLocks/>
          </p:cNvSpPr>
          <p:nvPr/>
        </p:nvSpPr>
        <p:spPr bwMode="auto">
          <a:xfrm>
            <a:off x="2182713" y="3343319"/>
            <a:ext cx="40877" cy="51358"/>
          </a:xfrm>
          <a:custGeom>
            <a:avLst/>
            <a:gdLst>
              <a:gd name="T0" fmla="*/ 39 w 39"/>
              <a:gd name="T1" fmla="*/ 0 h 49"/>
              <a:gd name="T2" fmla="*/ 39 w 39"/>
              <a:gd name="T3" fmla="*/ 49 h 49"/>
              <a:gd name="T4" fmla="*/ 0 w 39"/>
              <a:gd name="T5" fmla="*/ 20 h 49"/>
              <a:gd name="T6" fmla="*/ 39 w 39"/>
              <a:gd name="T7" fmla="*/ 0 h 49"/>
            </a:gdLst>
            <a:ahLst/>
            <a:cxnLst>
              <a:cxn ang="0">
                <a:pos x="T0" y="T1"/>
              </a:cxn>
              <a:cxn ang="0">
                <a:pos x="T2" y="T3"/>
              </a:cxn>
              <a:cxn ang="0">
                <a:pos x="T4" y="T5"/>
              </a:cxn>
              <a:cxn ang="0">
                <a:pos x="T6" y="T7"/>
              </a:cxn>
            </a:cxnLst>
            <a:rect l="0" t="0" r="r" b="b"/>
            <a:pathLst>
              <a:path w="39" h="49">
                <a:moveTo>
                  <a:pt x="39" y="0"/>
                </a:moveTo>
                <a:lnTo>
                  <a:pt x="39" y="49"/>
                </a:lnTo>
                <a:lnTo>
                  <a:pt x="0" y="20"/>
                </a:lnTo>
                <a:lnTo>
                  <a:pt x="3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27" name="Rectangle 31"/>
          <p:cNvSpPr>
            <a:spLocks noChangeArrowheads="1"/>
          </p:cNvSpPr>
          <p:nvPr/>
        </p:nvSpPr>
        <p:spPr bwMode="auto">
          <a:xfrm>
            <a:off x="2353558" y="4998311"/>
            <a:ext cx="592191" cy="293475"/>
          </a:xfrm>
          <a:prstGeom prst="rect">
            <a:avLst/>
          </a:prstGeom>
          <a:solidFill>
            <a:srgbClr val="8DA0C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28" name="Rectangle 32"/>
          <p:cNvSpPr>
            <a:spLocks noChangeArrowheads="1"/>
          </p:cNvSpPr>
          <p:nvPr/>
        </p:nvSpPr>
        <p:spPr bwMode="auto">
          <a:xfrm>
            <a:off x="2444745" y="4996214"/>
            <a:ext cx="384662" cy="276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Times New Roman" panose="02020603050405020304" pitchFamily="18" charset="0"/>
              </a:rPr>
              <a:t>R05</a:t>
            </a:r>
            <a:endParaRPr kumimoji="0" lang="en-US" altLang="en-US" sz="1200" b="0" i="0" u="none" strike="noStrike" cap="none" normalizeH="0" baseline="0" dirty="0">
              <a:ln>
                <a:noFill/>
              </a:ln>
              <a:solidFill>
                <a:schemeClr val="tx1"/>
              </a:solidFill>
              <a:effectLst/>
              <a:latin typeface="Arial" panose="020B0604020202020204" pitchFamily="34" charset="0"/>
            </a:endParaRPr>
          </a:p>
        </p:txBody>
      </p:sp>
      <p:grpSp>
        <p:nvGrpSpPr>
          <p:cNvPr id="29" name="组合 474"/>
          <p:cNvGrpSpPr/>
          <p:nvPr/>
        </p:nvGrpSpPr>
        <p:grpSpPr>
          <a:xfrm>
            <a:off x="1610436" y="2499577"/>
            <a:ext cx="595336" cy="2792209"/>
            <a:chOff x="1610436" y="2499577"/>
            <a:chExt cx="595336" cy="2792209"/>
          </a:xfrm>
        </p:grpSpPr>
        <p:sp>
          <p:nvSpPr>
            <p:cNvPr id="30" name="Rectangle 9"/>
            <p:cNvSpPr>
              <a:spLocks noChangeArrowheads="1"/>
            </p:cNvSpPr>
            <p:nvPr/>
          </p:nvSpPr>
          <p:spPr bwMode="auto">
            <a:xfrm>
              <a:off x="1610436" y="2500626"/>
              <a:ext cx="592191" cy="293475"/>
            </a:xfrm>
            <a:prstGeom prst="rect">
              <a:avLst/>
            </a:prstGeom>
            <a:solidFill>
              <a:srgbClr val="66C2A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31" name="Rectangle 10"/>
            <p:cNvSpPr>
              <a:spLocks noChangeArrowheads="1"/>
            </p:cNvSpPr>
            <p:nvPr/>
          </p:nvSpPr>
          <p:spPr bwMode="auto">
            <a:xfrm>
              <a:off x="1710008" y="2499577"/>
              <a:ext cx="372085" cy="276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Times New Roman" panose="02020603050405020304" pitchFamily="18" charset="0"/>
                </a:rPr>
                <a:t>L01</a:t>
              </a:r>
              <a:endParaRPr kumimoji="0" lang="en-US" altLang="en-US" sz="1200" b="0" i="0" u="none" strike="noStrike" cap="none" normalizeH="0" baseline="0" dirty="0">
                <a:ln>
                  <a:noFill/>
                </a:ln>
                <a:solidFill>
                  <a:schemeClr val="tx1"/>
                </a:solidFill>
                <a:effectLst/>
                <a:latin typeface="Arial" panose="020B0604020202020204" pitchFamily="34" charset="0"/>
              </a:endParaRPr>
            </a:p>
          </p:txBody>
        </p:sp>
        <p:sp>
          <p:nvSpPr>
            <p:cNvPr id="32" name="Rectangle 15"/>
            <p:cNvSpPr>
              <a:spLocks noChangeArrowheads="1"/>
            </p:cNvSpPr>
            <p:nvPr/>
          </p:nvSpPr>
          <p:spPr bwMode="auto">
            <a:xfrm>
              <a:off x="1610436" y="3752088"/>
              <a:ext cx="592191" cy="293475"/>
            </a:xfrm>
            <a:prstGeom prst="rect">
              <a:avLst/>
            </a:prstGeom>
            <a:solidFill>
              <a:srgbClr val="FC8D6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33" name="Rectangle 16"/>
            <p:cNvSpPr>
              <a:spLocks noChangeArrowheads="1"/>
            </p:cNvSpPr>
            <p:nvPr/>
          </p:nvSpPr>
          <p:spPr bwMode="auto">
            <a:xfrm>
              <a:off x="1710008" y="3754185"/>
              <a:ext cx="372085" cy="276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Times New Roman" panose="02020603050405020304" pitchFamily="18" charset="0"/>
                </a:rPr>
                <a:t>L02</a:t>
              </a:r>
              <a:endParaRPr kumimoji="0" lang="en-US" altLang="en-US" sz="1200" b="0" i="0" u="none" strike="noStrike" cap="none" normalizeH="0" baseline="0" dirty="0">
                <a:ln>
                  <a:noFill/>
                </a:ln>
                <a:solidFill>
                  <a:schemeClr val="tx1"/>
                </a:solidFill>
                <a:effectLst/>
                <a:latin typeface="Arial" panose="020B0604020202020204" pitchFamily="34" charset="0"/>
              </a:endParaRPr>
            </a:p>
          </p:txBody>
        </p:sp>
        <p:sp>
          <p:nvSpPr>
            <p:cNvPr id="34" name="Rectangle 33"/>
            <p:cNvSpPr>
              <a:spLocks noChangeArrowheads="1"/>
            </p:cNvSpPr>
            <p:nvPr/>
          </p:nvSpPr>
          <p:spPr bwMode="auto">
            <a:xfrm>
              <a:off x="1613581" y="4998311"/>
              <a:ext cx="592191" cy="293475"/>
            </a:xfrm>
            <a:prstGeom prst="rect">
              <a:avLst/>
            </a:prstGeom>
            <a:solidFill>
              <a:srgbClr val="8DA0C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35" name="Rectangle 34"/>
            <p:cNvSpPr>
              <a:spLocks noChangeArrowheads="1"/>
            </p:cNvSpPr>
            <p:nvPr/>
          </p:nvSpPr>
          <p:spPr bwMode="auto">
            <a:xfrm>
              <a:off x="1710008" y="4996214"/>
              <a:ext cx="372085" cy="276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rgbClr val="000000"/>
                  </a:solidFill>
                  <a:effectLst/>
                  <a:latin typeface="Times New Roman" panose="02020603050405020304" pitchFamily="18" charset="0"/>
                </a:rPr>
                <a:t>L03</a:t>
              </a:r>
              <a:endParaRPr kumimoji="0" lang="en-US" altLang="en-US" sz="1200" b="0" i="0" u="none" strike="noStrike" cap="none" normalizeH="0" baseline="0">
                <a:ln>
                  <a:noFill/>
                </a:ln>
                <a:solidFill>
                  <a:schemeClr val="tx1"/>
                </a:solidFill>
                <a:effectLst/>
                <a:latin typeface="Arial" panose="020B0604020202020204" pitchFamily="34" charset="0"/>
              </a:endParaRPr>
            </a:p>
          </p:txBody>
        </p:sp>
      </p:grpSp>
      <p:sp>
        <p:nvSpPr>
          <p:cNvPr id="36" name="Rectangle 35"/>
          <p:cNvSpPr>
            <a:spLocks noChangeArrowheads="1"/>
          </p:cNvSpPr>
          <p:nvPr/>
        </p:nvSpPr>
        <p:spPr bwMode="auto">
          <a:xfrm>
            <a:off x="2353558" y="5439572"/>
            <a:ext cx="592191" cy="293475"/>
          </a:xfrm>
          <a:prstGeom prst="rect">
            <a:avLst/>
          </a:prstGeom>
          <a:solidFill>
            <a:srgbClr val="8DA0C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37" name="Rectangle 36"/>
          <p:cNvSpPr>
            <a:spLocks noChangeArrowheads="1"/>
          </p:cNvSpPr>
          <p:nvPr/>
        </p:nvSpPr>
        <p:spPr bwMode="auto">
          <a:xfrm>
            <a:off x="2444745" y="5436427"/>
            <a:ext cx="384662" cy="276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rgbClr val="000000"/>
                </a:solidFill>
                <a:effectLst/>
                <a:latin typeface="Times New Roman" panose="02020603050405020304" pitchFamily="18" charset="0"/>
              </a:rPr>
              <a:t>R06</a:t>
            </a:r>
            <a:endParaRPr kumimoji="0" lang="en-US" altLang="en-US" sz="1200" b="0" i="0" u="none" strike="noStrike" cap="none" normalizeH="0" baseline="0">
              <a:ln>
                <a:noFill/>
              </a:ln>
              <a:solidFill>
                <a:schemeClr val="tx1"/>
              </a:solidFill>
              <a:effectLst/>
              <a:latin typeface="Arial" panose="020B0604020202020204" pitchFamily="34" charset="0"/>
            </a:endParaRPr>
          </a:p>
        </p:txBody>
      </p:sp>
      <p:sp>
        <p:nvSpPr>
          <p:cNvPr id="38" name="Line 37"/>
          <p:cNvSpPr>
            <a:spLocks noChangeShapeType="1"/>
          </p:cNvSpPr>
          <p:nvPr/>
        </p:nvSpPr>
        <p:spPr bwMode="auto">
          <a:xfrm>
            <a:off x="2650177" y="5291786"/>
            <a:ext cx="0" cy="106909"/>
          </a:xfrm>
          <a:prstGeom prst="line">
            <a:avLst/>
          </a:prstGeom>
          <a:noFill/>
          <a:ln w="1270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200"/>
          </a:p>
        </p:txBody>
      </p:sp>
      <p:sp>
        <p:nvSpPr>
          <p:cNvPr id="39" name="Freeform 38"/>
          <p:cNvSpPr>
            <a:spLocks/>
          </p:cNvSpPr>
          <p:nvPr/>
        </p:nvSpPr>
        <p:spPr bwMode="auto">
          <a:xfrm>
            <a:off x="2626070" y="5393454"/>
            <a:ext cx="47166" cy="46118"/>
          </a:xfrm>
          <a:custGeom>
            <a:avLst/>
            <a:gdLst>
              <a:gd name="T0" fmla="*/ 45 w 45"/>
              <a:gd name="T1" fmla="*/ 0 h 44"/>
              <a:gd name="T2" fmla="*/ 23 w 45"/>
              <a:gd name="T3" fmla="*/ 44 h 44"/>
              <a:gd name="T4" fmla="*/ 0 w 45"/>
              <a:gd name="T5" fmla="*/ 0 h 44"/>
              <a:gd name="T6" fmla="*/ 45 w 45"/>
              <a:gd name="T7" fmla="*/ 0 h 44"/>
            </a:gdLst>
            <a:ahLst/>
            <a:cxnLst>
              <a:cxn ang="0">
                <a:pos x="T0" y="T1"/>
              </a:cxn>
              <a:cxn ang="0">
                <a:pos x="T2" y="T3"/>
              </a:cxn>
              <a:cxn ang="0">
                <a:pos x="T4" y="T5"/>
              </a:cxn>
              <a:cxn ang="0">
                <a:pos x="T6" y="T7"/>
              </a:cxn>
            </a:cxnLst>
            <a:rect l="0" t="0" r="r" b="b"/>
            <a:pathLst>
              <a:path w="45" h="44">
                <a:moveTo>
                  <a:pt x="45" y="0"/>
                </a:moveTo>
                <a:lnTo>
                  <a:pt x="23" y="44"/>
                </a:lnTo>
                <a:lnTo>
                  <a:pt x="0" y="0"/>
                </a:lnTo>
                <a:lnTo>
                  <a:pt x="4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40" name="Rectangle 39"/>
          <p:cNvSpPr>
            <a:spLocks noChangeArrowheads="1"/>
          </p:cNvSpPr>
          <p:nvPr/>
        </p:nvSpPr>
        <p:spPr bwMode="auto">
          <a:xfrm>
            <a:off x="1983569" y="6245581"/>
            <a:ext cx="592191" cy="293475"/>
          </a:xfrm>
          <a:prstGeom prst="rect">
            <a:avLst/>
          </a:prstGeom>
          <a:solidFill>
            <a:srgbClr val="A6D85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41" name="Rectangle 40"/>
          <p:cNvSpPr>
            <a:spLocks noChangeArrowheads="1"/>
          </p:cNvSpPr>
          <p:nvPr/>
        </p:nvSpPr>
        <p:spPr bwMode="auto">
          <a:xfrm>
            <a:off x="2130307" y="6244533"/>
            <a:ext cx="281946" cy="276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rgbClr val="000000"/>
                </a:solidFill>
                <a:effectLst/>
                <a:latin typeface="Times New Roman" panose="02020603050405020304" pitchFamily="18" charset="0"/>
              </a:rPr>
              <a:t>FC</a:t>
            </a:r>
            <a:endParaRPr kumimoji="0" lang="en-US" altLang="en-US" sz="1200" b="0" i="0" u="none" strike="noStrike" cap="none" normalizeH="0" baseline="0">
              <a:ln>
                <a:noFill/>
              </a:ln>
              <a:solidFill>
                <a:schemeClr val="tx1"/>
              </a:solidFill>
              <a:effectLst/>
              <a:latin typeface="Arial" panose="020B0604020202020204" pitchFamily="34" charset="0"/>
            </a:endParaRPr>
          </a:p>
        </p:txBody>
      </p:sp>
      <p:sp>
        <p:nvSpPr>
          <p:cNvPr id="42" name="Rectangle 41"/>
          <p:cNvSpPr>
            <a:spLocks noChangeArrowheads="1"/>
          </p:cNvSpPr>
          <p:nvPr/>
        </p:nvSpPr>
        <p:spPr bwMode="auto">
          <a:xfrm>
            <a:off x="1983569" y="1386467"/>
            <a:ext cx="592191" cy="29452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43" name="Rectangle 42"/>
          <p:cNvSpPr>
            <a:spLocks noChangeArrowheads="1"/>
          </p:cNvSpPr>
          <p:nvPr/>
        </p:nvSpPr>
        <p:spPr bwMode="auto">
          <a:xfrm>
            <a:off x="2019205" y="1385419"/>
            <a:ext cx="485282" cy="276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rgbClr val="000000"/>
                </a:solidFill>
                <a:effectLst/>
                <a:latin typeface="Times New Roman" panose="02020603050405020304" pitchFamily="18" charset="0"/>
              </a:rPr>
              <a:t>Input</a:t>
            </a:r>
            <a:endParaRPr kumimoji="0" lang="en-US" altLang="en-US" sz="1200" b="0" i="0" u="none" strike="noStrike" cap="none" normalizeH="0" baseline="0">
              <a:ln>
                <a:noFill/>
              </a:ln>
              <a:solidFill>
                <a:schemeClr val="tx1"/>
              </a:solidFill>
              <a:effectLst/>
              <a:latin typeface="Arial" panose="020B0604020202020204" pitchFamily="34" charset="0"/>
            </a:endParaRPr>
          </a:p>
        </p:txBody>
      </p:sp>
      <p:sp>
        <p:nvSpPr>
          <p:cNvPr id="44" name="Line 43"/>
          <p:cNvSpPr>
            <a:spLocks noChangeShapeType="1"/>
          </p:cNvSpPr>
          <p:nvPr/>
        </p:nvSpPr>
        <p:spPr bwMode="auto">
          <a:xfrm>
            <a:off x="2279141" y="1680991"/>
            <a:ext cx="0" cy="254695"/>
          </a:xfrm>
          <a:prstGeom prst="line">
            <a:avLst/>
          </a:prstGeom>
          <a:noFill/>
          <a:ln w="1270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200"/>
          </a:p>
        </p:txBody>
      </p:sp>
      <p:sp>
        <p:nvSpPr>
          <p:cNvPr id="45" name="Freeform 44"/>
          <p:cNvSpPr>
            <a:spLocks/>
          </p:cNvSpPr>
          <p:nvPr/>
        </p:nvSpPr>
        <p:spPr bwMode="auto">
          <a:xfrm>
            <a:off x="2250841" y="1929397"/>
            <a:ext cx="57647" cy="56599"/>
          </a:xfrm>
          <a:custGeom>
            <a:avLst/>
            <a:gdLst>
              <a:gd name="T0" fmla="*/ 55 w 55"/>
              <a:gd name="T1" fmla="*/ 0 h 54"/>
              <a:gd name="T2" fmla="*/ 27 w 55"/>
              <a:gd name="T3" fmla="*/ 54 h 54"/>
              <a:gd name="T4" fmla="*/ 0 w 55"/>
              <a:gd name="T5" fmla="*/ 0 h 54"/>
              <a:gd name="T6" fmla="*/ 55 w 55"/>
              <a:gd name="T7" fmla="*/ 0 h 54"/>
            </a:gdLst>
            <a:ahLst/>
            <a:cxnLst>
              <a:cxn ang="0">
                <a:pos x="T0" y="T1"/>
              </a:cxn>
              <a:cxn ang="0">
                <a:pos x="T2" y="T3"/>
              </a:cxn>
              <a:cxn ang="0">
                <a:pos x="T4" y="T5"/>
              </a:cxn>
              <a:cxn ang="0">
                <a:pos x="T6" y="T7"/>
              </a:cxn>
            </a:cxnLst>
            <a:rect l="0" t="0" r="r" b="b"/>
            <a:pathLst>
              <a:path w="55" h="54">
                <a:moveTo>
                  <a:pt x="55" y="0"/>
                </a:moveTo>
                <a:lnTo>
                  <a:pt x="27" y="54"/>
                </a:lnTo>
                <a:lnTo>
                  <a:pt x="0" y="0"/>
                </a:lnTo>
                <a:lnTo>
                  <a:pt x="5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46" name="Freeform 45"/>
          <p:cNvSpPr>
            <a:spLocks/>
          </p:cNvSpPr>
          <p:nvPr/>
        </p:nvSpPr>
        <p:spPr bwMode="auto">
          <a:xfrm>
            <a:off x="2163847" y="3382100"/>
            <a:ext cx="225347" cy="223251"/>
          </a:xfrm>
          <a:custGeom>
            <a:avLst/>
            <a:gdLst>
              <a:gd name="T0" fmla="*/ 0 w 584"/>
              <a:gd name="T1" fmla="*/ 292 h 584"/>
              <a:gd name="T2" fmla="*/ 292 w 584"/>
              <a:gd name="T3" fmla="*/ 0 h 584"/>
              <a:gd name="T4" fmla="*/ 584 w 584"/>
              <a:gd name="T5" fmla="*/ 292 h 584"/>
              <a:gd name="T6" fmla="*/ 584 w 584"/>
              <a:gd name="T7" fmla="*/ 292 h 584"/>
              <a:gd name="T8" fmla="*/ 292 w 584"/>
              <a:gd name="T9" fmla="*/ 584 h 584"/>
              <a:gd name="T10" fmla="*/ 0 w 584"/>
              <a:gd name="T11" fmla="*/ 292 h 584"/>
            </a:gdLst>
            <a:ahLst/>
            <a:cxnLst>
              <a:cxn ang="0">
                <a:pos x="T0" y="T1"/>
              </a:cxn>
              <a:cxn ang="0">
                <a:pos x="T2" y="T3"/>
              </a:cxn>
              <a:cxn ang="0">
                <a:pos x="T4" y="T5"/>
              </a:cxn>
              <a:cxn ang="0">
                <a:pos x="T6" y="T7"/>
              </a:cxn>
              <a:cxn ang="0">
                <a:pos x="T8" y="T9"/>
              </a:cxn>
              <a:cxn ang="0">
                <a:pos x="T10" y="T11"/>
              </a:cxn>
            </a:cxnLst>
            <a:rect l="0" t="0" r="r" b="b"/>
            <a:pathLst>
              <a:path w="584" h="584">
                <a:moveTo>
                  <a:pt x="0" y="292"/>
                </a:moveTo>
                <a:cubicBezTo>
                  <a:pt x="0" y="131"/>
                  <a:pt x="131" y="0"/>
                  <a:pt x="292" y="0"/>
                </a:cubicBezTo>
                <a:cubicBezTo>
                  <a:pt x="453" y="0"/>
                  <a:pt x="584" y="131"/>
                  <a:pt x="584" y="292"/>
                </a:cubicBezTo>
                <a:cubicBezTo>
                  <a:pt x="584" y="292"/>
                  <a:pt x="584" y="292"/>
                  <a:pt x="584" y="292"/>
                </a:cubicBezTo>
                <a:cubicBezTo>
                  <a:pt x="584" y="453"/>
                  <a:pt x="453" y="584"/>
                  <a:pt x="292" y="584"/>
                </a:cubicBezTo>
                <a:cubicBezTo>
                  <a:pt x="131" y="584"/>
                  <a:pt x="0" y="453"/>
                  <a:pt x="0" y="292"/>
                </a:cubicBezTo>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sz="1200"/>
          </a:p>
        </p:txBody>
      </p:sp>
      <p:sp>
        <p:nvSpPr>
          <p:cNvPr id="47" name="Freeform 46"/>
          <p:cNvSpPr>
            <a:spLocks/>
          </p:cNvSpPr>
          <p:nvPr/>
        </p:nvSpPr>
        <p:spPr bwMode="auto">
          <a:xfrm>
            <a:off x="2163847" y="3382100"/>
            <a:ext cx="225347" cy="223251"/>
          </a:xfrm>
          <a:custGeom>
            <a:avLst/>
            <a:gdLst>
              <a:gd name="T0" fmla="*/ 0 w 215"/>
              <a:gd name="T1" fmla="*/ 106 h 213"/>
              <a:gd name="T2" fmla="*/ 107 w 215"/>
              <a:gd name="T3" fmla="*/ 0 h 213"/>
              <a:gd name="T4" fmla="*/ 215 w 215"/>
              <a:gd name="T5" fmla="*/ 106 h 213"/>
              <a:gd name="T6" fmla="*/ 215 w 215"/>
              <a:gd name="T7" fmla="*/ 106 h 213"/>
              <a:gd name="T8" fmla="*/ 107 w 215"/>
              <a:gd name="T9" fmla="*/ 213 h 213"/>
              <a:gd name="T10" fmla="*/ 0 w 215"/>
              <a:gd name="T11" fmla="*/ 106 h 213"/>
            </a:gdLst>
            <a:ahLst/>
            <a:cxnLst>
              <a:cxn ang="0">
                <a:pos x="T0" y="T1"/>
              </a:cxn>
              <a:cxn ang="0">
                <a:pos x="T2" y="T3"/>
              </a:cxn>
              <a:cxn ang="0">
                <a:pos x="T4" y="T5"/>
              </a:cxn>
              <a:cxn ang="0">
                <a:pos x="T6" y="T7"/>
              </a:cxn>
              <a:cxn ang="0">
                <a:pos x="T8" y="T9"/>
              </a:cxn>
              <a:cxn ang="0">
                <a:pos x="T10" y="T11"/>
              </a:cxn>
            </a:cxnLst>
            <a:rect l="0" t="0" r="r" b="b"/>
            <a:pathLst>
              <a:path w="215" h="213">
                <a:moveTo>
                  <a:pt x="0" y="106"/>
                </a:moveTo>
                <a:cubicBezTo>
                  <a:pt x="0" y="47"/>
                  <a:pt x="48" y="0"/>
                  <a:pt x="107" y="0"/>
                </a:cubicBezTo>
                <a:cubicBezTo>
                  <a:pt x="167" y="0"/>
                  <a:pt x="215" y="47"/>
                  <a:pt x="215" y="106"/>
                </a:cubicBezTo>
                <a:cubicBezTo>
                  <a:pt x="215" y="106"/>
                  <a:pt x="215" y="106"/>
                  <a:pt x="215" y="106"/>
                </a:cubicBezTo>
                <a:cubicBezTo>
                  <a:pt x="215" y="165"/>
                  <a:pt x="167" y="213"/>
                  <a:pt x="107" y="213"/>
                </a:cubicBezTo>
                <a:cubicBezTo>
                  <a:pt x="48" y="213"/>
                  <a:pt x="0" y="165"/>
                  <a:pt x="0" y="106"/>
                </a:cubicBezTo>
              </a:path>
            </a:pathLst>
          </a:custGeom>
          <a:noFill/>
          <a:ln w="1270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200"/>
          </a:p>
        </p:txBody>
      </p:sp>
      <p:sp>
        <p:nvSpPr>
          <p:cNvPr id="48" name="Rectangle 47"/>
          <p:cNvSpPr>
            <a:spLocks noChangeArrowheads="1"/>
          </p:cNvSpPr>
          <p:nvPr/>
        </p:nvSpPr>
        <p:spPr bwMode="auto">
          <a:xfrm>
            <a:off x="2216253" y="3331790"/>
            <a:ext cx="115294" cy="276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rgbClr val="000000"/>
                </a:solidFill>
                <a:effectLst/>
                <a:latin typeface="Calibri" panose="020F0502020204030204" pitchFamily="34" charset="0"/>
              </a:rPr>
              <a:t>+</a:t>
            </a:r>
            <a:endParaRPr kumimoji="0" lang="en-US" altLang="en-US" sz="1200" b="0" i="0" u="none" strike="noStrike" cap="none" normalizeH="0" baseline="0">
              <a:ln>
                <a:noFill/>
              </a:ln>
              <a:solidFill>
                <a:schemeClr val="tx1"/>
              </a:solidFill>
              <a:effectLst/>
              <a:latin typeface="Arial" panose="020B0604020202020204" pitchFamily="34" charset="0"/>
            </a:endParaRPr>
          </a:p>
        </p:txBody>
      </p:sp>
      <p:sp>
        <p:nvSpPr>
          <p:cNvPr id="49" name="Line 48"/>
          <p:cNvSpPr>
            <a:spLocks noChangeShapeType="1"/>
          </p:cNvSpPr>
          <p:nvPr/>
        </p:nvSpPr>
        <p:spPr bwMode="auto">
          <a:xfrm flipH="1">
            <a:off x="1940596" y="2280519"/>
            <a:ext cx="338545" cy="199144"/>
          </a:xfrm>
          <a:prstGeom prst="line">
            <a:avLst/>
          </a:prstGeom>
          <a:noFill/>
          <a:ln w="1270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200"/>
          </a:p>
        </p:txBody>
      </p:sp>
      <p:sp>
        <p:nvSpPr>
          <p:cNvPr id="50" name="Freeform 49"/>
          <p:cNvSpPr>
            <a:spLocks/>
          </p:cNvSpPr>
          <p:nvPr/>
        </p:nvSpPr>
        <p:spPr bwMode="auto">
          <a:xfrm>
            <a:off x="1906008" y="2457652"/>
            <a:ext cx="51358" cy="42973"/>
          </a:xfrm>
          <a:custGeom>
            <a:avLst/>
            <a:gdLst>
              <a:gd name="T0" fmla="*/ 49 w 49"/>
              <a:gd name="T1" fmla="*/ 37 h 41"/>
              <a:gd name="T2" fmla="*/ 0 w 49"/>
              <a:gd name="T3" fmla="*/ 41 h 41"/>
              <a:gd name="T4" fmla="*/ 27 w 49"/>
              <a:gd name="T5" fmla="*/ 0 h 41"/>
              <a:gd name="T6" fmla="*/ 49 w 49"/>
              <a:gd name="T7" fmla="*/ 37 h 41"/>
            </a:gdLst>
            <a:ahLst/>
            <a:cxnLst>
              <a:cxn ang="0">
                <a:pos x="T0" y="T1"/>
              </a:cxn>
              <a:cxn ang="0">
                <a:pos x="T2" y="T3"/>
              </a:cxn>
              <a:cxn ang="0">
                <a:pos x="T4" y="T5"/>
              </a:cxn>
              <a:cxn ang="0">
                <a:pos x="T6" y="T7"/>
              </a:cxn>
            </a:cxnLst>
            <a:rect l="0" t="0" r="r" b="b"/>
            <a:pathLst>
              <a:path w="49" h="41">
                <a:moveTo>
                  <a:pt x="49" y="37"/>
                </a:moveTo>
                <a:lnTo>
                  <a:pt x="0" y="41"/>
                </a:lnTo>
                <a:lnTo>
                  <a:pt x="27" y="0"/>
                </a:lnTo>
                <a:lnTo>
                  <a:pt x="49" y="3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51" name="Line 50"/>
          <p:cNvSpPr>
            <a:spLocks noChangeShapeType="1"/>
          </p:cNvSpPr>
          <p:nvPr/>
        </p:nvSpPr>
        <p:spPr bwMode="auto">
          <a:xfrm flipH="1">
            <a:off x="1943740" y="3605351"/>
            <a:ext cx="332256" cy="131016"/>
          </a:xfrm>
          <a:prstGeom prst="line">
            <a:avLst/>
          </a:prstGeom>
          <a:noFill/>
          <a:ln w="1270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200"/>
          </a:p>
        </p:txBody>
      </p:sp>
      <p:sp>
        <p:nvSpPr>
          <p:cNvPr id="52" name="Freeform 51"/>
          <p:cNvSpPr>
            <a:spLocks/>
          </p:cNvSpPr>
          <p:nvPr/>
        </p:nvSpPr>
        <p:spPr bwMode="auto">
          <a:xfrm>
            <a:off x="1906008" y="3713308"/>
            <a:ext cx="51358" cy="42973"/>
          </a:xfrm>
          <a:custGeom>
            <a:avLst/>
            <a:gdLst>
              <a:gd name="T0" fmla="*/ 49 w 49"/>
              <a:gd name="T1" fmla="*/ 41 h 41"/>
              <a:gd name="T2" fmla="*/ 0 w 49"/>
              <a:gd name="T3" fmla="*/ 37 h 41"/>
              <a:gd name="T4" fmla="*/ 33 w 49"/>
              <a:gd name="T5" fmla="*/ 0 h 41"/>
              <a:gd name="T6" fmla="*/ 49 w 49"/>
              <a:gd name="T7" fmla="*/ 41 h 41"/>
            </a:gdLst>
            <a:ahLst/>
            <a:cxnLst>
              <a:cxn ang="0">
                <a:pos x="T0" y="T1"/>
              </a:cxn>
              <a:cxn ang="0">
                <a:pos x="T2" y="T3"/>
              </a:cxn>
              <a:cxn ang="0">
                <a:pos x="T4" y="T5"/>
              </a:cxn>
              <a:cxn ang="0">
                <a:pos x="T6" y="T7"/>
              </a:cxn>
            </a:cxnLst>
            <a:rect l="0" t="0" r="r" b="b"/>
            <a:pathLst>
              <a:path w="49" h="41">
                <a:moveTo>
                  <a:pt x="49" y="41"/>
                </a:moveTo>
                <a:lnTo>
                  <a:pt x="0" y="37"/>
                </a:lnTo>
                <a:lnTo>
                  <a:pt x="33" y="0"/>
                </a:lnTo>
                <a:lnTo>
                  <a:pt x="49" y="4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53" name="Line 52"/>
          <p:cNvSpPr>
            <a:spLocks noChangeShapeType="1"/>
          </p:cNvSpPr>
          <p:nvPr/>
        </p:nvSpPr>
        <p:spPr bwMode="auto">
          <a:xfrm>
            <a:off x="2275996" y="3605351"/>
            <a:ext cx="333304" cy="131016"/>
          </a:xfrm>
          <a:prstGeom prst="line">
            <a:avLst/>
          </a:prstGeom>
          <a:noFill/>
          <a:ln w="1270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200"/>
          </a:p>
        </p:txBody>
      </p:sp>
      <p:sp>
        <p:nvSpPr>
          <p:cNvPr id="54" name="Freeform 53"/>
          <p:cNvSpPr>
            <a:spLocks/>
          </p:cNvSpPr>
          <p:nvPr/>
        </p:nvSpPr>
        <p:spPr bwMode="auto">
          <a:xfrm>
            <a:off x="2595675" y="3713308"/>
            <a:ext cx="51358" cy="42973"/>
          </a:xfrm>
          <a:custGeom>
            <a:avLst/>
            <a:gdLst>
              <a:gd name="T0" fmla="*/ 16 w 49"/>
              <a:gd name="T1" fmla="*/ 0 h 41"/>
              <a:gd name="T2" fmla="*/ 49 w 49"/>
              <a:gd name="T3" fmla="*/ 37 h 41"/>
              <a:gd name="T4" fmla="*/ 0 w 49"/>
              <a:gd name="T5" fmla="*/ 41 h 41"/>
              <a:gd name="T6" fmla="*/ 16 w 49"/>
              <a:gd name="T7" fmla="*/ 0 h 41"/>
            </a:gdLst>
            <a:ahLst/>
            <a:cxnLst>
              <a:cxn ang="0">
                <a:pos x="T0" y="T1"/>
              </a:cxn>
              <a:cxn ang="0">
                <a:pos x="T2" y="T3"/>
              </a:cxn>
              <a:cxn ang="0">
                <a:pos x="T4" y="T5"/>
              </a:cxn>
              <a:cxn ang="0">
                <a:pos x="T6" y="T7"/>
              </a:cxn>
            </a:cxnLst>
            <a:rect l="0" t="0" r="r" b="b"/>
            <a:pathLst>
              <a:path w="49" h="41">
                <a:moveTo>
                  <a:pt x="16" y="0"/>
                </a:moveTo>
                <a:lnTo>
                  <a:pt x="49" y="37"/>
                </a:lnTo>
                <a:lnTo>
                  <a:pt x="0" y="41"/>
                </a:lnTo>
                <a:lnTo>
                  <a:pt x="1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55" name="Line 54"/>
          <p:cNvSpPr>
            <a:spLocks noChangeShapeType="1"/>
          </p:cNvSpPr>
          <p:nvPr/>
        </p:nvSpPr>
        <p:spPr bwMode="auto">
          <a:xfrm flipH="1">
            <a:off x="2378713" y="4485777"/>
            <a:ext cx="134160" cy="146738"/>
          </a:xfrm>
          <a:prstGeom prst="line">
            <a:avLst/>
          </a:prstGeom>
          <a:noFill/>
          <a:ln w="1270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200"/>
          </a:p>
        </p:txBody>
      </p:sp>
      <p:sp>
        <p:nvSpPr>
          <p:cNvPr id="56" name="Freeform 55"/>
          <p:cNvSpPr>
            <a:spLocks/>
          </p:cNvSpPr>
          <p:nvPr/>
        </p:nvSpPr>
        <p:spPr bwMode="auto">
          <a:xfrm>
            <a:off x="2352510" y="4612600"/>
            <a:ext cx="47166" cy="49262"/>
          </a:xfrm>
          <a:custGeom>
            <a:avLst/>
            <a:gdLst>
              <a:gd name="T0" fmla="*/ 45 w 45"/>
              <a:gd name="T1" fmla="*/ 29 h 47"/>
              <a:gd name="T2" fmla="*/ 0 w 45"/>
              <a:gd name="T3" fmla="*/ 47 h 47"/>
              <a:gd name="T4" fmla="*/ 13 w 45"/>
              <a:gd name="T5" fmla="*/ 0 h 47"/>
              <a:gd name="T6" fmla="*/ 45 w 45"/>
              <a:gd name="T7" fmla="*/ 29 h 47"/>
            </a:gdLst>
            <a:ahLst/>
            <a:cxnLst>
              <a:cxn ang="0">
                <a:pos x="T0" y="T1"/>
              </a:cxn>
              <a:cxn ang="0">
                <a:pos x="T2" y="T3"/>
              </a:cxn>
              <a:cxn ang="0">
                <a:pos x="T4" y="T5"/>
              </a:cxn>
              <a:cxn ang="0">
                <a:pos x="T6" y="T7"/>
              </a:cxn>
            </a:cxnLst>
            <a:rect l="0" t="0" r="r" b="b"/>
            <a:pathLst>
              <a:path w="45" h="47">
                <a:moveTo>
                  <a:pt x="45" y="29"/>
                </a:moveTo>
                <a:lnTo>
                  <a:pt x="0" y="47"/>
                </a:lnTo>
                <a:lnTo>
                  <a:pt x="13" y="0"/>
                </a:lnTo>
                <a:lnTo>
                  <a:pt x="45" y="2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57" name="Freeform 56"/>
          <p:cNvSpPr>
            <a:spLocks/>
          </p:cNvSpPr>
          <p:nvPr/>
        </p:nvSpPr>
        <p:spPr bwMode="auto">
          <a:xfrm>
            <a:off x="2163847" y="4632515"/>
            <a:ext cx="225347" cy="223251"/>
          </a:xfrm>
          <a:custGeom>
            <a:avLst/>
            <a:gdLst>
              <a:gd name="T0" fmla="*/ 0 w 584"/>
              <a:gd name="T1" fmla="*/ 292 h 584"/>
              <a:gd name="T2" fmla="*/ 292 w 584"/>
              <a:gd name="T3" fmla="*/ 0 h 584"/>
              <a:gd name="T4" fmla="*/ 584 w 584"/>
              <a:gd name="T5" fmla="*/ 292 h 584"/>
              <a:gd name="T6" fmla="*/ 584 w 584"/>
              <a:gd name="T7" fmla="*/ 292 h 584"/>
              <a:gd name="T8" fmla="*/ 292 w 584"/>
              <a:gd name="T9" fmla="*/ 584 h 584"/>
              <a:gd name="T10" fmla="*/ 0 w 584"/>
              <a:gd name="T11" fmla="*/ 292 h 584"/>
            </a:gdLst>
            <a:ahLst/>
            <a:cxnLst>
              <a:cxn ang="0">
                <a:pos x="T0" y="T1"/>
              </a:cxn>
              <a:cxn ang="0">
                <a:pos x="T2" y="T3"/>
              </a:cxn>
              <a:cxn ang="0">
                <a:pos x="T4" y="T5"/>
              </a:cxn>
              <a:cxn ang="0">
                <a:pos x="T6" y="T7"/>
              </a:cxn>
              <a:cxn ang="0">
                <a:pos x="T8" y="T9"/>
              </a:cxn>
              <a:cxn ang="0">
                <a:pos x="T10" y="T11"/>
              </a:cxn>
            </a:cxnLst>
            <a:rect l="0" t="0" r="r" b="b"/>
            <a:pathLst>
              <a:path w="584" h="584">
                <a:moveTo>
                  <a:pt x="0" y="292"/>
                </a:moveTo>
                <a:cubicBezTo>
                  <a:pt x="0" y="131"/>
                  <a:pt x="131" y="0"/>
                  <a:pt x="292" y="0"/>
                </a:cubicBezTo>
                <a:cubicBezTo>
                  <a:pt x="453" y="0"/>
                  <a:pt x="584" y="131"/>
                  <a:pt x="584" y="292"/>
                </a:cubicBezTo>
                <a:cubicBezTo>
                  <a:pt x="584" y="292"/>
                  <a:pt x="584" y="292"/>
                  <a:pt x="584" y="292"/>
                </a:cubicBezTo>
                <a:cubicBezTo>
                  <a:pt x="584" y="453"/>
                  <a:pt x="453" y="584"/>
                  <a:pt x="292" y="584"/>
                </a:cubicBezTo>
                <a:cubicBezTo>
                  <a:pt x="131" y="584"/>
                  <a:pt x="0" y="453"/>
                  <a:pt x="0" y="292"/>
                </a:cubicBezTo>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sz="1200"/>
          </a:p>
        </p:txBody>
      </p:sp>
      <p:sp>
        <p:nvSpPr>
          <p:cNvPr id="58" name="Freeform 57"/>
          <p:cNvSpPr>
            <a:spLocks/>
          </p:cNvSpPr>
          <p:nvPr/>
        </p:nvSpPr>
        <p:spPr bwMode="auto">
          <a:xfrm>
            <a:off x="2163847" y="4632515"/>
            <a:ext cx="225347" cy="223251"/>
          </a:xfrm>
          <a:custGeom>
            <a:avLst/>
            <a:gdLst>
              <a:gd name="T0" fmla="*/ 0 w 215"/>
              <a:gd name="T1" fmla="*/ 107 h 213"/>
              <a:gd name="T2" fmla="*/ 107 w 215"/>
              <a:gd name="T3" fmla="*/ 0 h 213"/>
              <a:gd name="T4" fmla="*/ 215 w 215"/>
              <a:gd name="T5" fmla="*/ 107 h 213"/>
              <a:gd name="T6" fmla="*/ 215 w 215"/>
              <a:gd name="T7" fmla="*/ 107 h 213"/>
              <a:gd name="T8" fmla="*/ 107 w 215"/>
              <a:gd name="T9" fmla="*/ 213 h 213"/>
              <a:gd name="T10" fmla="*/ 0 w 215"/>
              <a:gd name="T11" fmla="*/ 107 h 213"/>
            </a:gdLst>
            <a:ahLst/>
            <a:cxnLst>
              <a:cxn ang="0">
                <a:pos x="T0" y="T1"/>
              </a:cxn>
              <a:cxn ang="0">
                <a:pos x="T2" y="T3"/>
              </a:cxn>
              <a:cxn ang="0">
                <a:pos x="T4" y="T5"/>
              </a:cxn>
              <a:cxn ang="0">
                <a:pos x="T6" y="T7"/>
              </a:cxn>
              <a:cxn ang="0">
                <a:pos x="T8" y="T9"/>
              </a:cxn>
              <a:cxn ang="0">
                <a:pos x="T10" y="T11"/>
              </a:cxn>
            </a:cxnLst>
            <a:rect l="0" t="0" r="r" b="b"/>
            <a:pathLst>
              <a:path w="215" h="213">
                <a:moveTo>
                  <a:pt x="0" y="107"/>
                </a:moveTo>
                <a:cubicBezTo>
                  <a:pt x="0" y="48"/>
                  <a:pt x="48" y="0"/>
                  <a:pt x="107" y="0"/>
                </a:cubicBezTo>
                <a:cubicBezTo>
                  <a:pt x="167" y="0"/>
                  <a:pt x="215" y="48"/>
                  <a:pt x="215" y="107"/>
                </a:cubicBezTo>
                <a:cubicBezTo>
                  <a:pt x="215" y="107"/>
                  <a:pt x="215" y="107"/>
                  <a:pt x="215" y="107"/>
                </a:cubicBezTo>
                <a:cubicBezTo>
                  <a:pt x="215" y="166"/>
                  <a:pt x="167" y="213"/>
                  <a:pt x="107" y="213"/>
                </a:cubicBezTo>
                <a:cubicBezTo>
                  <a:pt x="48" y="213"/>
                  <a:pt x="0" y="166"/>
                  <a:pt x="0" y="107"/>
                </a:cubicBezTo>
              </a:path>
            </a:pathLst>
          </a:custGeom>
          <a:noFill/>
          <a:ln w="1270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200"/>
          </a:p>
        </p:txBody>
      </p:sp>
      <p:sp>
        <p:nvSpPr>
          <p:cNvPr id="59" name="Rectangle 58"/>
          <p:cNvSpPr>
            <a:spLocks noChangeArrowheads="1"/>
          </p:cNvSpPr>
          <p:nvPr/>
        </p:nvSpPr>
        <p:spPr bwMode="auto">
          <a:xfrm>
            <a:off x="2216253" y="4585349"/>
            <a:ext cx="115294" cy="276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rgbClr val="000000"/>
                </a:solidFill>
                <a:effectLst/>
                <a:latin typeface="Calibri" panose="020F0502020204030204" pitchFamily="34" charset="0"/>
              </a:rPr>
              <a:t>+</a:t>
            </a:r>
            <a:endParaRPr kumimoji="0" lang="en-US" altLang="en-US" sz="1200" b="0" i="0" u="none" strike="noStrike" cap="none" normalizeH="0" baseline="0">
              <a:ln>
                <a:noFill/>
              </a:ln>
              <a:solidFill>
                <a:schemeClr val="tx1"/>
              </a:solidFill>
              <a:effectLst/>
              <a:latin typeface="Arial" panose="020B0604020202020204" pitchFamily="34" charset="0"/>
            </a:endParaRPr>
          </a:p>
        </p:txBody>
      </p:sp>
      <p:sp>
        <p:nvSpPr>
          <p:cNvPr id="60" name="Line 59"/>
          <p:cNvSpPr>
            <a:spLocks noChangeShapeType="1"/>
          </p:cNvSpPr>
          <p:nvPr/>
        </p:nvSpPr>
        <p:spPr bwMode="auto">
          <a:xfrm>
            <a:off x="2275996" y="4855765"/>
            <a:ext cx="335400" cy="127871"/>
          </a:xfrm>
          <a:prstGeom prst="line">
            <a:avLst/>
          </a:prstGeom>
          <a:noFill/>
          <a:ln w="1270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200"/>
          </a:p>
        </p:txBody>
      </p:sp>
      <p:sp>
        <p:nvSpPr>
          <p:cNvPr id="61" name="Freeform 60"/>
          <p:cNvSpPr>
            <a:spLocks/>
          </p:cNvSpPr>
          <p:nvPr/>
        </p:nvSpPr>
        <p:spPr bwMode="auto">
          <a:xfrm>
            <a:off x="2598819" y="4960578"/>
            <a:ext cx="51358" cy="42973"/>
          </a:xfrm>
          <a:custGeom>
            <a:avLst/>
            <a:gdLst>
              <a:gd name="T0" fmla="*/ 15 w 49"/>
              <a:gd name="T1" fmla="*/ 0 h 41"/>
              <a:gd name="T2" fmla="*/ 49 w 49"/>
              <a:gd name="T3" fmla="*/ 36 h 41"/>
              <a:gd name="T4" fmla="*/ 0 w 49"/>
              <a:gd name="T5" fmla="*/ 41 h 41"/>
              <a:gd name="T6" fmla="*/ 15 w 49"/>
              <a:gd name="T7" fmla="*/ 0 h 41"/>
            </a:gdLst>
            <a:ahLst/>
            <a:cxnLst>
              <a:cxn ang="0">
                <a:pos x="T0" y="T1"/>
              </a:cxn>
              <a:cxn ang="0">
                <a:pos x="T2" y="T3"/>
              </a:cxn>
              <a:cxn ang="0">
                <a:pos x="T4" y="T5"/>
              </a:cxn>
              <a:cxn ang="0">
                <a:pos x="T6" y="T7"/>
              </a:cxn>
            </a:cxnLst>
            <a:rect l="0" t="0" r="r" b="b"/>
            <a:pathLst>
              <a:path w="49" h="41">
                <a:moveTo>
                  <a:pt x="15" y="0"/>
                </a:moveTo>
                <a:lnTo>
                  <a:pt x="49" y="36"/>
                </a:lnTo>
                <a:lnTo>
                  <a:pt x="0" y="41"/>
                </a:lnTo>
                <a:lnTo>
                  <a:pt x="1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62" name="Line 61"/>
          <p:cNvSpPr>
            <a:spLocks noChangeShapeType="1"/>
          </p:cNvSpPr>
          <p:nvPr/>
        </p:nvSpPr>
        <p:spPr bwMode="auto">
          <a:xfrm flipH="1">
            <a:off x="1946885" y="4855765"/>
            <a:ext cx="329112" cy="127871"/>
          </a:xfrm>
          <a:prstGeom prst="line">
            <a:avLst/>
          </a:prstGeom>
          <a:noFill/>
          <a:ln w="1270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200"/>
          </a:p>
        </p:txBody>
      </p:sp>
      <p:sp>
        <p:nvSpPr>
          <p:cNvPr id="63" name="Freeform 62"/>
          <p:cNvSpPr>
            <a:spLocks/>
          </p:cNvSpPr>
          <p:nvPr/>
        </p:nvSpPr>
        <p:spPr bwMode="auto">
          <a:xfrm>
            <a:off x="1909152" y="4960578"/>
            <a:ext cx="51358" cy="42973"/>
          </a:xfrm>
          <a:custGeom>
            <a:avLst/>
            <a:gdLst>
              <a:gd name="T0" fmla="*/ 49 w 49"/>
              <a:gd name="T1" fmla="*/ 41 h 41"/>
              <a:gd name="T2" fmla="*/ 0 w 49"/>
              <a:gd name="T3" fmla="*/ 36 h 41"/>
              <a:gd name="T4" fmla="*/ 33 w 49"/>
              <a:gd name="T5" fmla="*/ 0 h 41"/>
              <a:gd name="T6" fmla="*/ 49 w 49"/>
              <a:gd name="T7" fmla="*/ 41 h 41"/>
            </a:gdLst>
            <a:ahLst/>
            <a:cxnLst>
              <a:cxn ang="0">
                <a:pos x="T0" y="T1"/>
              </a:cxn>
              <a:cxn ang="0">
                <a:pos x="T2" y="T3"/>
              </a:cxn>
              <a:cxn ang="0">
                <a:pos x="T4" y="T5"/>
              </a:cxn>
              <a:cxn ang="0">
                <a:pos x="T6" y="T7"/>
              </a:cxn>
            </a:cxnLst>
            <a:rect l="0" t="0" r="r" b="b"/>
            <a:pathLst>
              <a:path w="49" h="41">
                <a:moveTo>
                  <a:pt x="49" y="41"/>
                </a:moveTo>
                <a:lnTo>
                  <a:pt x="0" y="36"/>
                </a:lnTo>
                <a:lnTo>
                  <a:pt x="33" y="0"/>
                </a:lnTo>
                <a:lnTo>
                  <a:pt x="49" y="4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64" name="Line 63"/>
          <p:cNvSpPr>
            <a:spLocks noChangeShapeType="1"/>
          </p:cNvSpPr>
          <p:nvPr/>
        </p:nvSpPr>
        <p:spPr bwMode="auto">
          <a:xfrm>
            <a:off x="1906008" y="4045564"/>
            <a:ext cx="299764" cy="564940"/>
          </a:xfrm>
          <a:prstGeom prst="line">
            <a:avLst/>
          </a:prstGeom>
          <a:noFill/>
          <a:ln w="1270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200"/>
          </a:p>
        </p:txBody>
      </p:sp>
      <p:sp>
        <p:nvSpPr>
          <p:cNvPr id="65" name="Freeform 64"/>
          <p:cNvSpPr>
            <a:spLocks/>
          </p:cNvSpPr>
          <p:nvPr/>
        </p:nvSpPr>
        <p:spPr bwMode="auto">
          <a:xfrm>
            <a:off x="2182713" y="4594782"/>
            <a:ext cx="40877" cy="50310"/>
          </a:xfrm>
          <a:custGeom>
            <a:avLst/>
            <a:gdLst>
              <a:gd name="T0" fmla="*/ 39 w 39"/>
              <a:gd name="T1" fmla="*/ 0 h 48"/>
              <a:gd name="T2" fmla="*/ 39 w 39"/>
              <a:gd name="T3" fmla="*/ 48 h 48"/>
              <a:gd name="T4" fmla="*/ 0 w 39"/>
              <a:gd name="T5" fmla="*/ 20 h 48"/>
              <a:gd name="T6" fmla="*/ 39 w 39"/>
              <a:gd name="T7" fmla="*/ 0 h 48"/>
            </a:gdLst>
            <a:ahLst/>
            <a:cxnLst>
              <a:cxn ang="0">
                <a:pos x="T0" y="T1"/>
              </a:cxn>
              <a:cxn ang="0">
                <a:pos x="T2" y="T3"/>
              </a:cxn>
              <a:cxn ang="0">
                <a:pos x="T4" y="T5"/>
              </a:cxn>
              <a:cxn ang="0">
                <a:pos x="T6" y="T7"/>
              </a:cxn>
            </a:cxnLst>
            <a:rect l="0" t="0" r="r" b="b"/>
            <a:pathLst>
              <a:path w="39" h="48">
                <a:moveTo>
                  <a:pt x="39" y="0"/>
                </a:moveTo>
                <a:lnTo>
                  <a:pt x="39" y="48"/>
                </a:lnTo>
                <a:lnTo>
                  <a:pt x="0" y="20"/>
                </a:lnTo>
                <a:lnTo>
                  <a:pt x="3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66" name="Freeform 65"/>
          <p:cNvSpPr>
            <a:spLocks/>
          </p:cNvSpPr>
          <p:nvPr/>
        </p:nvSpPr>
        <p:spPr bwMode="auto">
          <a:xfrm>
            <a:off x="2166991" y="5879785"/>
            <a:ext cx="225347" cy="223251"/>
          </a:xfrm>
          <a:custGeom>
            <a:avLst/>
            <a:gdLst>
              <a:gd name="T0" fmla="*/ 0 w 584"/>
              <a:gd name="T1" fmla="*/ 292 h 584"/>
              <a:gd name="T2" fmla="*/ 292 w 584"/>
              <a:gd name="T3" fmla="*/ 0 h 584"/>
              <a:gd name="T4" fmla="*/ 584 w 584"/>
              <a:gd name="T5" fmla="*/ 292 h 584"/>
              <a:gd name="T6" fmla="*/ 584 w 584"/>
              <a:gd name="T7" fmla="*/ 292 h 584"/>
              <a:gd name="T8" fmla="*/ 292 w 584"/>
              <a:gd name="T9" fmla="*/ 584 h 584"/>
              <a:gd name="T10" fmla="*/ 0 w 584"/>
              <a:gd name="T11" fmla="*/ 292 h 584"/>
            </a:gdLst>
            <a:ahLst/>
            <a:cxnLst>
              <a:cxn ang="0">
                <a:pos x="T0" y="T1"/>
              </a:cxn>
              <a:cxn ang="0">
                <a:pos x="T2" y="T3"/>
              </a:cxn>
              <a:cxn ang="0">
                <a:pos x="T4" y="T5"/>
              </a:cxn>
              <a:cxn ang="0">
                <a:pos x="T6" y="T7"/>
              </a:cxn>
              <a:cxn ang="0">
                <a:pos x="T8" y="T9"/>
              </a:cxn>
              <a:cxn ang="0">
                <a:pos x="T10" y="T11"/>
              </a:cxn>
            </a:cxnLst>
            <a:rect l="0" t="0" r="r" b="b"/>
            <a:pathLst>
              <a:path w="584" h="584">
                <a:moveTo>
                  <a:pt x="0" y="292"/>
                </a:moveTo>
                <a:cubicBezTo>
                  <a:pt x="0" y="131"/>
                  <a:pt x="131" y="0"/>
                  <a:pt x="292" y="0"/>
                </a:cubicBezTo>
                <a:cubicBezTo>
                  <a:pt x="453" y="0"/>
                  <a:pt x="584" y="131"/>
                  <a:pt x="584" y="292"/>
                </a:cubicBezTo>
                <a:cubicBezTo>
                  <a:pt x="584" y="292"/>
                  <a:pt x="584" y="292"/>
                  <a:pt x="584" y="292"/>
                </a:cubicBezTo>
                <a:cubicBezTo>
                  <a:pt x="584" y="453"/>
                  <a:pt x="453" y="584"/>
                  <a:pt x="292" y="584"/>
                </a:cubicBezTo>
                <a:cubicBezTo>
                  <a:pt x="131" y="584"/>
                  <a:pt x="0" y="453"/>
                  <a:pt x="0" y="292"/>
                </a:cubicBezTo>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sz="1200"/>
          </a:p>
        </p:txBody>
      </p:sp>
      <p:sp>
        <p:nvSpPr>
          <p:cNvPr id="67" name="Freeform 66"/>
          <p:cNvSpPr>
            <a:spLocks/>
          </p:cNvSpPr>
          <p:nvPr/>
        </p:nvSpPr>
        <p:spPr bwMode="auto">
          <a:xfrm>
            <a:off x="2166991" y="5879785"/>
            <a:ext cx="225347" cy="223251"/>
          </a:xfrm>
          <a:custGeom>
            <a:avLst/>
            <a:gdLst>
              <a:gd name="T0" fmla="*/ 0 w 215"/>
              <a:gd name="T1" fmla="*/ 106 h 213"/>
              <a:gd name="T2" fmla="*/ 107 w 215"/>
              <a:gd name="T3" fmla="*/ 0 h 213"/>
              <a:gd name="T4" fmla="*/ 215 w 215"/>
              <a:gd name="T5" fmla="*/ 106 h 213"/>
              <a:gd name="T6" fmla="*/ 215 w 215"/>
              <a:gd name="T7" fmla="*/ 106 h 213"/>
              <a:gd name="T8" fmla="*/ 107 w 215"/>
              <a:gd name="T9" fmla="*/ 213 h 213"/>
              <a:gd name="T10" fmla="*/ 0 w 215"/>
              <a:gd name="T11" fmla="*/ 106 h 213"/>
            </a:gdLst>
            <a:ahLst/>
            <a:cxnLst>
              <a:cxn ang="0">
                <a:pos x="T0" y="T1"/>
              </a:cxn>
              <a:cxn ang="0">
                <a:pos x="T2" y="T3"/>
              </a:cxn>
              <a:cxn ang="0">
                <a:pos x="T4" y="T5"/>
              </a:cxn>
              <a:cxn ang="0">
                <a:pos x="T6" y="T7"/>
              </a:cxn>
              <a:cxn ang="0">
                <a:pos x="T8" y="T9"/>
              </a:cxn>
              <a:cxn ang="0">
                <a:pos x="T10" y="T11"/>
              </a:cxn>
            </a:cxnLst>
            <a:rect l="0" t="0" r="r" b="b"/>
            <a:pathLst>
              <a:path w="215" h="213">
                <a:moveTo>
                  <a:pt x="0" y="106"/>
                </a:moveTo>
                <a:cubicBezTo>
                  <a:pt x="0" y="48"/>
                  <a:pt x="48" y="0"/>
                  <a:pt x="107" y="0"/>
                </a:cubicBezTo>
                <a:cubicBezTo>
                  <a:pt x="167" y="0"/>
                  <a:pt x="215" y="48"/>
                  <a:pt x="215" y="106"/>
                </a:cubicBezTo>
                <a:cubicBezTo>
                  <a:pt x="215" y="106"/>
                  <a:pt x="215" y="106"/>
                  <a:pt x="215" y="106"/>
                </a:cubicBezTo>
                <a:cubicBezTo>
                  <a:pt x="215" y="165"/>
                  <a:pt x="167" y="213"/>
                  <a:pt x="107" y="213"/>
                </a:cubicBezTo>
                <a:cubicBezTo>
                  <a:pt x="48" y="213"/>
                  <a:pt x="0" y="165"/>
                  <a:pt x="0" y="106"/>
                </a:cubicBezTo>
              </a:path>
            </a:pathLst>
          </a:custGeom>
          <a:noFill/>
          <a:ln w="1270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200"/>
          </a:p>
        </p:txBody>
      </p:sp>
      <p:sp>
        <p:nvSpPr>
          <p:cNvPr id="68" name="Rectangle 67"/>
          <p:cNvSpPr>
            <a:spLocks noChangeArrowheads="1"/>
          </p:cNvSpPr>
          <p:nvPr/>
        </p:nvSpPr>
        <p:spPr bwMode="auto">
          <a:xfrm>
            <a:off x="2216253" y="5833667"/>
            <a:ext cx="115294" cy="276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rgbClr val="000000"/>
                </a:solidFill>
                <a:effectLst/>
                <a:latin typeface="Calibri" panose="020F0502020204030204" pitchFamily="34" charset="0"/>
              </a:rPr>
              <a:t>+</a:t>
            </a:r>
            <a:endParaRPr kumimoji="0" lang="en-US" altLang="en-US" sz="1200" b="0" i="0" u="none" strike="noStrike" cap="none" normalizeH="0" baseline="0">
              <a:ln>
                <a:noFill/>
              </a:ln>
              <a:solidFill>
                <a:schemeClr val="tx1"/>
              </a:solidFill>
              <a:effectLst/>
              <a:latin typeface="Arial" panose="020B0604020202020204" pitchFamily="34" charset="0"/>
            </a:endParaRPr>
          </a:p>
        </p:txBody>
      </p:sp>
      <p:sp>
        <p:nvSpPr>
          <p:cNvPr id="69" name="Line 68"/>
          <p:cNvSpPr>
            <a:spLocks noChangeShapeType="1"/>
          </p:cNvSpPr>
          <p:nvPr/>
        </p:nvSpPr>
        <p:spPr bwMode="auto">
          <a:xfrm>
            <a:off x="1909152" y="5291786"/>
            <a:ext cx="299764" cy="564940"/>
          </a:xfrm>
          <a:prstGeom prst="line">
            <a:avLst/>
          </a:prstGeom>
          <a:noFill/>
          <a:ln w="1270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200"/>
          </a:p>
        </p:txBody>
      </p:sp>
      <p:sp>
        <p:nvSpPr>
          <p:cNvPr id="70" name="Freeform 69"/>
          <p:cNvSpPr>
            <a:spLocks/>
          </p:cNvSpPr>
          <p:nvPr/>
        </p:nvSpPr>
        <p:spPr bwMode="auto">
          <a:xfrm>
            <a:off x="2185858" y="5841004"/>
            <a:ext cx="40877" cy="51358"/>
          </a:xfrm>
          <a:custGeom>
            <a:avLst/>
            <a:gdLst>
              <a:gd name="T0" fmla="*/ 39 w 39"/>
              <a:gd name="T1" fmla="*/ 0 h 49"/>
              <a:gd name="T2" fmla="*/ 39 w 39"/>
              <a:gd name="T3" fmla="*/ 49 h 49"/>
              <a:gd name="T4" fmla="*/ 0 w 39"/>
              <a:gd name="T5" fmla="*/ 20 h 49"/>
              <a:gd name="T6" fmla="*/ 39 w 39"/>
              <a:gd name="T7" fmla="*/ 0 h 49"/>
            </a:gdLst>
            <a:ahLst/>
            <a:cxnLst>
              <a:cxn ang="0">
                <a:pos x="T0" y="T1"/>
              </a:cxn>
              <a:cxn ang="0">
                <a:pos x="T2" y="T3"/>
              </a:cxn>
              <a:cxn ang="0">
                <a:pos x="T4" y="T5"/>
              </a:cxn>
              <a:cxn ang="0">
                <a:pos x="T6" y="T7"/>
              </a:cxn>
            </a:cxnLst>
            <a:rect l="0" t="0" r="r" b="b"/>
            <a:pathLst>
              <a:path w="39" h="49">
                <a:moveTo>
                  <a:pt x="39" y="0"/>
                </a:moveTo>
                <a:lnTo>
                  <a:pt x="39" y="49"/>
                </a:lnTo>
                <a:lnTo>
                  <a:pt x="0" y="20"/>
                </a:lnTo>
                <a:lnTo>
                  <a:pt x="3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71" name="Line 70"/>
          <p:cNvSpPr>
            <a:spLocks noChangeShapeType="1"/>
          </p:cNvSpPr>
          <p:nvPr/>
        </p:nvSpPr>
        <p:spPr bwMode="auto">
          <a:xfrm>
            <a:off x="2279141" y="6103036"/>
            <a:ext cx="0" cy="101668"/>
          </a:xfrm>
          <a:prstGeom prst="line">
            <a:avLst/>
          </a:prstGeom>
          <a:noFill/>
          <a:ln w="1270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200"/>
          </a:p>
        </p:txBody>
      </p:sp>
      <p:sp>
        <p:nvSpPr>
          <p:cNvPr id="72" name="Freeform 71"/>
          <p:cNvSpPr>
            <a:spLocks/>
          </p:cNvSpPr>
          <p:nvPr/>
        </p:nvSpPr>
        <p:spPr bwMode="auto">
          <a:xfrm>
            <a:off x="2256082" y="6199463"/>
            <a:ext cx="46118" cy="46118"/>
          </a:xfrm>
          <a:custGeom>
            <a:avLst/>
            <a:gdLst>
              <a:gd name="T0" fmla="*/ 44 w 44"/>
              <a:gd name="T1" fmla="*/ 0 h 44"/>
              <a:gd name="T2" fmla="*/ 22 w 44"/>
              <a:gd name="T3" fmla="*/ 44 h 44"/>
              <a:gd name="T4" fmla="*/ 0 w 44"/>
              <a:gd name="T5" fmla="*/ 0 h 44"/>
              <a:gd name="T6" fmla="*/ 44 w 44"/>
              <a:gd name="T7" fmla="*/ 0 h 44"/>
            </a:gdLst>
            <a:ahLst/>
            <a:cxnLst>
              <a:cxn ang="0">
                <a:pos x="T0" y="T1"/>
              </a:cxn>
              <a:cxn ang="0">
                <a:pos x="T2" y="T3"/>
              </a:cxn>
              <a:cxn ang="0">
                <a:pos x="T4" y="T5"/>
              </a:cxn>
              <a:cxn ang="0">
                <a:pos x="T6" y="T7"/>
              </a:cxn>
            </a:cxnLst>
            <a:rect l="0" t="0" r="r" b="b"/>
            <a:pathLst>
              <a:path w="44" h="44">
                <a:moveTo>
                  <a:pt x="44" y="0"/>
                </a:moveTo>
                <a:lnTo>
                  <a:pt x="22" y="44"/>
                </a:lnTo>
                <a:lnTo>
                  <a:pt x="0" y="0"/>
                </a:lnTo>
                <a:lnTo>
                  <a:pt x="4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75" name="Rectangle 78"/>
          <p:cNvSpPr>
            <a:spLocks noChangeArrowheads="1"/>
          </p:cNvSpPr>
          <p:nvPr/>
        </p:nvSpPr>
        <p:spPr bwMode="auto">
          <a:xfrm>
            <a:off x="5099050" y="1957387"/>
            <a:ext cx="590550" cy="293688"/>
          </a:xfrm>
          <a:prstGeom prst="rect">
            <a:avLst/>
          </a:prstGeom>
          <a:solidFill>
            <a:srgbClr val="FFA5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Rectangle 79"/>
          <p:cNvSpPr>
            <a:spLocks noChangeArrowheads="1"/>
          </p:cNvSpPr>
          <p:nvPr/>
        </p:nvSpPr>
        <p:spPr bwMode="auto">
          <a:xfrm>
            <a:off x="5313363" y="1962150"/>
            <a:ext cx="26511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a:ln>
                  <a:noFill/>
                </a:ln>
                <a:solidFill>
                  <a:srgbClr val="000000"/>
                </a:solidFill>
                <a:effectLst/>
                <a:latin typeface="Times New Roman" panose="02020603050405020304" pitchFamily="18" charset="0"/>
              </a:rPr>
              <a:t>C</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7" name="Rectangle 92"/>
          <p:cNvSpPr>
            <a:spLocks noChangeArrowheads="1"/>
          </p:cNvSpPr>
          <p:nvPr/>
        </p:nvSpPr>
        <p:spPr bwMode="auto">
          <a:xfrm>
            <a:off x="10272713" y="1957387"/>
            <a:ext cx="592138" cy="293688"/>
          </a:xfrm>
          <a:prstGeom prst="rect">
            <a:avLst/>
          </a:prstGeom>
          <a:solidFill>
            <a:srgbClr val="FFA5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Rectangle 93"/>
          <p:cNvSpPr>
            <a:spLocks noChangeArrowheads="1"/>
          </p:cNvSpPr>
          <p:nvPr/>
        </p:nvSpPr>
        <p:spPr bwMode="auto">
          <a:xfrm>
            <a:off x="10487025" y="1962150"/>
            <a:ext cx="26511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a:ln>
                  <a:noFill/>
                </a:ln>
                <a:solidFill>
                  <a:srgbClr val="000000"/>
                </a:solidFill>
                <a:effectLst/>
                <a:latin typeface="Times New Roman" panose="02020603050405020304" pitchFamily="18" charset="0"/>
              </a:rPr>
              <a:t>C</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1" name="Line 142"/>
          <p:cNvSpPr>
            <a:spLocks noChangeShapeType="1"/>
          </p:cNvSpPr>
          <p:nvPr/>
        </p:nvSpPr>
        <p:spPr bwMode="auto">
          <a:xfrm>
            <a:off x="5394325" y="2251075"/>
            <a:ext cx="0" cy="180975"/>
          </a:xfrm>
          <a:prstGeom prst="line">
            <a:avLst/>
          </a:prstGeom>
          <a:noFill/>
          <a:ln w="793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7" name="Line 172"/>
          <p:cNvSpPr>
            <a:spLocks noChangeShapeType="1"/>
          </p:cNvSpPr>
          <p:nvPr/>
        </p:nvSpPr>
        <p:spPr bwMode="auto">
          <a:xfrm>
            <a:off x="10567988" y="2251075"/>
            <a:ext cx="0" cy="180975"/>
          </a:xfrm>
          <a:prstGeom prst="line">
            <a:avLst/>
          </a:prstGeom>
          <a:noFill/>
          <a:ln w="793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1" name="Line 313"/>
          <p:cNvSpPr>
            <a:spLocks noChangeShapeType="1"/>
          </p:cNvSpPr>
          <p:nvPr/>
        </p:nvSpPr>
        <p:spPr bwMode="auto">
          <a:xfrm flipH="1">
            <a:off x="5443538" y="1560512"/>
            <a:ext cx="2243138" cy="387350"/>
          </a:xfrm>
          <a:prstGeom prst="line">
            <a:avLst/>
          </a:prstGeom>
          <a:noFill/>
          <a:ln w="793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2" name="Freeform 314"/>
          <p:cNvSpPr>
            <a:spLocks/>
          </p:cNvSpPr>
          <p:nvPr/>
        </p:nvSpPr>
        <p:spPr bwMode="auto">
          <a:xfrm>
            <a:off x="5394325" y="1919287"/>
            <a:ext cx="61913" cy="55563"/>
          </a:xfrm>
          <a:custGeom>
            <a:avLst/>
            <a:gdLst>
              <a:gd name="T0" fmla="*/ 39 w 39"/>
              <a:gd name="T1" fmla="*/ 35 h 35"/>
              <a:gd name="T2" fmla="*/ 0 w 39"/>
              <a:gd name="T3" fmla="*/ 24 h 35"/>
              <a:gd name="T4" fmla="*/ 33 w 39"/>
              <a:gd name="T5" fmla="*/ 0 h 35"/>
              <a:gd name="T6" fmla="*/ 39 w 39"/>
              <a:gd name="T7" fmla="*/ 35 h 35"/>
            </a:gdLst>
            <a:ahLst/>
            <a:cxnLst>
              <a:cxn ang="0">
                <a:pos x="T0" y="T1"/>
              </a:cxn>
              <a:cxn ang="0">
                <a:pos x="T2" y="T3"/>
              </a:cxn>
              <a:cxn ang="0">
                <a:pos x="T4" y="T5"/>
              </a:cxn>
              <a:cxn ang="0">
                <a:pos x="T6" y="T7"/>
              </a:cxn>
            </a:cxnLst>
            <a:rect l="0" t="0" r="r" b="b"/>
            <a:pathLst>
              <a:path w="39" h="35">
                <a:moveTo>
                  <a:pt x="39" y="35"/>
                </a:moveTo>
                <a:lnTo>
                  <a:pt x="0" y="24"/>
                </a:lnTo>
                <a:lnTo>
                  <a:pt x="33" y="0"/>
                </a:lnTo>
                <a:lnTo>
                  <a:pt x="39" y="3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Line 327"/>
          <p:cNvSpPr>
            <a:spLocks noChangeShapeType="1"/>
          </p:cNvSpPr>
          <p:nvPr/>
        </p:nvSpPr>
        <p:spPr bwMode="auto">
          <a:xfrm>
            <a:off x="8278813" y="1560512"/>
            <a:ext cx="2239963" cy="387350"/>
          </a:xfrm>
          <a:prstGeom prst="line">
            <a:avLst/>
          </a:prstGeom>
          <a:noFill/>
          <a:ln w="793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4" name="Freeform 328"/>
          <p:cNvSpPr>
            <a:spLocks/>
          </p:cNvSpPr>
          <p:nvPr/>
        </p:nvSpPr>
        <p:spPr bwMode="auto">
          <a:xfrm>
            <a:off x="10506075" y="1919287"/>
            <a:ext cx="61913" cy="55563"/>
          </a:xfrm>
          <a:custGeom>
            <a:avLst/>
            <a:gdLst>
              <a:gd name="T0" fmla="*/ 7 w 39"/>
              <a:gd name="T1" fmla="*/ 0 h 35"/>
              <a:gd name="T2" fmla="*/ 39 w 39"/>
              <a:gd name="T3" fmla="*/ 24 h 35"/>
              <a:gd name="T4" fmla="*/ 0 w 39"/>
              <a:gd name="T5" fmla="*/ 35 h 35"/>
              <a:gd name="T6" fmla="*/ 7 w 39"/>
              <a:gd name="T7" fmla="*/ 0 h 35"/>
            </a:gdLst>
            <a:ahLst/>
            <a:cxnLst>
              <a:cxn ang="0">
                <a:pos x="T0" y="T1"/>
              </a:cxn>
              <a:cxn ang="0">
                <a:pos x="T2" y="T3"/>
              </a:cxn>
              <a:cxn ang="0">
                <a:pos x="T4" y="T5"/>
              </a:cxn>
              <a:cxn ang="0">
                <a:pos x="T6" y="T7"/>
              </a:cxn>
            </a:cxnLst>
            <a:rect l="0" t="0" r="r" b="b"/>
            <a:pathLst>
              <a:path w="39" h="35">
                <a:moveTo>
                  <a:pt x="7" y="0"/>
                </a:moveTo>
                <a:lnTo>
                  <a:pt x="39" y="24"/>
                </a:lnTo>
                <a:lnTo>
                  <a:pt x="0" y="35"/>
                </a:lnTo>
                <a:lnTo>
                  <a:pt x="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362" name="Group 361"/>
          <p:cNvGrpSpPr/>
          <p:nvPr/>
        </p:nvGrpSpPr>
        <p:grpSpPr>
          <a:xfrm>
            <a:off x="5099050" y="2425700"/>
            <a:ext cx="631826" cy="4432300"/>
            <a:chOff x="5099050" y="2425700"/>
            <a:chExt cx="631826" cy="4432300"/>
          </a:xfrm>
        </p:grpSpPr>
        <p:sp>
          <p:nvSpPr>
            <p:cNvPr id="79" name="Rectangle 94"/>
            <p:cNvSpPr>
              <a:spLocks noChangeArrowheads="1"/>
            </p:cNvSpPr>
            <p:nvPr/>
          </p:nvSpPr>
          <p:spPr bwMode="auto">
            <a:xfrm>
              <a:off x="5099050" y="2471737"/>
              <a:ext cx="590550" cy="293688"/>
            </a:xfrm>
            <a:prstGeom prst="rect">
              <a:avLst/>
            </a:prstGeom>
            <a:solidFill>
              <a:srgbClr val="66C2A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Rectangle 95"/>
            <p:cNvSpPr>
              <a:spLocks noChangeArrowheads="1"/>
            </p:cNvSpPr>
            <p:nvPr/>
          </p:nvSpPr>
          <p:spPr bwMode="auto">
            <a:xfrm>
              <a:off x="5195888" y="2476500"/>
              <a:ext cx="5048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a:ln>
                    <a:noFill/>
                  </a:ln>
                  <a:solidFill>
                    <a:srgbClr val="000000"/>
                  </a:solidFill>
                  <a:effectLst/>
                  <a:latin typeface="Times New Roman" panose="02020603050405020304" pitchFamily="18" charset="0"/>
                </a:rPr>
                <a:t>L01</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5" name="Rectangle 118"/>
            <p:cNvSpPr>
              <a:spLocks noChangeArrowheads="1"/>
            </p:cNvSpPr>
            <p:nvPr/>
          </p:nvSpPr>
          <p:spPr bwMode="auto">
            <a:xfrm>
              <a:off x="5099050" y="3724275"/>
              <a:ext cx="590550" cy="295275"/>
            </a:xfrm>
            <a:prstGeom prst="rect">
              <a:avLst/>
            </a:prstGeom>
            <a:solidFill>
              <a:srgbClr val="FC8D6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Rectangle 119"/>
            <p:cNvSpPr>
              <a:spLocks noChangeArrowheads="1"/>
            </p:cNvSpPr>
            <p:nvPr/>
          </p:nvSpPr>
          <p:spPr bwMode="auto">
            <a:xfrm>
              <a:off x="5195888" y="3733800"/>
              <a:ext cx="5048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a:ln>
                    <a:noFill/>
                  </a:ln>
                  <a:solidFill>
                    <a:srgbClr val="000000"/>
                  </a:solidFill>
                  <a:effectLst/>
                  <a:latin typeface="Times New Roman" panose="02020603050405020304" pitchFamily="18" charset="0"/>
                </a:rPr>
                <a:t>L02</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2" name="Freeform 143"/>
            <p:cNvSpPr>
              <a:spLocks/>
            </p:cNvSpPr>
            <p:nvPr/>
          </p:nvSpPr>
          <p:spPr bwMode="auto">
            <a:xfrm>
              <a:off x="5370513" y="2425700"/>
              <a:ext cx="46038" cy="46038"/>
            </a:xfrm>
            <a:custGeom>
              <a:avLst/>
              <a:gdLst>
                <a:gd name="T0" fmla="*/ 29 w 29"/>
                <a:gd name="T1" fmla="*/ 0 h 29"/>
                <a:gd name="T2" fmla="*/ 15 w 29"/>
                <a:gd name="T3" fmla="*/ 29 h 29"/>
                <a:gd name="T4" fmla="*/ 0 w 29"/>
                <a:gd name="T5" fmla="*/ 0 h 29"/>
                <a:gd name="T6" fmla="*/ 29 w 29"/>
                <a:gd name="T7" fmla="*/ 0 h 29"/>
              </a:gdLst>
              <a:ahLst/>
              <a:cxnLst>
                <a:cxn ang="0">
                  <a:pos x="T0" y="T1"/>
                </a:cxn>
                <a:cxn ang="0">
                  <a:pos x="T2" y="T3"/>
                </a:cxn>
                <a:cxn ang="0">
                  <a:pos x="T4" y="T5"/>
                </a:cxn>
                <a:cxn ang="0">
                  <a:pos x="T6" y="T7"/>
                </a:cxn>
              </a:cxnLst>
              <a:rect l="0" t="0" r="r" b="b"/>
              <a:pathLst>
                <a:path w="29" h="29">
                  <a:moveTo>
                    <a:pt x="29" y="0"/>
                  </a:moveTo>
                  <a:lnTo>
                    <a:pt x="15" y="29"/>
                  </a:lnTo>
                  <a:lnTo>
                    <a:pt x="0" y="0"/>
                  </a:lnTo>
                  <a:lnTo>
                    <a:pt x="2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Line 186"/>
            <p:cNvSpPr>
              <a:spLocks noChangeShapeType="1"/>
            </p:cNvSpPr>
            <p:nvPr/>
          </p:nvSpPr>
          <p:spPr bwMode="auto">
            <a:xfrm>
              <a:off x="5394325" y="2765425"/>
              <a:ext cx="0" cy="919163"/>
            </a:xfrm>
            <a:prstGeom prst="line">
              <a:avLst/>
            </a:prstGeom>
            <a:noFill/>
            <a:ln w="793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2" name="Freeform 187"/>
            <p:cNvSpPr>
              <a:spLocks/>
            </p:cNvSpPr>
            <p:nvPr/>
          </p:nvSpPr>
          <p:spPr bwMode="auto">
            <a:xfrm>
              <a:off x="5370513" y="3678237"/>
              <a:ext cx="46038" cy="46038"/>
            </a:xfrm>
            <a:custGeom>
              <a:avLst/>
              <a:gdLst>
                <a:gd name="T0" fmla="*/ 29 w 29"/>
                <a:gd name="T1" fmla="*/ 0 h 29"/>
                <a:gd name="T2" fmla="*/ 15 w 29"/>
                <a:gd name="T3" fmla="*/ 29 h 29"/>
                <a:gd name="T4" fmla="*/ 0 w 29"/>
                <a:gd name="T5" fmla="*/ 0 h 29"/>
                <a:gd name="T6" fmla="*/ 29 w 29"/>
                <a:gd name="T7" fmla="*/ 0 h 29"/>
              </a:gdLst>
              <a:ahLst/>
              <a:cxnLst>
                <a:cxn ang="0">
                  <a:pos x="T0" y="T1"/>
                </a:cxn>
                <a:cxn ang="0">
                  <a:pos x="T2" y="T3"/>
                </a:cxn>
                <a:cxn ang="0">
                  <a:pos x="T4" y="T5"/>
                </a:cxn>
                <a:cxn ang="0">
                  <a:pos x="T6" y="T7"/>
                </a:cxn>
              </a:cxnLst>
              <a:rect l="0" t="0" r="r" b="b"/>
              <a:pathLst>
                <a:path w="29" h="29">
                  <a:moveTo>
                    <a:pt x="29" y="0"/>
                  </a:moveTo>
                  <a:lnTo>
                    <a:pt x="15" y="29"/>
                  </a:lnTo>
                  <a:lnTo>
                    <a:pt x="0" y="0"/>
                  </a:lnTo>
                  <a:lnTo>
                    <a:pt x="2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 name="Rectangle 190"/>
            <p:cNvSpPr>
              <a:spLocks noChangeArrowheads="1"/>
            </p:cNvSpPr>
            <p:nvPr/>
          </p:nvSpPr>
          <p:spPr bwMode="auto">
            <a:xfrm>
              <a:off x="5099050" y="4975225"/>
              <a:ext cx="590550" cy="293688"/>
            </a:xfrm>
            <a:prstGeom prst="rect">
              <a:avLst/>
            </a:prstGeom>
            <a:solidFill>
              <a:srgbClr val="8DA0C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Rectangle 191"/>
            <p:cNvSpPr>
              <a:spLocks noChangeArrowheads="1"/>
            </p:cNvSpPr>
            <p:nvPr/>
          </p:nvSpPr>
          <p:spPr bwMode="auto">
            <a:xfrm>
              <a:off x="5195888" y="4983162"/>
              <a:ext cx="5048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a:ln>
                    <a:noFill/>
                  </a:ln>
                  <a:solidFill>
                    <a:srgbClr val="000000"/>
                  </a:solidFill>
                  <a:effectLst/>
                  <a:latin typeface="Times New Roman" panose="02020603050405020304" pitchFamily="18" charset="0"/>
                </a:rPr>
                <a:t>L03</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3" name="Line 234"/>
            <p:cNvSpPr>
              <a:spLocks noChangeShapeType="1"/>
            </p:cNvSpPr>
            <p:nvPr/>
          </p:nvSpPr>
          <p:spPr bwMode="auto">
            <a:xfrm>
              <a:off x="5394325" y="4019550"/>
              <a:ext cx="0" cy="915988"/>
            </a:xfrm>
            <a:prstGeom prst="line">
              <a:avLst/>
            </a:prstGeom>
            <a:noFill/>
            <a:ln w="793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4" name="Freeform 235"/>
            <p:cNvSpPr>
              <a:spLocks/>
            </p:cNvSpPr>
            <p:nvPr/>
          </p:nvSpPr>
          <p:spPr bwMode="auto">
            <a:xfrm>
              <a:off x="5370513" y="4929187"/>
              <a:ext cx="46038" cy="46038"/>
            </a:xfrm>
            <a:custGeom>
              <a:avLst/>
              <a:gdLst>
                <a:gd name="T0" fmla="*/ 29 w 29"/>
                <a:gd name="T1" fmla="*/ 0 h 29"/>
                <a:gd name="T2" fmla="*/ 15 w 29"/>
                <a:gd name="T3" fmla="*/ 29 h 29"/>
                <a:gd name="T4" fmla="*/ 0 w 29"/>
                <a:gd name="T5" fmla="*/ 0 h 29"/>
                <a:gd name="T6" fmla="*/ 29 w 29"/>
                <a:gd name="T7" fmla="*/ 0 h 29"/>
              </a:gdLst>
              <a:ahLst/>
              <a:cxnLst>
                <a:cxn ang="0">
                  <a:pos x="T0" y="T1"/>
                </a:cxn>
                <a:cxn ang="0">
                  <a:pos x="T2" y="T3"/>
                </a:cxn>
                <a:cxn ang="0">
                  <a:pos x="T4" y="T5"/>
                </a:cxn>
                <a:cxn ang="0">
                  <a:pos x="T6" y="T7"/>
                </a:cxn>
              </a:cxnLst>
              <a:rect l="0" t="0" r="r" b="b"/>
              <a:pathLst>
                <a:path w="29" h="29">
                  <a:moveTo>
                    <a:pt x="29" y="0"/>
                  </a:moveTo>
                  <a:lnTo>
                    <a:pt x="15" y="29"/>
                  </a:lnTo>
                  <a:lnTo>
                    <a:pt x="0" y="0"/>
                  </a:lnTo>
                  <a:lnTo>
                    <a:pt x="2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Rectangle 238"/>
            <p:cNvSpPr>
              <a:spLocks noChangeArrowheads="1"/>
            </p:cNvSpPr>
            <p:nvPr/>
          </p:nvSpPr>
          <p:spPr bwMode="auto">
            <a:xfrm>
              <a:off x="5099050" y="6224587"/>
              <a:ext cx="590550" cy="295275"/>
            </a:xfrm>
            <a:prstGeom prst="rect">
              <a:avLst/>
            </a:prstGeom>
            <a:solidFill>
              <a:srgbClr val="A6D85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Rectangle 239"/>
            <p:cNvSpPr>
              <a:spLocks noChangeArrowheads="1"/>
            </p:cNvSpPr>
            <p:nvPr/>
          </p:nvSpPr>
          <p:spPr bwMode="auto">
            <a:xfrm>
              <a:off x="5245100" y="6234112"/>
              <a:ext cx="4064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a:ln>
                    <a:noFill/>
                  </a:ln>
                  <a:solidFill>
                    <a:srgbClr val="000000"/>
                  </a:solidFill>
                  <a:effectLst/>
                  <a:latin typeface="Times New Roman" panose="02020603050405020304" pitchFamily="18" charset="0"/>
                </a:rPr>
                <a:t>FC</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21" name="Line 264"/>
            <p:cNvSpPr>
              <a:spLocks noChangeShapeType="1"/>
            </p:cNvSpPr>
            <p:nvPr/>
          </p:nvSpPr>
          <p:spPr bwMode="auto">
            <a:xfrm>
              <a:off x="5394325" y="5268912"/>
              <a:ext cx="0" cy="915988"/>
            </a:xfrm>
            <a:prstGeom prst="line">
              <a:avLst/>
            </a:prstGeom>
            <a:noFill/>
            <a:ln w="793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2" name="Freeform 265"/>
            <p:cNvSpPr>
              <a:spLocks/>
            </p:cNvSpPr>
            <p:nvPr/>
          </p:nvSpPr>
          <p:spPr bwMode="auto">
            <a:xfrm>
              <a:off x="5370513" y="6180137"/>
              <a:ext cx="46038" cy="44450"/>
            </a:xfrm>
            <a:custGeom>
              <a:avLst/>
              <a:gdLst>
                <a:gd name="T0" fmla="*/ 29 w 29"/>
                <a:gd name="T1" fmla="*/ 0 h 28"/>
                <a:gd name="T2" fmla="*/ 15 w 29"/>
                <a:gd name="T3" fmla="*/ 28 h 28"/>
                <a:gd name="T4" fmla="*/ 0 w 29"/>
                <a:gd name="T5" fmla="*/ 0 h 28"/>
                <a:gd name="T6" fmla="*/ 29 w 29"/>
                <a:gd name="T7" fmla="*/ 0 h 28"/>
              </a:gdLst>
              <a:ahLst/>
              <a:cxnLst>
                <a:cxn ang="0">
                  <a:pos x="T0" y="T1"/>
                </a:cxn>
                <a:cxn ang="0">
                  <a:pos x="T2" y="T3"/>
                </a:cxn>
                <a:cxn ang="0">
                  <a:pos x="T4" y="T5"/>
                </a:cxn>
                <a:cxn ang="0">
                  <a:pos x="T6" y="T7"/>
                </a:cxn>
              </a:cxnLst>
              <a:rect l="0" t="0" r="r" b="b"/>
              <a:pathLst>
                <a:path w="29" h="28">
                  <a:moveTo>
                    <a:pt x="29" y="0"/>
                  </a:moveTo>
                  <a:lnTo>
                    <a:pt x="15" y="28"/>
                  </a:lnTo>
                  <a:lnTo>
                    <a:pt x="0" y="0"/>
                  </a:lnTo>
                  <a:lnTo>
                    <a:pt x="2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Line 269"/>
            <p:cNvSpPr>
              <a:spLocks noChangeShapeType="1"/>
            </p:cNvSpPr>
            <p:nvPr/>
          </p:nvSpPr>
          <p:spPr bwMode="auto">
            <a:xfrm>
              <a:off x="5394325" y="4437062"/>
              <a:ext cx="0" cy="133350"/>
            </a:xfrm>
            <a:prstGeom prst="line">
              <a:avLst/>
            </a:prstGeom>
            <a:noFill/>
            <a:ln w="793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4" name="Freeform 270"/>
            <p:cNvSpPr>
              <a:spLocks/>
            </p:cNvSpPr>
            <p:nvPr/>
          </p:nvSpPr>
          <p:spPr bwMode="auto">
            <a:xfrm>
              <a:off x="5370513" y="4564062"/>
              <a:ext cx="46038" cy="46038"/>
            </a:xfrm>
            <a:custGeom>
              <a:avLst/>
              <a:gdLst>
                <a:gd name="T0" fmla="*/ 29 w 29"/>
                <a:gd name="T1" fmla="*/ 0 h 29"/>
                <a:gd name="T2" fmla="*/ 15 w 29"/>
                <a:gd name="T3" fmla="*/ 29 h 29"/>
                <a:gd name="T4" fmla="*/ 0 w 29"/>
                <a:gd name="T5" fmla="*/ 0 h 29"/>
                <a:gd name="T6" fmla="*/ 29 w 29"/>
                <a:gd name="T7" fmla="*/ 0 h 29"/>
              </a:gdLst>
              <a:ahLst/>
              <a:cxnLst>
                <a:cxn ang="0">
                  <a:pos x="T0" y="T1"/>
                </a:cxn>
                <a:cxn ang="0">
                  <a:pos x="T2" y="T3"/>
                </a:cxn>
                <a:cxn ang="0">
                  <a:pos x="T4" y="T5"/>
                </a:cxn>
                <a:cxn ang="0">
                  <a:pos x="T6" y="T7"/>
                </a:cxn>
              </a:cxnLst>
              <a:rect l="0" t="0" r="r" b="b"/>
              <a:pathLst>
                <a:path w="29" h="29">
                  <a:moveTo>
                    <a:pt x="29" y="0"/>
                  </a:moveTo>
                  <a:lnTo>
                    <a:pt x="15" y="29"/>
                  </a:lnTo>
                  <a:lnTo>
                    <a:pt x="0" y="0"/>
                  </a:lnTo>
                  <a:lnTo>
                    <a:pt x="2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Freeform 288"/>
            <p:cNvSpPr>
              <a:spLocks/>
            </p:cNvSpPr>
            <p:nvPr/>
          </p:nvSpPr>
          <p:spPr bwMode="auto">
            <a:xfrm>
              <a:off x="5373688" y="5808662"/>
              <a:ext cx="46038" cy="46038"/>
            </a:xfrm>
            <a:custGeom>
              <a:avLst/>
              <a:gdLst>
                <a:gd name="T0" fmla="*/ 29 w 29"/>
                <a:gd name="T1" fmla="*/ 0 h 29"/>
                <a:gd name="T2" fmla="*/ 15 w 29"/>
                <a:gd name="T3" fmla="*/ 29 h 29"/>
                <a:gd name="T4" fmla="*/ 0 w 29"/>
                <a:gd name="T5" fmla="*/ 0 h 29"/>
                <a:gd name="T6" fmla="*/ 29 w 29"/>
                <a:gd name="T7" fmla="*/ 0 h 29"/>
              </a:gdLst>
              <a:ahLst/>
              <a:cxnLst>
                <a:cxn ang="0">
                  <a:pos x="T0" y="T1"/>
                </a:cxn>
                <a:cxn ang="0">
                  <a:pos x="T2" y="T3"/>
                </a:cxn>
                <a:cxn ang="0">
                  <a:pos x="T4" y="T5"/>
                </a:cxn>
                <a:cxn ang="0">
                  <a:pos x="T6" y="T7"/>
                </a:cxn>
              </a:cxnLst>
              <a:rect l="0" t="0" r="r" b="b"/>
              <a:pathLst>
                <a:path w="29" h="29">
                  <a:moveTo>
                    <a:pt x="29" y="0"/>
                  </a:moveTo>
                  <a:lnTo>
                    <a:pt x="15" y="29"/>
                  </a:lnTo>
                  <a:lnTo>
                    <a:pt x="0" y="0"/>
                  </a:lnTo>
                  <a:lnTo>
                    <a:pt x="2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Rectangle 303"/>
            <p:cNvSpPr>
              <a:spLocks noChangeArrowheads="1"/>
            </p:cNvSpPr>
            <p:nvPr/>
          </p:nvSpPr>
          <p:spPr bwMode="auto">
            <a:xfrm>
              <a:off x="5170488" y="6521450"/>
              <a:ext cx="56038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a:ln>
                    <a:noFill/>
                  </a:ln>
                  <a:solidFill>
                    <a:srgbClr val="000000"/>
                  </a:solidFill>
                  <a:effectLst/>
                  <a:latin typeface="Times New Roman" panose="02020603050405020304" pitchFamily="18" charset="0"/>
                </a:rPr>
                <a:t>LLL</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35" name="Line 330"/>
            <p:cNvSpPr>
              <a:spLocks noChangeShapeType="1"/>
            </p:cNvSpPr>
            <p:nvPr/>
          </p:nvSpPr>
          <p:spPr bwMode="auto">
            <a:xfrm>
              <a:off x="5394325" y="2765425"/>
              <a:ext cx="0" cy="549275"/>
            </a:xfrm>
            <a:prstGeom prst="line">
              <a:avLst/>
            </a:prstGeom>
            <a:noFill/>
            <a:ln w="793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6" name="Freeform 331"/>
            <p:cNvSpPr>
              <a:spLocks/>
            </p:cNvSpPr>
            <p:nvPr/>
          </p:nvSpPr>
          <p:spPr bwMode="auto">
            <a:xfrm>
              <a:off x="5370513" y="3309937"/>
              <a:ext cx="46038" cy="46038"/>
            </a:xfrm>
            <a:custGeom>
              <a:avLst/>
              <a:gdLst>
                <a:gd name="T0" fmla="*/ 29 w 29"/>
                <a:gd name="T1" fmla="*/ 0 h 29"/>
                <a:gd name="T2" fmla="*/ 15 w 29"/>
                <a:gd name="T3" fmla="*/ 29 h 29"/>
                <a:gd name="T4" fmla="*/ 0 w 29"/>
                <a:gd name="T5" fmla="*/ 0 h 29"/>
                <a:gd name="T6" fmla="*/ 29 w 29"/>
                <a:gd name="T7" fmla="*/ 0 h 29"/>
              </a:gdLst>
              <a:ahLst/>
              <a:cxnLst>
                <a:cxn ang="0">
                  <a:pos x="T0" y="T1"/>
                </a:cxn>
                <a:cxn ang="0">
                  <a:pos x="T2" y="T3"/>
                </a:cxn>
                <a:cxn ang="0">
                  <a:pos x="T4" y="T5"/>
                </a:cxn>
                <a:cxn ang="0">
                  <a:pos x="T6" y="T7"/>
                </a:cxn>
              </a:cxnLst>
              <a:rect l="0" t="0" r="r" b="b"/>
              <a:pathLst>
                <a:path w="29" h="29">
                  <a:moveTo>
                    <a:pt x="29" y="0"/>
                  </a:moveTo>
                  <a:lnTo>
                    <a:pt x="15" y="29"/>
                  </a:lnTo>
                  <a:lnTo>
                    <a:pt x="0" y="0"/>
                  </a:lnTo>
                  <a:lnTo>
                    <a:pt x="2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51" name="Group 350"/>
          <p:cNvGrpSpPr/>
          <p:nvPr/>
        </p:nvGrpSpPr>
        <p:grpSpPr>
          <a:xfrm>
            <a:off x="5833872" y="2425700"/>
            <a:ext cx="646112" cy="4432300"/>
            <a:chOff x="10272713" y="2425700"/>
            <a:chExt cx="646112" cy="4432300"/>
          </a:xfrm>
        </p:grpSpPr>
        <p:sp>
          <p:nvSpPr>
            <p:cNvPr id="94" name="Freeform 151"/>
            <p:cNvSpPr>
              <a:spLocks/>
            </p:cNvSpPr>
            <p:nvPr/>
          </p:nvSpPr>
          <p:spPr bwMode="auto">
            <a:xfrm>
              <a:off x="10545763" y="2867025"/>
              <a:ext cx="46038" cy="46038"/>
            </a:xfrm>
            <a:custGeom>
              <a:avLst/>
              <a:gdLst>
                <a:gd name="T0" fmla="*/ 29 w 29"/>
                <a:gd name="T1" fmla="*/ 0 h 29"/>
                <a:gd name="T2" fmla="*/ 14 w 29"/>
                <a:gd name="T3" fmla="*/ 29 h 29"/>
                <a:gd name="T4" fmla="*/ 0 w 29"/>
                <a:gd name="T5" fmla="*/ 0 h 29"/>
                <a:gd name="T6" fmla="*/ 29 w 29"/>
                <a:gd name="T7" fmla="*/ 0 h 29"/>
              </a:gdLst>
              <a:ahLst/>
              <a:cxnLst>
                <a:cxn ang="0">
                  <a:pos x="T0" y="T1"/>
                </a:cxn>
                <a:cxn ang="0">
                  <a:pos x="T2" y="T3"/>
                </a:cxn>
                <a:cxn ang="0">
                  <a:pos x="T4" y="T5"/>
                </a:cxn>
                <a:cxn ang="0">
                  <a:pos x="T6" y="T7"/>
                </a:cxn>
              </a:cxnLst>
              <a:rect l="0" t="0" r="r" b="b"/>
              <a:pathLst>
                <a:path w="29" h="29">
                  <a:moveTo>
                    <a:pt x="29" y="0"/>
                  </a:moveTo>
                  <a:lnTo>
                    <a:pt x="14" y="29"/>
                  </a:lnTo>
                  <a:lnTo>
                    <a:pt x="0" y="0"/>
                  </a:lnTo>
                  <a:lnTo>
                    <a:pt x="2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350" name="Group 349"/>
            <p:cNvGrpSpPr/>
            <p:nvPr/>
          </p:nvGrpSpPr>
          <p:grpSpPr>
            <a:xfrm>
              <a:off x="10272713" y="2425700"/>
              <a:ext cx="646112" cy="4432300"/>
              <a:chOff x="10272713" y="2425700"/>
              <a:chExt cx="646112" cy="4432300"/>
            </a:xfrm>
          </p:grpSpPr>
          <p:sp>
            <p:nvSpPr>
              <p:cNvPr id="81" name="Rectangle 108"/>
              <p:cNvSpPr>
                <a:spLocks noChangeArrowheads="1"/>
              </p:cNvSpPr>
              <p:nvPr/>
            </p:nvSpPr>
            <p:spPr bwMode="auto">
              <a:xfrm>
                <a:off x="10272713" y="2471737"/>
                <a:ext cx="592138" cy="293688"/>
              </a:xfrm>
              <a:prstGeom prst="rect">
                <a:avLst/>
              </a:prstGeom>
              <a:solidFill>
                <a:srgbClr val="66C2A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Rectangle 109"/>
              <p:cNvSpPr>
                <a:spLocks noChangeArrowheads="1"/>
              </p:cNvSpPr>
              <p:nvPr/>
            </p:nvSpPr>
            <p:spPr bwMode="auto">
              <a:xfrm>
                <a:off x="10364788" y="2476500"/>
                <a:ext cx="5175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dirty="0">
                    <a:ln>
                      <a:noFill/>
                    </a:ln>
                    <a:solidFill>
                      <a:srgbClr val="000000"/>
                    </a:solidFill>
                    <a:effectLst/>
                    <a:latin typeface="Times New Roman" panose="02020603050405020304" pitchFamily="18" charset="0"/>
                  </a:rPr>
                  <a:t>R01</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83" name="Rectangle 116"/>
              <p:cNvSpPr>
                <a:spLocks noChangeArrowheads="1"/>
              </p:cNvSpPr>
              <p:nvPr/>
            </p:nvSpPr>
            <p:spPr bwMode="auto">
              <a:xfrm>
                <a:off x="10272713" y="2913062"/>
                <a:ext cx="592138" cy="293688"/>
              </a:xfrm>
              <a:prstGeom prst="rect">
                <a:avLst/>
              </a:prstGeom>
              <a:solidFill>
                <a:srgbClr val="66C2A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Rectangle 117"/>
              <p:cNvSpPr>
                <a:spLocks noChangeArrowheads="1"/>
              </p:cNvSpPr>
              <p:nvPr/>
            </p:nvSpPr>
            <p:spPr bwMode="auto">
              <a:xfrm>
                <a:off x="10364788" y="2917825"/>
                <a:ext cx="5175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a:ln>
                      <a:noFill/>
                    </a:ln>
                    <a:solidFill>
                      <a:srgbClr val="000000"/>
                    </a:solidFill>
                    <a:effectLst/>
                    <a:latin typeface="Times New Roman" panose="02020603050405020304" pitchFamily="18" charset="0"/>
                  </a:rPr>
                  <a:t>R02</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7" name="Rectangle 132"/>
              <p:cNvSpPr>
                <a:spLocks noChangeArrowheads="1"/>
              </p:cNvSpPr>
              <p:nvPr/>
            </p:nvSpPr>
            <p:spPr bwMode="auto">
              <a:xfrm>
                <a:off x="10272713" y="3724275"/>
                <a:ext cx="592138" cy="295275"/>
              </a:xfrm>
              <a:prstGeom prst="rect">
                <a:avLst/>
              </a:prstGeom>
              <a:solidFill>
                <a:srgbClr val="FC8D6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Rectangle 133"/>
              <p:cNvSpPr>
                <a:spLocks noChangeArrowheads="1"/>
              </p:cNvSpPr>
              <p:nvPr/>
            </p:nvSpPr>
            <p:spPr bwMode="auto">
              <a:xfrm>
                <a:off x="10364788" y="3733800"/>
                <a:ext cx="5175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dirty="0">
                    <a:ln>
                      <a:noFill/>
                    </a:ln>
                    <a:solidFill>
                      <a:srgbClr val="000000"/>
                    </a:solidFill>
                    <a:effectLst/>
                    <a:latin typeface="Times New Roman" panose="02020603050405020304" pitchFamily="18" charset="0"/>
                  </a:rPr>
                  <a:t>R03</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93" name="Line 150"/>
              <p:cNvSpPr>
                <a:spLocks noChangeShapeType="1"/>
              </p:cNvSpPr>
              <p:nvPr/>
            </p:nvSpPr>
            <p:spPr bwMode="auto">
              <a:xfrm>
                <a:off x="10567988" y="2765425"/>
                <a:ext cx="0" cy="107950"/>
              </a:xfrm>
              <a:prstGeom prst="line">
                <a:avLst/>
              </a:prstGeom>
              <a:noFill/>
              <a:ln w="793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8" name="Freeform 173"/>
              <p:cNvSpPr>
                <a:spLocks/>
              </p:cNvSpPr>
              <p:nvPr/>
            </p:nvSpPr>
            <p:spPr bwMode="auto">
              <a:xfrm>
                <a:off x="10545763" y="2425700"/>
                <a:ext cx="46038" cy="46038"/>
              </a:xfrm>
              <a:custGeom>
                <a:avLst/>
                <a:gdLst>
                  <a:gd name="T0" fmla="*/ 29 w 29"/>
                  <a:gd name="T1" fmla="*/ 0 h 29"/>
                  <a:gd name="T2" fmla="*/ 14 w 29"/>
                  <a:gd name="T3" fmla="*/ 29 h 29"/>
                  <a:gd name="T4" fmla="*/ 0 w 29"/>
                  <a:gd name="T5" fmla="*/ 0 h 29"/>
                  <a:gd name="T6" fmla="*/ 29 w 29"/>
                  <a:gd name="T7" fmla="*/ 0 h 29"/>
                </a:gdLst>
                <a:ahLst/>
                <a:cxnLst>
                  <a:cxn ang="0">
                    <a:pos x="T0" y="T1"/>
                  </a:cxn>
                  <a:cxn ang="0">
                    <a:pos x="T2" y="T3"/>
                  </a:cxn>
                  <a:cxn ang="0">
                    <a:pos x="T4" y="T5"/>
                  </a:cxn>
                  <a:cxn ang="0">
                    <a:pos x="T6" y="T7"/>
                  </a:cxn>
                </a:cxnLst>
                <a:rect l="0" t="0" r="r" b="b"/>
                <a:pathLst>
                  <a:path w="29" h="29">
                    <a:moveTo>
                      <a:pt x="29" y="0"/>
                    </a:moveTo>
                    <a:lnTo>
                      <a:pt x="14" y="29"/>
                    </a:lnTo>
                    <a:lnTo>
                      <a:pt x="0" y="0"/>
                    </a:lnTo>
                    <a:lnTo>
                      <a:pt x="2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Line 178"/>
              <p:cNvSpPr>
                <a:spLocks noChangeShapeType="1"/>
              </p:cNvSpPr>
              <p:nvPr/>
            </p:nvSpPr>
            <p:spPr bwMode="auto">
              <a:xfrm>
                <a:off x="10567988" y="3206750"/>
                <a:ext cx="0" cy="477838"/>
              </a:xfrm>
              <a:prstGeom prst="line">
                <a:avLst/>
              </a:prstGeom>
              <a:noFill/>
              <a:ln w="793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0" name="Freeform 179"/>
              <p:cNvSpPr>
                <a:spLocks/>
              </p:cNvSpPr>
              <p:nvPr/>
            </p:nvSpPr>
            <p:spPr bwMode="auto">
              <a:xfrm>
                <a:off x="10545763" y="3678237"/>
                <a:ext cx="46038" cy="46038"/>
              </a:xfrm>
              <a:custGeom>
                <a:avLst/>
                <a:gdLst>
                  <a:gd name="T0" fmla="*/ 29 w 29"/>
                  <a:gd name="T1" fmla="*/ 0 h 29"/>
                  <a:gd name="T2" fmla="*/ 14 w 29"/>
                  <a:gd name="T3" fmla="*/ 29 h 29"/>
                  <a:gd name="T4" fmla="*/ 0 w 29"/>
                  <a:gd name="T5" fmla="*/ 0 h 29"/>
                  <a:gd name="T6" fmla="*/ 29 w 29"/>
                  <a:gd name="T7" fmla="*/ 0 h 29"/>
                </a:gdLst>
                <a:ahLst/>
                <a:cxnLst>
                  <a:cxn ang="0">
                    <a:pos x="T0" y="T1"/>
                  </a:cxn>
                  <a:cxn ang="0">
                    <a:pos x="T2" y="T3"/>
                  </a:cxn>
                  <a:cxn ang="0">
                    <a:pos x="T4" y="T5"/>
                  </a:cxn>
                  <a:cxn ang="0">
                    <a:pos x="T6" y="T7"/>
                  </a:cxn>
                </a:cxnLst>
                <a:rect l="0" t="0" r="r" b="b"/>
                <a:pathLst>
                  <a:path w="29" h="29">
                    <a:moveTo>
                      <a:pt x="29" y="0"/>
                    </a:moveTo>
                    <a:lnTo>
                      <a:pt x="14" y="29"/>
                    </a:lnTo>
                    <a:lnTo>
                      <a:pt x="0" y="0"/>
                    </a:lnTo>
                    <a:lnTo>
                      <a:pt x="2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Rectangle 204"/>
              <p:cNvSpPr>
                <a:spLocks noChangeArrowheads="1"/>
              </p:cNvSpPr>
              <p:nvPr/>
            </p:nvSpPr>
            <p:spPr bwMode="auto">
              <a:xfrm>
                <a:off x="10272713" y="4975225"/>
                <a:ext cx="592138" cy="293688"/>
              </a:xfrm>
              <a:prstGeom prst="rect">
                <a:avLst/>
              </a:prstGeom>
              <a:solidFill>
                <a:srgbClr val="8DA0C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Rectangle 205"/>
              <p:cNvSpPr>
                <a:spLocks noChangeArrowheads="1"/>
              </p:cNvSpPr>
              <p:nvPr/>
            </p:nvSpPr>
            <p:spPr bwMode="auto">
              <a:xfrm>
                <a:off x="10364788" y="4983162"/>
                <a:ext cx="5175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a:ln>
                      <a:noFill/>
                    </a:ln>
                    <a:solidFill>
                      <a:srgbClr val="000000"/>
                    </a:solidFill>
                    <a:effectLst/>
                    <a:latin typeface="Times New Roman" panose="02020603050405020304" pitchFamily="18" charset="0"/>
                  </a:rPr>
                  <a:t>R05</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7" name="Rectangle 212"/>
              <p:cNvSpPr>
                <a:spLocks noChangeArrowheads="1"/>
              </p:cNvSpPr>
              <p:nvPr/>
            </p:nvSpPr>
            <p:spPr bwMode="auto">
              <a:xfrm>
                <a:off x="10272713" y="5416550"/>
                <a:ext cx="592138" cy="293688"/>
              </a:xfrm>
              <a:prstGeom prst="rect">
                <a:avLst/>
              </a:prstGeom>
              <a:solidFill>
                <a:srgbClr val="8DA0C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Rectangle 213"/>
              <p:cNvSpPr>
                <a:spLocks noChangeArrowheads="1"/>
              </p:cNvSpPr>
              <p:nvPr/>
            </p:nvSpPr>
            <p:spPr bwMode="auto">
              <a:xfrm>
                <a:off x="10364788" y="5424487"/>
                <a:ext cx="5175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a:ln>
                      <a:noFill/>
                    </a:ln>
                    <a:solidFill>
                      <a:srgbClr val="000000"/>
                    </a:solidFill>
                    <a:effectLst/>
                    <a:latin typeface="Times New Roman" panose="02020603050405020304" pitchFamily="18" charset="0"/>
                  </a:rPr>
                  <a:t>R06</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9" name="Line 220"/>
              <p:cNvSpPr>
                <a:spLocks noChangeShapeType="1"/>
              </p:cNvSpPr>
              <p:nvPr/>
            </p:nvSpPr>
            <p:spPr bwMode="auto">
              <a:xfrm>
                <a:off x="10567988" y="5268912"/>
                <a:ext cx="0" cy="107950"/>
              </a:xfrm>
              <a:prstGeom prst="line">
                <a:avLst/>
              </a:prstGeom>
              <a:noFill/>
              <a:ln w="793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0" name="Freeform 221"/>
              <p:cNvSpPr>
                <a:spLocks/>
              </p:cNvSpPr>
              <p:nvPr/>
            </p:nvSpPr>
            <p:spPr bwMode="auto">
              <a:xfrm>
                <a:off x="10545763" y="5370512"/>
                <a:ext cx="46038" cy="46038"/>
              </a:xfrm>
              <a:custGeom>
                <a:avLst/>
                <a:gdLst>
                  <a:gd name="T0" fmla="*/ 29 w 29"/>
                  <a:gd name="T1" fmla="*/ 0 h 29"/>
                  <a:gd name="T2" fmla="*/ 14 w 29"/>
                  <a:gd name="T3" fmla="*/ 29 h 29"/>
                  <a:gd name="T4" fmla="*/ 0 w 29"/>
                  <a:gd name="T5" fmla="*/ 0 h 29"/>
                  <a:gd name="T6" fmla="*/ 29 w 29"/>
                  <a:gd name="T7" fmla="*/ 0 h 29"/>
                </a:gdLst>
                <a:ahLst/>
                <a:cxnLst>
                  <a:cxn ang="0">
                    <a:pos x="T0" y="T1"/>
                  </a:cxn>
                  <a:cxn ang="0">
                    <a:pos x="T2" y="T3"/>
                  </a:cxn>
                  <a:cxn ang="0">
                    <a:pos x="T4" y="T5"/>
                  </a:cxn>
                  <a:cxn ang="0">
                    <a:pos x="T6" y="T7"/>
                  </a:cxn>
                </a:cxnLst>
                <a:rect l="0" t="0" r="r" b="b"/>
                <a:pathLst>
                  <a:path w="29" h="29">
                    <a:moveTo>
                      <a:pt x="29" y="0"/>
                    </a:moveTo>
                    <a:lnTo>
                      <a:pt x="14" y="29"/>
                    </a:lnTo>
                    <a:lnTo>
                      <a:pt x="0" y="0"/>
                    </a:lnTo>
                    <a:lnTo>
                      <a:pt x="2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Rectangle 252"/>
              <p:cNvSpPr>
                <a:spLocks noChangeArrowheads="1"/>
              </p:cNvSpPr>
              <p:nvPr/>
            </p:nvSpPr>
            <p:spPr bwMode="auto">
              <a:xfrm>
                <a:off x="10272713" y="6224587"/>
                <a:ext cx="592138" cy="295275"/>
              </a:xfrm>
              <a:prstGeom prst="rect">
                <a:avLst/>
              </a:prstGeom>
              <a:solidFill>
                <a:srgbClr val="A6D85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Rectangle 253"/>
              <p:cNvSpPr>
                <a:spLocks noChangeArrowheads="1"/>
              </p:cNvSpPr>
              <p:nvPr/>
            </p:nvSpPr>
            <p:spPr bwMode="auto">
              <a:xfrm>
                <a:off x="10420350" y="6234112"/>
                <a:ext cx="4064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a:ln>
                      <a:noFill/>
                    </a:ln>
                    <a:solidFill>
                      <a:srgbClr val="000000"/>
                    </a:solidFill>
                    <a:effectLst/>
                    <a:latin typeface="Times New Roman" panose="02020603050405020304" pitchFamily="18" charset="0"/>
                  </a:rPr>
                  <a:t>FC</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9" name="Line 258"/>
              <p:cNvSpPr>
                <a:spLocks noChangeShapeType="1"/>
              </p:cNvSpPr>
              <p:nvPr/>
            </p:nvSpPr>
            <p:spPr bwMode="auto">
              <a:xfrm>
                <a:off x="10567988" y="5710237"/>
                <a:ext cx="0" cy="474663"/>
              </a:xfrm>
              <a:prstGeom prst="line">
                <a:avLst/>
              </a:prstGeom>
              <a:noFill/>
              <a:ln w="793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0" name="Freeform 259"/>
              <p:cNvSpPr>
                <a:spLocks/>
              </p:cNvSpPr>
              <p:nvPr/>
            </p:nvSpPr>
            <p:spPr bwMode="auto">
              <a:xfrm>
                <a:off x="10545763" y="6180137"/>
                <a:ext cx="46038" cy="44450"/>
              </a:xfrm>
              <a:custGeom>
                <a:avLst/>
                <a:gdLst>
                  <a:gd name="T0" fmla="*/ 29 w 29"/>
                  <a:gd name="T1" fmla="*/ 0 h 28"/>
                  <a:gd name="T2" fmla="*/ 14 w 29"/>
                  <a:gd name="T3" fmla="*/ 28 h 28"/>
                  <a:gd name="T4" fmla="*/ 0 w 29"/>
                  <a:gd name="T5" fmla="*/ 0 h 28"/>
                  <a:gd name="T6" fmla="*/ 29 w 29"/>
                  <a:gd name="T7" fmla="*/ 0 h 28"/>
                </a:gdLst>
                <a:ahLst/>
                <a:cxnLst>
                  <a:cxn ang="0">
                    <a:pos x="T0" y="T1"/>
                  </a:cxn>
                  <a:cxn ang="0">
                    <a:pos x="T2" y="T3"/>
                  </a:cxn>
                  <a:cxn ang="0">
                    <a:pos x="T4" y="T5"/>
                  </a:cxn>
                  <a:cxn ang="0">
                    <a:pos x="T6" y="T7"/>
                  </a:cxn>
                </a:cxnLst>
                <a:rect l="0" t="0" r="r" b="b"/>
                <a:pathLst>
                  <a:path w="29" h="28">
                    <a:moveTo>
                      <a:pt x="29" y="0"/>
                    </a:moveTo>
                    <a:lnTo>
                      <a:pt x="14" y="28"/>
                    </a:lnTo>
                    <a:lnTo>
                      <a:pt x="0" y="0"/>
                    </a:lnTo>
                    <a:lnTo>
                      <a:pt x="2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348" name="Group 347"/>
              <p:cNvGrpSpPr/>
              <p:nvPr/>
            </p:nvGrpSpPr>
            <p:grpSpPr>
              <a:xfrm>
                <a:off x="10272713" y="4019550"/>
                <a:ext cx="609600" cy="955675"/>
                <a:chOff x="10272713" y="4019550"/>
                <a:chExt cx="609600" cy="955675"/>
              </a:xfrm>
            </p:grpSpPr>
            <p:sp>
              <p:nvSpPr>
                <p:cNvPr id="89" name="Rectangle 140"/>
                <p:cNvSpPr>
                  <a:spLocks noChangeArrowheads="1"/>
                </p:cNvSpPr>
                <p:nvPr/>
              </p:nvSpPr>
              <p:spPr bwMode="auto">
                <a:xfrm>
                  <a:off x="10272713" y="4165600"/>
                  <a:ext cx="592138" cy="295275"/>
                </a:xfrm>
                <a:prstGeom prst="rect">
                  <a:avLst/>
                </a:prstGeom>
                <a:solidFill>
                  <a:srgbClr val="FC8D6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Rectangle 141"/>
                <p:cNvSpPr>
                  <a:spLocks noChangeArrowheads="1"/>
                </p:cNvSpPr>
                <p:nvPr/>
              </p:nvSpPr>
              <p:spPr bwMode="auto">
                <a:xfrm>
                  <a:off x="10364788" y="4175125"/>
                  <a:ext cx="5175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a:ln>
                        <a:noFill/>
                      </a:ln>
                      <a:solidFill>
                        <a:srgbClr val="000000"/>
                      </a:solidFill>
                      <a:effectLst/>
                      <a:latin typeface="Times New Roman" panose="02020603050405020304" pitchFamily="18" charset="0"/>
                    </a:rPr>
                    <a:t>R04</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5" name="Line 158"/>
                <p:cNvSpPr>
                  <a:spLocks noChangeShapeType="1"/>
                </p:cNvSpPr>
                <p:nvPr/>
              </p:nvSpPr>
              <p:spPr bwMode="auto">
                <a:xfrm>
                  <a:off x="10567988" y="4019550"/>
                  <a:ext cx="0" cy="106363"/>
                </a:xfrm>
                <a:prstGeom prst="line">
                  <a:avLst/>
                </a:prstGeom>
                <a:noFill/>
                <a:ln w="793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6" name="Freeform 159"/>
                <p:cNvSpPr>
                  <a:spLocks/>
                </p:cNvSpPr>
                <p:nvPr/>
              </p:nvSpPr>
              <p:spPr bwMode="auto">
                <a:xfrm>
                  <a:off x="10545763" y="4119562"/>
                  <a:ext cx="46038" cy="46038"/>
                </a:xfrm>
                <a:custGeom>
                  <a:avLst/>
                  <a:gdLst>
                    <a:gd name="T0" fmla="*/ 29 w 29"/>
                    <a:gd name="T1" fmla="*/ 0 h 29"/>
                    <a:gd name="T2" fmla="*/ 14 w 29"/>
                    <a:gd name="T3" fmla="*/ 29 h 29"/>
                    <a:gd name="T4" fmla="*/ 0 w 29"/>
                    <a:gd name="T5" fmla="*/ 0 h 29"/>
                    <a:gd name="T6" fmla="*/ 29 w 29"/>
                    <a:gd name="T7" fmla="*/ 0 h 29"/>
                  </a:gdLst>
                  <a:ahLst/>
                  <a:cxnLst>
                    <a:cxn ang="0">
                      <a:pos x="T0" y="T1"/>
                    </a:cxn>
                    <a:cxn ang="0">
                      <a:pos x="T2" y="T3"/>
                    </a:cxn>
                    <a:cxn ang="0">
                      <a:pos x="T4" y="T5"/>
                    </a:cxn>
                    <a:cxn ang="0">
                      <a:pos x="T6" y="T7"/>
                    </a:cxn>
                  </a:cxnLst>
                  <a:rect l="0" t="0" r="r" b="b"/>
                  <a:pathLst>
                    <a:path w="29" h="29">
                      <a:moveTo>
                        <a:pt x="29" y="0"/>
                      </a:moveTo>
                      <a:lnTo>
                        <a:pt x="14" y="29"/>
                      </a:lnTo>
                      <a:lnTo>
                        <a:pt x="0" y="0"/>
                      </a:lnTo>
                      <a:lnTo>
                        <a:pt x="2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Line 226"/>
                <p:cNvSpPr>
                  <a:spLocks noChangeShapeType="1"/>
                </p:cNvSpPr>
                <p:nvPr/>
              </p:nvSpPr>
              <p:spPr bwMode="auto">
                <a:xfrm>
                  <a:off x="10567988" y="4460875"/>
                  <a:ext cx="0" cy="474663"/>
                </a:xfrm>
                <a:prstGeom prst="line">
                  <a:avLst/>
                </a:prstGeom>
                <a:noFill/>
                <a:ln w="793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 name="Freeform 227"/>
                <p:cNvSpPr>
                  <a:spLocks/>
                </p:cNvSpPr>
                <p:nvPr/>
              </p:nvSpPr>
              <p:spPr bwMode="auto">
                <a:xfrm>
                  <a:off x="10545763" y="4929187"/>
                  <a:ext cx="46038" cy="46038"/>
                </a:xfrm>
                <a:custGeom>
                  <a:avLst/>
                  <a:gdLst>
                    <a:gd name="T0" fmla="*/ 29 w 29"/>
                    <a:gd name="T1" fmla="*/ 0 h 29"/>
                    <a:gd name="T2" fmla="*/ 14 w 29"/>
                    <a:gd name="T3" fmla="*/ 29 h 29"/>
                    <a:gd name="T4" fmla="*/ 0 w 29"/>
                    <a:gd name="T5" fmla="*/ 0 h 29"/>
                    <a:gd name="T6" fmla="*/ 29 w 29"/>
                    <a:gd name="T7" fmla="*/ 0 h 29"/>
                  </a:gdLst>
                  <a:ahLst/>
                  <a:cxnLst>
                    <a:cxn ang="0">
                      <a:pos x="T0" y="T1"/>
                    </a:cxn>
                    <a:cxn ang="0">
                      <a:pos x="T2" y="T3"/>
                    </a:cxn>
                    <a:cxn ang="0">
                      <a:pos x="T4" y="T5"/>
                    </a:cxn>
                    <a:cxn ang="0">
                      <a:pos x="T6" y="T7"/>
                    </a:cxn>
                  </a:cxnLst>
                  <a:rect l="0" t="0" r="r" b="b"/>
                  <a:pathLst>
                    <a:path w="29" h="29">
                      <a:moveTo>
                        <a:pt x="29" y="0"/>
                      </a:moveTo>
                      <a:lnTo>
                        <a:pt x="14" y="29"/>
                      </a:lnTo>
                      <a:lnTo>
                        <a:pt x="0" y="0"/>
                      </a:lnTo>
                      <a:lnTo>
                        <a:pt x="2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Line 278"/>
                <p:cNvSpPr>
                  <a:spLocks noChangeShapeType="1"/>
                </p:cNvSpPr>
                <p:nvPr/>
              </p:nvSpPr>
              <p:spPr bwMode="auto">
                <a:xfrm>
                  <a:off x="10567988" y="4460875"/>
                  <a:ext cx="0" cy="109538"/>
                </a:xfrm>
                <a:prstGeom prst="line">
                  <a:avLst/>
                </a:prstGeom>
                <a:noFill/>
                <a:ln w="793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6" name="Freeform 279"/>
                <p:cNvSpPr>
                  <a:spLocks/>
                </p:cNvSpPr>
                <p:nvPr/>
              </p:nvSpPr>
              <p:spPr bwMode="auto">
                <a:xfrm>
                  <a:off x="10545763" y="4564062"/>
                  <a:ext cx="46038" cy="46038"/>
                </a:xfrm>
                <a:custGeom>
                  <a:avLst/>
                  <a:gdLst>
                    <a:gd name="T0" fmla="*/ 29 w 29"/>
                    <a:gd name="T1" fmla="*/ 0 h 29"/>
                    <a:gd name="T2" fmla="*/ 14 w 29"/>
                    <a:gd name="T3" fmla="*/ 29 h 29"/>
                    <a:gd name="T4" fmla="*/ 0 w 29"/>
                    <a:gd name="T5" fmla="*/ 0 h 29"/>
                    <a:gd name="T6" fmla="*/ 29 w 29"/>
                    <a:gd name="T7" fmla="*/ 0 h 29"/>
                  </a:gdLst>
                  <a:ahLst/>
                  <a:cxnLst>
                    <a:cxn ang="0">
                      <a:pos x="T0" y="T1"/>
                    </a:cxn>
                    <a:cxn ang="0">
                      <a:pos x="T2" y="T3"/>
                    </a:cxn>
                    <a:cxn ang="0">
                      <a:pos x="T4" y="T5"/>
                    </a:cxn>
                    <a:cxn ang="0">
                      <a:pos x="T6" y="T7"/>
                    </a:cxn>
                  </a:cxnLst>
                  <a:rect l="0" t="0" r="r" b="b"/>
                  <a:pathLst>
                    <a:path w="29" h="29">
                      <a:moveTo>
                        <a:pt x="29" y="0"/>
                      </a:moveTo>
                      <a:lnTo>
                        <a:pt x="14" y="29"/>
                      </a:lnTo>
                      <a:lnTo>
                        <a:pt x="0" y="0"/>
                      </a:lnTo>
                      <a:lnTo>
                        <a:pt x="2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28" name="Freeform 296"/>
              <p:cNvSpPr>
                <a:spLocks/>
              </p:cNvSpPr>
              <p:nvPr/>
            </p:nvSpPr>
            <p:spPr bwMode="auto">
              <a:xfrm>
                <a:off x="10547350" y="5808662"/>
                <a:ext cx="46038" cy="46038"/>
              </a:xfrm>
              <a:custGeom>
                <a:avLst/>
                <a:gdLst>
                  <a:gd name="T0" fmla="*/ 29 w 29"/>
                  <a:gd name="T1" fmla="*/ 0 h 29"/>
                  <a:gd name="T2" fmla="*/ 16 w 29"/>
                  <a:gd name="T3" fmla="*/ 29 h 29"/>
                  <a:gd name="T4" fmla="*/ 0 w 29"/>
                  <a:gd name="T5" fmla="*/ 1 h 29"/>
                  <a:gd name="T6" fmla="*/ 29 w 29"/>
                  <a:gd name="T7" fmla="*/ 0 h 29"/>
                </a:gdLst>
                <a:ahLst/>
                <a:cxnLst>
                  <a:cxn ang="0">
                    <a:pos x="T0" y="T1"/>
                  </a:cxn>
                  <a:cxn ang="0">
                    <a:pos x="T2" y="T3"/>
                  </a:cxn>
                  <a:cxn ang="0">
                    <a:pos x="T4" y="T5"/>
                  </a:cxn>
                  <a:cxn ang="0">
                    <a:pos x="T6" y="T7"/>
                  </a:cxn>
                </a:cxnLst>
                <a:rect l="0" t="0" r="r" b="b"/>
                <a:pathLst>
                  <a:path w="29" h="29">
                    <a:moveTo>
                      <a:pt x="29" y="0"/>
                    </a:moveTo>
                    <a:lnTo>
                      <a:pt x="16" y="29"/>
                    </a:lnTo>
                    <a:lnTo>
                      <a:pt x="0" y="1"/>
                    </a:lnTo>
                    <a:lnTo>
                      <a:pt x="2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Rectangle 310"/>
              <p:cNvSpPr>
                <a:spLocks noChangeArrowheads="1"/>
              </p:cNvSpPr>
              <p:nvPr/>
            </p:nvSpPr>
            <p:spPr bwMode="auto">
              <a:xfrm>
                <a:off x="10321925" y="6521450"/>
                <a:ext cx="5969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a:ln>
                      <a:noFill/>
                    </a:ln>
                    <a:solidFill>
                      <a:srgbClr val="000000"/>
                    </a:solidFill>
                    <a:effectLst/>
                    <a:latin typeface="Times New Roman" panose="02020603050405020304" pitchFamily="18" charset="0"/>
                  </a:rPr>
                  <a:t>RRR</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37" name="Freeform 339"/>
              <p:cNvSpPr>
                <a:spLocks/>
              </p:cNvSpPr>
              <p:nvPr/>
            </p:nvSpPr>
            <p:spPr bwMode="auto">
              <a:xfrm>
                <a:off x="10547350" y="3309937"/>
                <a:ext cx="46038" cy="46038"/>
              </a:xfrm>
              <a:custGeom>
                <a:avLst/>
                <a:gdLst>
                  <a:gd name="T0" fmla="*/ 29 w 29"/>
                  <a:gd name="T1" fmla="*/ 0 h 29"/>
                  <a:gd name="T2" fmla="*/ 15 w 29"/>
                  <a:gd name="T3" fmla="*/ 29 h 29"/>
                  <a:gd name="T4" fmla="*/ 0 w 29"/>
                  <a:gd name="T5" fmla="*/ 0 h 29"/>
                  <a:gd name="T6" fmla="*/ 29 w 29"/>
                  <a:gd name="T7" fmla="*/ 0 h 29"/>
                </a:gdLst>
                <a:ahLst/>
                <a:cxnLst>
                  <a:cxn ang="0">
                    <a:pos x="T0" y="T1"/>
                  </a:cxn>
                  <a:cxn ang="0">
                    <a:pos x="T2" y="T3"/>
                  </a:cxn>
                  <a:cxn ang="0">
                    <a:pos x="T4" y="T5"/>
                  </a:cxn>
                  <a:cxn ang="0">
                    <a:pos x="T6" y="T7"/>
                  </a:cxn>
                </a:cxnLst>
                <a:rect l="0" t="0" r="r" b="b"/>
                <a:pathLst>
                  <a:path w="29" h="29">
                    <a:moveTo>
                      <a:pt x="29" y="0"/>
                    </a:moveTo>
                    <a:lnTo>
                      <a:pt x="15" y="29"/>
                    </a:lnTo>
                    <a:lnTo>
                      <a:pt x="0" y="0"/>
                    </a:lnTo>
                    <a:lnTo>
                      <a:pt x="2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139" name="Rectangle 80"/>
          <p:cNvSpPr>
            <a:spLocks noChangeArrowheads="1"/>
          </p:cNvSpPr>
          <p:nvPr/>
        </p:nvSpPr>
        <p:spPr bwMode="auto">
          <a:xfrm>
            <a:off x="5837238" y="1957387"/>
            <a:ext cx="592138" cy="293688"/>
          </a:xfrm>
          <a:prstGeom prst="rect">
            <a:avLst/>
          </a:prstGeom>
          <a:solidFill>
            <a:srgbClr val="FFA5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 name="Rectangle 81"/>
          <p:cNvSpPr>
            <a:spLocks noChangeArrowheads="1"/>
          </p:cNvSpPr>
          <p:nvPr/>
        </p:nvSpPr>
        <p:spPr bwMode="auto">
          <a:xfrm>
            <a:off x="6051550" y="1962150"/>
            <a:ext cx="26511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a:ln>
                  <a:noFill/>
                </a:ln>
                <a:solidFill>
                  <a:srgbClr val="000000"/>
                </a:solidFill>
                <a:effectLst/>
                <a:latin typeface="Times New Roman" panose="02020603050405020304" pitchFamily="18" charset="0"/>
              </a:rPr>
              <a:t>C</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41" name="Rectangle 90"/>
          <p:cNvSpPr>
            <a:spLocks noChangeArrowheads="1"/>
          </p:cNvSpPr>
          <p:nvPr/>
        </p:nvSpPr>
        <p:spPr bwMode="auto">
          <a:xfrm>
            <a:off x="9534525" y="1957387"/>
            <a:ext cx="590550" cy="293688"/>
          </a:xfrm>
          <a:prstGeom prst="rect">
            <a:avLst/>
          </a:prstGeom>
          <a:solidFill>
            <a:srgbClr val="FFA5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 name="Rectangle 91"/>
          <p:cNvSpPr>
            <a:spLocks noChangeArrowheads="1"/>
          </p:cNvSpPr>
          <p:nvPr/>
        </p:nvSpPr>
        <p:spPr bwMode="auto">
          <a:xfrm>
            <a:off x="9748838" y="1962150"/>
            <a:ext cx="26511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a:ln>
                  <a:noFill/>
                </a:ln>
                <a:solidFill>
                  <a:srgbClr val="000000"/>
                </a:solidFill>
                <a:effectLst/>
                <a:latin typeface="Times New Roman" panose="02020603050405020304" pitchFamily="18" charset="0"/>
              </a:rPr>
              <a:t>C</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59" name="Line 160"/>
          <p:cNvSpPr>
            <a:spLocks noChangeShapeType="1"/>
          </p:cNvSpPr>
          <p:nvPr/>
        </p:nvSpPr>
        <p:spPr bwMode="auto">
          <a:xfrm>
            <a:off x="6132513" y="2251075"/>
            <a:ext cx="0" cy="180975"/>
          </a:xfrm>
          <a:prstGeom prst="line">
            <a:avLst/>
          </a:prstGeom>
          <a:noFill/>
          <a:ln w="793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1" name="Line 170"/>
          <p:cNvSpPr>
            <a:spLocks noChangeShapeType="1"/>
          </p:cNvSpPr>
          <p:nvPr/>
        </p:nvSpPr>
        <p:spPr bwMode="auto">
          <a:xfrm>
            <a:off x="9829800" y="2251075"/>
            <a:ext cx="0" cy="180975"/>
          </a:xfrm>
          <a:prstGeom prst="line">
            <a:avLst/>
          </a:prstGeom>
          <a:noFill/>
          <a:ln w="793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5" name="Line 315"/>
          <p:cNvSpPr>
            <a:spLocks noChangeShapeType="1"/>
          </p:cNvSpPr>
          <p:nvPr/>
        </p:nvSpPr>
        <p:spPr bwMode="auto">
          <a:xfrm flipH="1">
            <a:off x="6183313" y="1581150"/>
            <a:ext cx="1503363" cy="363538"/>
          </a:xfrm>
          <a:prstGeom prst="line">
            <a:avLst/>
          </a:prstGeom>
          <a:noFill/>
          <a:ln w="793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6" name="Freeform 316"/>
          <p:cNvSpPr>
            <a:spLocks/>
          </p:cNvSpPr>
          <p:nvPr/>
        </p:nvSpPr>
        <p:spPr bwMode="auto">
          <a:xfrm>
            <a:off x="6132513" y="1914525"/>
            <a:ext cx="63500" cy="57150"/>
          </a:xfrm>
          <a:custGeom>
            <a:avLst/>
            <a:gdLst>
              <a:gd name="T0" fmla="*/ 40 w 40"/>
              <a:gd name="T1" fmla="*/ 36 h 36"/>
              <a:gd name="T2" fmla="*/ 0 w 40"/>
              <a:gd name="T3" fmla="*/ 27 h 36"/>
              <a:gd name="T4" fmla="*/ 32 w 40"/>
              <a:gd name="T5" fmla="*/ 0 h 36"/>
              <a:gd name="T6" fmla="*/ 40 w 40"/>
              <a:gd name="T7" fmla="*/ 36 h 36"/>
            </a:gdLst>
            <a:ahLst/>
            <a:cxnLst>
              <a:cxn ang="0">
                <a:pos x="T0" y="T1"/>
              </a:cxn>
              <a:cxn ang="0">
                <a:pos x="T2" y="T3"/>
              </a:cxn>
              <a:cxn ang="0">
                <a:pos x="T4" y="T5"/>
              </a:cxn>
              <a:cxn ang="0">
                <a:pos x="T6" y="T7"/>
              </a:cxn>
            </a:cxnLst>
            <a:rect l="0" t="0" r="r" b="b"/>
            <a:pathLst>
              <a:path w="40" h="36">
                <a:moveTo>
                  <a:pt x="40" y="36"/>
                </a:moveTo>
                <a:lnTo>
                  <a:pt x="0" y="27"/>
                </a:lnTo>
                <a:lnTo>
                  <a:pt x="32" y="0"/>
                </a:lnTo>
                <a:lnTo>
                  <a:pt x="40" y="3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Line 325"/>
          <p:cNvSpPr>
            <a:spLocks noChangeShapeType="1"/>
          </p:cNvSpPr>
          <p:nvPr/>
        </p:nvSpPr>
        <p:spPr bwMode="auto">
          <a:xfrm>
            <a:off x="8278813" y="1581150"/>
            <a:ext cx="1501775" cy="363538"/>
          </a:xfrm>
          <a:prstGeom prst="line">
            <a:avLst/>
          </a:prstGeom>
          <a:noFill/>
          <a:ln w="793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8" name="Freeform 326"/>
          <p:cNvSpPr>
            <a:spLocks/>
          </p:cNvSpPr>
          <p:nvPr/>
        </p:nvSpPr>
        <p:spPr bwMode="auto">
          <a:xfrm>
            <a:off x="9766300" y="1914525"/>
            <a:ext cx="63500" cy="57150"/>
          </a:xfrm>
          <a:custGeom>
            <a:avLst/>
            <a:gdLst>
              <a:gd name="T0" fmla="*/ 9 w 40"/>
              <a:gd name="T1" fmla="*/ 0 h 36"/>
              <a:gd name="T2" fmla="*/ 40 w 40"/>
              <a:gd name="T3" fmla="*/ 27 h 36"/>
              <a:gd name="T4" fmla="*/ 0 w 40"/>
              <a:gd name="T5" fmla="*/ 36 h 36"/>
              <a:gd name="T6" fmla="*/ 9 w 40"/>
              <a:gd name="T7" fmla="*/ 0 h 36"/>
            </a:gdLst>
            <a:ahLst/>
            <a:cxnLst>
              <a:cxn ang="0">
                <a:pos x="T0" y="T1"/>
              </a:cxn>
              <a:cxn ang="0">
                <a:pos x="T2" y="T3"/>
              </a:cxn>
              <a:cxn ang="0">
                <a:pos x="T4" y="T5"/>
              </a:cxn>
              <a:cxn ang="0">
                <a:pos x="T6" y="T7"/>
              </a:cxn>
            </a:cxnLst>
            <a:rect l="0" t="0" r="r" b="b"/>
            <a:pathLst>
              <a:path w="40" h="36">
                <a:moveTo>
                  <a:pt x="9" y="0"/>
                </a:moveTo>
                <a:lnTo>
                  <a:pt x="40" y="27"/>
                </a:lnTo>
                <a:lnTo>
                  <a:pt x="0" y="36"/>
                </a:lnTo>
                <a:lnTo>
                  <a:pt x="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Rectangle 88"/>
          <p:cNvSpPr>
            <a:spLocks noChangeArrowheads="1"/>
          </p:cNvSpPr>
          <p:nvPr/>
        </p:nvSpPr>
        <p:spPr bwMode="auto">
          <a:xfrm>
            <a:off x="8794750" y="1957387"/>
            <a:ext cx="590550" cy="293688"/>
          </a:xfrm>
          <a:prstGeom prst="rect">
            <a:avLst/>
          </a:prstGeom>
          <a:solidFill>
            <a:srgbClr val="FFA5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Rectangle 89"/>
          <p:cNvSpPr>
            <a:spLocks noChangeArrowheads="1"/>
          </p:cNvSpPr>
          <p:nvPr/>
        </p:nvSpPr>
        <p:spPr bwMode="auto">
          <a:xfrm>
            <a:off x="9009063" y="1962150"/>
            <a:ext cx="26511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dirty="0">
                <a:ln>
                  <a:noFill/>
                </a:ln>
                <a:solidFill>
                  <a:srgbClr val="000000"/>
                </a:solidFill>
                <a:effectLst/>
                <a:latin typeface="Times New Roman" panose="02020603050405020304" pitchFamily="18" charset="0"/>
              </a:rPr>
              <a:t>C</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25" name="Line 168"/>
          <p:cNvSpPr>
            <a:spLocks noChangeShapeType="1"/>
          </p:cNvSpPr>
          <p:nvPr/>
        </p:nvSpPr>
        <p:spPr bwMode="auto">
          <a:xfrm>
            <a:off x="9090025" y="2251075"/>
            <a:ext cx="0" cy="180975"/>
          </a:xfrm>
          <a:prstGeom prst="line">
            <a:avLst/>
          </a:prstGeom>
          <a:noFill/>
          <a:ln w="793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1" name="Line 323"/>
          <p:cNvSpPr>
            <a:spLocks noChangeShapeType="1"/>
          </p:cNvSpPr>
          <p:nvPr/>
        </p:nvSpPr>
        <p:spPr bwMode="auto">
          <a:xfrm>
            <a:off x="8278813" y="1628775"/>
            <a:ext cx="765175" cy="309563"/>
          </a:xfrm>
          <a:prstGeom prst="line">
            <a:avLst/>
          </a:prstGeom>
          <a:noFill/>
          <a:ln w="793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2" name="Freeform 324"/>
          <p:cNvSpPr>
            <a:spLocks/>
          </p:cNvSpPr>
          <p:nvPr/>
        </p:nvSpPr>
        <p:spPr bwMode="auto">
          <a:xfrm>
            <a:off x="9024938" y="1908175"/>
            <a:ext cx="65088" cy="53975"/>
          </a:xfrm>
          <a:custGeom>
            <a:avLst/>
            <a:gdLst>
              <a:gd name="T0" fmla="*/ 14 w 41"/>
              <a:gd name="T1" fmla="*/ 0 h 34"/>
              <a:gd name="T2" fmla="*/ 41 w 41"/>
              <a:gd name="T3" fmla="*/ 31 h 34"/>
              <a:gd name="T4" fmla="*/ 0 w 41"/>
              <a:gd name="T5" fmla="*/ 34 h 34"/>
              <a:gd name="T6" fmla="*/ 14 w 41"/>
              <a:gd name="T7" fmla="*/ 0 h 34"/>
            </a:gdLst>
            <a:ahLst/>
            <a:cxnLst>
              <a:cxn ang="0">
                <a:pos x="T0" y="T1"/>
              </a:cxn>
              <a:cxn ang="0">
                <a:pos x="T2" y="T3"/>
              </a:cxn>
              <a:cxn ang="0">
                <a:pos x="T4" y="T5"/>
              </a:cxn>
              <a:cxn ang="0">
                <a:pos x="T6" y="T7"/>
              </a:cxn>
            </a:cxnLst>
            <a:rect l="0" t="0" r="r" b="b"/>
            <a:pathLst>
              <a:path w="41" h="34">
                <a:moveTo>
                  <a:pt x="14" y="0"/>
                </a:moveTo>
                <a:lnTo>
                  <a:pt x="41" y="31"/>
                </a:lnTo>
                <a:lnTo>
                  <a:pt x="0" y="34"/>
                </a:lnTo>
                <a:lnTo>
                  <a:pt x="1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353" name="Group 352"/>
          <p:cNvGrpSpPr/>
          <p:nvPr/>
        </p:nvGrpSpPr>
        <p:grpSpPr>
          <a:xfrm>
            <a:off x="8796528" y="2425700"/>
            <a:ext cx="639763" cy="4432300"/>
            <a:chOff x="8794750" y="2425700"/>
            <a:chExt cx="639763" cy="4432300"/>
          </a:xfrm>
        </p:grpSpPr>
        <p:sp>
          <p:nvSpPr>
            <p:cNvPr id="209" name="Rectangle 104"/>
            <p:cNvSpPr>
              <a:spLocks noChangeArrowheads="1"/>
            </p:cNvSpPr>
            <p:nvPr/>
          </p:nvSpPr>
          <p:spPr bwMode="auto">
            <a:xfrm>
              <a:off x="8794750" y="2471737"/>
              <a:ext cx="590550" cy="293688"/>
            </a:xfrm>
            <a:prstGeom prst="rect">
              <a:avLst/>
            </a:prstGeom>
            <a:solidFill>
              <a:srgbClr val="66C2A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 name="Rectangle 105"/>
            <p:cNvSpPr>
              <a:spLocks noChangeArrowheads="1"/>
            </p:cNvSpPr>
            <p:nvPr/>
          </p:nvSpPr>
          <p:spPr bwMode="auto">
            <a:xfrm>
              <a:off x="8885238" y="2476500"/>
              <a:ext cx="5175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dirty="0">
                  <a:ln>
                    <a:noFill/>
                  </a:ln>
                  <a:solidFill>
                    <a:srgbClr val="000000"/>
                  </a:solidFill>
                  <a:effectLst/>
                  <a:latin typeface="Times New Roman" panose="02020603050405020304" pitchFamily="18" charset="0"/>
                </a:rPr>
                <a:t>R01</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11" name="Rectangle 114"/>
            <p:cNvSpPr>
              <a:spLocks noChangeArrowheads="1"/>
            </p:cNvSpPr>
            <p:nvPr/>
          </p:nvSpPr>
          <p:spPr bwMode="auto">
            <a:xfrm>
              <a:off x="8794750" y="2913062"/>
              <a:ext cx="590550" cy="293688"/>
            </a:xfrm>
            <a:prstGeom prst="rect">
              <a:avLst/>
            </a:prstGeom>
            <a:solidFill>
              <a:srgbClr val="66C2A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 name="Rectangle 115"/>
            <p:cNvSpPr>
              <a:spLocks noChangeArrowheads="1"/>
            </p:cNvSpPr>
            <p:nvPr/>
          </p:nvSpPr>
          <p:spPr bwMode="auto">
            <a:xfrm>
              <a:off x="8885238" y="2917825"/>
              <a:ext cx="5175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a:ln>
                    <a:noFill/>
                  </a:ln>
                  <a:solidFill>
                    <a:srgbClr val="000000"/>
                  </a:solidFill>
                  <a:effectLst/>
                  <a:latin typeface="Times New Roman" panose="02020603050405020304" pitchFamily="18" charset="0"/>
                </a:rPr>
                <a:t>R02</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15" name="Rectangle 128"/>
            <p:cNvSpPr>
              <a:spLocks noChangeArrowheads="1"/>
            </p:cNvSpPr>
            <p:nvPr/>
          </p:nvSpPr>
          <p:spPr bwMode="auto">
            <a:xfrm>
              <a:off x="8794750" y="3724275"/>
              <a:ext cx="590550" cy="295275"/>
            </a:xfrm>
            <a:prstGeom prst="rect">
              <a:avLst/>
            </a:prstGeom>
            <a:solidFill>
              <a:srgbClr val="FC8D6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 name="Rectangle 129"/>
            <p:cNvSpPr>
              <a:spLocks noChangeArrowheads="1"/>
            </p:cNvSpPr>
            <p:nvPr/>
          </p:nvSpPr>
          <p:spPr bwMode="auto">
            <a:xfrm>
              <a:off x="8891588" y="3733800"/>
              <a:ext cx="5048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dirty="0">
                  <a:ln>
                    <a:noFill/>
                  </a:ln>
                  <a:solidFill>
                    <a:srgbClr val="000000"/>
                  </a:solidFill>
                  <a:effectLst/>
                  <a:latin typeface="Times New Roman" panose="02020603050405020304" pitchFamily="18" charset="0"/>
                </a:rPr>
                <a:t>L02</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19" name="Line 148"/>
            <p:cNvSpPr>
              <a:spLocks noChangeShapeType="1"/>
            </p:cNvSpPr>
            <p:nvPr/>
          </p:nvSpPr>
          <p:spPr bwMode="auto">
            <a:xfrm>
              <a:off x="9090025" y="2765425"/>
              <a:ext cx="0" cy="107950"/>
            </a:xfrm>
            <a:prstGeom prst="line">
              <a:avLst/>
            </a:prstGeom>
            <a:noFill/>
            <a:ln w="793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0" name="Freeform 149"/>
            <p:cNvSpPr>
              <a:spLocks/>
            </p:cNvSpPr>
            <p:nvPr/>
          </p:nvSpPr>
          <p:spPr bwMode="auto">
            <a:xfrm>
              <a:off x="9067800" y="2867025"/>
              <a:ext cx="46038" cy="46038"/>
            </a:xfrm>
            <a:custGeom>
              <a:avLst/>
              <a:gdLst>
                <a:gd name="T0" fmla="*/ 29 w 29"/>
                <a:gd name="T1" fmla="*/ 0 h 29"/>
                <a:gd name="T2" fmla="*/ 14 w 29"/>
                <a:gd name="T3" fmla="*/ 29 h 29"/>
                <a:gd name="T4" fmla="*/ 0 w 29"/>
                <a:gd name="T5" fmla="*/ 0 h 29"/>
                <a:gd name="T6" fmla="*/ 29 w 29"/>
                <a:gd name="T7" fmla="*/ 0 h 29"/>
              </a:gdLst>
              <a:ahLst/>
              <a:cxnLst>
                <a:cxn ang="0">
                  <a:pos x="T0" y="T1"/>
                </a:cxn>
                <a:cxn ang="0">
                  <a:pos x="T2" y="T3"/>
                </a:cxn>
                <a:cxn ang="0">
                  <a:pos x="T4" y="T5"/>
                </a:cxn>
                <a:cxn ang="0">
                  <a:pos x="T6" y="T7"/>
                </a:cxn>
              </a:cxnLst>
              <a:rect l="0" t="0" r="r" b="b"/>
              <a:pathLst>
                <a:path w="29" h="29">
                  <a:moveTo>
                    <a:pt x="29" y="0"/>
                  </a:moveTo>
                  <a:lnTo>
                    <a:pt x="14" y="29"/>
                  </a:lnTo>
                  <a:lnTo>
                    <a:pt x="0" y="0"/>
                  </a:lnTo>
                  <a:lnTo>
                    <a:pt x="2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 name="Freeform 169"/>
            <p:cNvSpPr>
              <a:spLocks/>
            </p:cNvSpPr>
            <p:nvPr/>
          </p:nvSpPr>
          <p:spPr bwMode="auto">
            <a:xfrm>
              <a:off x="9067800" y="2425700"/>
              <a:ext cx="46038" cy="46038"/>
            </a:xfrm>
            <a:custGeom>
              <a:avLst/>
              <a:gdLst>
                <a:gd name="T0" fmla="*/ 29 w 29"/>
                <a:gd name="T1" fmla="*/ 0 h 29"/>
                <a:gd name="T2" fmla="*/ 14 w 29"/>
                <a:gd name="T3" fmla="*/ 29 h 29"/>
                <a:gd name="T4" fmla="*/ 0 w 29"/>
                <a:gd name="T5" fmla="*/ 0 h 29"/>
                <a:gd name="T6" fmla="*/ 29 w 29"/>
                <a:gd name="T7" fmla="*/ 0 h 29"/>
              </a:gdLst>
              <a:ahLst/>
              <a:cxnLst>
                <a:cxn ang="0">
                  <a:pos x="T0" y="T1"/>
                </a:cxn>
                <a:cxn ang="0">
                  <a:pos x="T2" y="T3"/>
                </a:cxn>
                <a:cxn ang="0">
                  <a:pos x="T4" y="T5"/>
                </a:cxn>
                <a:cxn ang="0">
                  <a:pos x="T6" y="T7"/>
                </a:cxn>
              </a:cxnLst>
              <a:rect l="0" t="0" r="r" b="b"/>
              <a:pathLst>
                <a:path w="29" h="29">
                  <a:moveTo>
                    <a:pt x="29" y="0"/>
                  </a:moveTo>
                  <a:lnTo>
                    <a:pt x="14" y="29"/>
                  </a:lnTo>
                  <a:lnTo>
                    <a:pt x="0" y="0"/>
                  </a:lnTo>
                  <a:lnTo>
                    <a:pt x="2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 name="Line 176"/>
            <p:cNvSpPr>
              <a:spLocks noChangeShapeType="1"/>
            </p:cNvSpPr>
            <p:nvPr/>
          </p:nvSpPr>
          <p:spPr bwMode="auto">
            <a:xfrm>
              <a:off x="9090025" y="3206750"/>
              <a:ext cx="0" cy="477838"/>
            </a:xfrm>
            <a:prstGeom prst="line">
              <a:avLst/>
            </a:prstGeom>
            <a:noFill/>
            <a:ln w="793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8" name="Freeform 177"/>
            <p:cNvSpPr>
              <a:spLocks/>
            </p:cNvSpPr>
            <p:nvPr/>
          </p:nvSpPr>
          <p:spPr bwMode="auto">
            <a:xfrm>
              <a:off x="9067800" y="3678237"/>
              <a:ext cx="46038" cy="46038"/>
            </a:xfrm>
            <a:custGeom>
              <a:avLst/>
              <a:gdLst>
                <a:gd name="T0" fmla="*/ 29 w 29"/>
                <a:gd name="T1" fmla="*/ 0 h 29"/>
                <a:gd name="T2" fmla="*/ 14 w 29"/>
                <a:gd name="T3" fmla="*/ 29 h 29"/>
                <a:gd name="T4" fmla="*/ 0 w 29"/>
                <a:gd name="T5" fmla="*/ 0 h 29"/>
                <a:gd name="T6" fmla="*/ 29 w 29"/>
                <a:gd name="T7" fmla="*/ 0 h 29"/>
              </a:gdLst>
              <a:ahLst/>
              <a:cxnLst>
                <a:cxn ang="0">
                  <a:pos x="T0" y="T1"/>
                </a:cxn>
                <a:cxn ang="0">
                  <a:pos x="T2" y="T3"/>
                </a:cxn>
                <a:cxn ang="0">
                  <a:pos x="T4" y="T5"/>
                </a:cxn>
                <a:cxn ang="0">
                  <a:pos x="T6" y="T7"/>
                </a:cxn>
              </a:cxnLst>
              <a:rect l="0" t="0" r="r" b="b"/>
              <a:pathLst>
                <a:path w="29" h="29">
                  <a:moveTo>
                    <a:pt x="29" y="0"/>
                  </a:moveTo>
                  <a:lnTo>
                    <a:pt x="14" y="29"/>
                  </a:lnTo>
                  <a:lnTo>
                    <a:pt x="0" y="0"/>
                  </a:lnTo>
                  <a:lnTo>
                    <a:pt x="2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 name="Rectangle 200"/>
            <p:cNvSpPr>
              <a:spLocks noChangeArrowheads="1"/>
            </p:cNvSpPr>
            <p:nvPr/>
          </p:nvSpPr>
          <p:spPr bwMode="auto">
            <a:xfrm>
              <a:off x="8794750" y="4975225"/>
              <a:ext cx="590550" cy="293688"/>
            </a:xfrm>
            <a:prstGeom prst="rect">
              <a:avLst/>
            </a:prstGeom>
            <a:solidFill>
              <a:srgbClr val="8DA0C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 name="Rectangle 201"/>
            <p:cNvSpPr>
              <a:spLocks noChangeArrowheads="1"/>
            </p:cNvSpPr>
            <p:nvPr/>
          </p:nvSpPr>
          <p:spPr bwMode="auto">
            <a:xfrm>
              <a:off x="8885238" y="4983162"/>
              <a:ext cx="5175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a:ln>
                    <a:noFill/>
                  </a:ln>
                  <a:solidFill>
                    <a:srgbClr val="000000"/>
                  </a:solidFill>
                  <a:effectLst/>
                  <a:latin typeface="Times New Roman" panose="02020603050405020304" pitchFamily="18" charset="0"/>
                </a:rPr>
                <a:t>R05</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35" name="Rectangle 208"/>
            <p:cNvSpPr>
              <a:spLocks noChangeArrowheads="1"/>
            </p:cNvSpPr>
            <p:nvPr/>
          </p:nvSpPr>
          <p:spPr bwMode="auto">
            <a:xfrm>
              <a:off x="8794750" y="5413375"/>
              <a:ext cx="590550" cy="293688"/>
            </a:xfrm>
            <a:prstGeom prst="rect">
              <a:avLst/>
            </a:prstGeom>
            <a:solidFill>
              <a:srgbClr val="8DA0C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 name="Rectangle 209"/>
            <p:cNvSpPr>
              <a:spLocks noChangeArrowheads="1"/>
            </p:cNvSpPr>
            <p:nvPr/>
          </p:nvSpPr>
          <p:spPr bwMode="auto">
            <a:xfrm>
              <a:off x="8885238" y="5418137"/>
              <a:ext cx="5175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a:ln>
                    <a:noFill/>
                  </a:ln>
                  <a:solidFill>
                    <a:srgbClr val="000000"/>
                  </a:solidFill>
                  <a:effectLst/>
                  <a:latin typeface="Times New Roman" panose="02020603050405020304" pitchFamily="18" charset="0"/>
                </a:rPr>
                <a:t>R06</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37" name="Line 216"/>
            <p:cNvSpPr>
              <a:spLocks noChangeShapeType="1"/>
            </p:cNvSpPr>
            <p:nvPr/>
          </p:nvSpPr>
          <p:spPr bwMode="auto">
            <a:xfrm>
              <a:off x="9090025" y="5268912"/>
              <a:ext cx="0" cy="104775"/>
            </a:xfrm>
            <a:prstGeom prst="line">
              <a:avLst/>
            </a:prstGeom>
            <a:noFill/>
            <a:ln w="793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8" name="Freeform 217"/>
            <p:cNvSpPr>
              <a:spLocks/>
            </p:cNvSpPr>
            <p:nvPr/>
          </p:nvSpPr>
          <p:spPr bwMode="auto">
            <a:xfrm>
              <a:off x="9067800" y="5367337"/>
              <a:ext cx="46038" cy="46038"/>
            </a:xfrm>
            <a:custGeom>
              <a:avLst/>
              <a:gdLst>
                <a:gd name="T0" fmla="*/ 29 w 29"/>
                <a:gd name="T1" fmla="*/ 0 h 29"/>
                <a:gd name="T2" fmla="*/ 14 w 29"/>
                <a:gd name="T3" fmla="*/ 29 h 29"/>
                <a:gd name="T4" fmla="*/ 0 w 29"/>
                <a:gd name="T5" fmla="*/ 0 h 29"/>
                <a:gd name="T6" fmla="*/ 29 w 29"/>
                <a:gd name="T7" fmla="*/ 0 h 29"/>
              </a:gdLst>
              <a:ahLst/>
              <a:cxnLst>
                <a:cxn ang="0">
                  <a:pos x="T0" y="T1"/>
                </a:cxn>
                <a:cxn ang="0">
                  <a:pos x="T2" y="T3"/>
                </a:cxn>
                <a:cxn ang="0">
                  <a:pos x="T4" y="T5"/>
                </a:cxn>
                <a:cxn ang="0">
                  <a:pos x="T6" y="T7"/>
                </a:cxn>
              </a:cxnLst>
              <a:rect l="0" t="0" r="r" b="b"/>
              <a:pathLst>
                <a:path w="29" h="29">
                  <a:moveTo>
                    <a:pt x="29" y="0"/>
                  </a:moveTo>
                  <a:lnTo>
                    <a:pt x="14" y="29"/>
                  </a:lnTo>
                  <a:lnTo>
                    <a:pt x="0" y="0"/>
                  </a:lnTo>
                  <a:lnTo>
                    <a:pt x="2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 name="Line 224"/>
            <p:cNvSpPr>
              <a:spLocks noChangeShapeType="1"/>
            </p:cNvSpPr>
            <p:nvPr/>
          </p:nvSpPr>
          <p:spPr bwMode="auto">
            <a:xfrm>
              <a:off x="9090025" y="4019550"/>
              <a:ext cx="0" cy="915988"/>
            </a:xfrm>
            <a:prstGeom prst="line">
              <a:avLst/>
            </a:prstGeom>
            <a:noFill/>
            <a:ln w="793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0" name="Freeform 225"/>
            <p:cNvSpPr>
              <a:spLocks/>
            </p:cNvSpPr>
            <p:nvPr/>
          </p:nvSpPr>
          <p:spPr bwMode="auto">
            <a:xfrm>
              <a:off x="9067800" y="4929187"/>
              <a:ext cx="46038" cy="46038"/>
            </a:xfrm>
            <a:custGeom>
              <a:avLst/>
              <a:gdLst>
                <a:gd name="T0" fmla="*/ 29 w 29"/>
                <a:gd name="T1" fmla="*/ 0 h 29"/>
                <a:gd name="T2" fmla="*/ 14 w 29"/>
                <a:gd name="T3" fmla="*/ 29 h 29"/>
                <a:gd name="T4" fmla="*/ 0 w 29"/>
                <a:gd name="T5" fmla="*/ 0 h 29"/>
                <a:gd name="T6" fmla="*/ 29 w 29"/>
                <a:gd name="T7" fmla="*/ 0 h 29"/>
              </a:gdLst>
              <a:ahLst/>
              <a:cxnLst>
                <a:cxn ang="0">
                  <a:pos x="T0" y="T1"/>
                </a:cxn>
                <a:cxn ang="0">
                  <a:pos x="T2" y="T3"/>
                </a:cxn>
                <a:cxn ang="0">
                  <a:pos x="T4" y="T5"/>
                </a:cxn>
                <a:cxn ang="0">
                  <a:pos x="T6" y="T7"/>
                </a:cxn>
              </a:cxnLst>
              <a:rect l="0" t="0" r="r" b="b"/>
              <a:pathLst>
                <a:path w="29" h="29">
                  <a:moveTo>
                    <a:pt x="29" y="0"/>
                  </a:moveTo>
                  <a:lnTo>
                    <a:pt x="14" y="29"/>
                  </a:lnTo>
                  <a:lnTo>
                    <a:pt x="0" y="0"/>
                  </a:lnTo>
                  <a:lnTo>
                    <a:pt x="2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5" name="Rectangle 248"/>
            <p:cNvSpPr>
              <a:spLocks noChangeArrowheads="1"/>
            </p:cNvSpPr>
            <p:nvPr/>
          </p:nvSpPr>
          <p:spPr bwMode="auto">
            <a:xfrm>
              <a:off x="8794750" y="6224587"/>
              <a:ext cx="590550" cy="295275"/>
            </a:xfrm>
            <a:prstGeom prst="rect">
              <a:avLst/>
            </a:prstGeom>
            <a:solidFill>
              <a:srgbClr val="A6D85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6" name="Rectangle 249"/>
            <p:cNvSpPr>
              <a:spLocks noChangeArrowheads="1"/>
            </p:cNvSpPr>
            <p:nvPr/>
          </p:nvSpPr>
          <p:spPr bwMode="auto">
            <a:xfrm>
              <a:off x="8940800" y="6234112"/>
              <a:ext cx="4064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a:ln>
                    <a:noFill/>
                  </a:ln>
                  <a:solidFill>
                    <a:srgbClr val="000000"/>
                  </a:solidFill>
                  <a:effectLst/>
                  <a:latin typeface="Times New Roman" panose="02020603050405020304" pitchFamily="18" charset="0"/>
                </a:rPr>
                <a:t>FC</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47" name="Line 256"/>
            <p:cNvSpPr>
              <a:spLocks noChangeShapeType="1"/>
            </p:cNvSpPr>
            <p:nvPr/>
          </p:nvSpPr>
          <p:spPr bwMode="auto">
            <a:xfrm>
              <a:off x="9090025" y="5707062"/>
              <a:ext cx="0" cy="477838"/>
            </a:xfrm>
            <a:prstGeom prst="line">
              <a:avLst/>
            </a:prstGeom>
            <a:noFill/>
            <a:ln w="793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8" name="Freeform 257"/>
            <p:cNvSpPr>
              <a:spLocks/>
            </p:cNvSpPr>
            <p:nvPr/>
          </p:nvSpPr>
          <p:spPr bwMode="auto">
            <a:xfrm>
              <a:off x="9067800" y="6180137"/>
              <a:ext cx="46038" cy="44450"/>
            </a:xfrm>
            <a:custGeom>
              <a:avLst/>
              <a:gdLst>
                <a:gd name="T0" fmla="*/ 29 w 29"/>
                <a:gd name="T1" fmla="*/ 0 h 28"/>
                <a:gd name="T2" fmla="*/ 14 w 29"/>
                <a:gd name="T3" fmla="*/ 28 h 28"/>
                <a:gd name="T4" fmla="*/ 0 w 29"/>
                <a:gd name="T5" fmla="*/ 0 h 28"/>
                <a:gd name="T6" fmla="*/ 29 w 29"/>
                <a:gd name="T7" fmla="*/ 0 h 28"/>
              </a:gdLst>
              <a:ahLst/>
              <a:cxnLst>
                <a:cxn ang="0">
                  <a:pos x="T0" y="T1"/>
                </a:cxn>
                <a:cxn ang="0">
                  <a:pos x="T2" y="T3"/>
                </a:cxn>
                <a:cxn ang="0">
                  <a:pos x="T4" y="T5"/>
                </a:cxn>
                <a:cxn ang="0">
                  <a:pos x="T6" y="T7"/>
                </a:cxn>
              </a:cxnLst>
              <a:rect l="0" t="0" r="r" b="b"/>
              <a:pathLst>
                <a:path w="29" h="28">
                  <a:moveTo>
                    <a:pt x="29" y="0"/>
                  </a:moveTo>
                  <a:lnTo>
                    <a:pt x="14" y="28"/>
                  </a:lnTo>
                  <a:lnTo>
                    <a:pt x="0" y="0"/>
                  </a:lnTo>
                  <a:lnTo>
                    <a:pt x="2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1" name="Line 275"/>
            <p:cNvSpPr>
              <a:spLocks noChangeShapeType="1"/>
            </p:cNvSpPr>
            <p:nvPr/>
          </p:nvSpPr>
          <p:spPr bwMode="auto">
            <a:xfrm>
              <a:off x="9090025" y="4460875"/>
              <a:ext cx="0" cy="109538"/>
            </a:xfrm>
            <a:prstGeom prst="line">
              <a:avLst/>
            </a:prstGeom>
            <a:noFill/>
            <a:ln w="793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2" name="Freeform 277"/>
            <p:cNvSpPr>
              <a:spLocks/>
            </p:cNvSpPr>
            <p:nvPr/>
          </p:nvSpPr>
          <p:spPr bwMode="auto">
            <a:xfrm>
              <a:off x="9067800" y="4564062"/>
              <a:ext cx="46038" cy="46038"/>
            </a:xfrm>
            <a:custGeom>
              <a:avLst/>
              <a:gdLst>
                <a:gd name="T0" fmla="*/ 29 w 29"/>
                <a:gd name="T1" fmla="*/ 0 h 29"/>
                <a:gd name="T2" fmla="*/ 14 w 29"/>
                <a:gd name="T3" fmla="*/ 29 h 29"/>
                <a:gd name="T4" fmla="*/ 0 w 29"/>
                <a:gd name="T5" fmla="*/ 0 h 29"/>
                <a:gd name="T6" fmla="*/ 29 w 29"/>
                <a:gd name="T7" fmla="*/ 0 h 29"/>
              </a:gdLst>
              <a:ahLst/>
              <a:cxnLst>
                <a:cxn ang="0">
                  <a:pos x="T0" y="T1"/>
                </a:cxn>
                <a:cxn ang="0">
                  <a:pos x="T2" y="T3"/>
                </a:cxn>
                <a:cxn ang="0">
                  <a:pos x="T4" y="T5"/>
                </a:cxn>
                <a:cxn ang="0">
                  <a:pos x="T6" y="T7"/>
                </a:cxn>
              </a:cxnLst>
              <a:rect l="0" t="0" r="r" b="b"/>
              <a:pathLst>
                <a:path w="29" h="29">
                  <a:moveTo>
                    <a:pt x="29" y="0"/>
                  </a:moveTo>
                  <a:lnTo>
                    <a:pt x="14" y="29"/>
                  </a:lnTo>
                  <a:lnTo>
                    <a:pt x="0" y="0"/>
                  </a:lnTo>
                  <a:lnTo>
                    <a:pt x="2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5" name="Freeform 294"/>
            <p:cNvSpPr>
              <a:spLocks/>
            </p:cNvSpPr>
            <p:nvPr/>
          </p:nvSpPr>
          <p:spPr bwMode="auto">
            <a:xfrm>
              <a:off x="9067800" y="5808662"/>
              <a:ext cx="46038" cy="46038"/>
            </a:xfrm>
            <a:custGeom>
              <a:avLst/>
              <a:gdLst>
                <a:gd name="T0" fmla="*/ 29 w 29"/>
                <a:gd name="T1" fmla="*/ 0 h 29"/>
                <a:gd name="T2" fmla="*/ 14 w 29"/>
                <a:gd name="T3" fmla="*/ 29 h 29"/>
                <a:gd name="T4" fmla="*/ 0 w 29"/>
                <a:gd name="T5" fmla="*/ 0 h 29"/>
                <a:gd name="T6" fmla="*/ 29 w 29"/>
                <a:gd name="T7" fmla="*/ 0 h 29"/>
              </a:gdLst>
              <a:ahLst/>
              <a:cxnLst>
                <a:cxn ang="0">
                  <a:pos x="T0" y="T1"/>
                </a:cxn>
                <a:cxn ang="0">
                  <a:pos x="T2" y="T3"/>
                </a:cxn>
                <a:cxn ang="0">
                  <a:pos x="T4" y="T5"/>
                </a:cxn>
                <a:cxn ang="0">
                  <a:pos x="T6" y="T7"/>
                </a:cxn>
              </a:cxnLst>
              <a:rect l="0" t="0" r="r" b="b"/>
              <a:pathLst>
                <a:path w="29" h="29">
                  <a:moveTo>
                    <a:pt x="29" y="0"/>
                  </a:moveTo>
                  <a:lnTo>
                    <a:pt x="14" y="29"/>
                  </a:lnTo>
                  <a:lnTo>
                    <a:pt x="0" y="0"/>
                  </a:lnTo>
                  <a:lnTo>
                    <a:pt x="2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8" name="Rectangle 308"/>
            <p:cNvSpPr>
              <a:spLocks noChangeArrowheads="1"/>
            </p:cNvSpPr>
            <p:nvPr/>
          </p:nvSpPr>
          <p:spPr bwMode="auto">
            <a:xfrm>
              <a:off x="8848725" y="6521450"/>
              <a:ext cx="58578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a:ln>
                    <a:noFill/>
                  </a:ln>
                  <a:solidFill>
                    <a:srgbClr val="000000"/>
                  </a:solidFill>
                  <a:effectLst/>
                  <a:latin typeface="Times New Roman" panose="02020603050405020304" pitchFamily="18" charset="0"/>
                </a:rPr>
                <a:t>RLR</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63" name="Freeform 337"/>
            <p:cNvSpPr>
              <a:spLocks/>
            </p:cNvSpPr>
            <p:nvPr/>
          </p:nvSpPr>
          <p:spPr bwMode="auto">
            <a:xfrm>
              <a:off x="9069388" y="3309937"/>
              <a:ext cx="46038" cy="46038"/>
            </a:xfrm>
            <a:custGeom>
              <a:avLst/>
              <a:gdLst>
                <a:gd name="T0" fmla="*/ 29 w 29"/>
                <a:gd name="T1" fmla="*/ 0 h 29"/>
                <a:gd name="T2" fmla="*/ 15 w 29"/>
                <a:gd name="T3" fmla="*/ 29 h 29"/>
                <a:gd name="T4" fmla="*/ 0 w 29"/>
                <a:gd name="T5" fmla="*/ 0 h 29"/>
                <a:gd name="T6" fmla="*/ 29 w 29"/>
                <a:gd name="T7" fmla="*/ 0 h 29"/>
              </a:gdLst>
              <a:ahLst/>
              <a:cxnLst>
                <a:cxn ang="0">
                  <a:pos x="T0" y="T1"/>
                </a:cxn>
                <a:cxn ang="0">
                  <a:pos x="T2" y="T3"/>
                </a:cxn>
                <a:cxn ang="0">
                  <a:pos x="T4" y="T5"/>
                </a:cxn>
                <a:cxn ang="0">
                  <a:pos x="T6" y="T7"/>
                </a:cxn>
              </a:cxnLst>
              <a:rect l="0" t="0" r="r" b="b"/>
              <a:pathLst>
                <a:path w="29" h="29">
                  <a:moveTo>
                    <a:pt x="29" y="0"/>
                  </a:moveTo>
                  <a:lnTo>
                    <a:pt x="15" y="29"/>
                  </a:lnTo>
                  <a:lnTo>
                    <a:pt x="0" y="0"/>
                  </a:lnTo>
                  <a:lnTo>
                    <a:pt x="2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60" name="Group 359"/>
          <p:cNvGrpSpPr/>
          <p:nvPr/>
        </p:nvGrpSpPr>
        <p:grpSpPr>
          <a:xfrm>
            <a:off x="8055864" y="2425700"/>
            <a:ext cx="633413" cy="4432300"/>
            <a:chOff x="6577013" y="2425700"/>
            <a:chExt cx="633413" cy="4432300"/>
          </a:xfrm>
        </p:grpSpPr>
        <p:sp>
          <p:nvSpPr>
            <p:cNvPr id="207" name="Rectangle 98"/>
            <p:cNvSpPr>
              <a:spLocks noChangeArrowheads="1"/>
            </p:cNvSpPr>
            <p:nvPr/>
          </p:nvSpPr>
          <p:spPr bwMode="auto">
            <a:xfrm>
              <a:off x="6577013" y="2471737"/>
              <a:ext cx="590550" cy="293688"/>
            </a:xfrm>
            <a:prstGeom prst="rect">
              <a:avLst/>
            </a:prstGeom>
            <a:solidFill>
              <a:srgbClr val="66C2A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Rectangle 99"/>
            <p:cNvSpPr>
              <a:spLocks noChangeArrowheads="1"/>
            </p:cNvSpPr>
            <p:nvPr/>
          </p:nvSpPr>
          <p:spPr bwMode="auto">
            <a:xfrm>
              <a:off x="6673850" y="2476500"/>
              <a:ext cx="5048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dirty="0">
                  <a:ln>
                    <a:noFill/>
                  </a:ln>
                  <a:solidFill>
                    <a:srgbClr val="000000"/>
                  </a:solidFill>
                  <a:effectLst/>
                  <a:latin typeface="Times New Roman" panose="02020603050405020304" pitchFamily="18" charset="0"/>
                </a:rPr>
                <a:t>L01</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13" name="Rectangle 122"/>
            <p:cNvSpPr>
              <a:spLocks noChangeArrowheads="1"/>
            </p:cNvSpPr>
            <p:nvPr/>
          </p:nvSpPr>
          <p:spPr bwMode="auto">
            <a:xfrm>
              <a:off x="6577013" y="3724275"/>
              <a:ext cx="590550" cy="295275"/>
            </a:xfrm>
            <a:prstGeom prst="rect">
              <a:avLst/>
            </a:prstGeom>
            <a:solidFill>
              <a:srgbClr val="FC8D6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 name="Rectangle 123"/>
            <p:cNvSpPr>
              <a:spLocks noChangeArrowheads="1"/>
            </p:cNvSpPr>
            <p:nvPr/>
          </p:nvSpPr>
          <p:spPr bwMode="auto">
            <a:xfrm>
              <a:off x="6667500" y="3733800"/>
              <a:ext cx="5175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a:ln>
                    <a:noFill/>
                  </a:ln>
                  <a:solidFill>
                    <a:srgbClr val="000000"/>
                  </a:solidFill>
                  <a:effectLst/>
                  <a:latin typeface="Times New Roman" panose="02020603050405020304" pitchFamily="18" charset="0"/>
                </a:rPr>
                <a:t>R03</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17" name="Rectangle 134"/>
            <p:cNvSpPr>
              <a:spLocks noChangeArrowheads="1"/>
            </p:cNvSpPr>
            <p:nvPr/>
          </p:nvSpPr>
          <p:spPr bwMode="auto">
            <a:xfrm>
              <a:off x="6577013" y="4165600"/>
              <a:ext cx="590550" cy="295275"/>
            </a:xfrm>
            <a:prstGeom prst="rect">
              <a:avLst/>
            </a:prstGeom>
            <a:solidFill>
              <a:srgbClr val="FC8D6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 name="Rectangle 135"/>
            <p:cNvSpPr>
              <a:spLocks noChangeArrowheads="1"/>
            </p:cNvSpPr>
            <p:nvPr/>
          </p:nvSpPr>
          <p:spPr bwMode="auto">
            <a:xfrm>
              <a:off x="6667500" y="4175125"/>
              <a:ext cx="5175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a:ln>
                    <a:noFill/>
                  </a:ln>
                  <a:solidFill>
                    <a:srgbClr val="000000"/>
                  </a:solidFill>
                  <a:effectLst/>
                  <a:latin typeface="Times New Roman" panose="02020603050405020304" pitchFamily="18" charset="0"/>
                </a:rPr>
                <a:t>R04</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21" name="Line 152"/>
            <p:cNvSpPr>
              <a:spLocks noChangeShapeType="1"/>
            </p:cNvSpPr>
            <p:nvPr/>
          </p:nvSpPr>
          <p:spPr bwMode="auto">
            <a:xfrm>
              <a:off x="6872288" y="4019550"/>
              <a:ext cx="0" cy="106363"/>
            </a:xfrm>
            <a:prstGeom prst="line">
              <a:avLst/>
            </a:prstGeom>
            <a:noFill/>
            <a:ln w="793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2" name="Freeform 153"/>
            <p:cNvSpPr>
              <a:spLocks/>
            </p:cNvSpPr>
            <p:nvPr/>
          </p:nvSpPr>
          <p:spPr bwMode="auto">
            <a:xfrm>
              <a:off x="6850063" y="4119562"/>
              <a:ext cx="46038" cy="46038"/>
            </a:xfrm>
            <a:custGeom>
              <a:avLst/>
              <a:gdLst>
                <a:gd name="T0" fmla="*/ 29 w 29"/>
                <a:gd name="T1" fmla="*/ 0 h 29"/>
                <a:gd name="T2" fmla="*/ 14 w 29"/>
                <a:gd name="T3" fmla="*/ 29 h 29"/>
                <a:gd name="T4" fmla="*/ 0 w 29"/>
                <a:gd name="T5" fmla="*/ 0 h 29"/>
                <a:gd name="T6" fmla="*/ 29 w 29"/>
                <a:gd name="T7" fmla="*/ 0 h 29"/>
              </a:gdLst>
              <a:ahLst/>
              <a:cxnLst>
                <a:cxn ang="0">
                  <a:pos x="T0" y="T1"/>
                </a:cxn>
                <a:cxn ang="0">
                  <a:pos x="T2" y="T3"/>
                </a:cxn>
                <a:cxn ang="0">
                  <a:pos x="T4" y="T5"/>
                </a:cxn>
                <a:cxn ang="0">
                  <a:pos x="T6" y="T7"/>
                </a:cxn>
              </a:cxnLst>
              <a:rect l="0" t="0" r="r" b="b"/>
              <a:pathLst>
                <a:path w="29" h="29">
                  <a:moveTo>
                    <a:pt x="29" y="0"/>
                  </a:moveTo>
                  <a:lnTo>
                    <a:pt x="14" y="29"/>
                  </a:lnTo>
                  <a:lnTo>
                    <a:pt x="0" y="0"/>
                  </a:lnTo>
                  <a:lnTo>
                    <a:pt x="2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 name="Freeform 163"/>
            <p:cNvSpPr>
              <a:spLocks/>
            </p:cNvSpPr>
            <p:nvPr/>
          </p:nvSpPr>
          <p:spPr bwMode="auto">
            <a:xfrm>
              <a:off x="6850063" y="2425700"/>
              <a:ext cx="46038" cy="46038"/>
            </a:xfrm>
            <a:custGeom>
              <a:avLst/>
              <a:gdLst>
                <a:gd name="T0" fmla="*/ 29 w 29"/>
                <a:gd name="T1" fmla="*/ 0 h 29"/>
                <a:gd name="T2" fmla="*/ 14 w 29"/>
                <a:gd name="T3" fmla="*/ 29 h 29"/>
                <a:gd name="T4" fmla="*/ 0 w 29"/>
                <a:gd name="T5" fmla="*/ 0 h 29"/>
                <a:gd name="T6" fmla="*/ 29 w 29"/>
                <a:gd name="T7" fmla="*/ 0 h 29"/>
              </a:gdLst>
              <a:ahLst/>
              <a:cxnLst>
                <a:cxn ang="0">
                  <a:pos x="T0" y="T1"/>
                </a:cxn>
                <a:cxn ang="0">
                  <a:pos x="T2" y="T3"/>
                </a:cxn>
                <a:cxn ang="0">
                  <a:pos x="T4" y="T5"/>
                </a:cxn>
                <a:cxn ang="0">
                  <a:pos x="T6" y="T7"/>
                </a:cxn>
              </a:cxnLst>
              <a:rect l="0" t="0" r="r" b="b"/>
              <a:pathLst>
                <a:path w="29" h="29">
                  <a:moveTo>
                    <a:pt x="29" y="0"/>
                  </a:moveTo>
                  <a:lnTo>
                    <a:pt x="14" y="29"/>
                  </a:lnTo>
                  <a:lnTo>
                    <a:pt x="0" y="0"/>
                  </a:lnTo>
                  <a:lnTo>
                    <a:pt x="2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 name="Line 184"/>
            <p:cNvSpPr>
              <a:spLocks noChangeShapeType="1"/>
            </p:cNvSpPr>
            <p:nvPr/>
          </p:nvSpPr>
          <p:spPr bwMode="auto">
            <a:xfrm>
              <a:off x="6872288" y="2765425"/>
              <a:ext cx="0" cy="919163"/>
            </a:xfrm>
            <a:prstGeom prst="line">
              <a:avLst/>
            </a:prstGeom>
            <a:noFill/>
            <a:ln w="793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0" name="Freeform 185"/>
            <p:cNvSpPr>
              <a:spLocks/>
            </p:cNvSpPr>
            <p:nvPr/>
          </p:nvSpPr>
          <p:spPr bwMode="auto">
            <a:xfrm>
              <a:off x="6850063" y="3678237"/>
              <a:ext cx="46038" cy="46038"/>
            </a:xfrm>
            <a:custGeom>
              <a:avLst/>
              <a:gdLst>
                <a:gd name="T0" fmla="*/ 29 w 29"/>
                <a:gd name="T1" fmla="*/ 0 h 29"/>
                <a:gd name="T2" fmla="*/ 14 w 29"/>
                <a:gd name="T3" fmla="*/ 29 h 29"/>
                <a:gd name="T4" fmla="*/ 0 w 29"/>
                <a:gd name="T5" fmla="*/ 0 h 29"/>
                <a:gd name="T6" fmla="*/ 29 w 29"/>
                <a:gd name="T7" fmla="*/ 0 h 29"/>
              </a:gdLst>
              <a:ahLst/>
              <a:cxnLst>
                <a:cxn ang="0">
                  <a:pos x="T0" y="T1"/>
                </a:cxn>
                <a:cxn ang="0">
                  <a:pos x="T2" y="T3"/>
                </a:cxn>
                <a:cxn ang="0">
                  <a:pos x="T4" y="T5"/>
                </a:cxn>
                <a:cxn ang="0">
                  <a:pos x="T6" y="T7"/>
                </a:cxn>
              </a:cxnLst>
              <a:rect l="0" t="0" r="r" b="b"/>
              <a:pathLst>
                <a:path w="29" h="29">
                  <a:moveTo>
                    <a:pt x="29" y="0"/>
                  </a:moveTo>
                  <a:lnTo>
                    <a:pt x="14" y="29"/>
                  </a:lnTo>
                  <a:lnTo>
                    <a:pt x="0" y="0"/>
                  </a:lnTo>
                  <a:lnTo>
                    <a:pt x="2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 name="Rectangle 194"/>
            <p:cNvSpPr>
              <a:spLocks noChangeArrowheads="1"/>
            </p:cNvSpPr>
            <p:nvPr/>
          </p:nvSpPr>
          <p:spPr bwMode="auto">
            <a:xfrm>
              <a:off x="6577013" y="4975225"/>
              <a:ext cx="590550" cy="293688"/>
            </a:xfrm>
            <a:prstGeom prst="rect">
              <a:avLst/>
            </a:prstGeom>
            <a:solidFill>
              <a:srgbClr val="8DA0C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 name="Rectangle 195"/>
            <p:cNvSpPr>
              <a:spLocks noChangeArrowheads="1"/>
            </p:cNvSpPr>
            <p:nvPr/>
          </p:nvSpPr>
          <p:spPr bwMode="auto">
            <a:xfrm>
              <a:off x="6673850" y="4983162"/>
              <a:ext cx="5048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a:ln>
                    <a:noFill/>
                  </a:ln>
                  <a:solidFill>
                    <a:srgbClr val="000000"/>
                  </a:solidFill>
                  <a:effectLst/>
                  <a:latin typeface="Times New Roman" panose="02020603050405020304" pitchFamily="18" charset="0"/>
                </a:rPr>
                <a:t>L03</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41" name="Line 232"/>
            <p:cNvSpPr>
              <a:spLocks noChangeShapeType="1"/>
            </p:cNvSpPr>
            <p:nvPr/>
          </p:nvSpPr>
          <p:spPr bwMode="auto">
            <a:xfrm>
              <a:off x="6872288" y="4460875"/>
              <a:ext cx="0" cy="474663"/>
            </a:xfrm>
            <a:prstGeom prst="line">
              <a:avLst/>
            </a:prstGeom>
            <a:noFill/>
            <a:ln w="793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2" name="Freeform 233"/>
            <p:cNvSpPr>
              <a:spLocks/>
            </p:cNvSpPr>
            <p:nvPr/>
          </p:nvSpPr>
          <p:spPr bwMode="auto">
            <a:xfrm>
              <a:off x="6850063" y="4929187"/>
              <a:ext cx="46038" cy="46038"/>
            </a:xfrm>
            <a:custGeom>
              <a:avLst/>
              <a:gdLst>
                <a:gd name="T0" fmla="*/ 29 w 29"/>
                <a:gd name="T1" fmla="*/ 0 h 29"/>
                <a:gd name="T2" fmla="*/ 14 w 29"/>
                <a:gd name="T3" fmla="*/ 29 h 29"/>
                <a:gd name="T4" fmla="*/ 0 w 29"/>
                <a:gd name="T5" fmla="*/ 0 h 29"/>
                <a:gd name="T6" fmla="*/ 29 w 29"/>
                <a:gd name="T7" fmla="*/ 0 h 29"/>
              </a:gdLst>
              <a:ahLst/>
              <a:cxnLst>
                <a:cxn ang="0">
                  <a:pos x="T0" y="T1"/>
                </a:cxn>
                <a:cxn ang="0">
                  <a:pos x="T2" y="T3"/>
                </a:cxn>
                <a:cxn ang="0">
                  <a:pos x="T4" y="T5"/>
                </a:cxn>
                <a:cxn ang="0">
                  <a:pos x="T6" y="T7"/>
                </a:cxn>
              </a:cxnLst>
              <a:rect l="0" t="0" r="r" b="b"/>
              <a:pathLst>
                <a:path w="29" h="29">
                  <a:moveTo>
                    <a:pt x="29" y="0"/>
                  </a:moveTo>
                  <a:lnTo>
                    <a:pt x="14" y="29"/>
                  </a:lnTo>
                  <a:lnTo>
                    <a:pt x="0" y="0"/>
                  </a:lnTo>
                  <a:lnTo>
                    <a:pt x="2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3" name="Rectangle 242"/>
            <p:cNvSpPr>
              <a:spLocks noChangeArrowheads="1"/>
            </p:cNvSpPr>
            <p:nvPr/>
          </p:nvSpPr>
          <p:spPr bwMode="auto">
            <a:xfrm>
              <a:off x="6577013" y="6224587"/>
              <a:ext cx="590550" cy="295275"/>
            </a:xfrm>
            <a:prstGeom prst="rect">
              <a:avLst/>
            </a:prstGeom>
            <a:solidFill>
              <a:srgbClr val="A6D85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4" name="Rectangle 243"/>
            <p:cNvSpPr>
              <a:spLocks noChangeArrowheads="1"/>
            </p:cNvSpPr>
            <p:nvPr/>
          </p:nvSpPr>
          <p:spPr bwMode="auto">
            <a:xfrm>
              <a:off x="6723063" y="6234112"/>
              <a:ext cx="4064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a:ln>
                    <a:noFill/>
                  </a:ln>
                  <a:solidFill>
                    <a:srgbClr val="000000"/>
                  </a:solidFill>
                  <a:effectLst/>
                  <a:latin typeface="Times New Roman" panose="02020603050405020304" pitchFamily="18" charset="0"/>
                </a:rPr>
                <a:t>FC</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49" name="Line 262"/>
            <p:cNvSpPr>
              <a:spLocks noChangeShapeType="1"/>
            </p:cNvSpPr>
            <p:nvPr/>
          </p:nvSpPr>
          <p:spPr bwMode="auto">
            <a:xfrm>
              <a:off x="6872288" y="5268912"/>
              <a:ext cx="0" cy="915988"/>
            </a:xfrm>
            <a:prstGeom prst="line">
              <a:avLst/>
            </a:prstGeom>
            <a:noFill/>
            <a:ln w="793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0" name="Freeform 263"/>
            <p:cNvSpPr>
              <a:spLocks/>
            </p:cNvSpPr>
            <p:nvPr/>
          </p:nvSpPr>
          <p:spPr bwMode="auto">
            <a:xfrm>
              <a:off x="6850063" y="6180137"/>
              <a:ext cx="46038" cy="44450"/>
            </a:xfrm>
            <a:custGeom>
              <a:avLst/>
              <a:gdLst>
                <a:gd name="T0" fmla="*/ 29 w 29"/>
                <a:gd name="T1" fmla="*/ 0 h 28"/>
                <a:gd name="T2" fmla="*/ 14 w 29"/>
                <a:gd name="T3" fmla="*/ 28 h 28"/>
                <a:gd name="T4" fmla="*/ 0 w 29"/>
                <a:gd name="T5" fmla="*/ 0 h 28"/>
                <a:gd name="T6" fmla="*/ 29 w 29"/>
                <a:gd name="T7" fmla="*/ 0 h 28"/>
              </a:gdLst>
              <a:ahLst/>
              <a:cxnLst>
                <a:cxn ang="0">
                  <a:pos x="T0" y="T1"/>
                </a:cxn>
                <a:cxn ang="0">
                  <a:pos x="T2" y="T3"/>
                </a:cxn>
                <a:cxn ang="0">
                  <a:pos x="T4" y="T5"/>
                </a:cxn>
                <a:cxn ang="0">
                  <a:pos x="T6" y="T7"/>
                </a:cxn>
              </a:cxnLst>
              <a:rect l="0" t="0" r="r" b="b"/>
              <a:pathLst>
                <a:path w="29" h="28">
                  <a:moveTo>
                    <a:pt x="29" y="0"/>
                  </a:moveTo>
                  <a:lnTo>
                    <a:pt x="14" y="28"/>
                  </a:lnTo>
                  <a:lnTo>
                    <a:pt x="0" y="0"/>
                  </a:lnTo>
                  <a:lnTo>
                    <a:pt x="2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3" name="Line 280"/>
            <p:cNvSpPr>
              <a:spLocks noChangeShapeType="1"/>
            </p:cNvSpPr>
            <p:nvPr/>
          </p:nvSpPr>
          <p:spPr bwMode="auto">
            <a:xfrm>
              <a:off x="6872288" y="4460875"/>
              <a:ext cx="0" cy="109538"/>
            </a:xfrm>
            <a:prstGeom prst="line">
              <a:avLst/>
            </a:prstGeom>
            <a:noFill/>
            <a:ln w="793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4" name="Freeform 281"/>
            <p:cNvSpPr>
              <a:spLocks/>
            </p:cNvSpPr>
            <p:nvPr/>
          </p:nvSpPr>
          <p:spPr bwMode="auto">
            <a:xfrm>
              <a:off x="6850063" y="4564062"/>
              <a:ext cx="46038" cy="46038"/>
            </a:xfrm>
            <a:custGeom>
              <a:avLst/>
              <a:gdLst>
                <a:gd name="T0" fmla="*/ 29 w 29"/>
                <a:gd name="T1" fmla="*/ 0 h 29"/>
                <a:gd name="T2" fmla="*/ 14 w 29"/>
                <a:gd name="T3" fmla="*/ 29 h 29"/>
                <a:gd name="T4" fmla="*/ 0 w 29"/>
                <a:gd name="T5" fmla="*/ 0 h 29"/>
                <a:gd name="T6" fmla="*/ 29 w 29"/>
                <a:gd name="T7" fmla="*/ 0 h 29"/>
              </a:gdLst>
              <a:ahLst/>
              <a:cxnLst>
                <a:cxn ang="0">
                  <a:pos x="T0" y="T1"/>
                </a:cxn>
                <a:cxn ang="0">
                  <a:pos x="T2" y="T3"/>
                </a:cxn>
                <a:cxn ang="0">
                  <a:pos x="T4" y="T5"/>
                </a:cxn>
                <a:cxn ang="0">
                  <a:pos x="T6" y="T7"/>
                </a:cxn>
              </a:cxnLst>
              <a:rect l="0" t="0" r="r" b="b"/>
              <a:pathLst>
                <a:path w="29" h="29">
                  <a:moveTo>
                    <a:pt x="29" y="0"/>
                  </a:moveTo>
                  <a:lnTo>
                    <a:pt x="14" y="29"/>
                  </a:lnTo>
                  <a:lnTo>
                    <a:pt x="0" y="0"/>
                  </a:lnTo>
                  <a:lnTo>
                    <a:pt x="2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6" name="Freeform 298"/>
            <p:cNvSpPr>
              <a:spLocks/>
            </p:cNvSpPr>
            <p:nvPr/>
          </p:nvSpPr>
          <p:spPr bwMode="auto">
            <a:xfrm>
              <a:off x="6853238" y="5808662"/>
              <a:ext cx="44450" cy="46038"/>
            </a:xfrm>
            <a:custGeom>
              <a:avLst/>
              <a:gdLst>
                <a:gd name="T0" fmla="*/ 28 w 28"/>
                <a:gd name="T1" fmla="*/ 0 h 29"/>
                <a:gd name="T2" fmla="*/ 14 w 28"/>
                <a:gd name="T3" fmla="*/ 29 h 29"/>
                <a:gd name="T4" fmla="*/ 0 w 28"/>
                <a:gd name="T5" fmla="*/ 0 h 29"/>
                <a:gd name="T6" fmla="*/ 28 w 28"/>
                <a:gd name="T7" fmla="*/ 0 h 29"/>
              </a:gdLst>
              <a:ahLst/>
              <a:cxnLst>
                <a:cxn ang="0">
                  <a:pos x="T0" y="T1"/>
                </a:cxn>
                <a:cxn ang="0">
                  <a:pos x="T2" y="T3"/>
                </a:cxn>
                <a:cxn ang="0">
                  <a:pos x="T4" y="T5"/>
                </a:cxn>
                <a:cxn ang="0">
                  <a:pos x="T6" y="T7"/>
                </a:cxn>
              </a:cxnLst>
              <a:rect l="0" t="0" r="r" b="b"/>
              <a:pathLst>
                <a:path w="28" h="29">
                  <a:moveTo>
                    <a:pt x="28" y="0"/>
                  </a:moveTo>
                  <a:lnTo>
                    <a:pt x="14" y="29"/>
                  </a:lnTo>
                  <a:lnTo>
                    <a:pt x="0" y="0"/>
                  </a:lnTo>
                  <a:lnTo>
                    <a:pt x="2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7" name="Rectangle 305"/>
            <p:cNvSpPr>
              <a:spLocks noChangeArrowheads="1"/>
            </p:cNvSpPr>
            <p:nvPr/>
          </p:nvSpPr>
          <p:spPr bwMode="auto">
            <a:xfrm>
              <a:off x="6637338" y="6521450"/>
              <a:ext cx="57308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a:ln>
                    <a:noFill/>
                  </a:ln>
                  <a:solidFill>
                    <a:srgbClr val="000000"/>
                  </a:solidFill>
                  <a:effectLst/>
                  <a:latin typeface="Times New Roman" panose="02020603050405020304" pitchFamily="18" charset="0"/>
                </a:rPr>
                <a:t>LRL</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64" name="Freeform 341"/>
            <p:cNvSpPr>
              <a:spLocks/>
            </p:cNvSpPr>
            <p:nvPr/>
          </p:nvSpPr>
          <p:spPr bwMode="auto">
            <a:xfrm>
              <a:off x="6853238" y="3309937"/>
              <a:ext cx="44450" cy="46038"/>
            </a:xfrm>
            <a:custGeom>
              <a:avLst/>
              <a:gdLst>
                <a:gd name="T0" fmla="*/ 28 w 28"/>
                <a:gd name="T1" fmla="*/ 0 h 29"/>
                <a:gd name="T2" fmla="*/ 14 w 28"/>
                <a:gd name="T3" fmla="*/ 29 h 29"/>
                <a:gd name="T4" fmla="*/ 0 w 28"/>
                <a:gd name="T5" fmla="*/ 0 h 29"/>
                <a:gd name="T6" fmla="*/ 28 w 28"/>
                <a:gd name="T7" fmla="*/ 0 h 29"/>
              </a:gdLst>
              <a:ahLst/>
              <a:cxnLst>
                <a:cxn ang="0">
                  <a:pos x="T0" y="T1"/>
                </a:cxn>
                <a:cxn ang="0">
                  <a:pos x="T2" y="T3"/>
                </a:cxn>
                <a:cxn ang="0">
                  <a:pos x="T4" y="T5"/>
                </a:cxn>
                <a:cxn ang="0">
                  <a:pos x="T6" y="T7"/>
                </a:cxn>
              </a:cxnLst>
              <a:rect l="0" t="0" r="r" b="b"/>
              <a:pathLst>
                <a:path w="28" h="29">
                  <a:moveTo>
                    <a:pt x="28" y="0"/>
                  </a:moveTo>
                  <a:lnTo>
                    <a:pt x="14" y="29"/>
                  </a:lnTo>
                  <a:lnTo>
                    <a:pt x="0" y="0"/>
                  </a:lnTo>
                  <a:lnTo>
                    <a:pt x="2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70" name="Rectangle 86"/>
          <p:cNvSpPr>
            <a:spLocks noChangeArrowheads="1"/>
          </p:cNvSpPr>
          <p:nvPr/>
        </p:nvSpPr>
        <p:spPr bwMode="auto">
          <a:xfrm>
            <a:off x="8054975" y="1957387"/>
            <a:ext cx="592138" cy="293688"/>
          </a:xfrm>
          <a:prstGeom prst="rect">
            <a:avLst/>
          </a:prstGeom>
          <a:solidFill>
            <a:srgbClr val="FFA5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1" name="Rectangle 87"/>
          <p:cNvSpPr>
            <a:spLocks noChangeArrowheads="1"/>
          </p:cNvSpPr>
          <p:nvPr/>
        </p:nvSpPr>
        <p:spPr bwMode="auto">
          <a:xfrm>
            <a:off x="8269288" y="1962150"/>
            <a:ext cx="26511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dirty="0">
                <a:ln>
                  <a:noFill/>
                </a:ln>
                <a:solidFill>
                  <a:srgbClr val="000000"/>
                </a:solidFill>
                <a:effectLst/>
                <a:latin typeface="Times New Roman" panose="02020603050405020304" pitchFamily="18" charset="0"/>
              </a:rPr>
              <a:t>C</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90" name="Line 166"/>
          <p:cNvSpPr>
            <a:spLocks noChangeShapeType="1"/>
          </p:cNvSpPr>
          <p:nvPr/>
        </p:nvSpPr>
        <p:spPr bwMode="auto">
          <a:xfrm>
            <a:off x="8350250" y="2251075"/>
            <a:ext cx="0" cy="180975"/>
          </a:xfrm>
          <a:prstGeom prst="line">
            <a:avLst/>
          </a:prstGeom>
          <a:noFill/>
          <a:ln w="793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2" name="Rectangle 311"/>
          <p:cNvSpPr>
            <a:spLocks noChangeArrowheads="1"/>
          </p:cNvSpPr>
          <p:nvPr/>
        </p:nvSpPr>
        <p:spPr bwMode="auto">
          <a:xfrm>
            <a:off x="7686675" y="1362075"/>
            <a:ext cx="592138" cy="2936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5" name="Line 321"/>
          <p:cNvSpPr>
            <a:spLocks noChangeShapeType="1"/>
          </p:cNvSpPr>
          <p:nvPr/>
        </p:nvSpPr>
        <p:spPr bwMode="auto">
          <a:xfrm>
            <a:off x="8104188" y="1655762"/>
            <a:ext cx="214313" cy="261938"/>
          </a:xfrm>
          <a:prstGeom prst="line">
            <a:avLst/>
          </a:prstGeom>
          <a:noFill/>
          <a:ln w="793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6" name="Freeform 322"/>
          <p:cNvSpPr>
            <a:spLocks/>
          </p:cNvSpPr>
          <p:nvPr/>
        </p:nvSpPr>
        <p:spPr bwMode="auto">
          <a:xfrm>
            <a:off x="8291513" y="1893887"/>
            <a:ext cx="58738" cy="63500"/>
          </a:xfrm>
          <a:custGeom>
            <a:avLst/>
            <a:gdLst>
              <a:gd name="T0" fmla="*/ 29 w 37"/>
              <a:gd name="T1" fmla="*/ 0 h 40"/>
              <a:gd name="T2" fmla="*/ 37 w 37"/>
              <a:gd name="T3" fmla="*/ 40 h 40"/>
              <a:gd name="T4" fmla="*/ 0 w 37"/>
              <a:gd name="T5" fmla="*/ 23 h 40"/>
              <a:gd name="T6" fmla="*/ 29 w 37"/>
              <a:gd name="T7" fmla="*/ 0 h 40"/>
            </a:gdLst>
            <a:ahLst/>
            <a:cxnLst>
              <a:cxn ang="0">
                <a:pos x="T0" y="T1"/>
              </a:cxn>
              <a:cxn ang="0">
                <a:pos x="T2" y="T3"/>
              </a:cxn>
              <a:cxn ang="0">
                <a:pos x="T4" y="T5"/>
              </a:cxn>
              <a:cxn ang="0">
                <a:pos x="T6" y="T7"/>
              </a:cxn>
            </a:cxnLst>
            <a:rect l="0" t="0" r="r" b="b"/>
            <a:pathLst>
              <a:path w="37" h="40">
                <a:moveTo>
                  <a:pt x="29" y="0"/>
                </a:moveTo>
                <a:lnTo>
                  <a:pt x="37" y="40"/>
                </a:lnTo>
                <a:lnTo>
                  <a:pt x="0" y="23"/>
                </a:lnTo>
                <a:lnTo>
                  <a:pt x="2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358" name="Group 357"/>
          <p:cNvGrpSpPr/>
          <p:nvPr/>
        </p:nvGrpSpPr>
        <p:grpSpPr>
          <a:xfrm>
            <a:off x="10268712" y="2425700"/>
            <a:ext cx="639763" cy="4432300"/>
            <a:chOff x="8054975" y="2425700"/>
            <a:chExt cx="639763" cy="4432300"/>
          </a:xfrm>
        </p:grpSpPr>
        <p:sp>
          <p:nvSpPr>
            <p:cNvPr id="321" name="Rectangle 307"/>
            <p:cNvSpPr>
              <a:spLocks noChangeArrowheads="1"/>
            </p:cNvSpPr>
            <p:nvPr/>
          </p:nvSpPr>
          <p:spPr bwMode="auto">
            <a:xfrm>
              <a:off x="8108950" y="6521450"/>
              <a:ext cx="58578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dirty="0">
                  <a:ln>
                    <a:noFill/>
                  </a:ln>
                  <a:solidFill>
                    <a:srgbClr val="000000"/>
                  </a:solidFill>
                  <a:effectLst/>
                  <a:latin typeface="Times New Roman" panose="02020603050405020304" pitchFamily="18" charset="0"/>
                </a:rPr>
                <a:t>RRL</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nvGrpSpPr>
            <p:cNvPr id="354" name="Group 353"/>
            <p:cNvGrpSpPr/>
            <p:nvPr/>
          </p:nvGrpSpPr>
          <p:grpSpPr>
            <a:xfrm>
              <a:off x="8054975" y="2425700"/>
              <a:ext cx="609600" cy="4144962"/>
              <a:chOff x="8054975" y="2425700"/>
              <a:chExt cx="609600" cy="4144962"/>
            </a:xfrm>
          </p:grpSpPr>
          <p:sp>
            <p:nvSpPr>
              <p:cNvPr id="274" name="Rectangle 102"/>
              <p:cNvSpPr>
                <a:spLocks noChangeArrowheads="1"/>
              </p:cNvSpPr>
              <p:nvPr/>
            </p:nvSpPr>
            <p:spPr bwMode="auto">
              <a:xfrm>
                <a:off x="8054975" y="2471737"/>
                <a:ext cx="592138" cy="293688"/>
              </a:xfrm>
              <a:prstGeom prst="rect">
                <a:avLst/>
              </a:prstGeom>
              <a:solidFill>
                <a:srgbClr val="66C2A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5" name="Rectangle 103"/>
              <p:cNvSpPr>
                <a:spLocks noChangeArrowheads="1"/>
              </p:cNvSpPr>
              <p:nvPr/>
            </p:nvSpPr>
            <p:spPr bwMode="auto">
              <a:xfrm>
                <a:off x="8147050" y="2476500"/>
                <a:ext cx="5175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a:ln>
                      <a:noFill/>
                    </a:ln>
                    <a:solidFill>
                      <a:srgbClr val="000000"/>
                    </a:solidFill>
                    <a:effectLst/>
                    <a:latin typeface="Times New Roman" panose="02020603050405020304" pitchFamily="18" charset="0"/>
                  </a:rPr>
                  <a:t>R01</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76" name="Rectangle 112"/>
              <p:cNvSpPr>
                <a:spLocks noChangeArrowheads="1"/>
              </p:cNvSpPr>
              <p:nvPr/>
            </p:nvSpPr>
            <p:spPr bwMode="auto">
              <a:xfrm>
                <a:off x="8054975" y="2913062"/>
                <a:ext cx="592138" cy="293688"/>
              </a:xfrm>
              <a:prstGeom prst="rect">
                <a:avLst/>
              </a:prstGeom>
              <a:solidFill>
                <a:srgbClr val="66C2A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7" name="Rectangle 113"/>
              <p:cNvSpPr>
                <a:spLocks noChangeArrowheads="1"/>
              </p:cNvSpPr>
              <p:nvPr/>
            </p:nvSpPr>
            <p:spPr bwMode="auto">
              <a:xfrm>
                <a:off x="8147050" y="2917825"/>
                <a:ext cx="5175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a:ln>
                      <a:noFill/>
                    </a:ln>
                    <a:solidFill>
                      <a:srgbClr val="000000"/>
                    </a:solidFill>
                    <a:effectLst/>
                    <a:latin typeface="Times New Roman" panose="02020603050405020304" pitchFamily="18" charset="0"/>
                  </a:rPr>
                  <a:t>R02</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80" name="Rectangle 126"/>
              <p:cNvSpPr>
                <a:spLocks noChangeArrowheads="1"/>
              </p:cNvSpPr>
              <p:nvPr/>
            </p:nvSpPr>
            <p:spPr bwMode="auto">
              <a:xfrm>
                <a:off x="8054975" y="3724275"/>
                <a:ext cx="592138" cy="295275"/>
              </a:xfrm>
              <a:prstGeom prst="rect">
                <a:avLst/>
              </a:prstGeom>
              <a:solidFill>
                <a:srgbClr val="FC8D6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1" name="Rectangle 127"/>
              <p:cNvSpPr>
                <a:spLocks noChangeArrowheads="1"/>
              </p:cNvSpPr>
              <p:nvPr/>
            </p:nvSpPr>
            <p:spPr bwMode="auto">
              <a:xfrm>
                <a:off x="8147050" y="3733800"/>
                <a:ext cx="5175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a:ln>
                      <a:noFill/>
                    </a:ln>
                    <a:solidFill>
                      <a:srgbClr val="000000"/>
                    </a:solidFill>
                    <a:effectLst/>
                    <a:latin typeface="Times New Roman" panose="02020603050405020304" pitchFamily="18" charset="0"/>
                  </a:rPr>
                  <a:t>R03</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82" name="Rectangle 136"/>
              <p:cNvSpPr>
                <a:spLocks noChangeArrowheads="1"/>
              </p:cNvSpPr>
              <p:nvPr/>
            </p:nvSpPr>
            <p:spPr bwMode="auto">
              <a:xfrm>
                <a:off x="8054975" y="4165600"/>
                <a:ext cx="592138" cy="295275"/>
              </a:xfrm>
              <a:prstGeom prst="rect">
                <a:avLst/>
              </a:prstGeom>
              <a:solidFill>
                <a:srgbClr val="FC8D6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3" name="Rectangle 137"/>
              <p:cNvSpPr>
                <a:spLocks noChangeArrowheads="1"/>
              </p:cNvSpPr>
              <p:nvPr/>
            </p:nvSpPr>
            <p:spPr bwMode="auto">
              <a:xfrm>
                <a:off x="8147050" y="4175125"/>
                <a:ext cx="5175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a:ln>
                      <a:noFill/>
                    </a:ln>
                    <a:solidFill>
                      <a:srgbClr val="000000"/>
                    </a:solidFill>
                    <a:effectLst/>
                    <a:latin typeface="Times New Roman" panose="02020603050405020304" pitchFamily="18" charset="0"/>
                  </a:rPr>
                  <a:t>R04</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84" name="Line 146"/>
              <p:cNvSpPr>
                <a:spLocks noChangeShapeType="1"/>
              </p:cNvSpPr>
              <p:nvPr/>
            </p:nvSpPr>
            <p:spPr bwMode="auto">
              <a:xfrm>
                <a:off x="8350250" y="2765425"/>
                <a:ext cx="0" cy="107950"/>
              </a:xfrm>
              <a:prstGeom prst="line">
                <a:avLst/>
              </a:prstGeom>
              <a:noFill/>
              <a:ln w="793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5" name="Freeform 147"/>
              <p:cNvSpPr>
                <a:spLocks/>
              </p:cNvSpPr>
              <p:nvPr/>
            </p:nvSpPr>
            <p:spPr bwMode="auto">
              <a:xfrm>
                <a:off x="8328025" y="2867025"/>
                <a:ext cx="46038" cy="46038"/>
              </a:xfrm>
              <a:custGeom>
                <a:avLst/>
                <a:gdLst>
                  <a:gd name="T0" fmla="*/ 29 w 29"/>
                  <a:gd name="T1" fmla="*/ 0 h 29"/>
                  <a:gd name="T2" fmla="*/ 14 w 29"/>
                  <a:gd name="T3" fmla="*/ 29 h 29"/>
                  <a:gd name="T4" fmla="*/ 0 w 29"/>
                  <a:gd name="T5" fmla="*/ 0 h 29"/>
                  <a:gd name="T6" fmla="*/ 29 w 29"/>
                  <a:gd name="T7" fmla="*/ 0 h 29"/>
                </a:gdLst>
                <a:ahLst/>
                <a:cxnLst>
                  <a:cxn ang="0">
                    <a:pos x="T0" y="T1"/>
                  </a:cxn>
                  <a:cxn ang="0">
                    <a:pos x="T2" y="T3"/>
                  </a:cxn>
                  <a:cxn ang="0">
                    <a:pos x="T4" y="T5"/>
                  </a:cxn>
                  <a:cxn ang="0">
                    <a:pos x="T6" y="T7"/>
                  </a:cxn>
                </a:cxnLst>
                <a:rect l="0" t="0" r="r" b="b"/>
                <a:pathLst>
                  <a:path w="29" h="29">
                    <a:moveTo>
                      <a:pt x="29" y="0"/>
                    </a:moveTo>
                    <a:lnTo>
                      <a:pt x="14" y="29"/>
                    </a:lnTo>
                    <a:lnTo>
                      <a:pt x="0" y="0"/>
                    </a:lnTo>
                    <a:lnTo>
                      <a:pt x="2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6" name="Line 154"/>
              <p:cNvSpPr>
                <a:spLocks noChangeShapeType="1"/>
              </p:cNvSpPr>
              <p:nvPr/>
            </p:nvSpPr>
            <p:spPr bwMode="auto">
              <a:xfrm>
                <a:off x="8350250" y="4019550"/>
                <a:ext cx="0" cy="106363"/>
              </a:xfrm>
              <a:prstGeom prst="line">
                <a:avLst/>
              </a:prstGeom>
              <a:noFill/>
              <a:ln w="793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7" name="Freeform 155"/>
              <p:cNvSpPr>
                <a:spLocks/>
              </p:cNvSpPr>
              <p:nvPr/>
            </p:nvSpPr>
            <p:spPr bwMode="auto">
              <a:xfrm>
                <a:off x="8328025" y="4119562"/>
                <a:ext cx="46038" cy="46038"/>
              </a:xfrm>
              <a:custGeom>
                <a:avLst/>
                <a:gdLst>
                  <a:gd name="T0" fmla="*/ 29 w 29"/>
                  <a:gd name="T1" fmla="*/ 0 h 29"/>
                  <a:gd name="T2" fmla="*/ 14 w 29"/>
                  <a:gd name="T3" fmla="*/ 29 h 29"/>
                  <a:gd name="T4" fmla="*/ 0 w 29"/>
                  <a:gd name="T5" fmla="*/ 0 h 29"/>
                  <a:gd name="T6" fmla="*/ 29 w 29"/>
                  <a:gd name="T7" fmla="*/ 0 h 29"/>
                </a:gdLst>
                <a:ahLst/>
                <a:cxnLst>
                  <a:cxn ang="0">
                    <a:pos x="T0" y="T1"/>
                  </a:cxn>
                  <a:cxn ang="0">
                    <a:pos x="T2" y="T3"/>
                  </a:cxn>
                  <a:cxn ang="0">
                    <a:pos x="T4" y="T5"/>
                  </a:cxn>
                  <a:cxn ang="0">
                    <a:pos x="T6" y="T7"/>
                  </a:cxn>
                </a:cxnLst>
                <a:rect l="0" t="0" r="r" b="b"/>
                <a:pathLst>
                  <a:path w="29" h="29">
                    <a:moveTo>
                      <a:pt x="29" y="0"/>
                    </a:moveTo>
                    <a:lnTo>
                      <a:pt x="14" y="29"/>
                    </a:lnTo>
                    <a:lnTo>
                      <a:pt x="0" y="0"/>
                    </a:lnTo>
                    <a:lnTo>
                      <a:pt x="2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1" name="Freeform 167"/>
              <p:cNvSpPr>
                <a:spLocks/>
              </p:cNvSpPr>
              <p:nvPr/>
            </p:nvSpPr>
            <p:spPr bwMode="auto">
              <a:xfrm>
                <a:off x="8328025" y="2425700"/>
                <a:ext cx="46038" cy="46038"/>
              </a:xfrm>
              <a:custGeom>
                <a:avLst/>
                <a:gdLst>
                  <a:gd name="T0" fmla="*/ 29 w 29"/>
                  <a:gd name="T1" fmla="*/ 0 h 29"/>
                  <a:gd name="T2" fmla="*/ 14 w 29"/>
                  <a:gd name="T3" fmla="*/ 29 h 29"/>
                  <a:gd name="T4" fmla="*/ 0 w 29"/>
                  <a:gd name="T5" fmla="*/ 0 h 29"/>
                  <a:gd name="T6" fmla="*/ 29 w 29"/>
                  <a:gd name="T7" fmla="*/ 0 h 29"/>
                </a:gdLst>
                <a:ahLst/>
                <a:cxnLst>
                  <a:cxn ang="0">
                    <a:pos x="T0" y="T1"/>
                  </a:cxn>
                  <a:cxn ang="0">
                    <a:pos x="T2" y="T3"/>
                  </a:cxn>
                  <a:cxn ang="0">
                    <a:pos x="T4" y="T5"/>
                  </a:cxn>
                  <a:cxn ang="0">
                    <a:pos x="T6" y="T7"/>
                  </a:cxn>
                </a:cxnLst>
                <a:rect l="0" t="0" r="r" b="b"/>
                <a:pathLst>
                  <a:path w="29" h="29">
                    <a:moveTo>
                      <a:pt x="29" y="0"/>
                    </a:moveTo>
                    <a:lnTo>
                      <a:pt x="14" y="29"/>
                    </a:lnTo>
                    <a:lnTo>
                      <a:pt x="0" y="0"/>
                    </a:lnTo>
                    <a:lnTo>
                      <a:pt x="2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2" name="Line 174"/>
              <p:cNvSpPr>
                <a:spLocks noChangeShapeType="1"/>
              </p:cNvSpPr>
              <p:nvPr/>
            </p:nvSpPr>
            <p:spPr bwMode="auto">
              <a:xfrm>
                <a:off x="8350250" y="3206750"/>
                <a:ext cx="0" cy="477838"/>
              </a:xfrm>
              <a:prstGeom prst="line">
                <a:avLst/>
              </a:prstGeom>
              <a:noFill/>
              <a:ln w="793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3" name="Freeform 175"/>
              <p:cNvSpPr>
                <a:spLocks/>
              </p:cNvSpPr>
              <p:nvPr/>
            </p:nvSpPr>
            <p:spPr bwMode="auto">
              <a:xfrm>
                <a:off x="8328025" y="3678237"/>
                <a:ext cx="46038" cy="46038"/>
              </a:xfrm>
              <a:custGeom>
                <a:avLst/>
                <a:gdLst>
                  <a:gd name="T0" fmla="*/ 29 w 29"/>
                  <a:gd name="T1" fmla="*/ 0 h 29"/>
                  <a:gd name="T2" fmla="*/ 14 w 29"/>
                  <a:gd name="T3" fmla="*/ 29 h 29"/>
                  <a:gd name="T4" fmla="*/ 0 w 29"/>
                  <a:gd name="T5" fmla="*/ 0 h 29"/>
                  <a:gd name="T6" fmla="*/ 29 w 29"/>
                  <a:gd name="T7" fmla="*/ 0 h 29"/>
                </a:gdLst>
                <a:ahLst/>
                <a:cxnLst>
                  <a:cxn ang="0">
                    <a:pos x="T0" y="T1"/>
                  </a:cxn>
                  <a:cxn ang="0">
                    <a:pos x="T2" y="T3"/>
                  </a:cxn>
                  <a:cxn ang="0">
                    <a:pos x="T4" y="T5"/>
                  </a:cxn>
                  <a:cxn ang="0">
                    <a:pos x="T6" y="T7"/>
                  </a:cxn>
                </a:cxnLst>
                <a:rect l="0" t="0" r="r" b="b"/>
                <a:pathLst>
                  <a:path w="29" h="29">
                    <a:moveTo>
                      <a:pt x="29" y="0"/>
                    </a:moveTo>
                    <a:lnTo>
                      <a:pt x="14" y="29"/>
                    </a:lnTo>
                    <a:lnTo>
                      <a:pt x="0" y="0"/>
                    </a:lnTo>
                    <a:lnTo>
                      <a:pt x="2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8" name="Rectangle 198"/>
              <p:cNvSpPr>
                <a:spLocks noChangeArrowheads="1"/>
              </p:cNvSpPr>
              <p:nvPr/>
            </p:nvSpPr>
            <p:spPr bwMode="auto">
              <a:xfrm>
                <a:off x="8054975" y="4975225"/>
                <a:ext cx="592138" cy="293688"/>
              </a:xfrm>
              <a:prstGeom prst="rect">
                <a:avLst/>
              </a:prstGeom>
              <a:solidFill>
                <a:srgbClr val="8DA0C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9" name="Rectangle 199"/>
              <p:cNvSpPr>
                <a:spLocks noChangeArrowheads="1"/>
              </p:cNvSpPr>
              <p:nvPr/>
            </p:nvSpPr>
            <p:spPr bwMode="auto">
              <a:xfrm>
                <a:off x="8153400" y="4983162"/>
                <a:ext cx="5048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a:ln>
                      <a:noFill/>
                    </a:ln>
                    <a:solidFill>
                      <a:srgbClr val="000000"/>
                    </a:solidFill>
                    <a:effectLst/>
                    <a:latin typeface="Times New Roman" panose="02020603050405020304" pitchFamily="18" charset="0"/>
                  </a:rPr>
                  <a:t>L03</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04" name="Line 222"/>
              <p:cNvSpPr>
                <a:spLocks noChangeShapeType="1"/>
              </p:cNvSpPr>
              <p:nvPr/>
            </p:nvSpPr>
            <p:spPr bwMode="auto">
              <a:xfrm>
                <a:off x="8350250" y="4460875"/>
                <a:ext cx="0" cy="474663"/>
              </a:xfrm>
              <a:prstGeom prst="line">
                <a:avLst/>
              </a:prstGeom>
              <a:noFill/>
              <a:ln w="793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5" name="Freeform 223"/>
              <p:cNvSpPr>
                <a:spLocks/>
              </p:cNvSpPr>
              <p:nvPr/>
            </p:nvSpPr>
            <p:spPr bwMode="auto">
              <a:xfrm>
                <a:off x="8328025" y="4929187"/>
                <a:ext cx="46038" cy="46038"/>
              </a:xfrm>
              <a:custGeom>
                <a:avLst/>
                <a:gdLst>
                  <a:gd name="T0" fmla="*/ 29 w 29"/>
                  <a:gd name="T1" fmla="*/ 0 h 29"/>
                  <a:gd name="T2" fmla="*/ 14 w 29"/>
                  <a:gd name="T3" fmla="*/ 29 h 29"/>
                  <a:gd name="T4" fmla="*/ 0 w 29"/>
                  <a:gd name="T5" fmla="*/ 0 h 29"/>
                  <a:gd name="T6" fmla="*/ 29 w 29"/>
                  <a:gd name="T7" fmla="*/ 0 h 29"/>
                </a:gdLst>
                <a:ahLst/>
                <a:cxnLst>
                  <a:cxn ang="0">
                    <a:pos x="T0" y="T1"/>
                  </a:cxn>
                  <a:cxn ang="0">
                    <a:pos x="T2" y="T3"/>
                  </a:cxn>
                  <a:cxn ang="0">
                    <a:pos x="T4" y="T5"/>
                  </a:cxn>
                  <a:cxn ang="0">
                    <a:pos x="T6" y="T7"/>
                  </a:cxn>
                </a:cxnLst>
                <a:rect l="0" t="0" r="r" b="b"/>
                <a:pathLst>
                  <a:path w="29" h="29">
                    <a:moveTo>
                      <a:pt x="29" y="0"/>
                    </a:moveTo>
                    <a:lnTo>
                      <a:pt x="14" y="29"/>
                    </a:lnTo>
                    <a:lnTo>
                      <a:pt x="0" y="0"/>
                    </a:lnTo>
                    <a:lnTo>
                      <a:pt x="2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0" name="Rectangle 246"/>
              <p:cNvSpPr>
                <a:spLocks noChangeArrowheads="1"/>
              </p:cNvSpPr>
              <p:nvPr/>
            </p:nvSpPr>
            <p:spPr bwMode="auto">
              <a:xfrm>
                <a:off x="8054975" y="6224587"/>
                <a:ext cx="592138" cy="295275"/>
              </a:xfrm>
              <a:prstGeom prst="rect">
                <a:avLst/>
              </a:prstGeom>
              <a:solidFill>
                <a:srgbClr val="A6D85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1" name="Rectangle 247"/>
              <p:cNvSpPr>
                <a:spLocks noChangeArrowheads="1"/>
              </p:cNvSpPr>
              <p:nvPr/>
            </p:nvSpPr>
            <p:spPr bwMode="auto">
              <a:xfrm>
                <a:off x="8202613" y="6234112"/>
                <a:ext cx="4064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a:ln>
                      <a:noFill/>
                    </a:ln>
                    <a:solidFill>
                      <a:srgbClr val="000000"/>
                    </a:solidFill>
                    <a:effectLst/>
                    <a:latin typeface="Times New Roman" panose="02020603050405020304" pitchFamily="18" charset="0"/>
                  </a:rPr>
                  <a:t>FC</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12" name="Line 254"/>
              <p:cNvSpPr>
                <a:spLocks noChangeShapeType="1"/>
              </p:cNvSpPr>
              <p:nvPr/>
            </p:nvSpPr>
            <p:spPr bwMode="auto">
              <a:xfrm>
                <a:off x="8350250" y="5268912"/>
                <a:ext cx="0" cy="915988"/>
              </a:xfrm>
              <a:prstGeom prst="line">
                <a:avLst/>
              </a:prstGeom>
              <a:noFill/>
              <a:ln w="793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3" name="Freeform 255"/>
              <p:cNvSpPr>
                <a:spLocks/>
              </p:cNvSpPr>
              <p:nvPr/>
            </p:nvSpPr>
            <p:spPr bwMode="auto">
              <a:xfrm>
                <a:off x="8328025" y="6180137"/>
                <a:ext cx="46038" cy="44450"/>
              </a:xfrm>
              <a:custGeom>
                <a:avLst/>
                <a:gdLst>
                  <a:gd name="T0" fmla="*/ 29 w 29"/>
                  <a:gd name="T1" fmla="*/ 0 h 28"/>
                  <a:gd name="T2" fmla="*/ 14 w 29"/>
                  <a:gd name="T3" fmla="*/ 28 h 28"/>
                  <a:gd name="T4" fmla="*/ 0 w 29"/>
                  <a:gd name="T5" fmla="*/ 0 h 28"/>
                  <a:gd name="T6" fmla="*/ 29 w 29"/>
                  <a:gd name="T7" fmla="*/ 0 h 28"/>
                </a:gdLst>
                <a:ahLst/>
                <a:cxnLst>
                  <a:cxn ang="0">
                    <a:pos x="T0" y="T1"/>
                  </a:cxn>
                  <a:cxn ang="0">
                    <a:pos x="T2" y="T3"/>
                  </a:cxn>
                  <a:cxn ang="0">
                    <a:pos x="T4" y="T5"/>
                  </a:cxn>
                  <a:cxn ang="0">
                    <a:pos x="T6" y="T7"/>
                  </a:cxn>
                </a:cxnLst>
                <a:rect l="0" t="0" r="r" b="b"/>
                <a:pathLst>
                  <a:path w="29" h="28">
                    <a:moveTo>
                      <a:pt x="29" y="0"/>
                    </a:moveTo>
                    <a:lnTo>
                      <a:pt x="14" y="28"/>
                    </a:lnTo>
                    <a:lnTo>
                      <a:pt x="0" y="0"/>
                    </a:lnTo>
                    <a:lnTo>
                      <a:pt x="2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4" name="Line 273"/>
              <p:cNvSpPr>
                <a:spLocks noChangeShapeType="1"/>
              </p:cNvSpPr>
              <p:nvPr/>
            </p:nvSpPr>
            <p:spPr bwMode="auto">
              <a:xfrm>
                <a:off x="8350250" y="4460875"/>
                <a:ext cx="0" cy="109538"/>
              </a:xfrm>
              <a:prstGeom prst="line">
                <a:avLst/>
              </a:prstGeom>
              <a:noFill/>
              <a:ln w="793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5" name="Freeform 274"/>
              <p:cNvSpPr>
                <a:spLocks/>
              </p:cNvSpPr>
              <p:nvPr/>
            </p:nvSpPr>
            <p:spPr bwMode="auto">
              <a:xfrm>
                <a:off x="8328025" y="4564062"/>
                <a:ext cx="46038" cy="46038"/>
              </a:xfrm>
              <a:custGeom>
                <a:avLst/>
                <a:gdLst>
                  <a:gd name="T0" fmla="*/ 29 w 29"/>
                  <a:gd name="T1" fmla="*/ 0 h 29"/>
                  <a:gd name="T2" fmla="*/ 14 w 29"/>
                  <a:gd name="T3" fmla="*/ 29 h 29"/>
                  <a:gd name="T4" fmla="*/ 0 w 29"/>
                  <a:gd name="T5" fmla="*/ 0 h 29"/>
                  <a:gd name="T6" fmla="*/ 29 w 29"/>
                  <a:gd name="T7" fmla="*/ 0 h 29"/>
                </a:gdLst>
                <a:ahLst/>
                <a:cxnLst>
                  <a:cxn ang="0">
                    <a:pos x="T0" y="T1"/>
                  </a:cxn>
                  <a:cxn ang="0">
                    <a:pos x="T2" y="T3"/>
                  </a:cxn>
                  <a:cxn ang="0">
                    <a:pos x="T4" y="T5"/>
                  </a:cxn>
                  <a:cxn ang="0">
                    <a:pos x="T6" y="T7"/>
                  </a:cxn>
                </a:cxnLst>
                <a:rect l="0" t="0" r="r" b="b"/>
                <a:pathLst>
                  <a:path w="29" h="29">
                    <a:moveTo>
                      <a:pt x="29" y="0"/>
                    </a:moveTo>
                    <a:lnTo>
                      <a:pt x="14" y="29"/>
                    </a:lnTo>
                    <a:lnTo>
                      <a:pt x="0" y="0"/>
                    </a:lnTo>
                    <a:lnTo>
                      <a:pt x="2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8" name="Freeform 292"/>
              <p:cNvSpPr>
                <a:spLocks/>
              </p:cNvSpPr>
              <p:nvPr/>
            </p:nvSpPr>
            <p:spPr bwMode="auto">
              <a:xfrm>
                <a:off x="8331200" y="5808662"/>
                <a:ext cx="46038" cy="46038"/>
              </a:xfrm>
              <a:custGeom>
                <a:avLst/>
                <a:gdLst>
                  <a:gd name="T0" fmla="*/ 29 w 29"/>
                  <a:gd name="T1" fmla="*/ 0 h 29"/>
                  <a:gd name="T2" fmla="*/ 14 w 29"/>
                  <a:gd name="T3" fmla="*/ 29 h 29"/>
                  <a:gd name="T4" fmla="*/ 0 w 29"/>
                  <a:gd name="T5" fmla="*/ 0 h 29"/>
                  <a:gd name="T6" fmla="*/ 29 w 29"/>
                  <a:gd name="T7" fmla="*/ 0 h 29"/>
                </a:gdLst>
                <a:ahLst/>
                <a:cxnLst>
                  <a:cxn ang="0">
                    <a:pos x="T0" y="T1"/>
                  </a:cxn>
                  <a:cxn ang="0">
                    <a:pos x="T2" y="T3"/>
                  </a:cxn>
                  <a:cxn ang="0">
                    <a:pos x="T4" y="T5"/>
                  </a:cxn>
                  <a:cxn ang="0">
                    <a:pos x="T6" y="T7"/>
                  </a:cxn>
                </a:cxnLst>
                <a:rect l="0" t="0" r="r" b="b"/>
                <a:pathLst>
                  <a:path w="29" h="29">
                    <a:moveTo>
                      <a:pt x="29" y="0"/>
                    </a:moveTo>
                    <a:lnTo>
                      <a:pt x="14" y="29"/>
                    </a:lnTo>
                    <a:lnTo>
                      <a:pt x="0" y="0"/>
                    </a:lnTo>
                    <a:lnTo>
                      <a:pt x="2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7" name="Line 334"/>
              <p:cNvSpPr>
                <a:spLocks noChangeShapeType="1"/>
              </p:cNvSpPr>
              <p:nvPr/>
            </p:nvSpPr>
            <p:spPr bwMode="auto">
              <a:xfrm>
                <a:off x="8350250" y="3206750"/>
                <a:ext cx="0" cy="107950"/>
              </a:xfrm>
              <a:prstGeom prst="line">
                <a:avLst/>
              </a:prstGeom>
              <a:noFill/>
              <a:ln w="793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8" name="Freeform 335"/>
              <p:cNvSpPr>
                <a:spLocks/>
              </p:cNvSpPr>
              <p:nvPr/>
            </p:nvSpPr>
            <p:spPr bwMode="auto">
              <a:xfrm>
                <a:off x="8328025" y="3309937"/>
                <a:ext cx="46038" cy="46038"/>
              </a:xfrm>
              <a:custGeom>
                <a:avLst/>
                <a:gdLst>
                  <a:gd name="T0" fmla="*/ 29 w 29"/>
                  <a:gd name="T1" fmla="*/ 0 h 29"/>
                  <a:gd name="T2" fmla="*/ 14 w 29"/>
                  <a:gd name="T3" fmla="*/ 29 h 29"/>
                  <a:gd name="T4" fmla="*/ 0 w 29"/>
                  <a:gd name="T5" fmla="*/ 0 h 29"/>
                  <a:gd name="T6" fmla="*/ 29 w 29"/>
                  <a:gd name="T7" fmla="*/ 0 h 29"/>
                </a:gdLst>
                <a:ahLst/>
                <a:cxnLst>
                  <a:cxn ang="0">
                    <a:pos x="T0" y="T1"/>
                  </a:cxn>
                  <a:cxn ang="0">
                    <a:pos x="T2" y="T3"/>
                  </a:cxn>
                  <a:cxn ang="0">
                    <a:pos x="T4" y="T5"/>
                  </a:cxn>
                  <a:cxn ang="0">
                    <a:pos x="T6" y="T7"/>
                  </a:cxn>
                </a:cxnLst>
                <a:rect l="0" t="0" r="r" b="b"/>
                <a:pathLst>
                  <a:path w="29" h="29">
                    <a:moveTo>
                      <a:pt x="29" y="0"/>
                    </a:moveTo>
                    <a:lnTo>
                      <a:pt x="14" y="29"/>
                    </a:lnTo>
                    <a:lnTo>
                      <a:pt x="0" y="0"/>
                    </a:lnTo>
                    <a:lnTo>
                      <a:pt x="2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359" name="Group 358"/>
          <p:cNvGrpSpPr/>
          <p:nvPr/>
        </p:nvGrpSpPr>
        <p:grpSpPr>
          <a:xfrm>
            <a:off x="9537192" y="2425700"/>
            <a:ext cx="633413" cy="4432300"/>
            <a:chOff x="7316788" y="2425700"/>
            <a:chExt cx="633413" cy="4432300"/>
          </a:xfrm>
        </p:grpSpPr>
        <p:sp>
          <p:nvSpPr>
            <p:cNvPr id="266" name="Line 76"/>
            <p:cNvSpPr>
              <a:spLocks noChangeShapeType="1"/>
            </p:cNvSpPr>
            <p:nvPr/>
          </p:nvSpPr>
          <p:spPr bwMode="auto">
            <a:xfrm>
              <a:off x="7612063" y="5707062"/>
              <a:ext cx="0" cy="477838"/>
            </a:xfrm>
            <a:prstGeom prst="line">
              <a:avLst/>
            </a:prstGeom>
            <a:noFill/>
            <a:ln w="793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7" name="Freeform 77"/>
            <p:cNvSpPr>
              <a:spLocks/>
            </p:cNvSpPr>
            <p:nvPr/>
          </p:nvSpPr>
          <p:spPr bwMode="auto">
            <a:xfrm>
              <a:off x="7588250" y="6180137"/>
              <a:ext cx="46038" cy="44450"/>
            </a:xfrm>
            <a:custGeom>
              <a:avLst/>
              <a:gdLst>
                <a:gd name="T0" fmla="*/ 29 w 29"/>
                <a:gd name="T1" fmla="*/ 0 h 28"/>
                <a:gd name="T2" fmla="*/ 15 w 29"/>
                <a:gd name="T3" fmla="*/ 28 h 28"/>
                <a:gd name="T4" fmla="*/ 0 w 29"/>
                <a:gd name="T5" fmla="*/ 0 h 28"/>
                <a:gd name="T6" fmla="*/ 29 w 29"/>
                <a:gd name="T7" fmla="*/ 0 h 28"/>
              </a:gdLst>
              <a:ahLst/>
              <a:cxnLst>
                <a:cxn ang="0">
                  <a:pos x="T0" y="T1"/>
                </a:cxn>
                <a:cxn ang="0">
                  <a:pos x="T2" y="T3"/>
                </a:cxn>
                <a:cxn ang="0">
                  <a:pos x="T4" y="T5"/>
                </a:cxn>
                <a:cxn ang="0">
                  <a:pos x="T6" y="T7"/>
                </a:cxn>
              </a:cxnLst>
              <a:rect l="0" t="0" r="r" b="b"/>
              <a:pathLst>
                <a:path w="29" h="28">
                  <a:moveTo>
                    <a:pt x="29" y="0"/>
                  </a:moveTo>
                  <a:lnTo>
                    <a:pt x="15" y="28"/>
                  </a:lnTo>
                  <a:lnTo>
                    <a:pt x="0" y="0"/>
                  </a:lnTo>
                  <a:lnTo>
                    <a:pt x="2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2" name="Rectangle 100"/>
            <p:cNvSpPr>
              <a:spLocks noChangeArrowheads="1"/>
            </p:cNvSpPr>
            <p:nvPr/>
          </p:nvSpPr>
          <p:spPr bwMode="auto">
            <a:xfrm>
              <a:off x="7316788" y="2471737"/>
              <a:ext cx="590550" cy="293688"/>
            </a:xfrm>
            <a:prstGeom prst="rect">
              <a:avLst/>
            </a:prstGeom>
            <a:solidFill>
              <a:srgbClr val="66C2A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3" name="Rectangle 101"/>
            <p:cNvSpPr>
              <a:spLocks noChangeArrowheads="1"/>
            </p:cNvSpPr>
            <p:nvPr/>
          </p:nvSpPr>
          <p:spPr bwMode="auto">
            <a:xfrm>
              <a:off x="7413625" y="2476500"/>
              <a:ext cx="5048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a:ln>
                    <a:noFill/>
                  </a:ln>
                  <a:solidFill>
                    <a:srgbClr val="000000"/>
                  </a:solidFill>
                  <a:effectLst/>
                  <a:latin typeface="Times New Roman" panose="02020603050405020304" pitchFamily="18" charset="0"/>
                </a:rPr>
                <a:t>L01</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78" name="Rectangle 124"/>
            <p:cNvSpPr>
              <a:spLocks noChangeArrowheads="1"/>
            </p:cNvSpPr>
            <p:nvPr/>
          </p:nvSpPr>
          <p:spPr bwMode="auto">
            <a:xfrm>
              <a:off x="7316788" y="3724275"/>
              <a:ext cx="590550" cy="295275"/>
            </a:xfrm>
            <a:prstGeom prst="rect">
              <a:avLst/>
            </a:prstGeom>
            <a:solidFill>
              <a:srgbClr val="FC8D6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9" name="Rectangle 125"/>
            <p:cNvSpPr>
              <a:spLocks noChangeArrowheads="1"/>
            </p:cNvSpPr>
            <p:nvPr/>
          </p:nvSpPr>
          <p:spPr bwMode="auto">
            <a:xfrm>
              <a:off x="7413625" y="3733800"/>
              <a:ext cx="5048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dirty="0">
                  <a:ln>
                    <a:noFill/>
                  </a:ln>
                  <a:solidFill>
                    <a:srgbClr val="000000"/>
                  </a:solidFill>
                  <a:effectLst/>
                  <a:latin typeface="Times New Roman" panose="02020603050405020304" pitchFamily="18" charset="0"/>
                </a:rPr>
                <a:t>L02</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89" name="Freeform 165"/>
            <p:cNvSpPr>
              <a:spLocks/>
            </p:cNvSpPr>
            <p:nvPr/>
          </p:nvSpPr>
          <p:spPr bwMode="auto">
            <a:xfrm>
              <a:off x="7588250" y="2425700"/>
              <a:ext cx="46038" cy="46038"/>
            </a:xfrm>
            <a:custGeom>
              <a:avLst/>
              <a:gdLst>
                <a:gd name="T0" fmla="*/ 29 w 29"/>
                <a:gd name="T1" fmla="*/ 0 h 29"/>
                <a:gd name="T2" fmla="*/ 15 w 29"/>
                <a:gd name="T3" fmla="*/ 29 h 29"/>
                <a:gd name="T4" fmla="*/ 0 w 29"/>
                <a:gd name="T5" fmla="*/ 0 h 29"/>
                <a:gd name="T6" fmla="*/ 29 w 29"/>
                <a:gd name="T7" fmla="*/ 0 h 29"/>
              </a:gdLst>
              <a:ahLst/>
              <a:cxnLst>
                <a:cxn ang="0">
                  <a:pos x="T0" y="T1"/>
                </a:cxn>
                <a:cxn ang="0">
                  <a:pos x="T2" y="T3"/>
                </a:cxn>
                <a:cxn ang="0">
                  <a:pos x="T4" y="T5"/>
                </a:cxn>
                <a:cxn ang="0">
                  <a:pos x="T6" y="T7"/>
                </a:cxn>
              </a:cxnLst>
              <a:rect l="0" t="0" r="r" b="b"/>
              <a:pathLst>
                <a:path w="29" h="29">
                  <a:moveTo>
                    <a:pt x="29" y="0"/>
                  </a:moveTo>
                  <a:lnTo>
                    <a:pt x="15" y="29"/>
                  </a:lnTo>
                  <a:lnTo>
                    <a:pt x="0" y="0"/>
                  </a:lnTo>
                  <a:lnTo>
                    <a:pt x="2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4" name="Line 182"/>
            <p:cNvSpPr>
              <a:spLocks noChangeShapeType="1"/>
            </p:cNvSpPr>
            <p:nvPr/>
          </p:nvSpPr>
          <p:spPr bwMode="auto">
            <a:xfrm>
              <a:off x="7612063" y="2765425"/>
              <a:ext cx="0" cy="919163"/>
            </a:xfrm>
            <a:prstGeom prst="line">
              <a:avLst/>
            </a:prstGeom>
            <a:noFill/>
            <a:ln w="793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5" name="Freeform 183"/>
            <p:cNvSpPr>
              <a:spLocks/>
            </p:cNvSpPr>
            <p:nvPr/>
          </p:nvSpPr>
          <p:spPr bwMode="auto">
            <a:xfrm>
              <a:off x="7588250" y="3678237"/>
              <a:ext cx="46038" cy="46038"/>
            </a:xfrm>
            <a:custGeom>
              <a:avLst/>
              <a:gdLst>
                <a:gd name="T0" fmla="*/ 29 w 29"/>
                <a:gd name="T1" fmla="*/ 0 h 29"/>
                <a:gd name="T2" fmla="*/ 15 w 29"/>
                <a:gd name="T3" fmla="*/ 29 h 29"/>
                <a:gd name="T4" fmla="*/ 0 w 29"/>
                <a:gd name="T5" fmla="*/ 0 h 29"/>
                <a:gd name="T6" fmla="*/ 29 w 29"/>
                <a:gd name="T7" fmla="*/ 0 h 29"/>
              </a:gdLst>
              <a:ahLst/>
              <a:cxnLst>
                <a:cxn ang="0">
                  <a:pos x="T0" y="T1"/>
                </a:cxn>
                <a:cxn ang="0">
                  <a:pos x="T2" y="T3"/>
                </a:cxn>
                <a:cxn ang="0">
                  <a:pos x="T4" y="T5"/>
                </a:cxn>
                <a:cxn ang="0">
                  <a:pos x="T6" y="T7"/>
                </a:cxn>
              </a:cxnLst>
              <a:rect l="0" t="0" r="r" b="b"/>
              <a:pathLst>
                <a:path w="29" h="29">
                  <a:moveTo>
                    <a:pt x="29" y="0"/>
                  </a:moveTo>
                  <a:lnTo>
                    <a:pt x="15" y="29"/>
                  </a:lnTo>
                  <a:lnTo>
                    <a:pt x="0" y="0"/>
                  </a:lnTo>
                  <a:lnTo>
                    <a:pt x="2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6" name="Rectangle 196"/>
            <p:cNvSpPr>
              <a:spLocks noChangeArrowheads="1"/>
            </p:cNvSpPr>
            <p:nvPr/>
          </p:nvSpPr>
          <p:spPr bwMode="auto">
            <a:xfrm>
              <a:off x="7316788" y="4975225"/>
              <a:ext cx="590550" cy="293688"/>
            </a:xfrm>
            <a:prstGeom prst="rect">
              <a:avLst/>
            </a:prstGeom>
            <a:solidFill>
              <a:srgbClr val="8DA0C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7" name="Rectangle 197"/>
            <p:cNvSpPr>
              <a:spLocks noChangeArrowheads="1"/>
            </p:cNvSpPr>
            <p:nvPr/>
          </p:nvSpPr>
          <p:spPr bwMode="auto">
            <a:xfrm>
              <a:off x="7407275" y="4983162"/>
              <a:ext cx="5175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a:ln>
                    <a:noFill/>
                  </a:ln>
                  <a:solidFill>
                    <a:srgbClr val="000000"/>
                  </a:solidFill>
                  <a:effectLst/>
                  <a:latin typeface="Times New Roman" panose="02020603050405020304" pitchFamily="18" charset="0"/>
                </a:rPr>
                <a:t>R05</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00" name="Rectangle 206"/>
            <p:cNvSpPr>
              <a:spLocks noChangeArrowheads="1"/>
            </p:cNvSpPr>
            <p:nvPr/>
          </p:nvSpPr>
          <p:spPr bwMode="auto">
            <a:xfrm>
              <a:off x="7316788" y="5413375"/>
              <a:ext cx="590550" cy="293688"/>
            </a:xfrm>
            <a:prstGeom prst="rect">
              <a:avLst/>
            </a:prstGeom>
            <a:solidFill>
              <a:srgbClr val="8DA0C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1" name="Rectangle 207"/>
            <p:cNvSpPr>
              <a:spLocks noChangeArrowheads="1"/>
            </p:cNvSpPr>
            <p:nvPr/>
          </p:nvSpPr>
          <p:spPr bwMode="auto">
            <a:xfrm>
              <a:off x="7407275" y="5418137"/>
              <a:ext cx="5175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a:ln>
                    <a:noFill/>
                  </a:ln>
                  <a:solidFill>
                    <a:srgbClr val="000000"/>
                  </a:solidFill>
                  <a:effectLst/>
                  <a:latin typeface="Times New Roman" panose="02020603050405020304" pitchFamily="18" charset="0"/>
                </a:rPr>
                <a:t>R06</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02" name="Line 214"/>
            <p:cNvSpPr>
              <a:spLocks noChangeShapeType="1"/>
            </p:cNvSpPr>
            <p:nvPr/>
          </p:nvSpPr>
          <p:spPr bwMode="auto">
            <a:xfrm>
              <a:off x="7612063" y="5268912"/>
              <a:ext cx="0" cy="104775"/>
            </a:xfrm>
            <a:prstGeom prst="line">
              <a:avLst/>
            </a:prstGeom>
            <a:noFill/>
            <a:ln w="793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3" name="Freeform 215"/>
            <p:cNvSpPr>
              <a:spLocks/>
            </p:cNvSpPr>
            <p:nvPr/>
          </p:nvSpPr>
          <p:spPr bwMode="auto">
            <a:xfrm>
              <a:off x="7588250" y="5367337"/>
              <a:ext cx="46038" cy="46038"/>
            </a:xfrm>
            <a:custGeom>
              <a:avLst/>
              <a:gdLst>
                <a:gd name="T0" fmla="*/ 29 w 29"/>
                <a:gd name="T1" fmla="*/ 0 h 29"/>
                <a:gd name="T2" fmla="*/ 15 w 29"/>
                <a:gd name="T3" fmla="*/ 29 h 29"/>
                <a:gd name="T4" fmla="*/ 0 w 29"/>
                <a:gd name="T5" fmla="*/ 0 h 29"/>
                <a:gd name="T6" fmla="*/ 29 w 29"/>
                <a:gd name="T7" fmla="*/ 0 h 29"/>
              </a:gdLst>
              <a:ahLst/>
              <a:cxnLst>
                <a:cxn ang="0">
                  <a:pos x="T0" y="T1"/>
                </a:cxn>
                <a:cxn ang="0">
                  <a:pos x="T2" y="T3"/>
                </a:cxn>
                <a:cxn ang="0">
                  <a:pos x="T4" y="T5"/>
                </a:cxn>
                <a:cxn ang="0">
                  <a:pos x="T6" y="T7"/>
                </a:cxn>
              </a:cxnLst>
              <a:rect l="0" t="0" r="r" b="b"/>
              <a:pathLst>
                <a:path w="29" h="29">
                  <a:moveTo>
                    <a:pt x="29" y="0"/>
                  </a:moveTo>
                  <a:lnTo>
                    <a:pt x="15" y="29"/>
                  </a:lnTo>
                  <a:lnTo>
                    <a:pt x="0" y="0"/>
                  </a:lnTo>
                  <a:lnTo>
                    <a:pt x="2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6" name="Line 230"/>
            <p:cNvSpPr>
              <a:spLocks noChangeShapeType="1"/>
            </p:cNvSpPr>
            <p:nvPr/>
          </p:nvSpPr>
          <p:spPr bwMode="auto">
            <a:xfrm>
              <a:off x="7612063" y="4019550"/>
              <a:ext cx="0" cy="915988"/>
            </a:xfrm>
            <a:prstGeom prst="line">
              <a:avLst/>
            </a:prstGeom>
            <a:noFill/>
            <a:ln w="793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7" name="Freeform 231"/>
            <p:cNvSpPr>
              <a:spLocks/>
            </p:cNvSpPr>
            <p:nvPr/>
          </p:nvSpPr>
          <p:spPr bwMode="auto">
            <a:xfrm>
              <a:off x="7588250" y="4929187"/>
              <a:ext cx="46038" cy="46038"/>
            </a:xfrm>
            <a:custGeom>
              <a:avLst/>
              <a:gdLst>
                <a:gd name="T0" fmla="*/ 29 w 29"/>
                <a:gd name="T1" fmla="*/ 0 h 29"/>
                <a:gd name="T2" fmla="*/ 15 w 29"/>
                <a:gd name="T3" fmla="*/ 29 h 29"/>
                <a:gd name="T4" fmla="*/ 0 w 29"/>
                <a:gd name="T5" fmla="*/ 0 h 29"/>
                <a:gd name="T6" fmla="*/ 29 w 29"/>
                <a:gd name="T7" fmla="*/ 0 h 29"/>
              </a:gdLst>
              <a:ahLst/>
              <a:cxnLst>
                <a:cxn ang="0">
                  <a:pos x="T0" y="T1"/>
                </a:cxn>
                <a:cxn ang="0">
                  <a:pos x="T2" y="T3"/>
                </a:cxn>
                <a:cxn ang="0">
                  <a:pos x="T4" y="T5"/>
                </a:cxn>
                <a:cxn ang="0">
                  <a:pos x="T6" y="T7"/>
                </a:cxn>
              </a:cxnLst>
              <a:rect l="0" t="0" r="r" b="b"/>
              <a:pathLst>
                <a:path w="29" h="29">
                  <a:moveTo>
                    <a:pt x="29" y="0"/>
                  </a:moveTo>
                  <a:lnTo>
                    <a:pt x="15" y="29"/>
                  </a:lnTo>
                  <a:lnTo>
                    <a:pt x="0" y="0"/>
                  </a:lnTo>
                  <a:lnTo>
                    <a:pt x="2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8" name="Rectangle 244"/>
            <p:cNvSpPr>
              <a:spLocks noChangeArrowheads="1"/>
            </p:cNvSpPr>
            <p:nvPr/>
          </p:nvSpPr>
          <p:spPr bwMode="auto">
            <a:xfrm>
              <a:off x="7316788" y="6224587"/>
              <a:ext cx="590550" cy="295275"/>
            </a:xfrm>
            <a:prstGeom prst="rect">
              <a:avLst/>
            </a:prstGeom>
            <a:solidFill>
              <a:srgbClr val="A6D85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9" name="Rectangle 245"/>
            <p:cNvSpPr>
              <a:spLocks noChangeArrowheads="1"/>
            </p:cNvSpPr>
            <p:nvPr/>
          </p:nvSpPr>
          <p:spPr bwMode="auto">
            <a:xfrm>
              <a:off x="7462838" y="6234112"/>
              <a:ext cx="4064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a:ln>
                    <a:noFill/>
                  </a:ln>
                  <a:solidFill>
                    <a:srgbClr val="000000"/>
                  </a:solidFill>
                  <a:effectLst/>
                  <a:latin typeface="Times New Roman" panose="02020603050405020304" pitchFamily="18" charset="0"/>
                </a:rPr>
                <a:t>FC</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16" name="Line 282"/>
            <p:cNvSpPr>
              <a:spLocks noChangeShapeType="1"/>
            </p:cNvSpPr>
            <p:nvPr/>
          </p:nvSpPr>
          <p:spPr bwMode="auto">
            <a:xfrm>
              <a:off x="7612063" y="4460875"/>
              <a:ext cx="0" cy="109538"/>
            </a:xfrm>
            <a:prstGeom prst="line">
              <a:avLst/>
            </a:prstGeom>
            <a:noFill/>
            <a:ln w="793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7" name="Freeform 283"/>
            <p:cNvSpPr>
              <a:spLocks/>
            </p:cNvSpPr>
            <p:nvPr/>
          </p:nvSpPr>
          <p:spPr bwMode="auto">
            <a:xfrm>
              <a:off x="7588250" y="4565650"/>
              <a:ext cx="46038" cy="44450"/>
            </a:xfrm>
            <a:custGeom>
              <a:avLst/>
              <a:gdLst>
                <a:gd name="T0" fmla="*/ 29 w 29"/>
                <a:gd name="T1" fmla="*/ 0 h 28"/>
                <a:gd name="T2" fmla="*/ 15 w 29"/>
                <a:gd name="T3" fmla="*/ 28 h 28"/>
                <a:gd name="T4" fmla="*/ 0 w 29"/>
                <a:gd name="T5" fmla="*/ 0 h 28"/>
                <a:gd name="T6" fmla="*/ 29 w 29"/>
                <a:gd name="T7" fmla="*/ 0 h 28"/>
              </a:gdLst>
              <a:ahLst/>
              <a:cxnLst>
                <a:cxn ang="0">
                  <a:pos x="T0" y="T1"/>
                </a:cxn>
                <a:cxn ang="0">
                  <a:pos x="T2" y="T3"/>
                </a:cxn>
                <a:cxn ang="0">
                  <a:pos x="T4" y="T5"/>
                </a:cxn>
                <a:cxn ang="0">
                  <a:pos x="T6" y="T7"/>
                </a:cxn>
              </a:cxnLst>
              <a:rect l="0" t="0" r="r" b="b"/>
              <a:pathLst>
                <a:path w="29" h="28">
                  <a:moveTo>
                    <a:pt x="29" y="0"/>
                  </a:moveTo>
                  <a:lnTo>
                    <a:pt x="15" y="28"/>
                  </a:lnTo>
                  <a:lnTo>
                    <a:pt x="0" y="0"/>
                  </a:lnTo>
                  <a:lnTo>
                    <a:pt x="2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19" name="Freeform 300"/>
            <p:cNvSpPr>
              <a:spLocks/>
            </p:cNvSpPr>
            <p:nvPr/>
          </p:nvSpPr>
          <p:spPr bwMode="auto">
            <a:xfrm>
              <a:off x="7590631" y="5808662"/>
              <a:ext cx="46038" cy="46038"/>
            </a:xfrm>
            <a:custGeom>
              <a:avLst/>
              <a:gdLst>
                <a:gd name="T0" fmla="*/ 29 w 29"/>
                <a:gd name="T1" fmla="*/ 0 h 29"/>
                <a:gd name="T2" fmla="*/ 14 w 29"/>
                <a:gd name="T3" fmla="*/ 29 h 29"/>
                <a:gd name="T4" fmla="*/ 0 w 29"/>
                <a:gd name="T5" fmla="*/ 0 h 29"/>
                <a:gd name="T6" fmla="*/ 29 w 29"/>
                <a:gd name="T7" fmla="*/ 0 h 29"/>
              </a:gdLst>
              <a:ahLst/>
              <a:cxnLst>
                <a:cxn ang="0">
                  <a:pos x="T0" y="T1"/>
                </a:cxn>
                <a:cxn ang="0">
                  <a:pos x="T2" y="T3"/>
                </a:cxn>
                <a:cxn ang="0">
                  <a:pos x="T4" y="T5"/>
                </a:cxn>
                <a:cxn ang="0">
                  <a:pos x="T6" y="T7"/>
                </a:cxn>
              </a:cxnLst>
              <a:rect l="0" t="0" r="r" b="b"/>
              <a:pathLst>
                <a:path w="29" h="29">
                  <a:moveTo>
                    <a:pt x="29" y="0"/>
                  </a:moveTo>
                  <a:lnTo>
                    <a:pt x="14" y="29"/>
                  </a:lnTo>
                  <a:lnTo>
                    <a:pt x="0" y="0"/>
                  </a:lnTo>
                  <a:lnTo>
                    <a:pt x="2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0" name="Rectangle 306"/>
            <p:cNvSpPr>
              <a:spLocks noChangeArrowheads="1"/>
            </p:cNvSpPr>
            <p:nvPr/>
          </p:nvSpPr>
          <p:spPr bwMode="auto">
            <a:xfrm>
              <a:off x="7377113" y="6521450"/>
              <a:ext cx="57308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dirty="0">
                  <a:ln>
                    <a:noFill/>
                  </a:ln>
                  <a:solidFill>
                    <a:srgbClr val="000000"/>
                  </a:solidFill>
                  <a:effectLst/>
                  <a:latin typeface="Times New Roman" panose="02020603050405020304" pitchFamily="18" charset="0"/>
                </a:rPr>
                <a:t>LLR</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29" name="Line 342"/>
            <p:cNvSpPr>
              <a:spLocks noChangeShapeType="1"/>
            </p:cNvSpPr>
            <p:nvPr/>
          </p:nvSpPr>
          <p:spPr bwMode="auto">
            <a:xfrm>
              <a:off x="7612063" y="3219450"/>
              <a:ext cx="0" cy="95250"/>
            </a:xfrm>
            <a:prstGeom prst="line">
              <a:avLst/>
            </a:prstGeom>
            <a:noFill/>
            <a:ln w="793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0" name="Freeform 343"/>
            <p:cNvSpPr>
              <a:spLocks/>
            </p:cNvSpPr>
            <p:nvPr/>
          </p:nvSpPr>
          <p:spPr bwMode="auto">
            <a:xfrm>
              <a:off x="7588250" y="3309937"/>
              <a:ext cx="46038" cy="46038"/>
            </a:xfrm>
            <a:custGeom>
              <a:avLst/>
              <a:gdLst>
                <a:gd name="T0" fmla="*/ 29 w 29"/>
                <a:gd name="T1" fmla="*/ 0 h 29"/>
                <a:gd name="T2" fmla="*/ 15 w 29"/>
                <a:gd name="T3" fmla="*/ 29 h 29"/>
                <a:gd name="T4" fmla="*/ 0 w 29"/>
                <a:gd name="T5" fmla="*/ 0 h 29"/>
                <a:gd name="T6" fmla="*/ 29 w 29"/>
                <a:gd name="T7" fmla="*/ 0 h 29"/>
              </a:gdLst>
              <a:ahLst/>
              <a:cxnLst>
                <a:cxn ang="0">
                  <a:pos x="T0" y="T1"/>
                </a:cxn>
                <a:cxn ang="0">
                  <a:pos x="T2" y="T3"/>
                </a:cxn>
                <a:cxn ang="0">
                  <a:pos x="T4" y="T5"/>
                </a:cxn>
                <a:cxn ang="0">
                  <a:pos x="T6" y="T7"/>
                </a:cxn>
              </a:cxnLst>
              <a:rect l="0" t="0" r="r" b="b"/>
              <a:pathLst>
                <a:path w="29" h="29">
                  <a:moveTo>
                    <a:pt x="29" y="0"/>
                  </a:moveTo>
                  <a:lnTo>
                    <a:pt x="15" y="29"/>
                  </a:lnTo>
                  <a:lnTo>
                    <a:pt x="0" y="0"/>
                  </a:lnTo>
                  <a:lnTo>
                    <a:pt x="2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45" name="input"/>
          <p:cNvSpPr>
            <a:spLocks noChangeArrowheads="1"/>
          </p:cNvSpPr>
          <p:nvPr/>
        </p:nvSpPr>
        <p:spPr bwMode="auto">
          <a:xfrm>
            <a:off x="7721600" y="1366837"/>
            <a:ext cx="6286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dirty="0">
                <a:ln>
                  <a:noFill/>
                </a:ln>
                <a:solidFill>
                  <a:srgbClr val="000000"/>
                </a:solidFill>
                <a:effectLst/>
                <a:latin typeface="Times New Roman" panose="02020603050405020304" pitchFamily="18" charset="0"/>
              </a:rPr>
              <a:t>Input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nvGrpSpPr>
          <p:cNvPr id="342" name="Group 341"/>
          <p:cNvGrpSpPr/>
          <p:nvPr/>
        </p:nvGrpSpPr>
        <p:grpSpPr>
          <a:xfrm>
            <a:off x="6574536" y="1628775"/>
            <a:ext cx="1374077" cy="5229225"/>
            <a:chOff x="6574536" y="1628775"/>
            <a:chExt cx="1374077" cy="5229225"/>
          </a:xfrm>
        </p:grpSpPr>
        <p:grpSp>
          <p:nvGrpSpPr>
            <p:cNvPr id="343" name="Group 342"/>
            <p:cNvGrpSpPr/>
            <p:nvPr/>
          </p:nvGrpSpPr>
          <p:grpSpPr>
            <a:xfrm>
              <a:off x="7315200" y="2425700"/>
              <a:ext cx="633413" cy="4432300"/>
              <a:chOff x="5837238" y="2425700"/>
              <a:chExt cx="633413" cy="4432300"/>
            </a:xfrm>
          </p:grpSpPr>
          <p:sp>
            <p:nvSpPr>
              <p:cNvPr id="398" name="Rectangle 96"/>
              <p:cNvSpPr>
                <a:spLocks noChangeArrowheads="1"/>
              </p:cNvSpPr>
              <p:nvPr/>
            </p:nvSpPr>
            <p:spPr bwMode="auto">
              <a:xfrm>
                <a:off x="5837238" y="2471737"/>
                <a:ext cx="592138" cy="293688"/>
              </a:xfrm>
              <a:prstGeom prst="rect">
                <a:avLst/>
              </a:prstGeom>
              <a:solidFill>
                <a:srgbClr val="66C2A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9" name="Rectangle 97"/>
              <p:cNvSpPr>
                <a:spLocks noChangeArrowheads="1"/>
              </p:cNvSpPr>
              <p:nvPr/>
            </p:nvSpPr>
            <p:spPr bwMode="auto">
              <a:xfrm>
                <a:off x="5930838" y="2476500"/>
                <a:ext cx="5175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dirty="0">
                    <a:ln>
                      <a:noFill/>
                    </a:ln>
                    <a:solidFill>
                      <a:srgbClr val="000000"/>
                    </a:solidFill>
                    <a:effectLst/>
                    <a:latin typeface="Times New Roman" panose="02020603050405020304" pitchFamily="18" charset="0"/>
                  </a:rPr>
                  <a:t>R01</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400" name="Rectangle 110"/>
              <p:cNvSpPr>
                <a:spLocks noChangeArrowheads="1"/>
              </p:cNvSpPr>
              <p:nvPr/>
            </p:nvSpPr>
            <p:spPr bwMode="auto">
              <a:xfrm>
                <a:off x="5837238" y="2913062"/>
                <a:ext cx="592138" cy="293688"/>
              </a:xfrm>
              <a:prstGeom prst="rect">
                <a:avLst/>
              </a:prstGeom>
              <a:solidFill>
                <a:srgbClr val="66C2A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1" name="Rectangle 111"/>
              <p:cNvSpPr>
                <a:spLocks noChangeArrowheads="1"/>
              </p:cNvSpPr>
              <p:nvPr/>
            </p:nvSpPr>
            <p:spPr bwMode="auto">
              <a:xfrm>
                <a:off x="5929313" y="2917825"/>
                <a:ext cx="5175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dirty="0">
                    <a:ln>
                      <a:noFill/>
                    </a:ln>
                    <a:solidFill>
                      <a:srgbClr val="000000"/>
                    </a:solidFill>
                    <a:effectLst/>
                    <a:latin typeface="Times New Roman" panose="02020603050405020304" pitchFamily="18" charset="0"/>
                  </a:rPr>
                  <a:t>R02</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402" name="Rectangle 120"/>
              <p:cNvSpPr>
                <a:spLocks noChangeArrowheads="1"/>
              </p:cNvSpPr>
              <p:nvPr/>
            </p:nvSpPr>
            <p:spPr bwMode="auto">
              <a:xfrm>
                <a:off x="5837238" y="3724275"/>
                <a:ext cx="592138" cy="295275"/>
              </a:xfrm>
              <a:prstGeom prst="rect">
                <a:avLst/>
              </a:prstGeom>
              <a:solidFill>
                <a:srgbClr val="FC8D6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3" name="Rectangle 121"/>
              <p:cNvSpPr>
                <a:spLocks noChangeArrowheads="1"/>
              </p:cNvSpPr>
              <p:nvPr/>
            </p:nvSpPr>
            <p:spPr bwMode="auto">
              <a:xfrm>
                <a:off x="5935663" y="3733800"/>
                <a:ext cx="5048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a:ln>
                      <a:noFill/>
                    </a:ln>
                    <a:solidFill>
                      <a:srgbClr val="000000"/>
                    </a:solidFill>
                    <a:effectLst/>
                    <a:latin typeface="Times New Roman" panose="02020603050405020304" pitchFamily="18" charset="0"/>
                  </a:rPr>
                  <a:t>L02</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04" name="Line 144"/>
              <p:cNvSpPr>
                <a:spLocks noChangeShapeType="1"/>
              </p:cNvSpPr>
              <p:nvPr/>
            </p:nvSpPr>
            <p:spPr bwMode="auto">
              <a:xfrm>
                <a:off x="6132513" y="2765425"/>
                <a:ext cx="0" cy="107950"/>
              </a:xfrm>
              <a:prstGeom prst="line">
                <a:avLst/>
              </a:prstGeom>
              <a:noFill/>
              <a:ln w="793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5" name="Freeform 145"/>
              <p:cNvSpPr>
                <a:spLocks/>
              </p:cNvSpPr>
              <p:nvPr/>
            </p:nvSpPr>
            <p:spPr bwMode="auto">
              <a:xfrm>
                <a:off x="6110288" y="2867025"/>
                <a:ext cx="46038" cy="46038"/>
              </a:xfrm>
              <a:custGeom>
                <a:avLst/>
                <a:gdLst>
                  <a:gd name="T0" fmla="*/ 29 w 29"/>
                  <a:gd name="T1" fmla="*/ 0 h 29"/>
                  <a:gd name="T2" fmla="*/ 14 w 29"/>
                  <a:gd name="T3" fmla="*/ 29 h 29"/>
                  <a:gd name="T4" fmla="*/ 0 w 29"/>
                  <a:gd name="T5" fmla="*/ 0 h 29"/>
                  <a:gd name="T6" fmla="*/ 29 w 29"/>
                  <a:gd name="T7" fmla="*/ 0 h 29"/>
                </a:gdLst>
                <a:ahLst/>
                <a:cxnLst>
                  <a:cxn ang="0">
                    <a:pos x="T0" y="T1"/>
                  </a:cxn>
                  <a:cxn ang="0">
                    <a:pos x="T2" y="T3"/>
                  </a:cxn>
                  <a:cxn ang="0">
                    <a:pos x="T4" y="T5"/>
                  </a:cxn>
                  <a:cxn ang="0">
                    <a:pos x="T6" y="T7"/>
                  </a:cxn>
                </a:cxnLst>
                <a:rect l="0" t="0" r="r" b="b"/>
                <a:pathLst>
                  <a:path w="29" h="29">
                    <a:moveTo>
                      <a:pt x="29" y="0"/>
                    </a:moveTo>
                    <a:lnTo>
                      <a:pt x="14" y="29"/>
                    </a:lnTo>
                    <a:lnTo>
                      <a:pt x="0" y="0"/>
                    </a:lnTo>
                    <a:lnTo>
                      <a:pt x="2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6" name="Freeform 161"/>
              <p:cNvSpPr>
                <a:spLocks/>
              </p:cNvSpPr>
              <p:nvPr/>
            </p:nvSpPr>
            <p:spPr bwMode="auto">
              <a:xfrm>
                <a:off x="6110288" y="2425700"/>
                <a:ext cx="46038" cy="46038"/>
              </a:xfrm>
              <a:custGeom>
                <a:avLst/>
                <a:gdLst>
                  <a:gd name="T0" fmla="*/ 29 w 29"/>
                  <a:gd name="T1" fmla="*/ 0 h 29"/>
                  <a:gd name="T2" fmla="*/ 14 w 29"/>
                  <a:gd name="T3" fmla="*/ 29 h 29"/>
                  <a:gd name="T4" fmla="*/ 0 w 29"/>
                  <a:gd name="T5" fmla="*/ 0 h 29"/>
                  <a:gd name="T6" fmla="*/ 29 w 29"/>
                  <a:gd name="T7" fmla="*/ 0 h 29"/>
                </a:gdLst>
                <a:ahLst/>
                <a:cxnLst>
                  <a:cxn ang="0">
                    <a:pos x="T0" y="T1"/>
                  </a:cxn>
                  <a:cxn ang="0">
                    <a:pos x="T2" y="T3"/>
                  </a:cxn>
                  <a:cxn ang="0">
                    <a:pos x="T4" y="T5"/>
                  </a:cxn>
                  <a:cxn ang="0">
                    <a:pos x="T6" y="T7"/>
                  </a:cxn>
                </a:cxnLst>
                <a:rect l="0" t="0" r="r" b="b"/>
                <a:pathLst>
                  <a:path w="29" h="29">
                    <a:moveTo>
                      <a:pt x="29" y="0"/>
                    </a:moveTo>
                    <a:lnTo>
                      <a:pt x="14" y="29"/>
                    </a:lnTo>
                    <a:lnTo>
                      <a:pt x="0" y="0"/>
                    </a:lnTo>
                    <a:lnTo>
                      <a:pt x="2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7" name="Line 188"/>
              <p:cNvSpPr>
                <a:spLocks noChangeShapeType="1"/>
              </p:cNvSpPr>
              <p:nvPr/>
            </p:nvSpPr>
            <p:spPr bwMode="auto">
              <a:xfrm>
                <a:off x="6132513" y="3206750"/>
                <a:ext cx="0" cy="477838"/>
              </a:xfrm>
              <a:prstGeom prst="line">
                <a:avLst/>
              </a:prstGeom>
              <a:noFill/>
              <a:ln w="793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8" name="Freeform 189"/>
              <p:cNvSpPr>
                <a:spLocks/>
              </p:cNvSpPr>
              <p:nvPr/>
            </p:nvSpPr>
            <p:spPr bwMode="auto">
              <a:xfrm>
                <a:off x="6110288" y="3678237"/>
                <a:ext cx="46038" cy="46038"/>
              </a:xfrm>
              <a:custGeom>
                <a:avLst/>
                <a:gdLst>
                  <a:gd name="T0" fmla="*/ 29 w 29"/>
                  <a:gd name="T1" fmla="*/ 0 h 29"/>
                  <a:gd name="T2" fmla="*/ 14 w 29"/>
                  <a:gd name="T3" fmla="*/ 29 h 29"/>
                  <a:gd name="T4" fmla="*/ 0 w 29"/>
                  <a:gd name="T5" fmla="*/ 0 h 29"/>
                  <a:gd name="T6" fmla="*/ 29 w 29"/>
                  <a:gd name="T7" fmla="*/ 0 h 29"/>
                </a:gdLst>
                <a:ahLst/>
                <a:cxnLst>
                  <a:cxn ang="0">
                    <a:pos x="T0" y="T1"/>
                  </a:cxn>
                  <a:cxn ang="0">
                    <a:pos x="T2" y="T3"/>
                  </a:cxn>
                  <a:cxn ang="0">
                    <a:pos x="T4" y="T5"/>
                  </a:cxn>
                  <a:cxn ang="0">
                    <a:pos x="T6" y="T7"/>
                  </a:cxn>
                </a:cxnLst>
                <a:rect l="0" t="0" r="r" b="b"/>
                <a:pathLst>
                  <a:path w="29" h="29">
                    <a:moveTo>
                      <a:pt x="29" y="0"/>
                    </a:moveTo>
                    <a:lnTo>
                      <a:pt x="14" y="29"/>
                    </a:lnTo>
                    <a:lnTo>
                      <a:pt x="0" y="0"/>
                    </a:lnTo>
                    <a:lnTo>
                      <a:pt x="2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9" name="Rectangle 192"/>
              <p:cNvSpPr>
                <a:spLocks noChangeArrowheads="1"/>
              </p:cNvSpPr>
              <p:nvPr/>
            </p:nvSpPr>
            <p:spPr bwMode="auto">
              <a:xfrm>
                <a:off x="5837238" y="4975225"/>
                <a:ext cx="592138" cy="293688"/>
              </a:xfrm>
              <a:prstGeom prst="rect">
                <a:avLst/>
              </a:prstGeom>
              <a:solidFill>
                <a:srgbClr val="8DA0C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0" name="Rectangle 193"/>
              <p:cNvSpPr>
                <a:spLocks noChangeArrowheads="1"/>
              </p:cNvSpPr>
              <p:nvPr/>
            </p:nvSpPr>
            <p:spPr bwMode="auto">
              <a:xfrm>
                <a:off x="5935663" y="4983162"/>
                <a:ext cx="5048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dirty="0">
                    <a:ln>
                      <a:noFill/>
                    </a:ln>
                    <a:solidFill>
                      <a:srgbClr val="000000"/>
                    </a:solidFill>
                    <a:effectLst/>
                    <a:latin typeface="Times New Roman" panose="02020603050405020304" pitchFamily="18" charset="0"/>
                  </a:rPr>
                  <a:t>L03</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411" name="Line 236"/>
              <p:cNvSpPr>
                <a:spLocks noChangeShapeType="1"/>
              </p:cNvSpPr>
              <p:nvPr/>
            </p:nvSpPr>
            <p:spPr bwMode="auto">
              <a:xfrm>
                <a:off x="6132513" y="4019550"/>
                <a:ext cx="0" cy="915988"/>
              </a:xfrm>
              <a:prstGeom prst="line">
                <a:avLst/>
              </a:prstGeom>
              <a:noFill/>
              <a:ln w="793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2" name="Freeform 237"/>
              <p:cNvSpPr>
                <a:spLocks/>
              </p:cNvSpPr>
              <p:nvPr/>
            </p:nvSpPr>
            <p:spPr bwMode="auto">
              <a:xfrm>
                <a:off x="6110288" y="4929187"/>
                <a:ext cx="46038" cy="46038"/>
              </a:xfrm>
              <a:custGeom>
                <a:avLst/>
                <a:gdLst>
                  <a:gd name="T0" fmla="*/ 29 w 29"/>
                  <a:gd name="T1" fmla="*/ 0 h 29"/>
                  <a:gd name="T2" fmla="*/ 14 w 29"/>
                  <a:gd name="T3" fmla="*/ 29 h 29"/>
                  <a:gd name="T4" fmla="*/ 0 w 29"/>
                  <a:gd name="T5" fmla="*/ 0 h 29"/>
                  <a:gd name="T6" fmla="*/ 29 w 29"/>
                  <a:gd name="T7" fmla="*/ 0 h 29"/>
                </a:gdLst>
                <a:ahLst/>
                <a:cxnLst>
                  <a:cxn ang="0">
                    <a:pos x="T0" y="T1"/>
                  </a:cxn>
                  <a:cxn ang="0">
                    <a:pos x="T2" y="T3"/>
                  </a:cxn>
                  <a:cxn ang="0">
                    <a:pos x="T4" y="T5"/>
                  </a:cxn>
                  <a:cxn ang="0">
                    <a:pos x="T6" y="T7"/>
                  </a:cxn>
                </a:cxnLst>
                <a:rect l="0" t="0" r="r" b="b"/>
                <a:pathLst>
                  <a:path w="29" h="29">
                    <a:moveTo>
                      <a:pt x="29" y="0"/>
                    </a:moveTo>
                    <a:lnTo>
                      <a:pt x="14" y="29"/>
                    </a:lnTo>
                    <a:lnTo>
                      <a:pt x="0" y="0"/>
                    </a:lnTo>
                    <a:lnTo>
                      <a:pt x="2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3" name="Rectangle 240"/>
              <p:cNvSpPr>
                <a:spLocks noChangeArrowheads="1"/>
              </p:cNvSpPr>
              <p:nvPr/>
            </p:nvSpPr>
            <p:spPr bwMode="auto">
              <a:xfrm>
                <a:off x="5837238" y="6224587"/>
                <a:ext cx="592138" cy="295275"/>
              </a:xfrm>
              <a:prstGeom prst="rect">
                <a:avLst/>
              </a:prstGeom>
              <a:solidFill>
                <a:srgbClr val="A6D85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4" name="Rectangle 241"/>
              <p:cNvSpPr>
                <a:spLocks noChangeArrowheads="1"/>
              </p:cNvSpPr>
              <p:nvPr/>
            </p:nvSpPr>
            <p:spPr bwMode="auto">
              <a:xfrm>
                <a:off x="5984875" y="6234112"/>
                <a:ext cx="4064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a:ln>
                      <a:noFill/>
                    </a:ln>
                    <a:solidFill>
                      <a:srgbClr val="000000"/>
                    </a:solidFill>
                    <a:effectLst/>
                    <a:latin typeface="Times New Roman" panose="02020603050405020304" pitchFamily="18" charset="0"/>
                  </a:rPr>
                  <a:t>FC</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15" name="Line 266"/>
              <p:cNvSpPr>
                <a:spLocks noChangeShapeType="1"/>
              </p:cNvSpPr>
              <p:nvPr/>
            </p:nvSpPr>
            <p:spPr bwMode="auto">
              <a:xfrm>
                <a:off x="6132513" y="5268912"/>
                <a:ext cx="0" cy="915988"/>
              </a:xfrm>
              <a:prstGeom prst="line">
                <a:avLst/>
              </a:prstGeom>
              <a:noFill/>
              <a:ln w="793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6" name="Freeform 267"/>
              <p:cNvSpPr>
                <a:spLocks/>
              </p:cNvSpPr>
              <p:nvPr/>
            </p:nvSpPr>
            <p:spPr bwMode="auto">
              <a:xfrm>
                <a:off x="6110288" y="6180137"/>
                <a:ext cx="46038" cy="44450"/>
              </a:xfrm>
              <a:custGeom>
                <a:avLst/>
                <a:gdLst>
                  <a:gd name="T0" fmla="*/ 29 w 29"/>
                  <a:gd name="T1" fmla="*/ 0 h 28"/>
                  <a:gd name="T2" fmla="*/ 14 w 29"/>
                  <a:gd name="T3" fmla="*/ 28 h 28"/>
                  <a:gd name="T4" fmla="*/ 0 w 29"/>
                  <a:gd name="T5" fmla="*/ 0 h 28"/>
                  <a:gd name="T6" fmla="*/ 29 w 29"/>
                  <a:gd name="T7" fmla="*/ 0 h 28"/>
                </a:gdLst>
                <a:ahLst/>
                <a:cxnLst>
                  <a:cxn ang="0">
                    <a:pos x="T0" y="T1"/>
                  </a:cxn>
                  <a:cxn ang="0">
                    <a:pos x="T2" y="T3"/>
                  </a:cxn>
                  <a:cxn ang="0">
                    <a:pos x="T4" y="T5"/>
                  </a:cxn>
                  <a:cxn ang="0">
                    <a:pos x="T6" y="T7"/>
                  </a:cxn>
                </a:cxnLst>
                <a:rect l="0" t="0" r="r" b="b"/>
                <a:pathLst>
                  <a:path w="29" h="28">
                    <a:moveTo>
                      <a:pt x="29" y="0"/>
                    </a:moveTo>
                    <a:lnTo>
                      <a:pt x="14" y="28"/>
                    </a:lnTo>
                    <a:lnTo>
                      <a:pt x="0" y="0"/>
                    </a:lnTo>
                    <a:lnTo>
                      <a:pt x="2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7" name="Freeform 272"/>
              <p:cNvSpPr>
                <a:spLocks/>
              </p:cNvSpPr>
              <p:nvPr/>
            </p:nvSpPr>
            <p:spPr bwMode="auto">
              <a:xfrm>
                <a:off x="6108701" y="4564062"/>
                <a:ext cx="46038" cy="46038"/>
              </a:xfrm>
              <a:custGeom>
                <a:avLst/>
                <a:gdLst>
                  <a:gd name="T0" fmla="*/ 29 w 29"/>
                  <a:gd name="T1" fmla="*/ 0 h 29"/>
                  <a:gd name="T2" fmla="*/ 15 w 29"/>
                  <a:gd name="T3" fmla="*/ 29 h 29"/>
                  <a:gd name="T4" fmla="*/ 0 w 29"/>
                  <a:gd name="T5" fmla="*/ 0 h 29"/>
                  <a:gd name="T6" fmla="*/ 29 w 29"/>
                  <a:gd name="T7" fmla="*/ 0 h 29"/>
                </a:gdLst>
                <a:ahLst/>
                <a:cxnLst>
                  <a:cxn ang="0">
                    <a:pos x="T0" y="T1"/>
                  </a:cxn>
                  <a:cxn ang="0">
                    <a:pos x="T2" y="T3"/>
                  </a:cxn>
                  <a:cxn ang="0">
                    <a:pos x="T4" y="T5"/>
                  </a:cxn>
                  <a:cxn ang="0">
                    <a:pos x="T6" y="T7"/>
                  </a:cxn>
                </a:cxnLst>
                <a:rect l="0" t="0" r="r" b="b"/>
                <a:pathLst>
                  <a:path w="29" h="29">
                    <a:moveTo>
                      <a:pt x="29" y="0"/>
                    </a:moveTo>
                    <a:lnTo>
                      <a:pt x="15" y="29"/>
                    </a:lnTo>
                    <a:lnTo>
                      <a:pt x="0" y="0"/>
                    </a:lnTo>
                    <a:lnTo>
                      <a:pt x="2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8" name="Line 289"/>
              <p:cNvSpPr>
                <a:spLocks noChangeShapeType="1"/>
              </p:cNvSpPr>
              <p:nvPr/>
            </p:nvSpPr>
            <p:spPr bwMode="auto">
              <a:xfrm>
                <a:off x="6132513" y="5821362"/>
                <a:ext cx="0" cy="33338"/>
              </a:xfrm>
              <a:prstGeom prst="line">
                <a:avLst/>
              </a:prstGeom>
              <a:noFill/>
              <a:ln w="793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9" name="Freeform 290"/>
              <p:cNvSpPr>
                <a:spLocks/>
              </p:cNvSpPr>
              <p:nvPr/>
            </p:nvSpPr>
            <p:spPr bwMode="auto">
              <a:xfrm>
                <a:off x="6110288" y="5808662"/>
                <a:ext cx="46038" cy="46038"/>
              </a:xfrm>
              <a:custGeom>
                <a:avLst/>
                <a:gdLst>
                  <a:gd name="T0" fmla="*/ 29 w 29"/>
                  <a:gd name="T1" fmla="*/ 0 h 29"/>
                  <a:gd name="T2" fmla="*/ 14 w 29"/>
                  <a:gd name="T3" fmla="*/ 29 h 29"/>
                  <a:gd name="T4" fmla="*/ 0 w 29"/>
                  <a:gd name="T5" fmla="*/ 0 h 29"/>
                  <a:gd name="T6" fmla="*/ 29 w 29"/>
                  <a:gd name="T7" fmla="*/ 0 h 29"/>
                </a:gdLst>
                <a:ahLst/>
                <a:cxnLst>
                  <a:cxn ang="0">
                    <a:pos x="T0" y="T1"/>
                  </a:cxn>
                  <a:cxn ang="0">
                    <a:pos x="T2" y="T3"/>
                  </a:cxn>
                  <a:cxn ang="0">
                    <a:pos x="T4" y="T5"/>
                  </a:cxn>
                  <a:cxn ang="0">
                    <a:pos x="T6" y="T7"/>
                  </a:cxn>
                </a:cxnLst>
                <a:rect l="0" t="0" r="r" b="b"/>
                <a:pathLst>
                  <a:path w="29" h="29">
                    <a:moveTo>
                      <a:pt x="29" y="0"/>
                    </a:moveTo>
                    <a:lnTo>
                      <a:pt x="14" y="29"/>
                    </a:lnTo>
                    <a:lnTo>
                      <a:pt x="0" y="0"/>
                    </a:lnTo>
                    <a:lnTo>
                      <a:pt x="2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0" name="Rectangle 304"/>
              <p:cNvSpPr>
                <a:spLocks noChangeArrowheads="1"/>
              </p:cNvSpPr>
              <p:nvPr/>
            </p:nvSpPr>
            <p:spPr bwMode="auto">
              <a:xfrm>
                <a:off x="5897563" y="6521450"/>
                <a:ext cx="57308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a:ln>
                      <a:noFill/>
                    </a:ln>
                    <a:solidFill>
                      <a:srgbClr val="000000"/>
                    </a:solidFill>
                    <a:effectLst/>
                    <a:latin typeface="Times New Roman" panose="02020603050405020304" pitchFamily="18" charset="0"/>
                  </a:rPr>
                  <a:t>RLL</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21" name="Line 332"/>
              <p:cNvSpPr>
                <a:spLocks noChangeShapeType="1"/>
              </p:cNvSpPr>
              <p:nvPr/>
            </p:nvSpPr>
            <p:spPr bwMode="auto">
              <a:xfrm>
                <a:off x="6132513" y="3206750"/>
                <a:ext cx="0" cy="107950"/>
              </a:xfrm>
              <a:prstGeom prst="line">
                <a:avLst/>
              </a:prstGeom>
              <a:noFill/>
              <a:ln w="793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2" name="Freeform 333"/>
              <p:cNvSpPr>
                <a:spLocks/>
              </p:cNvSpPr>
              <p:nvPr/>
            </p:nvSpPr>
            <p:spPr bwMode="auto">
              <a:xfrm>
                <a:off x="6110288" y="3309937"/>
                <a:ext cx="46038" cy="46038"/>
              </a:xfrm>
              <a:custGeom>
                <a:avLst/>
                <a:gdLst>
                  <a:gd name="T0" fmla="*/ 29 w 29"/>
                  <a:gd name="T1" fmla="*/ 0 h 29"/>
                  <a:gd name="T2" fmla="*/ 14 w 29"/>
                  <a:gd name="T3" fmla="*/ 29 h 29"/>
                  <a:gd name="T4" fmla="*/ 0 w 29"/>
                  <a:gd name="T5" fmla="*/ 0 h 29"/>
                  <a:gd name="T6" fmla="*/ 29 w 29"/>
                  <a:gd name="T7" fmla="*/ 0 h 29"/>
                </a:gdLst>
                <a:ahLst/>
                <a:cxnLst>
                  <a:cxn ang="0">
                    <a:pos x="T0" y="T1"/>
                  </a:cxn>
                  <a:cxn ang="0">
                    <a:pos x="T2" y="T3"/>
                  </a:cxn>
                  <a:cxn ang="0">
                    <a:pos x="T4" y="T5"/>
                  </a:cxn>
                  <a:cxn ang="0">
                    <a:pos x="T6" y="T7"/>
                  </a:cxn>
                </a:cxnLst>
                <a:rect l="0" t="0" r="r" b="b"/>
                <a:pathLst>
                  <a:path w="29" h="29">
                    <a:moveTo>
                      <a:pt x="29" y="0"/>
                    </a:moveTo>
                    <a:lnTo>
                      <a:pt x="14" y="29"/>
                    </a:lnTo>
                    <a:lnTo>
                      <a:pt x="0" y="0"/>
                    </a:lnTo>
                    <a:lnTo>
                      <a:pt x="2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49" name="Group 348"/>
            <p:cNvGrpSpPr/>
            <p:nvPr/>
          </p:nvGrpSpPr>
          <p:grpSpPr>
            <a:xfrm>
              <a:off x="6574536" y="2425700"/>
              <a:ext cx="639763" cy="4432300"/>
              <a:chOff x="9534525" y="2425700"/>
              <a:chExt cx="639763" cy="4432300"/>
            </a:xfrm>
          </p:grpSpPr>
          <p:sp>
            <p:nvSpPr>
              <p:cNvPr id="370" name="Rectangle 106"/>
              <p:cNvSpPr>
                <a:spLocks noChangeArrowheads="1"/>
              </p:cNvSpPr>
              <p:nvPr/>
            </p:nvSpPr>
            <p:spPr bwMode="auto">
              <a:xfrm>
                <a:off x="9534525" y="2471737"/>
                <a:ext cx="590550" cy="293688"/>
              </a:xfrm>
              <a:prstGeom prst="rect">
                <a:avLst/>
              </a:prstGeom>
              <a:solidFill>
                <a:srgbClr val="66C2A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1" name="Rectangle 107"/>
              <p:cNvSpPr>
                <a:spLocks noChangeArrowheads="1"/>
              </p:cNvSpPr>
              <p:nvPr/>
            </p:nvSpPr>
            <p:spPr bwMode="auto">
              <a:xfrm>
                <a:off x="9631363" y="2476500"/>
                <a:ext cx="5048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dirty="0">
                    <a:ln>
                      <a:noFill/>
                    </a:ln>
                    <a:solidFill>
                      <a:srgbClr val="000000"/>
                    </a:solidFill>
                    <a:effectLst/>
                    <a:latin typeface="Times New Roman" panose="02020603050405020304" pitchFamily="18" charset="0"/>
                  </a:rPr>
                  <a:t>L01</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72" name="Rectangle 130"/>
              <p:cNvSpPr>
                <a:spLocks noChangeArrowheads="1"/>
              </p:cNvSpPr>
              <p:nvPr/>
            </p:nvSpPr>
            <p:spPr bwMode="auto">
              <a:xfrm>
                <a:off x="9534525" y="3724275"/>
                <a:ext cx="590550" cy="295275"/>
              </a:xfrm>
              <a:prstGeom prst="rect">
                <a:avLst/>
              </a:prstGeom>
              <a:solidFill>
                <a:srgbClr val="FC8D6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3" name="Rectangle 131"/>
              <p:cNvSpPr>
                <a:spLocks noChangeArrowheads="1"/>
              </p:cNvSpPr>
              <p:nvPr/>
            </p:nvSpPr>
            <p:spPr bwMode="auto">
              <a:xfrm>
                <a:off x="9625013" y="3733800"/>
                <a:ext cx="5175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a:ln>
                      <a:noFill/>
                    </a:ln>
                    <a:solidFill>
                      <a:srgbClr val="000000"/>
                    </a:solidFill>
                    <a:effectLst/>
                    <a:latin typeface="Times New Roman" panose="02020603050405020304" pitchFamily="18" charset="0"/>
                  </a:rPr>
                  <a:t>R03</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74" name="Rectangle 138"/>
              <p:cNvSpPr>
                <a:spLocks noChangeArrowheads="1"/>
              </p:cNvSpPr>
              <p:nvPr/>
            </p:nvSpPr>
            <p:spPr bwMode="auto">
              <a:xfrm>
                <a:off x="9534525" y="4165600"/>
                <a:ext cx="590550" cy="295275"/>
              </a:xfrm>
              <a:prstGeom prst="rect">
                <a:avLst/>
              </a:prstGeom>
              <a:solidFill>
                <a:srgbClr val="FC8D6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5" name="Rectangle 139"/>
              <p:cNvSpPr>
                <a:spLocks noChangeArrowheads="1"/>
              </p:cNvSpPr>
              <p:nvPr/>
            </p:nvSpPr>
            <p:spPr bwMode="auto">
              <a:xfrm>
                <a:off x="9625013" y="4175125"/>
                <a:ext cx="5175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a:ln>
                      <a:noFill/>
                    </a:ln>
                    <a:solidFill>
                      <a:srgbClr val="000000"/>
                    </a:solidFill>
                    <a:effectLst/>
                    <a:latin typeface="Times New Roman" panose="02020603050405020304" pitchFamily="18" charset="0"/>
                  </a:rPr>
                  <a:t>R04</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76" name="Line 156"/>
              <p:cNvSpPr>
                <a:spLocks noChangeShapeType="1"/>
              </p:cNvSpPr>
              <p:nvPr/>
            </p:nvSpPr>
            <p:spPr bwMode="auto">
              <a:xfrm>
                <a:off x="9829800" y="4019550"/>
                <a:ext cx="0" cy="106363"/>
              </a:xfrm>
              <a:prstGeom prst="line">
                <a:avLst/>
              </a:prstGeom>
              <a:noFill/>
              <a:ln w="793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7" name="Freeform 376"/>
              <p:cNvSpPr>
                <a:spLocks/>
              </p:cNvSpPr>
              <p:nvPr/>
            </p:nvSpPr>
            <p:spPr bwMode="auto">
              <a:xfrm>
                <a:off x="9805988" y="4119562"/>
                <a:ext cx="46038" cy="46038"/>
              </a:xfrm>
              <a:custGeom>
                <a:avLst/>
                <a:gdLst>
                  <a:gd name="T0" fmla="*/ 29 w 29"/>
                  <a:gd name="T1" fmla="*/ 0 h 29"/>
                  <a:gd name="T2" fmla="*/ 15 w 29"/>
                  <a:gd name="T3" fmla="*/ 29 h 29"/>
                  <a:gd name="T4" fmla="*/ 0 w 29"/>
                  <a:gd name="T5" fmla="*/ 0 h 29"/>
                  <a:gd name="T6" fmla="*/ 29 w 29"/>
                  <a:gd name="T7" fmla="*/ 0 h 29"/>
                </a:gdLst>
                <a:ahLst/>
                <a:cxnLst>
                  <a:cxn ang="0">
                    <a:pos x="T0" y="T1"/>
                  </a:cxn>
                  <a:cxn ang="0">
                    <a:pos x="T2" y="T3"/>
                  </a:cxn>
                  <a:cxn ang="0">
                    <a:pos x="T4" y="T5"/>
                  </a:cxn>
                  <a:cxn ang="0">
                    <a:pos x="T6" y="T7"/>
                  </a:cxn>
                </a:cxnLst>
                <a:rect l="0" t="0" r="r" b="b"/>
                <a:pathLst>
                  <a:path w="29" h="29">
                    <a:moveTo>
                      <a:pt x="29" y="0"/>
                    </a:moveTo>
                    <a:lnTo>
                      <a:pt x="15" y="29"/>
                    </a:lnTo>
                    <a:lnTo>
                      <a:pt x="0" y="0"/>
                    </a:lnTo>
                    <a:lnTo>
                      <a:pt x="2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8" name="Freeform 171"/>
              <p:cNvSpPr>
                <a:spLocks/>
              </p:cNvSpPr>
              <p:nvPr/>
            </p:nvSpPr>
            <p:spPr bwMode="auto">
              <a:xfrm>
                <a:off x="9805988" y="2425700"/>
                <a:ext cx="46038" cy="46038"/>
              </a:xfrm>
              <a:custGeom>
                <a:avLst/>
                <a:gdLst>
                  <a:gd name="T0" fmla="*/ 29 w 29"/>
                  <a:gd name="T1" fmla="*/ 0 h 29"/>
                  <a:gd name="T2" fmla="*/ 15 w 29"/>
                  <a:gd name="T3" fmla="*/ 29 h 29"/>
                  <a:gd name="T4" fmla="*/ 0 w 29"/>
                  <a:gd name="T5" fmla="*/ 0 h 29"/>
                  <a:gd name="T6" fmla="*/ 29 w 29"/>
                  <a:gd name="T7" fmla="*/ 0 h 29"/>
                </a:gdLst>
                <a:ahLst/>
                <a:cxnLst>
                  <a:cxn ang="0">
                    <a:pos x="T0" y="T1"/>
                  </a:cxn>
                  <a:cxn ang="0">
                    <a:pos x="T2" y="T3"/>
                  </a:cxn>
                  <a:cxn ang="0">
                    <a:pos x="T4" y="T5"/>
                  </a:cxn>
                  <a:cxn ang="0">
                    <a:pos x="T6" y="T7"/>
                  </a:cxn>
                </a:cxnLst>
                <a:rect l="0" t="0" r="r" b="b"/>
                <a:pathLst>
                  <a:path w="29" h="29">
                    <a:moveTo>
                      <a:pt x="29" y="0"/>
                    </a:moveTo>
                    <a:lnTo>
                      <a:pt x="15" y="29"/>
                    </a:lnTo>
                    <a:lnTo>
                      <a:pt x="0" y="0"/>
                    </a:lnTo>
                    <a:lnTo>
                      <a:pt x="2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9" name="Line 180"/>
              <p:cNvSpPr>
                <a:spLocks noChangeShapeType="1"/>
              </p:cNvSpPr>
              <p:nvPr/>
            </p:nvSpPr>
            <p:spPr bwMode="auto">
              <a:xfrm>
                <a:off x="9829800" y="2765425"/>
                <a:ext cx="0" cy="919163"/>
              </a:xfrm>
              <a:prstGeom prst="line">
                <a:avLst/>
              </a:prstGeom>
              <a:noFill/>
              <a:ln w="793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0" name="Freeform 181"/>
              <p:cNvSpPr>
                <a:spLocks/>
              </p:cNvSpPr>
              <p:nvPr/>
            </p:nvSpPr>
            <p:spPr bwMode="auto">
              <a:xfrm>
                <a:off x="9805988" y="3678237"/>
                <a:ext cx="46038" cy="46038"/>
              </a:xfrm>
              <a:custGeom>
                <a:avLst/>
                <a:gdLst>
                  <a:gd name="T0" fmla="*/ 29 w 29"/>
                  <a:gd name="T1" fmla="*/ 0 h 29"/>
                  <a:gd name="T2" fmla="*/ 15 w 29"/>
                  <a:gd name="T3" fmla="*/ 29 h 29"/>
                  <a:gd name="T4" fmla="*/ 0 w 29"/>
                  <a:gd name="T5" fmla="*/ 0 h 29"/>
                  <a:gd name="T6" fmla="*/ 29 w 29"/>
                  <a:gd name="T7" fmla="*/ 0 h 29"/>
                </a:gdLst>
                <a:ahLst/>
                <a:cxnLst>
                  <a:cxn ang="0">
                    <a:pos x="T0" y="T1"/>
                  </a:cxn>
                  <a:cxn ang="0">
                    <a:pos x="T2" y="T3"/>
                  </a:cxn>
                  <a:cxn ang="0">
                    <a:pos x="T4" y="T5"/>
                  </a:cxn>
                  <a:cxn ang="0">
                    <a:pos x="T6" y="T7"/>
                  </a:cxn>
                </a:cxnLst>
                <a:rect l="0" t="0" r="r" b="b"/>
                <a:pathLst>
                  <a:path w="29" h="29">
                    <a:moveTo>
                      <a:pt x="29" y="0"/>
                    </a:moveTo>
                    <a:lnTo>
                      <a:pt x="15" y="29"/>
                    </a:lnTo>
                    <a:lnTo>
                      <a:pt x="0" y="0"/>
                    </a:lnTo>
                    <a:lnTo>
                      <a:pt x="2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1" name="Rectangle 202"/>
              <p:cNvSpPr>
                <a:spLocks noChangeArrowheads="1"/>
              </p:cNvSpPr>
              <p:nvPr/>
            </p:nvSpPr>
            <p:spPr bwMode="auto">
              <a:xfrm>
                <a:off x="9534525" y="4975225"/>
                <a:ext cx="590550" cy="293688"/>
              </a:xfrm>
              <a:prstGeom prst="rect">
                <a:avLst/>
              </a:prstGeom>
              <a:solidFill>
                <a:srgbClr val="8DA0C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2" name="Rectangle 203"/>
              <p:cNvSpPr>
                <a:spLocks noChangeArrowheads="1"/>
              </p:cNvSpPr>
              <p:nvPr/>
            </p:nvSpPr>
            <p:spPr bwMode="auto">
              <a:xfrm>
                <a:off x="9625013" y="4983162"/>
                <a:ext cx="5175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a:ln>
                      <a:noFill/>
                    </a:ln>
                    <a:solidFill>
                      <a:srgbClr val="000000"/>
                    </a:solidFill>
                    <a:effectLst/>
                    <a:latin typeface="Times New Roman" panose="02020603050405020304" pitchFamily="18" charset="0"/>
                  </a:rPr>
                  <a:t>R05</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83" name="Rectangle 210"/>
              <p:cNvSpPr>
                <a:spLocks noChangeArrowheads="1"/>
              </p:cNvSpPr>
              <p:nvPr/>
            </p:nvSpPr>
            <p:spPr bwMode="auto">
              <a:xfrm>
                <a:off x="9534525" y="5416550"/>
                <a:ext cx="590550" cy="293688"/>
              </a:xfrm>
              <a:prstGeom prst="rect">
                <a:avLst/>
              </a:prstGeom>
              <a:solidFill>
                <a:srgbClr val="8DA0C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4" name="Rectangle 211"/>
              <p:cNvSpPr>
                <a:spLocks noChangeArrowheads="1"/>
              </p:cNvSpPr>
              <p:nvPr/>
            </p:nvSpPr>
            <p:spPr bwMode="auto">
              <a:xfrm>
                <a:off x="9625013" y="5424487"/>
                <a:ext cx="5175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a:ln>
                      <a:noFill/>
                    </a:ln>
                    <a:solidFill>
                      <a:srgbClr val="000000"/>
                    </a:solidFill>
                    <a:effectLst/>
                    <a:latin typeface="Times New Roman" panose="02020603050405020304" pitchFamily="18" charset="0"/>
                  </a:rPr>
                  <a:t>R06</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85" name="Line 218"/>
              <p:cNvSpPr>
                <a:spLocks noChangeShapeType="1"/>
              </p:cNvSpPr>
              <p:nvPr/>
            </p:nvSpPr>
            <p:spPr bwMode="auto">
              <a:xfrm>
                <a:off x="9829800" y="5268912"/>
                <a:ext cx="0" cy="107950"/>
              </a:xfrm>
              <a:prstGeom prst="line">
                <a:avLst/>
              </a:prstGeom>
              <a:noFill/>
              <a:ln w="793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6" name="Freeform 219"/>
              <p:cNvSpPr>
                <a:spLocks/>
              </p:cNvSpPr>
              <p:nvPr/>
            </p:nvSpPr>
            <p:spPr bwMode="auto">
              <a:xfrm>
                <a:off x="9805988" y="5370512"/>
                <a:ext cx="46038" cy="46038"/>
              </a:xfrm>
              <a:custGeom>
                <a:avLst/>
                <a:gdLst>
                  <a:gd name="T0" fmla="*/ 29 w 29"/>
                  <a:gd name="T1" fmla="*/ 0 h 29"/>
                  <a:gd name="T2" fmla="*/ 15 w 29"/>
                  <a:gd name="T3" fmla="*/ 29 h 29"/>
                  <a:gd name="T4" fmla="*/ 0 w 29"/>
                  <a:gd name="T5" fmla="*/ 0 h 29"/>
                  <a:gd name="T6" fmla="*/ 29 w 29"/>
                  <a:gd name="T7" fmla="*/ 0 h 29"/>
                </a:gdLst>
                <a:ahLst/>
                <a:cxnLst>
                  <a:cxn ang="0">
                    <a:pos x="T0" y="T1"/>
                  </a:cxn>
                  <a:cxn ang="0">
                    <a:pos x="T2" y="T3"/>
                  </a:cxn>
                  <a:cxn ang="0">
                    <a:pos x="T4" y="T5"/>
                  </a:cxn>
                  <a:cxn ang="0">
                    <a:pos x="T6" y="T7"/>
                  </a:cxn>
                </a:cxnLst>
                <a:rect l="0" t="0" r="r" b="b"/>
                <a:pathLst>
                  <a:path w="29" h="29">
                    <a:moveTo>
                      <a:pt x="29" y="0"/>
                    </a:moveTo>
                    <a:lnTo>
                      <a:pt x="15" y="29"/>
                    </a:lnTo>
                    <a:lnTo>
                      <a:pt x="0" y="0"/>
                    </a:lnTo>
                    <a:lnTo>
                      <a:pt x="2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7" name="Line 228"/>
              <p:cNvSpPr>
                <a:spLocks noChangeShapeType="1"/>
              </p:cNvSpPr>
              <p:nvPr/>
            </p:nvSpPr>
            <p:spPr bwMode="auto">
              <a:xfrm>
                <a:off x="9829800" y="4460875"/>
                <a:ext cx="0" cy="474663"/>
              </a:xfrm>
              <a:prstGeom prst="line">
                <a:avLst/>
              </a:prstGeom>
              <a:noFill/>
              <a:ln w="793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8" name="Freeform 229"/>
              <p:cNvSpPr>
                <a:spLocks/>
              </p:cNvSpPr>
              <p:nvPr/>
            </p:nvSpPr>
            <p:spPr bwMode="auto">
              <a:xfrm>
                <a:off x="9805988" y="4929187"/>
                <a:ext cx="46038" cy="46038"/>
              </a:xfrm>
              <a:custGeom>
                <a:avLst/>
                <a:gdLst>
                  <a:gd name="T0" fmla="*/ 29 w 29"/>
                  <a:gd name="T1" fmla="*/ 0 h 29"/>
                  <a:gd name="T2" fmla="*/ 15 w 29"/>
                  <a:gd name="T3" fmla="*/ 29 h 29"/>
                  <a:gd name="T4" fmla="*/ 0 w 29"/>
                  <a:gd name="T5" fmla="*/ 0 h 29"/>
                  <a:gd name="T6" fmla="*/ 29 w 29"/>
                  <a:gd name="T7" fmla="*/ 0 h 29"/>
                </a:gdLst>
                <a:ahLst/>
                <a:cxnLst>
                  <a:cxn ang="0">
                    <a:pos x="T0" y="T1"/>
                  </a:cxn>
                  <a:cxn ang="0">
                    <a:pos x="T2" y="T3"/>
                  </a:cxn>
                  <a:cxn ang="0">
                    <a:pos x="T4" y="T5"/>
                  </a:cxn>
                  <a:cxn ang="0">
                    <a:pos x="T6" y="T7"/>
                  </a:cxn>
                </a:cxnLst>
                <a:rect l="0" t="0" r="r" b="b"/>
                <a:pathLst>
                  <a:path w="29" h="29">
                    <a:moveTo>
                      <a:pt x="29" y="0"/>
                    </a:moveTo>
                    <a:lnTo>
                      <a:pt x="15" y="29"/>
                    </a:lnTo>
                    <a:lnTo>
                      <a:pt x="0" y="0"/>
                    </a:lnTo>
                    <a:lnTo>
                      <a:pt x="2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9" name="Rectangle 250"/>
              <p:cNvSpPr>
                <a:spLocks noChangeArrowheads="1"/>
              </p:cNvSpPr>
              <p:nvPr/>
            </p:nvSpPr>
            <p:spPr bwMode="auto">
              <a:xfrm>
                <a:off x="9534525" y="6224587"/>
                <a:ext cx="590550" cy="295275"/>
              </a:xfrm>
              <a:prstGeom prst="rect">
                <a:avLst/>
              </a:prstGeom>
              <a:solidFill>
                <a:srgbClr val="A6D85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0" name="Rectangle 251"/>
              <p:cNvSpPr>
                <a:spLocks noChangeArrowheads="1"/>
              </p:cNvSpPr>
              <p:nvPr/>
            </p:nvSpPr>
            <p:spPr bwMode="auto">
              <a:xfrm>
                <a:off x="9680575" y="6234112"/>
                <a:ext cx="4064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a:ln>
                      <a:noFill/>
                    </a:ln>
                    <a:solidFill>
                      <a:srgbClr val="000000"/>
                    </a:solidFill>
                    <a:effectLst/>
                    <a:latin typeface="Times New Roman" panose="02020603050405020304" pitchFamily="18" charset="0"/>
                  </a:rPr>
                  <a:t>FC</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91" name="Line 260"/>
              <p:cNvSpPr>
                <a:spLocks noChangeShapeType="1"/>
              </p:cNvSpPr>
              <p:nvPr/>
            </p:nvSpPr>
            <p:spPr bwMode="auto">
              <a:xfrm>
                <a:off x="9829800" y="5710237"/>
                <a:ext cx="0" cy="474663"/>
              </a:xfrm>
              <a:prstGeom prst="line">
                <a:avLst/>
              </a:prstGeom>
              <a:noFill/>
              <a:ln w="793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2" name="Freeform 261"/>
              <p:cNvSpPr>
                <a:spLocks/>
              </p:cNvSpPr>
              <p:nvPr/>
            </p:nvSpPr>
            <p:spPr bwMode="auto">
              <a:xfrm>
                <a:off x="9805988" y="6180137"/>
                <a:ext cx="46038" cy="44450"/>
              </a:xfrm>
              <a:custGeom>
                <a:avLst/>
                <a:gdLst>
                  <a:gd name="T0" fmla="*/ 29 w 29"/>
                  <a:gd name="T1" fmla="*/ 0 h 28"/>
                  <a:gd name="T2" fmla="*/ 15 w 29"/>
                  <a:gd name="T3" fmla="*/ 28 h 28"/>
                  <a:gd name="T4" fmla="*/ 0 w 29"/>
                  <a:gd name="T5" fmla="*/ 0 h 28"/>
                  <a:gd name="T6" fmla="*/ 29 w 29"/>
                  <a:gd name="T7" fmla="*/ 0 h 28"/>
                </a:gdLst>
                <a:ahLst/>
                <a:cxnLst>
                  <a:cxn ang="0">
                    <a:pos x="T0" y="T1"/>
                  </a:cxn>
                  <a:cxn ang="0">
                    <a:pos x="T2" y="T3"/>
                  </a:cxn>
                  <a:cxn ang="0">
                    <a:pos x="T4" y="T5"/>
                  </a:cxn>
                  <a:cxn ang="0">
                    <a:pos x="T6" y="T7"/>
                  </a:cxn>
                </a:cxnLst>
                <a:rect l="0" t="0" r="r" b="b"/>
                <a:pathLst>
                  <a:path w="29" h="28">
                    <a:moveTo>
                      <a:pt x="29" y="0"/>
                    </a:moveTo>
                    <a:lnTo>
                      <a:pt x="15" y="28"/>
                    </a:lnTo>
                    <a:lnTo>
                      <a:pt x="0" y="0"/>
                    </a:lnTo>
                    <a:lnTo>
                      <a:pt x="2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3" name="Line 284"/>
              <p:cNvSpPr>
                <a:spLocks noChangeShapeType="1"/>
              </p:cNvSpPr>
              <p:nvPr/>
            </p:nvSpPr>
            <p:spPr bwMode="auto">
              <a:xfrm>
                <a:off x="9829800" y="4460875"/>
                <a:ext cx="0" cy="109538"/>
              </a:xfrm>
              <a:prstGeom prst="line">
                <a:avLst/>
              </a:prstGeom>
              <a:noFill/>
              <a:ln w="793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4" name="Freeform 285"/>
              <p:cNvSpPr>
                <a:spLocks/>
              </p:cNvSpPr>
              <p:nvPr/>
            </p:nvSpPr>
            <p:spPr bwMode="auto">
              <a:xfrm>
                <a:off x="9805988" y="4565650"/>
                <a:ext cx="46038" cy="44450"/>
              </a:xfrm>
              <a:custGeom>
                <a:avLst/>
                <a:gdLst>
                  <a:gd name="T0" fmla="*/ 29 w 29"/>
                  <a:gd name="T1" fmla="*/ 0 h 28"/>
                  <a:gd name="T2" fmla="*/ 15 w 29"/>
                  <a:gd name="T3" fmla="*/ 28 h 28"/>
                  <a:gd name="T4" fmla="*/ 0 w 29"/>
                  <a:gd name="T5" fmla="*/ 0 h 28"/>
                  <a:gd name="T6" fmla="*/ 29 w 29"/>
                  <a:gd name="T7" fmla="*/ 0 h 28"/>
                </a:gdLst>
                <a:ahLst/>
                <a:cxnLst>
                  <a:cxn ang="0">
                    <a:pos x="T0" y="T1"/>
                  </a:cxn>
                  <a:cxn ang="0">
                    <a:pos x="T2" y="T3"/>
                  </a:cxn>
                  <a:cxn ang="0">
                    <a:pos x="T4" y="T5"/>
                  </a:cxn>
                  <a:cxn ang="0">
                    <a:pos x="T6" y="T7"/>
                  </a:cxn>
                </a:cxnLst>
                <a:rect l="0" t="0" r="r" b="b"/>
                <a:pathLst>
                  <a:path w="29" h="28">
                    <a:moveTo>
                      <a:pt x="29" y="0"/>
                    </a:moveTo>
                    <a:lnTo>
                      <a:pt x="15" y="28"/>
                    </a:lnTo>
                    <a:lnTo>
                      <a:pt x="0" y="0"/>
                    </a:lnTo>
                    <a:lnTo>
                      <a:pt x="2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5" name="Freeform 302"/>
              <p:cNvSpPr>
                <a:spLocks/>
              </p:cNvSpPr>
              <p:nvPr/>
            </p:nvSpPr>
            <p:spPr bwMode="auto">
              <a:xfrm>
                <a:off x="9809163" y="5808662"/>
                <a:ext cx="46038" cy="46038"/>
              </a:xfrm>
              <a:custGeom>
                <a:avLst/>
                <a:gdLst>
                  <a:gd name="T0" fmla="*/ 29 w 29"/>
                  <a:gd name="T1" fmla="*/ 0 h 29"/>
                  <a:gd name="T2" fmla="*/ 15 w 29"/>
                  <a:gd name="T3" fmla="*/ 29 h 29"/>
                  <a:gd name="T4" fmla="*/ 0 w 29"/>
                  <a:gd name="T5" fmla="*/ 1 h 29"/>
                  <a:gd name="T6" fmla="*/ 29 w 29"/>
                  <a:gd name="T7" fmla="*/ 0 h 29"/>
                </a:gdLst>
                <a:ahLst/>
                <a:cxnLst>
                  <a:cxn ang="0">
                    <a:pos x="T0" y="T1"/>
                  </a:cxn>
                  <a:cxn ang="0">
                    <a:pos x="T2" y="T3"/>
                  </a:cxn>
                  <a:cxn ang="0">
                    <a:pos x="T4" y="T5"/>
                  </a:cxn>
                  <a:cxn ang="0">
                    <a:pos x="T6" y="T7"/>
                  </a:cxn>
                </a:cxnLst>
                <a:rect l="0" t="0" r="r" b="b"/>
                <a:pathLst>
                  <a:path w="29" h="29">
                    <a:moveTo>
                      <a:pt x="29" y="0"/>
                    </a:moveTo>
                    <a:lnTo>
                      <a:pt x="15" y="29"/>
                    </a:lnTo>
                    <a:lnTo>
                      <a:pt x="0" y="1"/>
                    </a:lnTo>
                    <a:lnTo>
                      <a:pt x="2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6" name="Rectangle 309"/>
              <p:cNvSpPr>
                <a:spLocks noChangeArrowheads="1"/>
              </p:cNvSpPr>
              <p:nvPr/>
            </p:nvSpPr>
            <p:spPr bwMode="auto">
              <a:xfrm>
                <a:off x="9588500" y="6521450"/>
                <a:ext cx="58578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a:ln>
                      <a:noFill/>
                    </a:ln>
                    <a:solidFill>
                      <a:srgbClr val="000000"/>
                    </a:solidFill>
                    <a:effectLst/>
                    <a:latin typeface="Times New Roman" panose="02020603050405020304" pitchFamily="18" charset="0"/>
                  </a:rPr>
                  <a:t>LRR</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97" name="Freeform 345"/>
              <p:cNvSpPr>
                <a:spLocks/>
              </p:cNvSpPr>
              <p:nvPr/>
            </p:nvSpPr>
            <p:spPr bwMode="auto">
              <a:xfrm>
                <a:off x="9809163" y="3309937"/>
                <a:ext cx="46038" cy="46038"/>
              </a:xfrm>
              <a:custGeom>
                <a:avLst/>
                <a:gdLst>
                  <a:gd name="T0" fmla="*/ 29 w 29"/>
                  <a:gd name="T1" fmla="*/ 0 h 29"/>
                  <a:gd name="T2" fmla="*/ 15 w 29"/>
                  <a:gd name="T3" fmla="*/ 29 h 29"/>
                  <a:gd name="T4" fmla="*/ 0 w 29"/>
                  <a:gd name="T5" fmla="*/ 0 h 29"/>
                  <a:gd name="T6" fmla="*/ 29 w 29"/>
                  <a:gd name="T7" fmla="*/ 0 h 29"/>
                </a:gdLst>
                <a:ahLst/>
                <a:cxnLst>
                  <a:cxn ang="0">
                    <a:pos x="T0" y="T1"/>
                  </a:cxn>
                  <a:cxn ang="0">
                    <a:pos x="T2" y="T3"/>
                  </a:cxn>
                  <a:cxn ang="0">
                    <a:pos x="T4" y="T5"/>
                  </a:cxn>
                  <a:cxn ang="0">
                    <a:pos x="T6" y="T7"/>
                  </a:cxn>
                </a:cxnLst>
                <a:rect l="0" t="0" r="r" b="b"/>
                <a:pathLst>
                  <a:path w="29" h="29">
                    <a:moveTo>
                      <a:pt x="29" y="0"/>
                    </a:moveTo>
                    <a:lnTo>
                      <a:pt x="15" y="29"/>
                    </a:lnTo>
                    <a:lnTo>
                      <a:pt x="0" y="0"/>
                    </a:lnTo>
                    <a:lnTo>
                      <a:pt x="2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55" name="Rectangle 82"/>
            <p:cNvSpPr>
              <a:spLocks noChangeArrowheads="1"/>
            </p:cNvSpPr>
            <p:nvPr/>
          </p:nvSpPr>
          <p:spPr bwMode="auto">
            <a:xfrm>
              <a:off x="6577013" y="1957387"/>
              <a:ext cx="590550" cy="293688"/>
            </a:xfrm>
            <a:prstGeom prst="rect">
              <a:avLst/>
            </a:prstGeom>
            <a:solidFill>
              <a:srgbClr val="FFA5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6" name="Rectangle 83"/>
            <p:cNvSpPr>
              <a:spLocks noChangeArrowheads="1"/>
            </p:cNvSpPr>
            <p:nvPr/>
          </p:nvSpPr>
          <p:spPr bwMode="auto">
            <a:xfrm>
              <a:off x="6791325" y="1962150"/>
              <a:ext cx="26511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a:ln>
                    <a:noFill/>
                  </a:ln>
                  <a:solidFill>
                    <a:srgbClr val="000000"/>
                  </a:solidFill>
                  <a:effectLst/>
                  <a:latin typeface="Times New Roman" panose="02020603050405020304" pitchFamily="18" charset="0"/>
                </a:rPr>
                <a:t>C</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57" name="Line 162"/>
            <p:cNvSpPr>
              <a:spLocks noChangeShapeType="1"/>
            </p:cNvSpPr>
            <p:nvPr/>
          </p:nvSpPr>
          <p:spPr bwMode="auto">
            <a:xfrm>
              <a:off x="6872288" y="2251075"/>
              <a:ext cx="0" cy="180975"/>
            </a:xfrm>
            <a:prstGeom prst="line">
              <a:avLst/>
            </a:prstGeom>
            <a:noFill/>
            <a:ln w="793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3" name="Line 317"/>
            <p:cNvSpPr>
              <a:spLocks noChangeShapeType="1"/>
            </p:cNvSpPr>
            <p:nvPr/>
          </p:nvSpPr>
          <p:spPr bwMode="auto">
            <a:xfrm flipH="1">
              <a:off x="6919913" y="1628775"/>
              <a:ext cx="766763" cy="309563"/>
            </a:xfrm>
            <a:prstGeom prst="line">
              <a:avLst/>
            </a:prstGeom>
            <a:noFill/>
            <a:ln w="793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4" name="Freeform 318"/>
            <p:cNvSpPr>
              <a:spLocks/>
            </p:cNvSpPr>
            <p:nvPr/>
          </p:nvSpPr>
          <p:spPr bwMode="auto">
            <a:xfrm>
              <a:off x="6872288" y="1908175"/>
              <a:ext cx="65088" cy="53975"/>
            </a:xfrm>
            <a:custGeom>
              <a:avLst/>
              <a:gdLst>
                <a:gd name="T0" fmla="*/ 41 w 41"/>
                <a:gd name="T1" fmla="*/ 34 h 34"/>
                <a:gd name="T2" fmla="*/ 0 w 41"/>
                <a:gd name="T3" fmla="*/ 31 h 34"/>
                <a:gd name="T4" fmla="*/ 27 w 41"/>
                <a:gd name="T5" fmla="*/ 0 h 34"/>
                <a:gd name="T6" fmla="*/ 41 w 41"/>
                <a:gd name="T7" fmla="*/ 34 h 34"/>
              </a:gdLst>
              <a:ahLst/>
              <a:cxnLst>
                <a:cxn ang="0">
                  <a:pos x="T0" y="T1"/>
                </a:cxn>
                <a:cxn ang="0">
                  <a:pos x="T2" y="T3"/>
                </a:cxn>
                <a:cxn ang="0">
                  <a:pos x="T4" y="T5"/>
                </a:cxn>
                <a:cxn ang="0">
                  <a:pos x="T6" y="T7"/>
                </a:cxn>
              </a:cxnLst>
              <a:rect l="0" t="0" r="r" b="b"/>
              <a:pathLst>
                <a:path w="41" h="34">
                  <a:moveTo>
                    <a:pt x="41" y="34"/>
                  </a:moveTo>
                  <a:lnTo>
                    <a:pt x="0" y="31"/>
                  </a:lnTo>
                  <a:lnTo>
                    <a:pt x="27" y="0"/>
                  </a:lnTo>
                  <a:lnTo>
                    <a:pt x="41" y="3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5" name="Rectangle 84"/>
            <p:cNvSpPr>
              <a:spLocks noChangeArrowheads="1"/>
            </p:cNvSpPr>
            <p:nvPr/>
          </p:nvSpPr>
          <p:spPr bwMode="auto">
            <a:xfrm>
              <a:off x="7316788" y="1957387"/>
              <a:ext cx="590550" cy="293688"/>
            </a:xfrm>
            <a:prstGeom prst="rect">
              <a:avLst/>
            </a:prstGeom>
            <a:solidFill>
              <a:srgbClr val="FFA5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6" name="Rectangle 85"/>
            <p:cNvSpPr>
              <a:spLocks noChangeArrowheads="1"/>
            </p:cNvSpPr>
            <p:nvPr/>
          </p:nvSpPr>
          <p:spPr bwMode="auto">
            <a:xfrm>
              <a:off x="7531100" y="1962150"/>
              <a:ext cx="26511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dirty="0">
                  <a:ln>
                    <a:noFill/>
                  </a:ln>
                  <a:solidFill>
                    <a:srgbClr val="000000"/>
                  </a:solidFill>
                  <a:effectLst/>
                  <a:latin typeface="Times New Roman" panose="02020603050405020304" pitchFamily="18" charset="0"/>
                </a:rPr>
                <a:t>C</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67" name="Line 164"/>
            <p:cNvSpPr>
              <a:spLocks noChangeShapeType="1"/>
            </p:cNvSpPr>
            <p:nvPr/>
          </p:nvSpPr>
          <p:spPr bwMode="auto">
            <a:xfrm>
              <a:off x="7612063" y="2251075"/>
              <a:ext cx="0" cy="180975"/>
            </a:xfrm>
            <a:prstGeom prst="line">
              <a:avLst/>
            </a:prstGeom>
            <a:noFill/>
            <a:ln w="793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8" name="Line 319"/>
            <p:cNvSpPr>
              <a:spLocks noChangeShapeType="1"/>
            </p:cNvSpPr>
            <p:nvPr/>
          </p:nvSpPr>
          <p:spPr bwMode="auto">
            <a:xfrm flipH="1">
              <a:off x="7643813" y="1655762"/>
              <a:ext cx="215900" cy="261938"/>
            </a:xfrm>
            <a:prstGeom prst="line">
              <a:avLst/>
            </a:prstGeom>
            <a:noFill/>
            <a:ln w="793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9" name="Freeform 320"/>
            <p:cNvSpPr>
              <a:spLocks/>
            </p:cNvSpPr>
            <p:nvPr/>
          </p:nvSpPr>
          <p:spPr bwMode="auto">
            <a:xfrm>
              <a:off x="7612063" y="1893887"/>
              <a:ext cx="58738" cy="63500"/>
            </a:xfrm>
            <a:custGeom>
              <a:avLst/>
              <a:gdLst>
                <a:gd name="T0" fmla="*/ 37 w 37"/>
                <a:gd name="T1" fmla="*/ 23 h 40"/>
                <a:gd name="T2" fmla="*/ 0 w 37"/>
                <a:gd name="T3" fmla="*/ 40 h 40"/>
                <a:gd name="T4" fmla="*/ 9 w 37"/>
                <a:gd name="T5" fmla="*/ 0 h 40"/>
                <a:gd name="T6" fmla="*/ 37 w 37"/>
                <a:gd name="T7" fmla="*/ 23 h 40"/>
              </a:gdLst>
              <a:ahLst/>
              <a:cxnLst>
                <a:cxn ang="0">
                  <a:pos x="T0" y="T1"/>
                </a:cxn>
                <a:cxn ang="0">
                  <a:pos x="T2" y="T3"/>
                </a:cxn>
                <a:cxn ang="0">
                  <a:pos x="T4" y="T5"/>
                </a:cxn>
                <a:cxn ang="0">
                  <a:pos x="T6" y="T7"/>
                </a:cxn>
              </a:cxnLst>
              <a:rect l="0" t="0" r="r" b="b"/>
              <a:pathLst>
                <a:path w="37" h="40">
                  <a:moveTo>
                    <a:pt x="37" y="23"/>
                  </a:moveTo>
                  <a:lnTo>
                    <a:pt x="0" y="40"/>
                  </a:lnTo>
                  <a:lnTo>
                    <a:pt x="9" y="0"/>
                  </a:lnTo>
                  <a:lnTo>
                    <a:pt x="37" y="2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39" name="Oval 338"/>
          <p:cNvSpPr/>
          <p:nvPr/>
        </p:nvSpPr>
        <p:spPr bwMode="auto">
          <a:xfrm>
            <a:off x="2205772" y="3696538"/>
            <a:ext cx="878739" cy="408770"/>
          </a:xfrm>
          <a:prstGeom prst="ellipse">
            <a:avLst/>
          </a:prstGeom>
          <a:solidFill>
            <a:schemeClr val="accent1">
              <a:alpha val="4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341" name="Oval 340"/>
          <p:cNvSpPr/>
          <p:nvPr/>
        </p:nvSpPr>
        <p:spPr bwMode="auto">
          <a:xfrm>
            <a:off x="5684837" y="3696538"/>
            <a:ext cx="878739" cy="408770"/>
          </a:xfrm>
          <a:prstGeom prst="ellipse">
            <a:avLst/>
          </a:prstGeom>
          <a:solidFill>
            <a:schemeClr val="accent1">
              <a:alpha val="4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344" name="Oval 343"/>
          <p:cNvSpPr/>
          <p:nvPr/>
        </p:nvSpPr>
        <p:spPr bwMode="auto">
          <a:xfrm>
            <a:off x="7894637" y="3696538"/>
            <a:ext cx="878739" cy="408770"/>
          </a:xfrm>
          <a:prstGeom prst="ellipse">
            <a:avLst/>
          </a:prstGeom>
          <a:solidFill>
            <a:schemeClr val="accent1">
              <a:alpha val="4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426" name="Right Arrow 425"/>
          <p:cNvSpPr/>
          <p:nvPr/>
        </p:nvSpPr>
        <p:spPr>
          <a:xfrm>
            <a:off x="3657600" y="3312350"/>
            <a:ext cx="876300" cy="565912"/>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7" name="TextBox 426"/>
          <p:cNvSpPr txBox="1"/>
          <p:nvPr/>
        </p:nvSpPr>
        <p:spPr>
          <a:xfrm>
            <a:off x="457199" y="296862"/>
            <a:ext cx="11522075" cy="683264"/>
          </a:xfrm>
          <a:prstGeom prst="rect">
            <a:avLst/>
          </a:prstGeom>
          <a:noFill/>
        </p:spPr>
        <p:txBody>
          <a:bodyPr wrap="square" lIns="182880" tIns="146304" rIns="182880" bIns="146304" rtlCol="0">
            <a:spAutoFit/>
          </a:bodyPr>
          <a:lstStyle/>
          <a:p>
            <a:pPr algn="ctr">
              <a:lnSpc>
                <a:spcPct val="90000"/>
              </a:lnSpc>
              <a:spcAft>
                <a:spcPts val="600"/>
              </a:spcAft>
            </a:pPr>
            <a:r>
              <a:rPr lang="en-US" sz="2800" dirty="0">
                <a:gradFill>
                  <a:gsLst>
                    <a:gs pos="2917">
                      <a:schemeClr val="tx1"/>
                    </a:gs>
                    <a:gs pos="30000">
                      <a:schemeClr val="tx1"/>
                    </a:gs>
                  </a:gsLst>
                  <a:lin ang="5400000" scaled="0"/>
                </a:gradFill>
              </a:rPr>
              <a:t>Each layer has an </a:t>
            </a:r>
            <a:r>
              <a:rPr lang="en-US" sz="2800" b="1" dirty="0">
                <a:gradFill>
                  <a:gsLst>
                    <a:gs pos="2917">
                      <a:schemeClr val="tx1"/>
                    </a:gs>
                    <a:gs pos="30000">
                      <a:schemeClr val="tx1"/>
                    </a:gs>
                  </a:gsLst>
                  <a:lin ang="5400000" scaled="0"/>
                </a:gradFill>
              </a:rPr>
              <a:t>express way</a:t>
            </a:r>
            <a:r>
              <a:rPr lang="en-US" sz="2800" dirty="0">
                <a:gradFill>
                  <a:gsLst>
                    <a:gs pos="2917">
                      <a:schemeClr val="tx1"/>
                    </a:gs>
                    <a:gs pos="30000">
                      <a:schemeClr val="tx1"/>
                    </a:gs>
                  </a:gsLst>
                  <a:lin ang="5400000" scaled="0"/>
                </a:gradFill>
              </a:rPr>
              <a:t> to input and output</a:t>
            </a:r>
          </a:p>
        </p:txBody>
      </p:sp>
    </p:spTree>
    <p:extLst>
      <p:ext uri="{BB962C8B-B14F-4D97-AF65-F5344CB8AC3E}">
        <p14:creationId xmlns:p14="http://schemas.microsoft.com/office/powerpoint/2010/main" val="29193194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339"/>
                                        </p:tgtEl>
                                        <p:attrNameLst>
                                          <p:attrName>style.visibility</p:attrName>
                                        </p:attrNameLst>
                                      </p:cBhvr>
                                      <p:to>
                                        <p:strVal val="visible"/>
                                      </p:to>
                                    </p:set>
                                    <p:animEffect transition="in" filter="circle(in)">
                                      <p:cBhvr>
                                        <p:cTn id="7" dur="2000"/>
                                        <p:tgtEl>
                                          <p:spTgt spid="339"/>
                                        </p:tgtEl>
                                      </p:cBhvr>
                                    </p:animEffect>
                                  </p:childTnLst>
                                </p:cTn>
                              </p:par>
                              <p:par>
                                <p:cTn id="8" presetID="6" presetClass="entr" presetSubtype="16" fill="hold" grpId="0" nodeType="withEffect">
                                  <p:stCondLst>
                                    <p:cond delay="0"/>
                                  </p:stCondLst>
                                  <p:childTnLst>
                                    <p:set>
                                      <p:cBhvr>
                                        <p:cTn id="9" dur="1" fill="hold">
                                          <p:stCondLst>
                                            <p:cond delay="0"/>
                                          </p:stCondLst>
                                        </p:cTn>
                                        <p:tgtEl>
                                          <p:spTgt spid="341"/>
                                        </p:tgtEl>
                                        <p:attrNameLst>
                                          <p:attrName>style.visibility</p:attrName>
                                        </p:attrNameLst>
                                      </p:cBhvr>
                                      <p:to>
                                        <p:strVal val="visible"/>
                                      </p:to>
                                    </p:set>
                                    <p:animEffect transition="in" filter="circle(in)">
                                      <p:cBhvr>
                                        <p:cTn id="10" dur="2000"/>
                                        <p:tgtEl>
                                          <p:spTgt spid="341"/>
                                        </p:tgtEl>
                                      </p:cBhvr>
                                    </p:animEffect>
                                  </p:childTnLst>
                                </p:cTn>
                              </p:par>
                              <p:par>
                                <p:cTn id="11" presetID="6" presetClass="entr" presetSubtype="16" fill="hold" grpId="0" nodeType="withEffect">
                                  <p:stCondLst>
                                    <p:cond delay="0"/>
                                  </p:stCondLst>
                                  <p:childTnLst>
                                    <p:set>
                                      <p:cBhvr>
                                        <p:cTn id="12" dur="1" fill="hold">
                                          <p:stCondLst>
                                            <p:cond delay="0"/>
                                          </p:stCondLst>
                                        </p:cTn>
                                        <p:tgtEl>
                                          <p:spTgt spid="344"/>
                                        </p:tgtEl>
                                        <p:attrNameLst>
                                          <p:attrName>style.visibility</p:attrName>
                                        </p:attrNameLst>
                                      </p:cBhvr>
                                      <p:to>
                                        <p:strVal val="visible"/>
                                      </p:to>
                                    </p:set>
                                    <p:animEffect transition="in" filter="circle(in)">
                                      <p:cBhvr>
                                        <p:cTn id="13" dur="2000"/>
                                        <p:tgtEl>
                                          <p:spTgt spid="3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9" grpId="0" animBg="1"/>
      <p:bldP spid="341" grpId="0" animBg="1"/>
      <p:bldP spid="344" grpId="0" animBg="1"/>
    </p:bld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AutoShape 3"/>
          <p:cNvSpPr>
            <a:spLocks noChangeAspect="1" noChangeArrowheads="1" noTextEdit="1"/>
          </p:cNvSpPr>
          <p:nvPr/>
        </p:nvSpPr>
        <p:spPr bwMode="auto">
          <a:xfrm>
            <a:off x="1574800" y="1318339"/>
            <a:ext cx="1412874" cy="56158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5" name="Line 5"/>
          <p:cNvSpPr>
            <a:spLocks noChangeShapeType="1"/>
          </p:cNvSpPr>
          <p:nvPr/>
        </p:nvSpPr>
        <p:spPr bwMode="auto">
          <a:xfrm flipH="1">
            <a:off x="2381857" y="5733047"/>
            <a:ext cx="134160" cy="145690"/>
          </a:xfrm>
          <a:prstGeom prst="line">
            <a:avLst/>
          </a:prstGeom>
          <a:noFill/>
          <a:ln w="1270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200"/>
          </a:p>
        </p:txBody>
      </p:sp>
      <p:sp>
        <p:nvSpPr>
          <p:cNvPr id="6" name="Freeform 6"/>
          <p:cNvSpPr>
            <a:spLocks/>
          </p:cNvSpPr>
          <p:nvPr/>
        </p:nvSpPr>
        <p:spPr bwMode="auto">
          <a:xfrm>
            <a:off x="2354606" y="5859870"/>
            <a:ext cx="48214" cy="48214"/>
          </a:xfrm>
          <a:custGeom>
            <a:avLst/>
            <a:gdLst>
              <a:gd name="T0" fmla="*/ 46 w 46"/>
              <a:gd name="T1" fmla="*/ 29 h 46"/>
              <a:gd name="T2" fmla="*/ 0 w 46"/>
              <a:gd name="T3" fmla="*/ 46 h 46"/>
              <a:gd name="T4" fmla="*/ 14 w 46"/>
              <a:gd name="T5" fmla="*/ 0 h 46"/>
              <a:gd name="T6" fmla="*/ 46 w 46"/>
              <a:gd name="T7" fmla="*/ 29 h 46"/>
            </a:gdLst>
            <a:ahLst/>
            <a:cxnLst>
              <a:cxn ang="0">
                <a:pos x="T0" y="T1"/>
              </a:cxn>
              <a:cxn ang="0">
                <a:pos x="T2" y="T3"/>
              </a:cxn>
              <a:cxn ang="0">
                <a:pos x="T4" y="T5"/>
              </a:cxn>
              <a:cxn ang="0">
                <a:pos x="T6" y="T7"/>
              </a:cxn>
            </a:cxnLst>
            <a:rect l="0" t="0" r="r" b="b"/>
            <a:pathLst>
              <a:path w="46" h="46">
                <a:moveTo>
                  <a:pt x="46" y="29"/>
                </a:moveTo>
                <a:lnTo>
                  <a:pt x="0" y="46"/>
                </a:lnTo>
                <a:lnTo>
                  <a:pt x="14" y="0"/>
                </a:lnTo>
                <a:lnTo>
                  <a:pt x="46" y="2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7" name="Rectangle 7"/>
          <p:cNvSpPr>
            <a:spLocks noChangeArrowheads="1"/>
          </p:cNvSpPr>
          <p:nvPr/>
        </p:nvSpPr>
        <p:spPr bwMode="auto">
          <a:xfrm>
            <a:off x="1983569" y="1985995"/>
            <a:ext cx="592191" cy="294524"/>
          </a:xfrm>
          <a:prstGeom prst="rect">
            <a:avLst/>
          </a:prstGeom>
          <a:solidFill>
            <a:srgbClr val="FFA5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8" name="Rectangle 8"/>
          <p:cNvSpPr>
            <a:spLocks noChangeArrowheads="1"/>
          </p:cNvSpPr>
          <p:nvPr/>
        </p:nvSpPr>
        <p:spPr bwMode="auto">
          <a:xfrm>
            <a:off x="2197387" y="1985995"/>
            <a:ext cx="154075" cy="276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rgbClr val="000000"/>
                </a:solidFill>
                <a:effectLst/>
                <a:latin typeface="Times New Roman" panose="02020603050405020304" pitchFamily="18" charset="0"/>
              </a:rPr>
              <a:t>C</a:t>
            </a:r>
            <a:endParaRPr kumimoji="0" lang="en-US" altLang="en-US" sz="1200" b="0" i="0" u="none" strike="noStrike" cap="none" normalizeH="0" baseline="0">
              <a:ln>
                <a:noFill/>
              </a:ln>
              <a:solidFill>
                <a:schemeClr val="tx1"/>
              </a:solidFill>
              <a:effectLst/>
              <a:latin typeface="Arial" panose="020B0604020202020204" pitchFamily="34" charset="0"/>
            </a:endParaRPr>
          </a:p>
        </p:txBody>
      </p:sp>
      <p:sp>
        <p:nvSpPr>
          <p:cNvPr id="9" name="Rectangle 11"/>
          <p:cNvSpPr>
            <a:spLocks noChangeArrowheads="1"/>
          </p:cNvSpPr>
          <p:nvPr/>
        </p:nvSpPr>
        <p:spPr bwMode="auto">
          <a:xfrm>
            <a:off x="2350413" y="2500626"/>
            <a:ext cx="592191" cy="293475"/>
          </a:xfrm>
          <a:prstGeom prst="rect">
            <a:avLst/>
          </a:prstGeom>
          <a:solidFill>
            <a:srgbClr val="66C2A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0" name="Rectangle 12"/>
          <p:cNvSpPr>
            <a:spLocks noChangeArrowheads="1"/>
          </p:cNvSpPr>
          <p:nvPr/>
        </p:nvSpPr>
        <p:spPr bwMode="auto">
          <a:xfrm>
            <a:off x="2438456" y="2499577"/>
            <a:ext cx="384662" cy="276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Times New Roman" panose="02020603050405020304" pitchFamily="18" charset="0"/>
              </a:rPr>
              <a:t>R01</a:t>
            </a:r>
            <a:endParaRPr kumimoji="0" lang="en-US" altLang="en-US" sz="1200" b="0" i="0" u="none" strike="noStrike" cap="none" normalizeH="0" baseline="0" dirty="0">
              <a:ln>
                <a:noFill/>
              </a:ln>
              <a:solidFill>
                <a:schemeClr val="tx1"/>
              </a:solidFill>
              <a:effectLst/>
              <a:latin typeface="Arial" panose="020B0604020202020204" pitchFamily="34" charset="0"/>
            </a:endParaRPr>
          </a:p>
        </p:txBody>
      </p:sp>
      <p:sp>
        <p:nvSpPr>
          <p:cNvPr id="11" name="Rectangle 13"/>
          <p:cNvSpPr>
            <a:spLocks noChangeArrowheads="1"/>
          </p:cNvSpPr>
          <p:nvPr/>
        </p:nvSpPr>
        <p:spPr bwMode="auto">
          <a:xfrm>
            <a:off x="2350413" y="2940839"/>
            <a:ext cx="592191" cy="293475"/>
          </a:xfrm>
          <a:prstGeom prst="rect">
            <a:avLst/>
          </a:prstGeom>
          <a:solidFill>
            <a:srgbClr val="66C2A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2" name="Rectangle 14"/>
          <p:cNvSpPr>
            <a:spLocks noChangeArrowheads="1"/>
          </p:cNvSpPr>
          <p:nvPr/>
        </p:nvSpPr>
        <p:spPr bwMode="auto">
          <a:xfrm>
            <a:off x="2438456" y="2939790"/>
            <a:ext cx="384662" cy="276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rgbClr val="000000"/>
                </a:solidFill>
                <a:effectLst/>
                <a:latin typeface="Times New Roman" panose="02020603050405020304" pitchFamily="18" charset="0"/>
              </a:rPr>
              <a:t>R02</a:t>
            </a:r>
            <a:endParaRPr kumimoji="0" lang="en-US" altLang="en-US" sz="1200" b="0" i="0" u="none" strike="noStrike" cap="none" normalizeH="0" baseline="0">
              <a:ln>
                <a:noFill/>
              </a:ln>
              <a:solidFill>
                <a:schemeClr val="tx1"/>
              </a:solidFill>
              <a:effectLst/>
              <a:latin typeface="Arial" panose="020B0604020202020204" pitchFamily="34" charset="0"/>
            </a:endParaRPr>
          </a:p>
        </p:txBody>
      </p:sp>
      <p:sp>
        <p:nvSpPr>
          <p:cNvPr id="13" name="Rectangle 17"/>
          <p:cNvSpPr>
            <a:spLocks noChangeArrowheads="1"/>
          </p:cNvSpPr>
          <p:nvPr/>
        </p:nvSpPr>
        <p:spPr bwMode="auto">
          <a:xfrm>
            <a:off x="2350413" y="3752088"/>
            <a:ext cx="592191" cy="293475"/>
          </a:xfrm>
          <a:prstGeom prst="rect">
            <a:avLst/>
          </a:prstGeom>
          <a:solidFill>
            <a:srgbClr val="FC8D6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4" name="Rectangle 18"/>
          <p:cNvSpPr>
            <a:spLocks noChangeArrowheads="1"/>
          </p:cNvSpPr>
          <p:nvPr/>
        </p:nvSpPr>
        <p:spPr bwMode="auto">
          <a:xfrm>
            <a:off x="2438456" y="3754185"/>
            <a:ext cx="384662" cy="276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rgbClr val="000000"/>
                </a:solidFill>
                <a:effectLst/>
                <a:latin typeface="Times New Roman" panose="02020603050405020304" pitchFamily="18" charset="0"/>
              </a:rPr>
              <a:t>R03</a:t>
            </a:r>
            <a:endParaRPr kumimoji="0" lang="en-US" altLang="en-US" sz="1200" b="0" i="0" u="none" strike="noStrike" cap="none" normalizeH="0" baseline="0">
              <a:ln>
                <a:noFill/>
              </a:ln>
              <a:solidFill>
                <a:schemeClr val="tx1"/>
              </a:solidFill>
              <a:effectLst/>
              <a:latin typeface="Arial" panose="020B0604020202020204" pitchFamily="34" charset="0"/>
            </a:endParaRPr>
          </a:p>
        </p:txBody>
      </p:sp>
      <p:sp>
        <p:nvSpPr>
          <p:cNvPr id="15" name="Rectangle 19"/>
          <p:cNvSpPr>
            <a:spLocks noChangeArrowheads="1"/>
          </p:cNvSpPr>
          <p:nvPr/>
        </p:nvSpPr>
        <p:spPr bwMode="auto">
          <a:xfrm>
            <a:off x="2350413" y="4192301"/>
            <a:ext cx="592191" cy="293475"/>
          </a:xfrm>
          <a:prstGeom prst="rect">
            <a:avLst/>
          </a:prstGeom>
          <a:solidFill>
            <a:srgbClr val="FC8D6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6" name="Rectangle 20"/>
          <p:cNvSpPr>
            <a:spLocks noChangeArrowheads="1"/>
          </p:cNvSpPr>
          <p:nvPr/>
        </p:nvSpPr>
        <p:spPr bwMode="auto">
          <a:xfrm>
            <a:off x="2438456" y="4194398"/>
            <a:ext cx="384662" cy="276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rgbClr val="000000"/>
                </a:solidFill>
                <a:effectLst/>
                <a:latin typeface="Times New Roman" panose="02020603050405020304" pitchFamily="18" charset="0"/>
              </a:rPr>
              <a:t>R04</a:t>
            </a:r>
            <a:endParaRPr kumimoji="0" lang="en-US" altLang="en-US" sz="1200" b="0" i="0" u="none" strike="noStrike" cap="none" normalizeH="0" baseline="0">
              <a:ln>
                <a:noFill/>
              </a:ln>
              <a:solidFill>
                <a:schemeClr val="tx1"/>
              </a:solidFill>
              <a:effectLst/>
              <a:latin typeface="Arial" panose="020B0604020202020204" pitchFamily="34" charset="0"/>
            </a:endParaRPr>
          </a:p>
        </p:txBody>
      </p:sp>
      <p:sp>
        <p:nvSpPr>
          <p:cNvPr id="17" name="Line 21"/>
          <p:cNvSpPr>
            <a:spLocks noChangeShapeType="1"/>
          </p:cNvSpPr>
          <p:nvPr/>
        </p:nvSpPr>
        <p:spPr bwMode="auto">
          <a:xfrm>
            <a:off x="2647033" y="2794101"/>
            <a:ext cx="0" cy="106909"/>
          </a:xfrm>
          <a:prstGeom prst="line">
            <a:avLst/>
          </a:prstGeom>
          <a:noFill/>
          <a:ln w="1270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200"/>
          </a:p>
        </p:txBody>
      </p:sp>
      <p:sp>
        <p:nvSpPr>
          <p:cNvPr id="18" name="Freeform 22"/>
          <p:cNvSpPr>
            <a:spLocks/>
          </p:cNvSpPr>
          <p:nvPr/>
        </p:nvSpPr>
        <p:spPr bwMode="auto">
          <a:xfrm>
            <a:off x="2623974" y="2894721"/>
            <a:ext cx="46118" cy="46118"/>
          </a:xfrm>
          <a:custGeom>
            <a:avLst/>
            <a:gdLst>
              <a:gd name="T0" fmla="*/ 44 w 44"/>
              <a:gd name="T1" fmla="*/ 0 h 44"/>
              <a:gd name="T2" fmla="*/ 22 w 44"/>
              <a:gd name="T3" fmla="*/ 44 h 44"/>
              <a:gd name="T4" fmla="*/ 0 w 44"/>
              <a:gd name="T5" fmla="*/ 0 h 44"/>
              <a:gd name="T6" fmla="*/ 44 w 44"/>
              <a:gd name="T7" fmla="*/ 0 h 44"/>
            </a:gdLst>
            <a:ahLst/>
            <a:cxnLst>
              <a:cxn ang="0">
                <a:pos x="T0" y="T1"/>
              </a:cxn>
              <a:cxn ang="0">
                <a:pos x="T2" y="T3"/>
              </a:cxn>
              <a:cxn ang="0">
                <a:pos x="T4" y="T5"/>
              </a:cxn>
              <a:cxn ang="0">
                <a:pos x="T6" y="T7"/>
              </a:cxn>
            </a:cxnLst>
            <a:rect l="0" t="0" r="r" b="b"/>
            <a:pathLst>
              <a:path w="44" h="44">
                <a:moveTo>
                  <a:pt x="44" y="0"/>
                </a:moveTo>
                <a:lnTo>
                  <a:pt x="22" y="44"/>
                </a:lnTo>
                <a:lnTo>
                  <a:pt x="0" y="0"/>
                </a:lnTo>
                <a:lnTo>
                  <a:pt x="4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9" name="Line 23"/>
          <p:cNvSpPr>
            <a:spLocks noChangeShapeType="1"/>
          </p:cNvSpPr>
          <p:nvPr/>
        </p:nvSpPr>
        <p:spPr bwMode="auto">
          <a:xfrm>
            <a:off x="2647033" y="4045564"/>
            <a:ext cx="0" cy="106909"/>
          </a:xfrm>
          <a:prstGeom prst="line">
            <a:avLst/>
          </a:prstGeom>
          <a:noFill/>
          <a:ln w="1270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200"/>
          </a:p>
        </p:txBody>
      </p:sp>
      <p:sp>
        <p:nvSpPr>
          <p:cNvPr id="20" name="Freeform 24"/>
          <p:cNvSpPr>
            <a:spLocks/>
          </p:cNvSpPr>
          <p:nvPr/>
        </p:nvSpPr>
        <p:spPr bwMode="auto">
          <a:xfrm>
            <a:off x="2623974" y="4146184"/>
            <a:ext cx="46118" cy="46118"/>
          </a:xfrm>
          <a:custGeom>
            <a:avLst/>
            <a:gdLst>
              <a:gd name="T0" fmla="*/ 44 w 44"/>
              <a:gd name="T1" fmla="*/ 0 h 44"/>
              <a:gd name="T2" fmla="*/ 22 w 44"/>
              <a:gd name="T3" fmla="*/ 44 h 44"/>
              <a:gd name="T4" fmla="*/ 0 w 44"/>
              <a:gd name="T5" fmla="*/ 0 h 44"/>
              <a:gd name="T6" fmla="*/ 44 w 44"/>
              <a:gd name="T7" fmla="*/ 0 h 44"/>
            </a:gdLst>
            <a:ahLst/>
            <a:cxnLst>
              <a:cxn ang="0">
                <a:pos x="T0" y="T1"/>
              </a:cxn>
              <a:cxn ang="0">
                <a:pos x="T2" y="T3"/>
              </a:cxn>
              <a:cxn ang="0">
                <a:pos x="T4" y="T5"/>
              </a:cxn>
              <a:cxn ang="0">
                <a:pos x="T6" y="T7"/>
              </a:cxn>
            </a:cxnLst>
            <a:rect l="0" t="0" r="r" b="b"/>
            <a:pathLst>
              <a:path w="44" h="44">
                <a:moveTo>
                  <a:pt x="44" y="0"/>
                </a:moveTo>
                <a:lnTo>
                  <a:pt x="22" y="44"/>
                </a:lnTo>
                <a:lnTo>
                  <a:pt x="0" y="0"/>
                </a:lnTo>
                <a:lnTo>
                  <a:pt x="4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21" name="Line 25"/>
          <p:cNvSpPr>
            <a:spLocks noChangeShapeType="1"/>
          </p:cNvSpPr>
          <p:nvPr/>
        </p:nvSpPr>
        <p:spPr bwMode="auto">
          <a:xfrm>
            <a:off x="2279141" y="2280519"/>
            <a:ext cx="333304" cy="199144"/>
          </a:xfrm>
          <a:prstGeom prst="line">
            <a:avLst/>
          </a:prstGeom>
          <a:noFill/>
          <a:ln w="1270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200"/>
          </a:p>
        </p:txBody>
      </p:sp>
      <p:sp>
        <p:nvSpPr>
          <p:cNvPr id="22" name="Freeform 26"/>
          <p:cNvSpPr>
            <a:spLocks/>
          </p:cNvSpPr>
          <p:nvPr/>
        </p:nvSpPr>
        <p:spPr bwMode="auto">
          <a:xfrm>
            <a:off x="2595675" y="2457652"/>
            <a:ext cx="51358" cy="42973"/>
          </a:xfrm>
          <a:custGeom>
            <a:avLst/>
            <a:gdLst>
              <a:gd name="T0" fmla="*/ 22 w 49"/>
              <a:gd name="T1" fmla="*/ 0 h 41"/>
              <a:gd name="T2" fmla="*/ 49 w 49"/>
              <a:gd name="T3" fmla="*/ 41 h 41"/>
              <a:gd name="T4" fmla="*/ 0 w 49"/>
              <a:gd name="T5" fmla="*/ 37 h 41"/>
              <a:gd name="T6" fmla="*/ 22 w 49"/>
              <a:gd name="T7" fmla="*/ 0 h 41"/>
            </a:gdLst>
            <a:ahLst/>
            <a:cxnLst>
              <a:cxn ang="0">
                <a:pos x="T0" y="T1"/>
              </a:cxn>
              <a:cxn ang="0">
                <a:pos x="T2" y="T3"/>
              </a:cxn>
              <a:cxn ang="0">
                <a:pos x="T4" y="T5"/>
              </a:cxn>
              <a:cxn ang="0">
                <a:pos x="T6" y="T7"/>
              </a:cxn>
            </a:cxnLst>
            <a:rect l="0" t="0" r="r" b="b"/>
            <a:pathLst>
              <a:path w="49" h="41">
                <a:moveTo>
                  <a:pt x="22" y="0"/>
                </a:moveTo>
                <a:lnTo>
                  <a:pt x="49" y="41"/>
                </a:lnTo>
                <a:lnTo>
                  <a:pt x="0" y="37"/>
                </a:lnTo>
                <a:lnTo>
                  <a:pt x="2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23" name="Line 27"/>
          <p:cNvSpPr>
            <a:spLocks noChangeShapeType="1"/>
          </p:cNvSpPr>
          <p:nvPr/>
        </p:nvSpPr>
        <p:spPr bwMode="auto">
          <a:xfrm flipH="1">
            <a:off x="2378713" y="3234314"/>
            <a:ext cx="134160" cy="146738"/>
          </a:xfrm>
          <a:prstGeom prst="line">
            <a:avLst/>
          </a:prstGeom>
          <a:noFill/>
          <a:ln w="1270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200"/>
          </a:p>
        </p:txBody>
      </p:sp>
      <p:sp>
        <p:nvSpPr>
          <p:cNvPr id="24" name="Freeform 28"/>
          <p:cNvSpPr>
            <a:spLocks/>
          </p:cNvSpPr>
          <p:nvPr/>
        </p:nvSpPr>
        <p:spPr bwMode="auto">
          <a:xfrm>
            <a:off x="2352510" y="3361137"/>
            <a:ext cx="47166" cy="49262"/>
          </a:xfrm>
          <a:custGeom>
            <a:avLst/>
            <a:gdLst>
              <a:gd name="T0" fmla="*/ 45 w 45"/>
              <a:gd name="T1" fmla="*/ 29 h 47"/>
              <a:gd name="T2" fmla="*/ 0 w 45"/>
              <a:gd name="T3" fmla="*/ 47 h 47"/>
              <a:gd name="T4" fmla="*/ 13 w 45"/>
              <a:gd name="T5" fmla="*/ 0 h 47"/>
              <a:gd name="T6" fmla="*/ 45 w 45"/>
              <a:gd name="T7" fmla="*/ 29 h 47"/>
            </a:gdLst>
            <a:ahLst/>
            <a:cxnLst>
              <a:cxn ang="0">
                <a:pos x="T0" y="T1"/>
              </a:cxn>
              <a:cxn ang="0">
                <a:pos x="T2" y="T3"/>
              </a:cxn>
              <a:cxn ang="0">
                <a:pos x="T4" y="T5"/>
              </a:cxn>
              <a:cxn ang="0">
                <a:pos x="T6" y="T7"/>
              </a:cxn>
            </a:cxnLst>
            <a:rect l="0" t="0" r="r" b="b"/>
            <a:pathLst>
              <a:path w="45" h="47">
                <a:moveTo>
                  <a:pt x="45" y="29"/>
                </a:moveTo>
                <a:lnTo>
                  <a:pt x="0" y="47"/>
                </a:lnTo>
                <a:lnTo>
                  <a:pt x="13" y="0"/>
                </a:lnTo>
                <a:lnTo>
                  <a:pt x="45" y="2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25" name="Line 29"/>
          <p:cNvSpPr>
            <a:spLocks noChangeShapeType="1"/>
          </p:cNvSpPr>
          <p:nvPr/>
        </p:nvSpPr>
        <p:spPr bwMode="auto">
          <a:xfrm>
            <a:off x="1906008" y="2794101"/>
            <a:ext cx="299764" cy="564940"/>
          </a:xfrm>
          <a:prstGeom prst="line">
            <a:avLst/>
          </a:prstGeom>
          <a:noFill/>
          <a:ln w="1270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200"/>
          </a:p>
        </p:txBody>
      </p:sp>
      <p:sp>
        <p:nvSpPr>
          <p:cNvPr id="26" name="Freeform 30"/>
          <p:cNvSpPr>
            <a:spLocks/>
          </p:cNvSpPr>
          <p:nvPr/>
        </p:nvSpPr>
        <p:spPr bwMode="auto">
          <a:xfrm>
            <a:off x="2182713" y="3343319"/>
            <a:ext cx="40877" cy="51358"/>
          </a:xfrm>
          <a:custGeom>
            <a:avLst/>
            <a:gdLst>
              <a:gd name="T0" fmla="*/ 39 w 39"/>
              <a:gd name="T1" fmla="*/ 0 h 49"/>
              <a:gd name="T2" fmla="*/ 39 w 39"/>
              <a:gd name="T3" fmla="*/ 49 h 49"/>
              <a:gd name="T4" fmla="*/ 0 w 39"/>
              <a:gd name="T5" fmla="*/ 20 h 49"/>
              <a:gd name="T6" fmla="*/ 39 w 39"/>
              <a:gd name="T7" fmla="*/ 0 h 49"/>
            </a:gdLst>
            <a:ahLst/>
            <a:cxnLst>
              <a:cxn ang="0">
                <a:pos x="T0" y="T1"/>
              </a:cxn>
              <a:cxn ang="0">
                <a:pos x="T2" y="T3"/>
              </a:cxn>
              <a:cxn ang="0">
                <a:pos x="T4" y="T5"/>
              </a:cxn>
              <a:cxn ang="0">
                <a:pos x="T6" y="T7"/>
              </a:cxn>
            </a:cxnLst>
            <a:rect l="0" t="0" r="r" b="b"/>
            <a:pathLst>
              <a:path w="39" h="49">
                <a:moveTo>
                  <a:pt x="39" y="0"/>
                </a:moveTo>
                <a:lnTo>
                  <a:pt x="39" y="49"/>
                </a:lnTo>
                <a:lnTo>
                  <a:pt x="0" y="20"/>
                </a:lnTo>
                <a:lnTo>
                  <a:pt x="3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27" name="Rectangle 31"/>
          <p:cNvSpPr>
            <a:spLocks noChangeArrowheads="1"/>
          </p:cNvSpPr>
          <p:nvPr/>
        </p:nvSpPr>
        <p:spPr bwMode="auto">
          <a:xfrm>
            <a:off x="2353558" y="4998311"/>
            <a:ext cx="592191" cy="293475"/>
          </a:xfrm>
          <a:prstGeom prst="rect">
            <a:avLst/>
          </a:prstGeom>
          <a:solidFill>
            <a:srgbClr val="8DA0C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28" name="Rectangle 32"/>
          <p:cNvSpPr>
            <a:spLocks noChangeArrowheads="1"/>
          </p:cNvSpPr>
          <p:nvPr/>
        </p:nvSpPr>
        <p:spPr bwMode="auto">
          <a:xfrm>
            <a:off x="2444745" y="4996214"/>
            <a:ext cx="384662" cy="276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Times New Roman" panose="02020603050405020304" pitchFamily="18" charset="0"/>
              </a:rPr>
              <a:t>R05</a:t>
            </a:r>
            <a:endParaRPr kumimoji="0" lang="en-US" altLang="en-US" sz="1200" b="0" i="0" u="none" strike="noStrike" cap="none" normalizeH="0" baseline="0" dirty="0">
              <a:ln>
                <a:noFill/>
              </a:ln>
              <a:solidFill>
                <a:schemeClr val="tx1"/>
              </a:solidFill>
              <a:effectLst/>
              <a:latin typeface="Arial" panose="020B0604020202020204" pitchFamily="34" charset="0"/>
            </a:endParaRPr>
          </a:p>
        </p:txBody>
      </p:sp>
      <p:grpSp>
        <p:nvGrpSpPr>
          <p:cNvPr id="29" name="组合 474"/>
          <p:cNvGrpSpPr/>
          <p:nvPr/>
        </p:nvGrpSpPr>
        <p:grpSpPr>
          <a:xfrm>
            <a:off x="1610436" y="2499577"/>
            <a:ext cx="595336" cy="2792209"/>
            <a:chOff x="1610436" y="2499577"/>
            <a:chExt cx="595336" cy="2792209"/>
          </a:xfrm>
        </p:grpSpPr>
        <p:sp>
          <p:nvSpPr>
            <p:cNvPr id="30" name="Rectangle 9"/>
            <p:cNvSpPr>
              <a:spLocks noChangeArrowheads="1"/>
            </p:cNvSpPr>
            <p:nvPr/>
          </p:nvSpPr>
          <p:spPr bwMode="auto">
            <a:xfrm>
              <a:off x="1610436" y="2500626"/>
              <a:ext cx="592191" cy="293475"/>
            </a:xfrm>
            <a:prstGeom prst="rect">
              <a:avLst/>
            </a:prstGeom>
            <a:solidFill>
              <a:srgbClr val="66C2A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31" name="Rectangle 10"/>
            <p:cNvSpPr>
              <a:spLocks noChangeArrowheads="1"/>
            </p:cNvSpPr>
            <p:nvPr/>
          </p:nvSpPr>
          <p:spPr bwMode="auto">
            <a:xfrm>
              <a:off x="1710008" y="2499577"/>
              <a:ext cx="372085" cy="276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Times New Roman" panose="02020603050405020304" pitchFamily="18" charset="0"/>
                </a:rPr>
                <a:t>L01</a:t>
              </a:r>
              <a:endParaRPr kumimoji="0" lang="en-US" altLang="en-US" sz="1200" b="0" i="0" u="none" strike="noStrike" cap="none" normalizeH="0" baseline="0" dirty="0">
                <a:ln>
                  <a:noFill/>
                </a:ln>
                <a:solidFill>
                  <a:schemeClr val="tx1"/>
                </a:solidFill>
                <a:effectLst/>
                <a:latin typeface="Arial" panose="020B0604020202020204" pitchFamily="34" charset="0"/>
              </a:endParaRPr>
            </a:p>
          </p:txBody>
        </p:sp>
        <p:sp>
          <p:nvSpPr>
            <p:cNvPr id="32" name="Rectangle 15"/>
            <p:cNvSpPr>
              <a:spLocks noChangeArrowheads="1"/>
            </p:cNvSpPr>
            <p:nvPr/>
          </p:nvSpPr>
          <p:spPr bwMode="auto">
            <a:xfrm>
              <a:off x="1610436" y="3752088"/>
              <a:ext cx="592191" cy="293475"/>
            </a:xfrm>
            <a:prstGeom prst="rect">
              <a:avLst/>
            </a:prstGeom>
            <a:solidFill>
              <a:srgbClr val="FC8D6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33" name="Rectangle 16"/>
            <p:cNvSpPr>
              <a:spLocks noChangeArrowheads="1"/>
            </p:cNvSpPr>
            <p:nvPr/>
          </p:nvSpPr>
          <p:spPr bwMode="auto">
            <a:xfrm>
              <a:off x="1710008" y="3754185"/>
              <a:ext cx="372085" cy="276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Times New Roman" panose="02020603050405020304" pitchFamily="18" charset="0"/>
                </a:rPr>
                <a:t>L02</a:t>
              </a:r>
              <a:endParaRPr kumimoji="0" lang="en-US" altLang="en-US" sz="1200" b="0" i="0" u="none" strike="noStrike" cap="none" normalizeH="0" baseline="0" dirty="0">
                <a:ln>
                  <a:noFill/>
                </a:ln>
                <a:solidFill>
                  <a:schemeClr val="tx1"/>
                </a:solidFill>
                <a:effectLst/>
                <a:latin typeface="Arial" panose="020B0604020202020204" pitchFamily="34" charset="0"/>
              </a:endParaRPr>
            </a:p>
          </p:txBody>
        </p:sp>
        <p:sp>
          <p:nvSpPr>
            <p:cNvPr id="34" name="Rectangle 33"/>
            <p:cNvSpPr>
              <a:spLocks noChangeArrowheads="1"/>
            </p:cNvSpPr>
            <p:nvPr/>
          </p:nvSpPr>
          <p:spPr bwMode="auto">
            <a:xfrm>
              <a:off x="1613581" y="4998311"/>
              <a:ext cx="592191" cy="293475"/>
            </a:xfrm>
            <a:prstGeom prst="rect">
              <a:avLst/>
            </a:prstGeom>
            <a:solidFill>
              <a:srgbClr val="8DA0C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35" name="Rectangle 34"/>
            <p:cNvSpPr>
              <a:spLocks noChangeArrowheads="1"/>
            </p:cNvSpPr>
            <p:nvPr/>
          </p:nvSpPr>
          <p:spPr bwMode="auto">
            <a:xfrm>
              <a:off x="1710008" y="4996214"/>
              <a:ext cx="372085" cy="276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rgbClr val="000000"/>
                  </a:solidFill>
                  <a:effectLst/>
                  <a:latin typeface="Times New Roman" panose="02020603050405020304" pitchFamily="18" charset="0"/>
                </a:rPr>
                <a:t>L03</a:t>
              </a:r>
              <a:endParaRPr kumimoji="0" lang="en-US" altLang="en-US" sz="1200" b="0" i="0" u="none" strike="noStrike" cap="none" normalizeH="0" baseline="0">
                <a:ln>
                  <a:noFill/>
                </a:ln>
                <a:solidFill>
                  <a:schemeClr val="tx1"/>
                </a:solidFill>
                <a:effectLst/>
                <a:latin typeface="Arial" panose="020B0604020202020204" pitchFamily="34" charset="0"/>
              </a:endParaRPr>
            </a:p>
          </p:txBody>
        </p:sp>
      </p:grpSp>
      <p:sp>
        <p:nvSpPr>
          <p:cNvPr id="36" name="Rectangle 35"/>
          <p:cNvSpPr>
            <a:spLocks noChangeArrowheads="1"/>
          </p:cNvSpPr>
          <p:nvPr/>
        </p:nvSpPr>
        <p:spPr bwMode="auto">
          <a:xfrm>
            <a:off x="2353558" y="5439572"/>
            <a:ext cx="592191" cy="293475"/>
          </a:xfrm>
          <a:prstGeom prst="rect">
            <a:avLst/>
          </a:prstGeom>
          <a:solidFill>
            <a:srgbClr val="8DA0C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37" name="Rectangle 36"/>
          <p:cNvSpPr>
            <a:spLocks noChangeArrowheads="1"/>
          </p:cNvSpPr>
          <p:nvPr/>
        </p:nvSpPr>
        <p:spPr bwMode="auto">
          <a:xfrm>
            <a:off x="2444745" y="5436427"/>
            <a:ext cx="384662" cy="276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rgbClr val="000000"/>
                </a:solidFill>
                <a:effectLst/>
                <a:latin typeface="Times New Roman" panose="02020603050405020304" pitchFamily="18" charset="0"/>
              </a:rPr>
              <a:t>R06</a:t>
            </a:r>
            <a:endParaRPr kumimoji="0" lang="en-US" altLang="en-US" sz="1200" b="0" i="0" u="none" strike="noStrike" cap="none" normalizeH="0" baseline="0">
              <a:ln>
                <a:noFill/>
              </a:ln>
              <a:solidFill>
                <a:schemeClr val="tx1"/>
              </a:solidFill>
              <a:effectLst/>
              <a:latin typeface="Arial" panose="020B0604020202020204" pitchFamily="34" charset="0"/>
            </a:endParaRPr>
          </a:p>
        </p:txBody>
      </p:sp>
      <p:sp>
        <p:nvSpPr>
          <p:cNvPr id="38" name="Line 37"/>
          <p:cNvSpPr>
            <a:spLocks noChangeShapeType="1"/>
          </p:cNvSpPr>
          <p:nvPr/>
        </p:nvSpPr>
        <p:spPr bwMode="auto">
          <a:xfrm>
            <a:off x="2650177" y="5291786"/>
            <a:ext cx="0" cy="106909"/>
          </a:xfrm>
          <a:prstGeom prst="line">
            <a:avLst/>
          </a:prstGeom>
          <a:noFill/>
          <a:ln w="1270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200"/>
          </a:p>
        </p:txBody>
      </p:sp>
      <p:sp>
        <p:nvSpPr>
          <p:cNvPr id="39" name="Freeform 38"/>
          <p:cNvSpPr>
            <a:spLocks/>
          </p:cNvSpPr>
          <p:nvPr/>
        </p:nvSpPr>
        <p:spPr bwMode="auto">
          <a:xfrm>
            <a:off x="2626070" y="5393454"/>
            <a:ext cx="47166" cy="46118"/>
          </a:xfrm>
          <a:custGeom>
            <a:avLst/>
            <a:gdLst>
              <a:gd name="T0" fmla="*/ 45 w 45"/>
              <a:gd name="T1" fmla="*/ 0 h 44"/>
              <a:gd name="T2" fmla="*/ 23 w 45"/>
              <a:gd name="T3" fmla="*/ 44 h 44"/>
              <a:gd name="T4" fmla="*/ 0 w 45"/>
              <a:gd name="T5" fmla="*/ 0 h 44"/>
              <a:gd name="T6" fmla="*/ 45 w 45"/>
              <a:gd name="T7" fmla="*/ 0 h 44"/>
            </a:gdLst>
            <a:ahLst/>
            <a:cxnLst>
              <a:cxn ang="0">
                <a:pos x="T0" y="T1"/>
              </a:cxn>
              <a:cxn ang="0">
                <a:pos x="T2" y="T3"/>
              </a:cxn>
              <a:cxn ang="0">
                <a:pos x="T4" y="T5"/>
              </a:cxn>
              <a:cxn ang="0">
                <a:pos x="T6" y="T7"/>
              </a:cxn>
            </a:cxnLst>
            <a:rect l="0" t="0" r="r" b="b"/>
            <a:pathLst>
              <a:path w="45" h="44">
                <a:moveTo>
                  <a:pt x="45" y="0"/>
                </a:moveTo>
                <a:lnTo>
                  <a:pt x="23" y="44"/>
                </a:lnTo>
                <a:lnTo>
                  <a:pt x="0" y="0"/>
                </a:lnTo>
                <a:lnTo>
                  <a:pt x="4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40" name="Rectangle 39"/>
          <p:cNvSpPr>
            <a:spLocks noChangeArrowheads="1"/>
          </p:cNvSpPr>
          <p:nvPr/>
        </p:nvSpPr>
        <p:spPr bwMode="auto">
          <a:xfrm>
            <a:off x="1983569" y="6245581"/>
            <a:ext cx="592191" cy="293475"/>
          </a:xfrm>
          <a:prstGeom prst="rect">
            <a:avLst/>
          </a:prstGeom>
          <a:solidFill>
            <a:srgbClr val="A6D85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41" name="Rectangle 40"/>
          <p:cNvSpPr>
            <a:spLocks noChangeArrowheads="1"/>
          </p:cNvSpPr>
          <p:nvPr/>
        </p:nvSpPr>
        <p:spPr bwMode="auto">
          <a:xfrm>
            <a:off x="2130307" y="6244533"/>
            <a:ext cx="281946" cy="276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rgbClr val="000000"/>
                </a:solidFill>
                <a:effectLst/>
                <a:latin typeface="Times New Roman" panose="02020603050405020304" pitchFamily="18" charset="0"/>
              </a:rPr>
              <a:t>FC</a:t>
            </a:r>
            <a:endParaRPr kumimoji="0" lang="en-US" altLang="en-US" sz="1200" b="0" i="0" u="none" strike="noStrike" cap="none" normalizeH="0" baseline="0">
              <a:ln>
                <a:noFill/>
              </a:ln>
              <a:solidFill>
                <a:schemeClr val="tx1"/>
              </a:solidFill>
              <a:effectLst/>
              <a:latin typeface="Arial" panose="020B0604020202020204" pitchFamily="34" charset="0"/>
            </a:endParaRPr>
          </a:p>
        </p:txBody>
      </p:sp>
      <p:sp>
        <p:nvSpPr>
          <p:cNvPr id="42" name="Rectangle 41"/>
          <p:cNvSpPr>
            <a:spLocks noChangeArrowheads="1"/>
          </p:cNvSpPr>
          <p:nvPr/>
        </p:nvSpPr>
        <p:spPr bwMode="auto">
          <a:xfrm>
            <a:off x="1983569" y="1386467"/>
            <a:ext cx="592191" cy="29452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43" name="Rectangle 42"/>
          <p:cNvSpPr>
            <a:spLocks noChangeArrowheads="1"/>
          </p:cNvSpPr>
          <p:nvPr/>
        </p:nvSpPr>
        <p:spPr bwMode="auto">
          <a:xfrm>
            <a:off x="2019205" y="1385419"/>
            <a:ext cx="485282" cy="276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rgbClr val="000000"/>
                </a:solidFill>
                <a:effectLst/>
                <a:latin typeface="Times New Roman" panose="02020603050405020304" pitchFamily="18" charset="0"/>
              </a:rPr>
              <a:t>Input</a:t>
            </a:r>
            <a:endParaRPr kumimoji="0" lang="en-US" altLang="en-US" sz="1200" b="0" i="0" u="none" strike="noStrike" cap="none" normalizeH="0" baseline="0">
              <a:ln>
                <a:noFill/>
              </a:ln>
              <a:solidFill>
                <a:schemeClr val="tx1"/>
              </a:solidFill>
              <a:effectLst/>
              <a:latin typeface="Arial" panose="020B0604020202020204" pitchFamily="34" charset="0"/>
            </a:endParaRPr>
          </a:p>
        </p:txBody>
      </p:sp>
      <p:sp>
        <p:nvSpPr>
          <p:cNvPr id="44" name="Line 43"/>
          <p:cNvSpPr>
            <a:spLocks noChangeShapeType="1"/>
          </p:cNvSpPr>
          <p:nvPr/>
        </p:nvSpPr>
        <p:spPr bwMode="auto">
          <a:xfrm>
            <a:off x="2279141" y="1680991"/>
            <a:ext cx="0" cy="254695"/>
          </a:xfrm>
          <a:prstGeom prst="line">
            <a:avLst/>
          </a:prstGeom>
          <a:noFill/>
          <a:ln w="1270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200"/>
          </a:p>
        </p:txBody>
      </p:sp>
      <p:sp>
        <p:nvSpPr>
          <p:cNvPr id="45" name="Freeform 44"/>
          <p:cNvSpPr>
            <a:spLocks/>
          </p:cNvSpPr>
          <p:nvPr/>
        </p:nvSpPr>
        <p:spPr bwMode="auto">
          <a:xfrm>
            <a:off x="2250841" y="1929397"/>
            <a:ext cx="57647" cy="56599"/>
          </a:xfrm>
          <a:custGeom>
            <a:avLst/>
            <a:gdLst>
              <a:gd name="T0" fmla="*/ 55 w 55"/>
              <a:gd name="T1" fmla="*/ 0 h 54"/>
              <a:gd name="T2" fmla="*/ 27 w 55"/>
              <a:gd name="T3" fmla="*/ 54 h 54"/>
              <a:gd name="T4" fmla="*/ 0 w 55"/>
              <a:gd name="T5" fmla="*/ 0 h 54"/>
              <a:gd name="T6" fmla="*/ 55 w 55"/>
              <a:gd name="T7" fmla="*/ 0 h 54"/>
            </a:gdLst>
            <a:ahLst/>
            <a:cxnLst>
              <a:cxn ang="0">
                <a:pos x="T0" y="T1"/>
              </a:cxn>
              <a:cxn ang="0">
                <a:pos x="T2" y="T3"/>
              </a:cxn>
              <a:cxn ang="0">
                <a:pos x="T4" y="T5"/>
              </a:cxn>
              <a:cxn ang="0">
                <a:pos x="T6" y="T7"/>
              </a:cxn>
            </a:cxnLst>
            <a:rect l="0" t="0" r="r" b="b"/>
            <a:pathLst>
              <a:path w="55" h="54">
                <a:moveTo>
                  <a:pt x="55" y="0"/>
                </a:moveTo>
                <a:lnTo>
                  <a:pt x="27" y="54"/>
                </a:lnTo>
                <a:lnTo>
                  <a:pt x="0" y="0"/>
                </a:lnTo>
                <a:lnTo>
                  <a:pt x="5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46" name="Freeform 45"/>
          <p:cNvSpPr>
            <a:spLocks/>
          </p:cNvSpPr>
          <p:nvPr/>
        </p:nvSpPr>
        <p:spPr bwMode="auto">
          <a:xfrm>
            <a:off x="2163847" y="3382100"/>
            <a:ext cx="225347" cy="223251"/>
          </a:xfrm>
          <a:custGeom>
            <a:avLst/>
            <a:gdLst>
              <a:gd name="T0" fmla="*/ 0 w 584"/>
              <a:gd name="T1" fmla="*/ 292 h 584"/>
              <a:gd name="T2" fmla="*/ 292 w 584"/>
              <a:gd name="T3" fmla="*/ 0 h 584"/>
              <a:gd name="T4" fmla="*/ 584 w 584"/>
              <a:gd name="T5" fmla="*/ 292 h 584"/>
              <a:gd name="T6" fmla="*/ 584 w 584"/>
              <a:gd name="T7" fmla="*/ 292 h 584"/>
              <a:gd name="T8" fmla="*/ 292 w 584"/>
              <a:gd name="T9" fmla="*/ 584 h 584"/>
              <a:gd name="T10" fmla="*/ 0 w 584"/>
              <a:gd name="T11" fmla="*/ 292 h 584"/>
            </a:gdLst>
            <a:ahLst/>
            <a:cxnLst>
              <a:cxn ang="0">
                <a:pos x="T0" y="T1"/>
              </a:cxn>
              <a:cxn ang="0">
                <a:pos x="T2" y="T3"/>
              </a:cxn>
              <a:cxn ang="0">
                <a:pos x="T4" y="T5"/>
              </a:cxn>
              <a:cxn ang="0">
                <a:pos x="T6" y="T7"/>
              </a:cxn>
              <a:cxn ang="0">
                <a:pos x="T8" y="T9"/>
              </a:cxn>
              <a:cxn ang="0">
                <a:pos x="T10" y="T11"/>
              </a:cxn>
            </a:cxnLst>
            <a:rect l="0" t="0" r="r" b="b"/>
            <a:pathLst>
              <a:path w="584" h="584">
                <a:moveTo>
                  <a:pt x="0" y="292"/>
                </a:moveTo>
                <a:cubicBezTo>
                  <a:pt x="0" y="131"/>
                  <a:pt x="131" y="0"/>
                  <a:pt x="292" y="0"/>
                </a:cubicBezTo>
                <a:cubicBezTo>
                  <a:pt x="453" y="0"/>
                  <a:pt x="584" y="131"/>
                  <a:pt x="584" y="292"/>
                </a:cubicBezTo>
                <a:cubicBezTo>
                  <a:pt x="584" y="292"/>
                  <a:pt x="584" y="292"/>
                  <a:pt x="584" y="292"/>
                </a:cubicBezTo>
                <a:cubicBezTo>
                  <a:pt x="584" y="453"/>
                  <a:pt x="453" y="584"/>
                  <a:pt x="292" y="584"/>
                </a:cubicBezTo>
                <a:cubicBezTo>
                  <a:pt x="131" y="584"/>
                  <a:pt x="0" y="453"/>
                  <a:pt x="0" y="292"/>
                </a:cubicBezTo>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sz="1200"/>
          </a:p>
        </p:txBody>
      </p:sp>
      <p:sp>
        <p:nvSpPr>
          <p:cNvPr id="47" name="Freeform 46"/>
          <p:cNvSpPr>
            <a:spLocks/>
          </p:cNvSpPr>
          <p:nvPr/>
        </p:nvSpPr>
        <p:spPr bwMode="auto">
          <a:xfrm>
            <a:off x="2163847" y="3382100"/>
            <a:ext cx="225347" cy="223251"/>
          </a:xfrm>
          <a:custGeom>
            <a:avLst/>
            <a:gdLst>
              <a:gd name="T0" fmla="*/ 0 w 215"/>
              <a:gd name="T1" fmla="*/ 106 h 213"/>
              <a:gd name="T2" fmla="*/ 107 w 215"/>
              <a:gd name="T3" fmla="*/ 0 h 213"/>
              <a:gd name="T4" fmla="*/ 215 w 215"/>
              <a:gd name="T5" fmla="*/ 106 h 213"/>
              <a:gd name="T6" fmla="*/ 215 w 215"/>
              <a:gd name="T7" fmla="*/ 106 h 213"/>
              <a:gd name="T8" fmla="*/ 107 w 215"/>
              <a:gd name="T9" fmla="*/ 213 h 213"/>
              <a:gd name="T10" fmla="*/ 0 w 215"/>
              <a:gd name="T11" fmla="*/ 106 h 213"/>
            </a:gdLst>
            <a:ahLst/>
            <a:cxnLst>
              <a:cxn ang="0">
                <a:pos x="T0" y="T1"/>
              </a:cxn>
              <a:cxn ang="0">
                <a:pos x="T2" y="T3"/>
              </a:cxn>
              <a:cxn ang="0">
                <a:pos x="T4" y="T5"/>
              </a:cxn>
              <a:cxn ang="0">
                <a:pos x="T6" y="T7"/>
              </a:cxn>
              <a:cxn ang="0">
                <a:pos x="T8" y="T9"/>
              </a:cxn>
              <a:cxn ang="0">
                <a:pos x="T10" y="T11"/>
              </a:cxn>
            </a:cxnLst>
            <a:rect l="0" t="0" r="r" b="b"/>
            <a:pathLst>
              <a:path w="215" h="213">
                <a:moveTo>
                  <a:pt x="0" y="106"/>
                </a:moveTo>
                <a:cubicBezTo>
                  <a:pt x="0" y="47"/>
                  <a:pt x="48" y="0"/>
                  <a:pt x="107" y="0"/>
                </a:cubicBezTo>
                <a:cubicBezTo>
                  <a:pt x="167" y="0"/>
                  <a:pt x="215" y="47"/>
                  <a:pt x="215" y="106"/>
                </a:cubicBezTo>
                <a:cubicBezTo>
                  <a:pt x="215" y="106"/>
                  <a:pt x="215" y="106"/>
                  <a:pt x="215" y="106"/>
                </a:cubicBezTo>
                <a:cubicBezTo>
                  <a:pt x="215" y="165"/>
                  <a:pt x="167" y="213"/>
                  <a:pt x="107" y="213"/>
                </a:cubicBezTo>
                <a:cubicBezTo>
                  <a:pt x="48" y="213"/>
                  <a:pt x="0" y="165"/>
                  <a:pt x="0" y="106"/>
                </a:cubicBezTo>
              </a:path>
            </a:pathLst>
          </a:custGeom>
          <a:noFill/>
          <a:ln w="1270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200"/>
          </a:p>
        </p:txBody>
      </p:sp>
      <p:sp>
        <p:nvSpPr>
          <p:cNvPr id="48" name="Rectangle 47"/>
          <p:cNvSpPr>
            <a:spLocks noChangeArrowheads="1"/>
          </p:cNvSpPr>
          <p:nvPr/>
        </p:nvSpPr>
        <p:spPr bwMode="auto">
          <a:xfrm>
            <a:off x="2216253" y="3331790"/>
            <a:ext cx="115294" cy="276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rgbClr val="000000"/>
                </a:solidFill>
                <a:effectLst/>
                <a:latin typeface="Calibri" panose="020F0502020204030204" pitchFamily="34" charset="0"/>
              </a:rPr>
              <a:t>+</a:t>
            </a:r>
            <a:endParaRPr kumimoji="0" lang="en-US" altLang="en-US" sz="1200" b="0" i="0" u="none" strike="noStrike" cap="none" normalizeH="0" baseline="0">
              <a:ln>
                <a:noFill/>
              </a:ln>
              <a:solidFill>
                <a:schemeClr val="tx1"/>
              </a:solidFill>
              <a:effectLst/>
              <a:latin typeface="Arial" panose="020B0604020202020204" pitchFamily="34" charset="0"/>
            </a:endParaRPr>
          </a:p>
        </p:txBody>
      </p:sp>
      <p:sp>
        <p:nvSpPr>
          <p:cNvPr id="49" name="Line 48"/>
          <p:cNvSpPr>
            <a:spLocks noChangeShapeType="1"/>
          </p:cNvSpPr>
          <p:nvPr/>
        </p:nvSpPr>
        <p:spPr bwMode="auto">
          <a:xfrm flipH="1">
            <a:off x="1940596" y="2280519"/>
            <a:ext cx="338545" cy="199144"/>
          </a:xfrm>
          <a:prstGeom prst="line">
            <a:avLst/>
          </a:prstGeom>
          <a:noFill/>
          <a:ln w="1270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200"/>
          </a:p>
        </p:txBody>
      </p:sp>
      <p:sp>
        <p:nvSpPr>
          <p:cNvPr id="50" name="Freeform 49"/>
          <p:cNvSpPr>
            <a:spLocks/>
          </p:cNvSpPr>
          <p:nvPr/>
        </p:nvSpPr>
        <p:spPr bwMode="auto">
          <a:xfrm>
            <a:off x="1906008" y="2457652"/>
            <a:ext cx="51358" cy="42973"/>
          </a:xfrm>
          <a:custGeom>
            <a:avLst/>
            <a:gdLst>
              <a:gd name="T0" fmla="*/ 49 w 49"/>
              <a:gd name="T1" fmla="*/ 37 h 41"/>
              <a:gd name="T2" fmla="*/ 0 w 49"/>
              <a:gd name="T3" fmla="*/ 41 h 41"/>
              <a:gd name="T4" fmla="*/ 27 w 49"/>
              <a:gd name="T5" fmla="*/ 0 h 41"/>
              <a:gd name="T6" fmla="*/ 49 w 49"/>
              <a:gd name="T7" fmla="*/ 37 h 41"/>
            </a:gdLst>
            <a:ahLst/>
            <a:cxnLst>
              <a:cxn ang="0">
                <a:pos x="T0" y="T1"/>
              </a:cxn>
              <a:cxn ang="0">
                <a:pos x="T2" y="T3"/>
              </a:cxn>
              <a:cxn ang="0">
                <a:pos x="T4" y="T5"/>
              </a:cxn>
              <a:cxn ang="0">
                <a:pos x="T6" y="T7"/>
              </a:cxn>
            </a:cxnLst>
            <a:rect l="0" t="0" r="r" b="b"/>
            <a:pathLst>
              <a:path w="49" h="41">
                <a:moveTo>
                  <a:pt x="49" y="37"/>
                </a:moveTo>
                <a:lnTo>
                  <a:pt x="0" y="41"/>
                </a:lnTo>
                <a:lnTo>
                  <a:pt x="27" y="0"/>
                </a:lnTo>
                <a:lnTo>
                  <a:pt x="49" y="3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51" name="Line 50"/>
          <p:cNvSpPr>
            <a:spLocks noChangeShapeType="1"/>
          </p:cNvSpPr>
          <p:nvPr/>
        </p:nvSpPr>
        <p:spPr bwMode="auto">
          <a:xfrm flipH="1">
            <a:off x="1943740" y="3605351"/>
            <a:ext cx="332256" cy="131016"/>
          </a:xfrm>
          <a:prstGeom prst="line">
            <a:avLst/>
          </a:prstGeom>
          <a:noFill/>
          <a:ln w="1270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200"/>
          </a:p>
        </p:txBody>
      </p:sp>
      <p:sp>
        <p:nvSpPr>
          <p:cNvPr id="52" name="Freeform 51"/>
          <p:cNvSpPr>
            <a:spLocks/>
          </p:cNvSpPr>
          <p:nvPr/>
        </p:nvSpPr>
        <p:spPr bwMode="auto">
          <a:xfrm>
            <a:off x="1906008" y="3713308"/>
            <a:ext cx="51358" cy="42973"/>
          </a:xfrm>
          <a:custGeom>
            <a:avLst/>
            <a:gdLst>
              <a:gd name="T0" fmla="*/ 49 w 49"/>
              <a:gd name="T1" fmla="*/ 41 h 41"/>
              <a:gd name="T2" fmla="*/ 0 w 49"/>
              <a:gd name="T3" fmla="*/ 37 h 41"/>
              <a:gd name="T4" fmla="*/ 33 w 49"/>
              <a:gd name="T5" fmla="*/ 0 h 41"/>
              <a:gd name="T6" fmla="*/ 49 w 49"/>
              <a:gd name="T7" fmla="*/ 41 h 41"/>
            </a:gdLst>
            <a:ahLst/>
            <a:cxnLst>
              <a:cxn ang="0">
                <a:pos x="T0" y="T1"/>
              </a:cxn>
              <a:cxn ang="0">
                <a:pos x="T2" y="T3"/>
              </a:cxn>
              <a:cxn ang="0">
                <a:pos x="T4" y="T5"/>
              </a:cxn>
              <a:cxn ang="0">
                <a:pos x="T6" y="T7"/>
              </a:cxn>
            </a:cxnLst>
            <a:rect l="0" t="0" r="r" b="b"/>
            <a:pathLst>
              <a:path w="49" h="41">
                <a:moveTo>
                  <a:pt x="49" y="41"/>
                </a:moveTo>
                <a:lnTo>
                  <a:pt x="0" y="37"/>
                </a:lnTo>
                <a:lnTo>
                  <a:pt x="33" y="0"/>
                </a:lnTo>
                <a:lnTo>
                  <a:pt x="49" y="4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53" name="Line 52"/>
          <p:cNvSpPr>
            <a:spLocks noChangeShapeType="1"/>
          </p:cNvSpPr>
          <p:nvPr/>
        </p:nvSpPr>
        <p:spPr bwMode="auto">
          <a:xfrm>
            <a:off x="2275996" y="3605351"/>
            <a:ext cx="333304" cy="131016"/>
          </a:xfrm>
          <a:prstGeom prst="line">
            <a:avLst/>
          </a:prstGeom>
          <a:noFill/>
          <a:ln w="1270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200"/>
          </a:p>
        </p:txBody>
      </p:sp>
      <p:sp>
        <p:nvSpPr>
          <p:cNvPr id="54" name="Freeform 53"/>
          <p:cNvSpPr>
            <a:spLocks/>
          </p:cNvSpPr>
          <p:nvPr/>
        </p:nvSpPr>
        <p:spPr bwMode="auto">
          <a:xfrm>
            <a:off x="2595675" y="3713308"/>
            <a:ext cx="51358" cy="42973"/>
          </a:xfrm>
          <a:custGeom>
            <a:avLst/>
            <a:gdLst>
              <a:gd name="T0" fmla="*/ 16 w 49"/>
              <a:gd name="T1" fmla="*/ 0 h 41"/>
              <a:gd name="T2" fmla="*/ 49 w 49"/>
              <a:gd name="T3" fmla="*/ 37 h 41"/>
              <a:gd name="T4" fmla="*/ 0 w 49"/>
              <a:gd name="T5" fmla="*/ 41 h 41"/>
              <a:gd name="T6" fmla="*/ 16 w 49"/>
              <a:gd name="T7" fmla="*/ 0 h 41"/>
            </a:gdLst>
            <a:ahLst/>
            <a:cxnLst>
              <a:cxn ang="0">
                <a:pos x="T0" y="T1"/>
              </a:cxn>
              <a:cxn ang="0">
                <a:pos x="T2" y="T3"/>
              </a:cxn>
              <a:cxn ang="0">
                <a:pos x="T4" y="T5"/>
              </a:cxn>
              <a:cxn ang="0">
                <a:pos x="T6" y="T7"/>
              </a:cxn>
            </a:cxnLst>
            <a:rect l="0" t="0" r="r" b="b"/>
            <a:pathLst>
              <a:path w="49" h="41">
                <a:moveTo>
                  <a:pt x="16" y="0"/>
                </a:moveTo>
                <a:lnTo>
                  <a:pt x="49" y="37"/>
                </a:lnTo>
                <a:lnTo>
                  <a:pt x="0" y="41"/>
                </a:lnTo>
                <a:lnTo>
                  <a:pt x="1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55" name="Line 54"/>
          <p:cNvSpPr>
            <a:spLocks noChangeShapeType="1"/>
          </p:cNvSpPr>
          <p:nvPr/>
        </p:nvSpPr>
        <p:spPr bwMode="auto">
          <a:xfrm flipH="1">
            <a:off x="2378713" y="4485777"/>
            <a:ext cx="134160" cy="146738"/>
          </a:xfrm>
          <a:prstGeom prst="line">
            <a:avLst/>
          </a:prstGeom>
          <a:noFill/>
          <a:ln w="1270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200"/>
          </a:p>
        </p:txBody>
      </p:sp>
      <p:sp>
        <p:nvSpPr>
          <p:cNvPr id="56" name="Freeform 55"/>
          <p:cNvSpPr>
            <a:spLocks/>
          </p:cNvSpPr>
          <p:nvPr/>
        </p:nvSpPr>
        <p:spPr bwMode="auto">
          <a:xfrm>
            <a:off x="2352510" y="4612600"/>
            <a:ext cx="47166" cy="49262"/>
          </a:xfrm>
          <a:custGeom>
            <a:avLst/>
            <a:gdLst>
              <a:gd name="T0" fmla="*/ 45 w 45"/>
              <a:gd name="T1" fmla="*/ 29 h 47"/>
              <a:gd name="T2" fmla="*/ 0 w 45"/>
              <a:gd name="T3" fmla="*/ 47 h 47"/>
              <a:gd name="T4" fmla="*/ 13 w 45"/>
              <a:gd name="T5" fmla="*/ 0 h 47"/>
              <a:gd name="T6" fmla="*/ 45 w 45"/>
              <a:gd name="T7" fmla="*/ 29 h 47"/>
            </a:gdLst>
            <a:ahLst/>
            <a:cxnLst>
              <a:cxn ang="0">
                <a:pos x="T0" y="T1"/>
              </a:cxn>
              <a:cxn ang="0">
                <a:pos x="T2" y="T3"/>
              </a:cxn>
              <a:cxn ang="0">
                <a:pos x="T4" y="T5"/>
              </a:cxn>
              <a:cxn ang="0">
                <a:pos x="T6" y="T7"/>
              </a:cxn>
            </a:cxnLst>
            <a:rect l="0" t="0" r="r" b="b"/>
            <a:pathLst>
              <a:path w="45" h="47">
                <a:moveTo>
                  <a:pt x="45" y="29"/>
                </a:moveTo>
                <a:lnTo>
                  <a:pt x="0" y="47"/>
                </a:lnTo>
                <a:lnTo>
                  <a:pt x="13" y="0"/>
                </a:lnTo>
                <a:lnTo>
                  <a:pt x="45" y="2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57" name="Freeform 56"/>
          <p:cNvSpPr>
            <a:spLocks/>
          </p:cNvSpPr>
          <p:nvPr/>
        </p:nvSpPr>
        <p:spPr bwMode="auto">
          <a:xfrm>
            <a:off x="2163847" y="4632515"/>
            <a:ext cx="225347" cy="223251"/>
          </a:xfrm>
          <a:custGeom>
            <a:avLst/>
            <a:gdLst>
              <a:gd name="T0" fmla="*/ 0 w 584"/>
              <a:gd name="T1" fmla="*/ 292 h 584"/>
              <a:gd name="T2" fmla="*/ 292 w 584"/>
              <a:gd name="T3" fmla="*/ 0 h 584"/>
              <a:gd name="T4" fmla="*/ 584 w 584"/>
              <a:gd name="T5" fmla="*/ 292 h 584"/>
              <a:gd name="T6" fmla="*/ 584 w 584"/>
              <a:gd name="T7" fmla="*/ 292 h 584"/>
              <a:gd name="T8" fmla="*/ 292 w 584"/>
              <a:gd name="T9" fmla="*/ 584 h 584"/>
              <a:gd name="T10" fmla="*/ 0 w 584"/>
              <a:gd name="T11" fmla="*/ 292 h 584"/>
            </a:gdLst>
            <a:ahLst/>
            <a:cxnLst>
              <a:cxn ang="0">
                <a:pos x="T0" y="T1"/>
              </a:cxn>
              <a:cxn ang="0">
                <a:pos x="T2" y="T3"/>
              </a:cxn>
              <a:cxn ang="0">
                <a:pos x="T4" y="T5"/>
              </a:cxn>
              <a:cxn ang="0">
                <a:pos x="T6" y="T7"/>
              </a:cxn>
              <a:cxn ang="0">
                <a:pos x="T8" y="T9"/>
              </a:cxn>
              <a:cxn ang="0">
                <a:pos x="T10" y="T11"/>
              </a:cxn>
            </a:cxnLst>
            <a:rect l="0" t="0" r="r" b="b"/>
            <a:pathLst>
              <a:path w="584" h="584">
                <a:moveTo>
                  <a:pt x="0" y="292"/>
                </a:moveTo>
                <a:cubicBezTo>
                  <a:pt x="0" y="131"/>
                  <a:pt x="131" y="0"/>
                  <a:pt x="292" y="0"/>
                </a:cubicBezTo>
                <a:cubicBezTo>
                  <a:pt x="453" y="0"/>
                  <a:pt x="584" y="131"/>
                  <a:pt x="584" y="292"/>
                </a:cubicBezTo>
                <a:cubicBezTo>
                  <a:pt x="584" y="292"/>
                  <a:pt x="584" y="292"/>
                  <a:pt x="584" y="292"/>
                </a:cubicBezTo>
                <a:cubicBezTo>
                  <a:pt x="584" y="453"/>
                  <a:pt x="453" y="584"/>
                  <a:pt x="292" y="584"/>
                </a:cubicBezTo>
                <a:cubicBezTo>
                  <a:pt x="131" y="584"/>
                  <a:pt x="0" y="453"/>
                  <a:pt x="0" y="292"/>
                </a:cubicBezTo>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sz="1200"/>
          </a:p>
        </p:txBody>
      </p:sp>
      <p:sp>
        <p:nvSpPr>
          <p:cNvPr id="58" name="Freeform 57"/>
          <p:cNvSpPr>
            <a:spLocks/>
          </p:cNvSpPr>
          <p:nvPr/>
        </p:nvSpPr>
        <p:spPr bwMode="auto">
          <a:xfrm>
            <a:off x="2163847" y="4632515"/>
            <a:ext cx="225347" cy="223251"/>
          </a:xfrm>
          <a:custGeom>
            <a:avLst/>
            <a:gdLst>
              <a:gd name="T0" fmla="*/ 0 w 215"/>
              <a:gd name="T1" fmla="*/ 107 h 213"/>
              <a:gd name="T2" fmla="*/ 107 w 215"/>
              <a:gd name="T3" fmla="*/ 0 h 213"/>
              <a:gd name="T4" fmla="*/ 215 w 215"/>
              <a:gd name="T5" fmla="*/ 107 h 213"/>
              <a:gd name="T6" fmla="*/ 215 w 215"/>
              <a:gd name="T7" fmla="*/ 107 h 213"/>
              <a:gd name="T8" fmla="*/ 107 w 215"/>
              <a:gd name="T9" fmla="*/ 213 h 213"/>
              <a:gd name="T10" fmla="*/ 0 w 215"/>
              <a:gd name="T11" fmla="*/ 107 h 213"/>
            </a:gdLst>
            <a:ahLst/>
            <a:cxnLst>
              <a:cxn ang="0">
                <a:pos x="T0" y="T1"/>
              </a:cxn>
              <a:cxn ang="0">
                <a:pos x="T2" y="T3"/>
              </a:cxn>
              <a:cxn ang="0">
                <a:pos x="T4" y="T5"/>
              </a:cxn>
              <a:cxn ang="0">
                <a:pos x="T6" y="T7"/>
              </a:cxn>
              <a:cxn ang="0">
                <a:pos x="T8" y="T9"/>
              </a:cxn>
              <a:cxn ang="0">
                <a:pos x="T10" y="T11"/>
              </a:cxn>
            </a:cxnLst>
            <a:rect l="0" t="0" r="r" b="b"/>
            <a:pathLst>
              <a:path w="215" h="213">
                <a:moveTo>
                  <a:pt x="0" y="107"/>
                </a:moveTo>
                <a:cubicBezTo>
                  <a:pt x="0" y="48"/>
                  <a:pt x="48" y="0"/>
                  <a:pt x="107" y="0"/>
                </a:cubicBezTo>
                <a:cubicBezTo>
                  <a:pt x="167" y="0"/>
                  <a:pt x="215" y="48"/>
                  <a:pt x="215" y="107"/>
                </a:cubicBezTo>
                <a:cubicBezTo>
                  <a:pt x="215" y="107"/>
                  <a:pt x="215" y="107"/>
                  <a:pt x="215" y="107"/>
                </a:cubicBezTo>
                <a:cubicBezTo>
                  <a:pt x="215" y="166"/>
                  <a:pt x="167" y="213"/>
                  <a:pt x="107" y="213"/>
                </a:cubicBezTo>
                <a:cubicBezTo>
                  <a:pt x="48" y="213"/>
                  <a:pt x="0" y="166"/>
                  <a:pt x="0" y="107"/>
                </a:cubicBezTo>
              </a:path>
            </a:pathLst>
          </a:custGeom>
          <a:noFill/>
          <a:ln w="1270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200"/>
          </a:p>
        </p:txBody>
      </p:sp>
      <p:sp>
        <p:nvSpPr>
          <p:cNvPr id="59" name="Rectangle 58"/>
          <p:cNvSpPr>
            <a:spLocks noChangeArrowheads="1"/>
          </p:cNvSpPr>
          <p:nvPr/>
        </p:nvSpPr>
        <p:spPr bwMode="auto">
          <a:xfrm>
            <a:off x="2216253" y="4585349"/>
            <a:ext cx="115294" cy="276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rgbClr val="000000"/>
                </a:solidFill>
                <a:effectLst/>
                <a:latin typeface="Calibri" panose="020F0502020204030204" pitchFamily="34" charset="0"/>
              </a:rPr>
              <a:t>+</a:t>
            </a:r>
            <a:endParaRPr kumimoji="0" lang="en-US" altLang="en-US" sz="1200" b="0" i="0" u="none" strike="noStrike" cap="none" normalizeH="0" baseline="0">
              <a:ln>
                <a:noFill/>
              </a:ln>
              <a:solidFill>
                <a:schemeClr val="tx1"/>
              </a:solidFill>
              <a:effectLst/>
              <a:latin typeface="Arial" panose="020B0604020202020204" pitchFamily="34" charset="0"/>
            </a:endParaRPr>
          </a:p>
        </p:txBody>
      </p:sp>
      <p:sp>
        <p:nvSpPr>
          <p:cNvPr id="60" name="Line 59"/>
          <p:cNvSpPr>
            <a:spLocks noChangeShapeType="1"/>
          </p:cNvSpPr>
          <p:nvPr/>
        </p:nvSpPr>
        <p:spPr bwMode="auto">
          <a:xfrm>
            <a:off x="2275996" y="4855765"/>
            <a:ext cx="335400" cy="127871"/>
          </a:xfrm>
          <a:prstGeom prst="line">
            <a:avLst/>
          </a:prstGeom>
          <a:noFill/>
          <a:ln w="1270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200"/>
          </a:p>
        </p:txBody>
      </p:sp>
      <p:sp>
        <p:nvSpPr>
          <p:cNvPr id="61" name="Freeform 60"/>
          <p:cNvSpPr>
            <a:spLocks/>
          </p:cNvSpPr>
          <p:nvPr/>
        </p:nvSpPr>
        <p:spPr bwMode="auto">
          <a:xfrm>
            <a:off x="2598819" y="4960578"/>
            <a:ext cx="51358" cy="42973"/>
          </a:xfrm>
          <a:custGeom>
            <a:avLst/>
            <a:gdLst>
              <a:gd name="T0" fmla="*/ 15 w 49"/>
              <a:gd name="T1" fmla="*/ 0 h 41"/>
              <a:gd name="T2" fmla="*/ 49 w 49"/>
              <a:gd name="T3" fmla="*/ 36 h 41"/>
              <a:gd name="T4" fmla="*/ 0 w 49"/>
              <a:gd name="T5" fmla="*/ 41 h 41"/>
              <a:gd name="T6" fmla="*/ 15 w 49"/>
              <a:gd name="T7" fmla="*/ 0 h 41"/>
            </a:gdLst>
            <a:ahLst/>
            <a:cxnLst>
              <a:cxn ang="0">
                <a:pos x="T0" y="T1"/>
              </a:cxn>
              <a:cxn ang="0">
                <a:pos x="T2" y="T3"/>
              </a:cxn>
              <a:cxn ang="0">
                <a:pos x="T4" y="T5"/>
              </a:cxn>
              <a:cxn ang="0">
                <a:pos x="T6" y="T7"/>
              </a:cxn>
            </a:cxnLst>
            <a:rect l="0" t="0" r="r" b="b"/>
            <a:pathLst>
              <a:path w="49" h="41">
                <a:moveTo>
                  <a:pt x="15" y="0"/>
                </a:moveTo>
                <a:lnTo>
                  <a:pt x="49" y="36"/>
                </a:lnTo>
                <a:lnTo>
                  <a:pt x="0" y="41"/>
                </a:lnTo>
                <a:lnTo>
                  <a:pt x="1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62" name="Line 61"/>
          <p:cNvSpPr>
            <a:spLocks noChangeShapeType="1"/>
          </p:cNvSpPr>
          <p:nvPr/>
        </p:nvSpPr>
        <p:spPr bwMode="auto">
          <a:xfrm flipH="1">
            <a:off x="1946885" y="4855765"/>
            <a:ext cx="329112" cy="127871"/>
          </a:xfrm>
          <a:prstGeom prst="line">
            <a:avLst/>
          </a:prstGeom>
          <a:noFill/>
          <a:ln w="1270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200"/>
          </a:p>
        </p:txBody>
      </p:sp>
      <p:sp>
        <p:nvSpPr>
          <p:cNvPr id="63" name="Freeform 62"/>
          <p:cNvSpPr>
            <a:spLocks/>
          </p:cNvSpPr>
          <p:nvPr/>
        </p:nvSpPr>
        <p:spPr bwMode="auto">
          <a:xfrm>
            <a:off x="1909152" y="4960578"/>
            <a:ext cx="51358" cy="42973"/>
          </a:xfrm>
          <a:custGeom>
            <a:avLst/>
            <a:gdLst>
              <a:gd name="T0" fmla="*/ 49 w 49"/>
              <a:gd name="T1" fmla="*/ 41 h 41"/>
              <a:gd name="T2" fmla="*/ 0 w 49"/>
              <a:gd name="T3" fmla="*/ 36 h 41"/>
              <a:gd name="T4" fmla="*/ 33 w 49"/>
              <a:gd name="T5" fmla="*/ 0 h 41"/>
              <a:gd name="T6" fmla="*/ 49 w 49"/>
              <a:gd name="T7" fmla="*/ 41 h 41"/>
            </a:gdLst>
            <a:ahLst/>
            <a:cxnLst>
              <a:cxn ang="0">
                <a:pos x="T0" y="T1"/>
              </a:cxn>
              <a:cxn ang="0">
                <a:pos x="T2" y="T3"/>
              </a:cxn>
              <a:cxn ang="0">
                <a:pos x="T4" y="T5"/>
              </a:cxn>
              <a:cxn ang="0">
                <a:pos x="T6" y="T7"/>
              </a:cxn>
            </a:cxnLst>
            <a:rect l="0" t="0" r="r" b="b"/>
            <a:pathLst>
              <a:path w="49" h="41">
                <a:moveTo>
                  <a:pt x="49" y="41"/>
                </a:moveTo>
                <a:lnTo>
                  <a:pt x="0" y="36"/>
                </a:lnTo>
                <a:lnTo>
                  <a:pt x="33" y="0"/>
                </a:lnTo>
                <a:lnTo>
                  <a:pt x="49" y="4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64" name="Line 63"/>
          <p:cNvSpPr>
            <a:spLocks noChangeShapeType="1"/>
          </p:cNvSpPr>
          <p:nvPr/>
        </p:nvSpPr>
        <p:spPr bwMode="auto">
          <a:xfrm>
            <a:off x="1906008" y="4045564"/>
            <a:ext cx="299764" cy="564940"/>
          </a:xfrm>
          <a:prstGeom prst="line">
            <a:avLst/>
          </a:prstGeom>
          <a:noFill/>
          <a:ln w="1270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200"/>
          </a:p>
        </p:txBody>
      </p:sp>
      <p:sp>
        <p:nvSpPr>
          <p:cNvPr id="65" name="Freeform 64"/>
          <p:cNvSpPr>
            <a:spLocks/>
          </p:cNvSpPr>
          <p:nvPr/>
        </p:nvSpPr>
        <p:spPr bwMode="auto">
          <a:xfrm>
            <a:off x="2182713" y="4594782"/>
            <a:ext cx="40877" cy="50310"/>
          </a:xfrm>
          <a:custGeom>
            <a:avLst/>
            <a:gdLst>
              <a:gd name="T0" fmla="*/ 39 w 39"/>
              <a:gd name="T1" fmla="*/ 0 h 48"/>
              <a:gd name="T2" fmla="*/ 39 w 39"/>
              <a:gd name="T3" fmla="*/ 48 h 48"/>
              <a:gd name="T4" fmla="*/ 0 w 39"/>
              <a:gd name="T5" fmla="*/ 20 h 48"/>
              <a:gd name="T6" fmla="*/ 39 w 39"/>
              <a:gd name="T7" fmla="*/ 0 h 48"/>
            </a:gdLst>
            <a:ahLst/>
            <a:cxnLst>
              <a:cxn ang="0">
                <a:pos x="T0" y="T1"/>
              </a:cxn>
              <a:cxn ang="0">
                <a:pos x="T2" y="T3"/>
              </a:cxn>
              <a:cxn ang="0">
                <a:pos x="T4" y="T5"/>
              </a:cxn>
              <a:cxn ang="0">
                <a:pos x="T6" y="T7"/>
              </a:cxn>
            </a:cxnLst>
            <a:rect l="0" t="0" r="r" b="b"/>
            <a:pathLst>
              <a:path w="39" h="48">
                <a:moveTo>
                  <a:pt x="39" y="0"/>
                </a:moveTo>
                <a:lnTo>
                  <a:pt x="39" y="48"/>
                </a:lnTo>
                <a:lnTo>
                  <a:pt x="0" y="20"/>
                </a:lnTo>
                <a:lnTo>
                  <a:pt x="3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66" name="Freeform 65"/>
          <p:cNvSpPr>
            <a:spLocks/>
          </p:cNvSpPr>
          <p:nvPr/>
        </p:nvSpPr>
        <p:spPr bwMode="auto">
          <a:xfrm>
            <a:off x="2166991" y="5879785"/>
            <a:ext cx="225347" cy="223251"/>
          </a:xfrm>
          <a:custGeom>
            <a:avLst/>
            <a:gdLst>
              <a:gd name="T0" fmla="*/ 0 w 584"/>
              <a:gd name="T1" fmla="*/ 292 h 584"/>
              <a:gd name="T2" fmla="*/ 292 w 584"/>
              <a:gd name="T3" fmla="*/ 0 h 584"/>
              <a:gd name="T4" fmla="*/ 584 w 584"/>
              <a:gd name="T5" fmla="*/ 292 h 584"/>
              <a:gd name="T6" fmla="*/ 584 w 584"/>
              <a:gd name="T7" fmla="*/ 292 h 584"/>
              <a:gd name="T8" fmla="*/ 292 w 584"/>
              <a:gd name="T9" fmla="*/ 584 h 584"/>
              <a:gd name="T10" fmla="*/ 0 w 584"/>
              <a:gd name="T11" fmla="*/ 292 h 584"/>
            </a:gdLst>
            <a:ahLst/>
            <a:cxnLst>
              <a:cxn ang="0">
                <a:pos x="T0" y="T1"/>
              </a:cxn>
              <a:cxn ang="0">
                <a:pos x="T2" y="T3"/>
              </a:cxn>
              <a:cxn ang="0">
                <a:pos x="T4" y="T5"/>
              </a:cxn>
              <a:cxn ang="0">
                <a:pos x="T6" y="T7"/>
              </a:cxn>
              <a:cxn ang="0">
                <a:pos x="T8" y="T9"/>
              </a:cxn>
              <a:cxn ang="0">
                <a:pos x="T10" y="T11"/>
              </a:cxn>
            </a:cxnLst>
            <a:rect l="0" t="0" r="r" b="b"/>
            <a:pathLst>
              <a:path w="584" h="584">
                <a:moveTo>
                  <a:pt x="0" y="292"/>
                </a:moveTo>
                <a:cubicBezTo>
                  <a:pt x="0" y="131"/>
                  <a:pt x="131" y="0"/>
                  <a:pt x="292" y="0"/>
                </a:cubicBezTo>
                <a:cubicBezTo>
                  <a:pt x="453" y="0"/>
                  <a:pt x="584" y="131"/>
                  <a:pt x="584" y="292"/>
                </a:cubicBezTo>
                <a:cubicBezTo>
                  <a:pt x="584" y="292"/>
                  <a:pt x="584" y="292"/>
                  <a:pt x="584" y="292"/>
                </a:cubicBezTo>
                <a:cubicBezTo>
                  <a:pt x="584" y="453"/>
                  <a:pt x="453" y="584"/>
                  <a:pt x="292" y="584"/>
                </a:cubicBezTo>
                <a:cubicBezTo>
                  <a:pt x="131" y="584"/>
                  <a:pt x="0" y="453"/>
                  <a:pt x="0" y="292"/>
                </a:cubicBezTo>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sz="1200"/>
          </a:p>
        </p:txBody>
      </p:sp>
      <p:sp>
        <p:nvSpPr>
          <p:cNvPr id="67" name="Freeform 66"/>
          <p:cNvSpPr>
            <a:spLocks/>
          </p:cNvSpPr>
          <p:nvPr/>
        </p:nvSpPr>
        <p:spPr bwMode="auto">
          <a:xfrm>
            <a:off x="2166991" y="5879785"/>
            <a:ext cx="225347" cy="223251"/>
          </a:xfrm>
          <a:custGeom>
            <a:avLst/>
            <a:gdLst>
              <a:gd name="T0" fmla="*/ 0 w 215"/>
              <a:gd name="T1" fmla="*/ 106 h 213"/>
              <a:gd name="T2" fmla="*/ 107 w 215"/>
              <a:gd name="T3" fmla="*/ 0 h 213"/>
              <a:gd name="T4" fmla="*/ 215 w 215"/>
              <a:gd name="T5" fmla="*/ 106 h 213"/>
              <a:gd name="T6" fmla="*/ 215 w 215"/>
              <a:gd name="T7" fmla="*/ 106 h 213"/>
              <a:gd name="T8" fmla="*/ 107 w 215"/>
              <a:gd name="T9" fmla="*/ 213 h 213"/>
              <a:gd name="T10" fmla="*/ 0 w 215"/>
              <a:gd name="T11" fmla="*/ 106 h 213"/>
            </a:gdLst>
            <a:ahLst/>
            <a:cxnLst>
              <a:cxn ang="0">
                <a:pos x="T0" y="T1"/>
              </a:cxn>
              <a:cxn ang="0">
                <a:pos x="T2" y="T3"/>
              </a:cxn>
              <a:cxn ang="0">
                <a:pos x="T4" y="T5"/>
              </a:cxn>
              <a:cxn ang="0">
                <a:pos x="T6" y="T7"/>
              </a:cxn>
              <a:cxn ang="0">
                <a:pos x="T8" y="T9"/>
              </a:cxn>
              <a:cxn ang="0">
                <a:pos x="T10" y="T11"/>
              </a:cxn>
            </a:cxnLst>
            <a:rect l="0" t="0" r="r" b="b"/>
            <a:pathLst>
              <a:path w="215" h="213">
                <a:moveTo>
                  <a:pt x="0" y="106"/>
                </a:moveTo>
                <a:cubicBezTo>
                  <a:pt x="0" y="48"/>
                  <a:pt x="48" y="0"/>
                  <a:pt x="107" y="0"/>
                </a:cubicBezTo>
                <a:cubicBezTo>
                  <a:pt x="167" y="0"/>
                  <a:pt x="215" y="48"/>
                  <a:pt x="215" y="106"/>
                </a:cubicBezTo>
                <a:cubicBezTo>
                  <a:pt x="215" y="106"/>
                  <a:pt x="215" y="106"/>
                  <a:pt x="215" y="106"/>
                </a:cubicBezTo>
                <a:cubicBezTo>
                  <a:pt x="215" y="165"/>
                  <a:pt x="167" y="213"/>
                  <a:pt x="107" y="213"/>
                </a:cubicBezTo>
                <a:cubicBezTo>
                  <a:pt x="48" y="213"/>
                  <a:pt x="0" y="165"/>
                  <a:pt x="0" y="106"/>
                </a:cubicBezTo>
              </a:path>
            </a:pathLst>
          </a:custGeom>
          <a:noFill/>
          <a:ln w="1270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200"/>
          </a:p>
        </p:txBody>
      </p:sp>
      <p:sp>
        <p:nvSpPr>
          <p:cNvPr id="68" name="Rectangle 67"/>
          <p:cNvSpPr>
            <a:spLocks noChangeArrowheads="1"/>
          </p:cNvSpPr>
          <p:nvPr/>
        </p:nvSpPr>
        <p:spPr bwMode="auto">
          <a:xfrm>
            <a:off x="2216253" y="5833667"/>
            <a:ext cx="115294" cy="276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rgbClr val="000000"/>
                </a:solidFill>
                <a:effectLst/>
                <a:latin typeface="Calibri" panose="020F0502020204030204" pitchFamily="34" charset="0"/>
              </a:rPr>
              <a:t>+</a:t>
            </a:r>
            <a:endParaRPr kumimoji="0" lang="en-US" altLang="en-US" sz="1200" b="0" i="0" u="none" strike="noStrike" cap="none" normalizeH="0" baseline="0">
              <a:ln>
                <a:noFill/>
              </a:ln>
              <a:solidFill>
                <a:schemeClr val="tx1"/>
              </a:solidFill>
              <a:effectLst/>
              <a:latin typeface="Arial" panose="020B0604020202020204" pitchFamily="34" charset="0"/>
            </a:endParaRPr>
          </a:p>
        </p:txBody>
      </p:sp>
      <p:sp>
        <p:nvSpPr>
          <p:cNvPr id="69" name="Line 68"/>
          <p:cNvSpPr>
            <a:spLocks noChangeShapeType="1"/>
          </p:cNvSpPr>
          <p:nvPr/>
        </p:nvSpPr>
        <p:spPr bwMode="auto">
          <a:xfrm>
            <a:off x="1909152" y="5291786"/>
            <a:ext cx="299764" cy="564940"/>
          </a:xfrm>
          <a:prstGeom prst="line">
            <a:avLst/>
          </a:prstGeom>
          <a:noFill/>
          <a:ln w="1270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200"/>
          </a:p>
        </p:txBody>
      </p:sp>
      <p:sp>
        <p:nvSpPr>
          <p:cNvPr id="70" name="Freeform 69"/>
          <p:cNvSpPr>
            <a:spLocks/>
          </p:cNvSpPr>
          <p:nvPr/>
        </p:nvSpPr>
        <p:spPr bwMode="auto">
          <a:xfrm>
            <a:off x="2185858" y="5841004"/>
            <a:ext cx="40877" cy="51358"/>
          </a:xfrm>
          <a:custGeom>
            <a:avLst/>
            <a:gdLst>
              <a:gd name="T0" fmla="*/ 39 w 39"/>
              <a:gd name="T1" fmla="*/ 0 h 49"/>
              <a:gd name="T2" fmla="*/ 39 w 39"/>
              <a:gd name="T3" fmla="*/ 49 h 49"/>
              <a:gd name="T4" fmla="*/ 0 w 39"/>
              <a:gd name="T5" fmla="*/ 20 h 49"/>
              <a:gd name="T6" fmla="*/ 39 w 39"/>
              <a:gd name="T7" fmla="*/ 0 h 49"/>
            </a:gdLst>
            <a:ahLst/>
            <a:cxnLst>
              <a:cxn ang="0">
                <a:pos x="T0" y="T1"/>
              </a:cxn>
              <a:cxn ang="0">
                <a:pos x="T2" y="T3"/>
              </a:cxn>
              <a:cxn ang="0">
                <a:pos x="T4" y="T5"/>
              </a:cxn>
              <a:cxn ang="0">
                <a:pos x="T6" y="T7"/>
              </a:cxn>
            </a:cxnLst>
            <a:rect l="0" t="0" r="r" b="b"/>
            <a:pathLst>
              <a:path w="39" h="49">
                <a:moveTo>
                  <a:pt x="39" y="0"/>
                </a:moveTo>
                <a:lnTo>
                  <a:pt x="39" y="49"/>
                </a:lnTo>
                <a:lnTo>
                  <a:pt x="0" y="20"/>
                </a:lnTo>
                <a:lnTo>
                  <a:pt x="3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71" name="Line 70"/>
          <p:cNvSpPr>
            <a:spLocks noChangeShapeType="1"/>
          </p:cNvSpPr>
          <p:nvPr/>
        </p:nvSpPr>
        <p:spPr bwMode="auto">
          <a:xfrm>
            <a:off x="2279141" y="6103036"/>
            <a:ext cx="0" cy="101668"/>
          </a:xfrm>
          <a:prstGeom prst="line">
            <a:avLst/>
          </a:prstGeom>
          <a:noFill/>
          <a:ln w="1270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200"/>
          </a:p>
        </p:txBody>
      </p:sp>
      <p:sp>
        <p:nvSpPr>
          <p:cNvPr id="72" name="Freeform 71"/>
          <p:cNvSpPr>
            <a:spLocks/>
          </p:cNvSpPr>
          <p:nvPr/>
        </p:nvSpPr>
        <p:spPr bwMode="auto">
          <a:xfrm>
            <a:off x="2256082" y="6199463"/>
            <a:ext cx="46118" cy="46118"/>
          </a:xfrm>
          <a:custGeom>
            <a:avLst/>
            <a:gdLst>
              <a:gd name="T0" fmla="*/ 44 w 44"/>
              <a:gd name="T1" fmla="*/ 0 h 44"/>
              <a:gd name="T2" fmla="*/ 22 w 44"/>
              <a:gd name="T3" fmla="*/ 44 h 44"/>
              <a:gd name="T4" fmla="*/ 0 w 44"/>
              <a:gd name="T5" fmla="*/ 0 h 44"/>
              <a:gd name="T6" fmla="*/ 44 w 44"/>
              <a:gd name="T7" fmla="*/ 0 h 44"/>
            </a:gdLst>
            <a:ahLst/>
            <a:cxnLst>
              <a:cxn ang="0">
                <a:pos x="T0" y="T1"/>
              </a:cxn>
              <a:cxn ang="0">
                <a:pos x="T2" y="T3"/>
              </a:cxn>
              <a:cxn ang="0">
                <a:pos x="T4" y="T5"/>
              </a:cxn>
              <a:cxn ang="0">
                <a:pos x="T6" y="T7"/>
              </a:cxn>
            </a:cxnLst>
            <a:rect l="0" t="0" r="r" b="b"/>
            <a:pathLst>
              <a:path w="44" h="44">
                <a:moveTo>
                  <a:pt x="44" y="0"/>
                </a:moveTo>
                <a:lnTo>
                  <a:pt x="22" y="44"/>
                </a:lnTo>
                <a:lnTo>
                  <a:pt x="0" y="0"/>
                </a:lnTo>
                <a:lnTo>
                  <a:pt x="4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75" name="Rectangle 78"/>
          <p:cNvSpPr>
            <a:spLocks noChangeArrowheads="1"/>
          </p:cNvSpPr>
          <p:nvPr/>
        </p:nvSpPr>
        <p:spPr bwMode="auto">
          <a:xfrm>
            <a:off x="5099050" y="1957387"/>
            <a:ext cx="590550" cy="293688"/>
          </a:xfrm>
          <a:prstGeom prst="rect">
            <a:avLst/>
          </a:prstGeom>
          <a:solidFill>
            <a:srgbClr val="FFA5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Rectangle 79"/>
          <p:cNvSpPr>
            <a:spLocks noChangeArrowheads="1"/>
          </p:cNvSpPr>
          <p:nvPr/>
        </p:nvSpPr>
        <p:spPr bwMode="auto">
          <a:xfrm>
            <a:off x="5313363" y="1962150"/>
            <a:ext cx="26511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a:ln>
                  <a:noFill/>
                </a:ln>
                <a:solidFill>
                  <a:srgbClr val="000000"/>
                </a:solidFill>
                <a:effectLst/>
                <a:latin typeface="Times New Roman" panose="02020603050405020304" pitchFamily="18" charset="0"/>
              </a:rPr>
              <a:t>C</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1" name="Line 142"/>
          <p:cNvSpPr>
            <a:spLocks noChangeShapeType="1"/>
          </p:cNvSpPr>
          <p:nvPr/>
        </p:nvSpPr>
        <p:spPr bwMode="auto">
          <a:xfrm>
            <a:off x="5394325" y="2251075"/>
            <a:ext cx="0" cy="180975"/>
          </a:xfrm>
          <a:prstGeom prst="line">
            <a:avLst/>
          </a:prstGeom>
          <a:noFill/>
          <a:ln w="793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1" name="Line 313"/>
          <p:cNvSpPr>
            <a:spLocks noChangeShapeType="1"/>
          </p:cNvSpPr>
          <p:nvPr/>
        </p:nvSpPr>
        <p:spPr bwMode="auto">
          <a:xfrm flipH="1">
            <a:off x="5443538" y="1560512"/>
            <a:ext cx="2243138" cy="387350"/>
          </a:xfrm>
          <a:prstGeom prst="line">
            <a:avLst/>
          </a:prstGeom>
          <a:noFill/>
          <a:ln w="793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2" name="Freeform 314"/>
          <p:cNvSpPr>
            <a:spLocks/>
          </p:cNvSpPr>
          <p:nvPr/>
        </p:nvSpPr>
        <p:spPr bwMode="auto">
          <a:xfrm>
            <a:off x="5394325" y="1919287"/>
            <a:ext cx="61913" cy="55563"/>
          </a:xfrm>
          <a:custGeom>
            <a:avLst/>
            <a:gdLst>
              <a:gd name="T0" fmla="*/ 39 w 39"/>
              <a:gd name="T1" fmla="*/ 35 h 35"/>
              <a:gd name="T2" fmla="*/ 0 w 39"/>
              <a:gd name="T3" fmla="*/ 24 h 35"/>
              <a:gd name="T4" fmla="*/ 33 w 39"/>
              <a:gd name="T5" fmla="*/ 0 h 35"/>
              <a:gd name="T6" fmla="*/ 39 w 39"/>
              <a:gd name="T7" fmla="*/ 35 h 35"/>
            </a:gdLst>
            <a:ahLst/>
            <a:cxnLst>
              <a:cxn ang="0">
                <a:pos x="T0" y="T1"/>
              </a:cxn>
              <a:cxn ang="0">
                <a:pos x="T2" y="T3"/>
              </a:cxn>
              <a:cxn ang="0">
                <a:pos x="T4" y="T5"/>
              </a:cxn>
              <a:cxn ang="0">
                <a:pos x="T6" y="T7"/>
              </a:cxn>
            </a:cxnLst>
            <a:rect l="0" t="0" r="r" b="b"/>
            <a:pathLst>
              <a:path w="39" h="35">
                <a:moveTo>
                  <a:pt x="39" y="35"/>
                </a:moveTo>
                <a:lnTo>
                  <a:pt x="0" y="24"/>
                </a:lnTo>
                <a:lnTo>
                  <a:pt x="33" y="0"/>
                </a:lnTo>
                <a:lnTo>
                  <a:pt x="39" y="3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362" name="Group 361"/>
          <p:cNvGrpSpPr/>
          <p:nvPr/>
        </p:nvGrpSpPr>
        <p:grpSpPr>
          <a:xfrm>
            <a:off x="5099050" y="2425700"/>
            <a:ext cx="631826" cy="4432300"/>
            <a:chOff x="5099050" y="2425700"/>
            <a:chExt cx="631826" cy="4432300"/>
          </a:xfrm>
        </p:grpSpPr>
        <p:sp>
          <p:nvSpPr>
            <p:cNvPr id="79" name="Rectangle 94"/>
            <p:cNvSpPr>
              <a:spLocks noChangeArrowheads="1"/>
            </p:cNvSpPr>
            <p:nvPr/>
          </p:nvSpPr>
          <p:spPr bwMode="auto">
            <a:xfrm>
              <a:off x="5099050" y="2471737"/>
              <a:ext cx="590550" cy="293688"/>
            </a:xfrm>
            <a:prstGeom prst="rect">
              <a:avLst/>
            </a:prstGeom>
            <a:solidFill>
              <a:srgbClr val="66C2A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Rectangle 95"/>
            <p:cNvSpPr>
              <a:spLocks noChangeArrowheads="1"/>
            </p:cNvSpPr>
            <p:nvPr/>
          </p:nvSpPr>
          <p:spPr bwMode="auto">
            <a:xfrm>
              <a:off x="5195888" y="2476500"/>
              <a:ext cx="5048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a:ln>
                    <a:noFill/>
                  </a:ln>
                  <a:solidFill>
                    <a:srgbClr val="000000"/>
                  </a:solidFill>
                  <a:effectLst/>
                  <a:latin typeface="Times New Roman" panose="02020603050405020304" pitchFamily="18" charset="0"/>
                </a:rPr>
                <a:t>L01</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5" name="Rectangle 118"/>
            <p:cNvSpPr>
              <a:spLocks noChangeArrowheads="1"/>
            </p:cNvSpPr>
            <p:nvPr/>
          </p:nvSpPr>
          <p:spPr bwMode="auto">
            <a:xfrm>
              <a:off x="5099050" y="3724275"/>
              <a:ext cx="590550" cy="295275"/>
            </a:xfrm>
            <a:prstGeom prst="rect">
              <a:avLst/>
            </a:prstGeom>
            <a:solidFill>
              <a:srgbClr val="FC8D6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Rectangle 119"/>
            <p:cNvSpPr>
              <a:spLocks noChangeArrowheads="1"/>
            </p:cNvSpPr>
            <p:nvPr/>
          </p:nvSpPr>
          <p:spPr bwMode="auto">
            <a:xfrm>
              <a:off x="5195888" y="3733800"/>
              <a:ext cx="5048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a:ln>
                    <a:noFill/>
                  </a:ln>
                  <a:solidFill>
                    <a:srgbClr val="000000"/>
                  </a:solidFill>
                  <a:effectLst/>
                  <a:latin typeface="Times New Roman" panose="02020603050405020304" pitchFamily="18" charset="0"/>
                </a:rPr>
                <a:t>L02</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2" name="Freeform 143"/>
            <p:cNvSpPr>
              <a:spLocks/>
            </p:cNvSpPr>
            <p:nvPr/>
          </p:nvSpPr>
          <p:spPr bwMode="auto">
            <a:xfrm>
              <a:off x="5370513" y="2425700"/>
              <a:ext cx="46038" cy="46038"/>
            </a:xfrm>
            <a:custGeom>
              <a:avLst/>
              <a:gdLst>
                <a:gd name="T0" fmla="*/ 29 w 29"/>
                <a:gd name="T1" fmla="*/ 0 h 29"/>
                <a:gd name="T2" fmla="*/ 15 w 29"/>
                <a:gd name="T3" fmla="*/ 29 h 29"/>
                <a:gd name="T4" fmla="*/ 0 w 29"/>
                <a:gd name="T5" fmla="*/ 0 h 29"/>
                <a:gd name="T6" fmla="*/ 29 w 29"/>
                <a:gd name="T7" fmla="*/ 0 h 29"/>
              </a:gdLst>
              <a:ahLst/>
              <a:cxnLst>
                <a:cxn ang="0">
                  <a:pos x="T0" y="T1"/>
                </a:cxn>
                <a:cxn ang="0">
                  <a:pos x="T2" y="T3"/>
                </a:cxn>
                <a:cxn ang="0">
                  <a:pos x="T4" y="T5"/>
                </a:cxn>
                <a:cxn ang="0">
                  <a:pos x="T6" y="T7"/>
                </a:cxn>
              </a:cxnLst>
              <a:rect l="0" t="0" r="r" b="b"/>
              <a:pathLst>
                <a:path w="29" h="29">
                  <a:moveTo>
                    <a:pt x="29" y="0"/>
                  </a:moveTo>
                  <a:lnTo>
                    <a:pt x="15" y="29"/>
                  </a:lnTo>
                  <a:lnTo>
                    <a:pt x="0" y="0"/>
                  </a:lnTo>
                  <a:lnTo>
                    <a:pt x="2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Line 186"/>
            <p:cNvSpPr>
              <a:spLocks noChangeShapeType="1"/>
            </p:cNvSpPr>
            <p:nvPr/>
          </p:nvSpPr>
          <p:spPr bwMode="auto">
            <a:xfrm>
              <a:off x="5394325" y="2765425"/>
              <a:ext cx="0" cy="919163"/>
            </a:xfrm>
            <a:prstGeom prst="line">
              <a:avLst/>
            </a:prstGeom>
            <a:noFill/>
            <a:ln w="793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2" name="Freeform 187"/>
            <p:cNvSpPr>
              <a:spLocks/>
            </p:cNvSpPr>
            <p:nvPr/>
          </p:nvSpPr>
          <p:spPr bwMode="auto">
            <a:xfrm>
              <a:off x="5370513" y="3678237"/>
              <a:ext cx="46038" cy="46038"/>
            </a:xfrm>
            <a:custGeom>
              <a:avLst/>
              <a:gdLst>
                <a:gd name="T0" fmla="*/ 29 w 29"/>
                <a:gd name="T1" fmla="*/ 0 h 29"/>
                <a:gd name="T2" fmla="*/ 15 w 29"/>
                <a:gd name="T3" fmla="*/ 29 h 29"/>
                <a:gd name="T4" fmla="*/ 0 w 29"/>
                <a:gd name="T5" fmla="*/ 0 h 29"/>
                <a:gd name="T6" fmla="*/ 29 w 29"/>
                <a:gd name="T7" fmla="*/ 0 h 29"/>
              </a:gdLst>
              <a:ahLst/>
              <a:cxnLst>
                <a:cxn ang="0">
                  <a:pos x="T0" y="T1"/>
                </a:cxn>
                <a:cxn ang="0">
                  <a:pos x="T2" y="T3"/>
                </a:cxn>
                <a:cxn ang="0">
                  <a:pos x="T4" y="T5"/>
                </a:cxn>
                <a:cxn ang="0">
                  <a:pos x="T6" y="T7"/>
                </a:cxn>
              </a:cxnLst>
              <a:rect l="0" t="0" r="r" b="b"/>
              <a:pathLst>
                <a:path w="29" h="29">
                  <a:moveTo>
                    <a:pt x="29" y="0"/>
                  </a:moveTo>
                  <a:lnTo>
                    <a:pt x="15" y="29"/>
                  </a:lnTo>
                  <a:lnTo>
                    <a:pt x="0" y="0"/>
                  </a:lnTo>
                  <a:lnTo>
                    <a:pt x="2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 name="Rectangle 190"/>
            <p:cNvSpPr>
              <a:spLocks noChangeArrowheads="1"/>
            </p:cNvSpPr>
            <p:nvPr/>
          </p:nvSpPr>
          <p:spPr bwMode="auto">
            <a:xfrm>
              <a:off x="5099050" y="4975225"/>
              <a:ext cx="590550" cy="293688"/>
            </a:xfrm>
            <a:prstGeom prst="rect">
              <a:avLst/>
            </a:prstGeom>
            <a:solidFill>
              <a:srgbClr val="8DA0C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Rectangle 191"/>
            <p:cNvSpPr>
              <a:spLocks noChangeArrowheads="1"/>
            </p:cNvSpPr>
            <p:nvPr/>
          </p:nvSpPr>
          <p:spPr bwMode="auto">
            <a:xfrm>
              <a:off x="5195888" y="4983162"/>
              <a:ext cx="5048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a:ln>
                    <a:noFill/>
                  </a:ln>
                  <a:solidFill>
                    <a:srgbClr val="000000"/>
                  </a:solidFill>
                  <a:effectLst/>
                  <a:latin typeface="Times New Roman" panose="02020603050405020304" pitchFamily="18" charset="0"/>
                </a:rPr>
                <a:t>L03</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3" name="Line 234"/>
            <p:cNvSpPr>
              <a:spLocks noChangeShapeType="1"/>
            </p:cNvSpPr>
            <p:nvPr/>
          </p:nvSpPr>
          <p:spPr bwMode="auto">
            <a:xfrm>
              <a:off x="5394325" y="4019550"/>
              <a:ext cx="0" cy="915988"/>
            </a:xfrm>
            <a:prstGeom prst="line">
              <a:avLst/>
            </a:prstGeom>
            <a:noFill/>
            <a:ln w="793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4" name="Freeform 235"/>
            <p:cNvSpPr>
              <a:spLocks/>
            </p:cNvSpPr>
            <p:nvPr/>
          </p:nvSpPr>
          <p:spPr bwMode="auto">
            <a:xfrm>
              <a:off x="5370513" y="4929187"/>
              <a:ext cx="46038" cy="46038"/>
            </a:xfrm>
            <a:custGeom>
              <a:avLst/>
              <a:gdLst>
                <a:gd name="T0" fmla="*/ 29 w 29"/>
                <a:gd name="T1" fmla="*/ 0 h 29"/>
                <a:gd name="T2" fmla="*/ 15 w 29"/>
                <a:gd name="T3" fmla="*/ 29 h 29"/>
                <a:gd name="T4" fmla="*/ 0 w 29"/>
                <a:gd name="T5" fmla="*/ 0 h 29"/>
                <a:gd name="T6" fmla="*/ 29 w 29"/>
                <a:gd name="T7" fmla="*/ 0 h 29"/>
              </a:gdLst>
              <a:ahLst/>
              <a:cxnLst>
                <a:cxn ang="0">
                  <a:pos x="T0" y="T1"/>
                </a:cxn>
                <a:cxn ang="0">
                  <a:pos x="T2" y="T3"/>
                </a:cxn>
                <a:cxn ang="0">
                  <a:pos x="T4" y="T5"/>
                </a:cxn>
                <a:cxn ang="0">
                  <a:pos x="T6" y="T7"/>
                </a:cxn>
              </a:cxnLst>
              <a:rect l="0" t="0" r="r" b="b"/>
              <a:pathLst>
                <a:path w="29" h="29">
                  <a:moveTo>
                    <a:pt x="29" y="0"/>
                  </a:moveTo>
                  <a:lnTo>
                    <a:pt x="15" y="29"/>
                  </a:lnTo>
                  <a:lnTo>
                    <a:pt x="0" y="0"/>
                  </a:lnTo>
                  <a:lnTo>
                    <a:pt x="2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Rectangle 238"/>
            <p:cNvSpPr>
              <a:spLocks noChangeArrowheads="1"/>
            </p:cNvSpPr>
            <p:nvPr/>
          </p:nvSpPr>
          <p:spPr bwMode="auto">
            <a:xfrm>
              <a:off x="5099050" y="6224587"/>
              <a:ext cx="590550" cy="295275"/>
            </a:xfrm>
            <a:prstGeom prst="rect">
              <a:avLst/>
            </a:prstGeom>
            <a:solidFill>
              <a:srgbClr val="A6D85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Rectangle 239"/>
            <p:cNvSpPr>
              <a:spLocks noChangeArrowheads="1"/>
            </p:cNvSpPr>
            <p:nvPr/>
          </p:nvSpPr>
          <p:spPr bwMode="auto">
            <a:xfrm>
              <a:off x="5245100" y="6234112"/>
              <a:ext cx="4064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a:ln>
                    <a:noFill/>
                  </a:ln>
                  <a:solidFill>
                    <a:srgbClr val="000000"/>
                  </a:solidFill>
                  <a:effectLst/>
                  <a:latin typeface="Times New Roman" panose="02020603050405020304" pitchFamily="18" charset="0"/>
                </a:rPr>
                <a:t>FC</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21" name="Line 264"/>
            <p:cNvSpPr>
              <a:spLocks noChangeShapeType="1"/>
            </p:cNvSpPr>
            <p:nvPr/>
          </p:nvSpPr>
          <p:spPr bwMode="auto">
            <a:xfrm>
              <a:off x="5394325" y="5268912"/>
              <a:ext cx="0" cy="915988"/>
            </a:xfrm>
            <a:prstGeom prst="line">
              <a:avLst/>
            </a:prstGeom>
            <a:noFill/>
            <a:ln w="793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2" name="Freeform 265"/>
            <p:cNvSpPr>
              <a:spLocks/>
            </p:cNvSpPr>
            <p:nvPr/>
          </p:nvSpPr>
          <p:spPr bwMode="auto">
            <a:xfrm>
              <a:off x="5370513" y="6180137"/>
              <a:ext cx="46038" cy="44450"/>
            </a:xfrm>
            <a:custGeom>
              <a:avLst/>
              <a:gdLst>
                <a:gd name="T0" fmla="*/ 29 w 29"/>
                <a:gd name="T1" fmla="*/ 0 h 28"/>
                <a:gd name="T2" fmla="*/ 15 w 29"/>
                <a:gd name="T3" fmla="*/ 28 h 28"/>
                <a:gd name="T4" fmla="*/ 0 w 29"/>
                <a:gd name="T5" fmla="*/ 0 h 28"/>
                <a:gd name="T6" fmla="*/ 29 w 29"/>
                <a:gd name="T7" fmla="*/ 0 h 28"/>
              </a:gdLst>
              <a:ahLst/>
              <a:cxnLst>
                <a:cxn ang="0">
                  <a:pos x="T0" y="T1"/>
                </a:cxn>
                <a:cxn ang="0">
                  <a:pos x="T2" y="T3"/>
                </a:cxn>
                <a:cxn ang="0">
                  <a:pos x="T4" y="T5"/>
                </a:cxn>
                <a:cxn ang="0">
                  <a:pos x="T6" y="T7"/>
                </a:cxn>
              </a:cxnLst>
              <a:rect l="0" t="0" r="r" b="b"/>
              <a:pathLst>
                <a:path w="29" h="28">
                  <a:moveTo>
                    <a:pt x="29" y="0"/>
                  </a:moveTo>
                  <a:lnTo>
                    <a:pt x="15" y="28"/>
                  </a:lnTo>
                  <a:lnTo>
                    <a:pt x="0" y="0"/>
                  </a:lnTo>
                  <a:lnTo>
                    <a:pt x="2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Line 269"/>
            <p:cNvSpPr>
              <a:spLocks noChangeShapeType="1"/>
            </p:cNvSpPr>
            <p:nvPr/>
          </p:nvSpPr>
          <p:spPr bwMode="auto">
            <a:xfrm>
              <a:off x="5394325" y="4437062"/>
              <a:ext cx="0" cy="133350"/>
            </a:xfrm>
            <a:prstGeom prst="line">
              <a:avLst/>
            </a:prstGeom>
            <a:noFill/>
            <a:ln w="793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4" name="Freeform 270"/>
            <p:cNvSpPr>
              <a:spLocks/>
            </p:cNvSpPr>
            <p:nvPr/>
          </p:nvSpPr>
          <p:spPr bwMode="auto">
            <a:xfrm>
              <a:off x="5370513" y="4564062"/>
              <a:ext cx="46038" cy="46038"/>
            </a:xfrm>
            <a:custGeom>
              <a:avLst/>
              <a:gdLst>
                <a:gd name="T0" fmla="*/ 29 w 29"/>
                <a:gd name="T1" fmla="*/ 0 h 29"/>
                <a:gd name="T2" fmla="*/ 15 w 29"/>
                <a:gd name="T3" fmla="*/ 29 h 29"/>
                <a:gd name="T4" fmla="*/ 0 w 29"/>
                <a:gd name="T5" fmla="*/ 0 h 29"/>
                <a:gd name="T6" fmla="*/ 29 w 29"/>
                <a:gd name="T7" fmla="*/ 0 h 29"/>
              </a:gdLst>
              <a:ahLst/>
              <a:cxnLst>
                <a:cxn ang="0">
                  <a:pos x="T0" y="T1"/>
                </a:cxn>
                <a:cxn ang="0">
                  <a:pos x="T2" y="T3"/>
                </a:cxn>
                <a:cxn ang="0">
                  <a:pos x="T4" y="T5"/>
                </a:cxn>
                <a:cxn ang="0">
                  <a:pos x="T6" y="T7"/>
                </a:cxn>
              </a:cxnLst>
              <a:rect l="0" t="0" r="r" b="b"/>
              <a:pathLst>
                <a:path w="29" h="29">
                  <a:moveTo>
                    <a:pt x="29" y="0"/>
                  </a:moveTo>
                  <a:lnTo>
                    <a:pt x="15" y="29"/>
                  </a:lnTo>
                  <a:lnTo>
                    <a:pt x="0" y="0"/>
                  </a:lnTo>
                  <a:lnTo>
                    <a:pt x="2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Freeform 288"/>
            <p:cNvSpPr>
              <a:spLocks/>
            </p:cNvSpPr>
            <p:nvPr/>
          </p:nvSpPr>
          <p:spPr bwMode="auto">
            <a:xfrm>
              <a:off x="5373688" y="5808662"/>
              <a:ext cx="46038" cy="46038"/>
            </a:xfrm>
            <a:custGeom>
              <a:avLst/>
              <a:gdLst>
                <a:gd name="T0" fmla="*/ 29 w 29"/>
                <a:gd name="T1" fmla="*/ 0 h 29"/>
                <a:gd name="T2" fmla="*/ 15 w 29"/>
                <a:gd name="T3" fmla="*/ 29 h 29"/>
                <a:gd name="T4" fmla="*/ 0 w 29"/>
                <a:gd name="T5" fmla="*/ 0 h 29"/>
                <a:gd name="T6" fmla="*/ 29 w 29"/>
                <a:gd name="T7" fmla="*/ 0 h 29"/>
              </a:gdLst>
              <a:ahLst/>
              <a:cxnLst>
                <a:cxn ang="0">
                  <a:pos x="T0" y="T1"/>
                </a:cxn>
                <a:cxn ang="0">
                  <a:pos x="T2" y="T3"/>
                </a:cxn>
                <a:cxn ang="0">
                  <a:pos x="T4" y="T5"/>
                </a:cxn>
                <a:cxn ang="0">
                  <a:pos x="T6" y="T7"/>
                </a:cxn>
              </a:cxnLst>
              <a:rect l="0" t="0" r="r" b="b"/>
              <a:pathLst>
                <a:path w="29" h="29">
                  <a:moveTo>
                    <a:pt x="29" y="0"/>
                  </a:moveTo>
                  <a:lnTo>
                    <a:pt x="15" y="29"/>
                  </a:lnTo>
                  <a:lnTo>
                    <a:pt x="0" y="0"/>
                  </a:lnTo>
                  <a:lnTo>
                    <a:pt x="2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Rectangle 303"/>
            <p:cNvSpPr>
              <a:spLocks noChangeArrowheads="1"/>
            </p:cNvSpPr>
            <p:nvPr/>
          </p:nvSpPr>
          <p:spPr bwMode="auto">
            <a:xfrm>
              <a:off x="5170488" y="6521450"/>
              <a:ext cx="56038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a:ln>
                    <a:noFill/>
                  </a:ln>
                  <a:solidFill>
                    <a:srgbClr val="000000"/>
                  </a:solidFill>
                  <a:effectLst/>
                  <a:latin typeface="Times New Roman" panose="02020603050405020304" pitchFamily="18" charset="0"/>
                </a:rPr>
                <a:t>LLL</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35" name="Line 330"/>
            <p:cNvSpPr>
              <a:spLocks noChangeShapeType="1"/>
            </p:cNvSpPr>
            <p:nvPr/>
          </p:nvSpPr>
          <p:spPr bwMode="auto">
            <a:xfrm>
              <a:off x="5394325" y="2765425"/>
              <a:ext cx="0" cy="549275"/>
            </a:xfrm>
            <a:prstGeom prst="line">
              <a:avLst/>
            </a:prstGeom>
            <a:noFill/>
            <a:ln w="793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6" name="Freeform 331"/>
            <p:cNvSpPr>
              <a:spLocks/>
            </p:cNvSpPr>
            <p:nvPr/>
          </p:nvSpPr>
          <p:spPr bwMode="auto">
            <a:xfrm>
              <a:off x="5370513" y="3309937"/>
              <a:ext cx="46038" cy="46038"/>
            </a:xfrm>
            <a:custGeom>
              <a:avLst/>
              <a:gdLst>
                <a:gd name="T0" fmla="*/ 29 w 29"/>
                <a:gd name="T1" fmla="*/ 0 h 29"/>
                <a:gd name="T2" fmla="*/ 15 w 29"/>
                <a:gd name="T3" fmla="*/ 29 h 29"/>
                <a:gd name="T4" fmla="*/ 0 w 29"/>
                <a:gd name="T5" fmla="*/ 0 h 29"/>
                <a:gd name="T6" fmla="*/ 29 w 29"/>
                <a:gd name="T7" fmla="*/ 0 h 29"/>
              </a:gdLst>
              <a:ahLst/>
              <a:cxnLst>
                <a:cxn ang="0">
                  <a:pos x="T0" y="T1"/>
                </a:cxn>
                <a:cxn ang="0">
                  <a:pos x="T2" y="T3"/>
                </a:cxn>
                <a:cxn ang="0">
                  <a:pos x="T4" y="T5"/>
                </a:cxn>
                <a:cxn ang="0">
                  <a:pos x="T6" y="T7"/>
                </a:cxn>
              </a:cxnLst>
              <a:rect l="0" t="0" r="r" b="b"/>
              <a:pathLst>
                <a:path w="29" h="29">
                  <a:moveTo>
                    <a:pt x="29" y="0"/>
                  </a:moveTo>
                  <a:lnTo>
                    <a:pt x="15" y="29"/>
                  </a:lnTo>
                  <a:lnTo>
                    <a:pt x="0" y="0"/>
                  </a:lnTo>
                  <a:lnTo>
                    <a:pt x="2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51" name="Group 350"/>
          <p:cNvGrpSpPr/>
          <p:nvPr/>
        </p:nvGrpSpPr>
        <p:grpSpPr>
          <a:xfrm>
            <a:off x="5833872" y="2425700"/>
            <a:ext cx="646112" cy="4432300"/>
            <a:chOff x="10272713" y="2425700"/>
            <a:chExt cx="646112" cy="4432300"/>
          </a:xfrm>
        </p:grpSpPr>
        <p:sp>
          <p:nvSpPr>
            <p:cNvPr id="94" name="Freeform 151"/>
            <p:cNvSpPr>
              <a:spLocks/>
            </p:cNvSpPr>
            <p:nvPr/>
          </p:nvSpPr>
          <p:spPr bwMode="auto">
            <a:xfrm>
              <a:off x="10545763" y="2867025"/>
              <a:ext cx="46038" cy="46038"/>
            </a:xfrm>
            <a:custGeom>
              <a:avLst/>
              <a:gdLst>
                <a:gd name="T0" fmla="*/ 29 w 29"/>
                <a:gd name="T1" fmla="*/ 0 h 29"/>
                <a:gd name="T2" fmla="*/ 14 w 29"/>
                <a:gd name="T3" fmla="*/ 29 h 29"/>
                <a:gd name="T4" fmla="*/ 0 w 29"/>
                <a:gd name="T5" fmla="*/ 0 h 29"/>
                <a:gd name="T6" fmla="*/ 29 w 29"/>
                <a:gd name="T7" fmla="*/ 0 h 29"/>
              </a:gdLst>
              <a:ahLst/>
              <a:cxnLst>
                <a:cxn ang="0">
                  <a:pos x="T0" y="T1"/>
                </a:cxn>
                <a:cxn ang="0">
                  <a:pos x="T2" y="T3"/>
                </a:cxn>
                <a:cxn ang="0">
                  <a:pos x="T4" y="T5"/>
                </a:cxn>
                <a:cxn ang="0">
                  <a:pos x="T6" y="T7"/>
                </a:cxn>
              </a:cxnLst>
              <a:rect l="0" t="0" r="r" b="b"/>
              <a:pathLst>
                <a:path w="29" h="29">
                  <a:moveTo>
                    <a:pt x="29" y="0"/>
                  </a:moveTo>
                  <a:lnTo>
                    <a:pt x="14" y="29"/>
                  </a:lnTo>
                  <a:lnTo>
                    <a:pt x="0" y="0"/>
                  </a:lnTo>
                  <a:lnTo>
                    <a:pt x="2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350" name="Group 349"/>
            <p:cNvGrpSpPr/>
            <p:nvPr/>
          </p:nvGrpSpPr>
          <p:grpSpPr>
            <a:xfrm>
              <a:off x="10272713" y="2425700"/>
              <a:ext cx="646112" cy="4432300"/>
              <a:chOff x="10272713" y="2425700"/>
              <a:chExt cx="646112" cy="4432300"/>
            </a:xfrm>
          </p:grpSpPr>
          <p:sp>
            <p:nvSpPr>
              <p:cNvPr id="81" name="Rectangle 108"/>
              <p:cNvSpPr>
                <a:spLocks noChangeArrowheads="1"/>
              </p:cNvSpPr>
              <p:nvPr/>
            </p:nvSpPr>
            <p:spPr bwMode="auto">
              <a:xfrm>
                <a:off x="10272713" y="2471737"/>
                <a:ext cx="592138" cy="293688"/>
              </a:xfrm>
              <a:prstGeom prst="rect">
                <a:avLst/>
              </a:prstGeom>
              <a:solidFill>
                <a:srgbClr val="66C2A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Rectangle 109"/>
              <p:cNvSpPr>
                <a:spLocks noChangeArrowheads="1"/>
              </p:cNvSpPr>
              <p:nvPr/>
            </p:nvSpPr>
            <p:spPr bwMode="auto">
              <a:xfrm>
                <a:off x="10364788" y="2476500"/>
                <a:ext cx="5175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dirty="0">
                    <a:ln>
                      <a:noFill/>
                    </a:ln>
                    <a:solidFill>
                      <a:srgbClr val="000000"/>
                    </a:solidFill>
                    <a:effectLst/>
                    <a:latin typeface="Times New Roman" panose="02020603050405020304" pitchFamily="18" charset="0"/>
                  </a:rPr>
                  <a:t>R01</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83" name="Rectangle 116"/>
              <p:cNvSpPr>
                <a:spLocks noChangeArrowheads="1"/>
              </p:cNvSpPr>
              <p:nvPr/>
            </p:nvSpPr>
            <p:spPr bwMode="auto">
              <a:xfrm>
                <a:off x="10272713" y="2913062"/>
                <a:ext cx="592138" cy="293688"/>
              </a:xfrm>
              <a:prstGeom prst="rect">
                <a:avLst/>
              </a:prstGeom>
              <a:solidFill>
                <a:srgbClr val="66C2A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Rectangle 117"/>
              <p:cNvSpPr>
                <a:spLocks noChangeArrowheads="1"/>
              </p:cNvSpPr>
              <p:nvPr/>
            </p:nvSpPr>
            <p:spPr bwMode="auto">
              <a:xfrm>
                <a:off x="10364788" y="2917825"/>
                <a:ext cx="5175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a:ln>
                      <a:noFill/>
                    </a:ln>
                    <a:solidFill>
                      <a:srgbClr val="000000"/>
                    </a:solidFill>
                    <a:effectLst/>
                    <a:latin typeface="Times New Roman" panose="02020603050405020304" pitchFamily="18" charset="0"/>
                  </a:rPr>
                  <a:t>R02</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7" name="Rectangle 132"/>
              <p:cNvSpPr>
                <a:spLocks noChangeArrowheads="1"/>
              </p:cNvSpPr>
              <p:nvPr/>
            </p:nvSpPr>
            <p:spPr bwMode="auto">
              <a:xfrm>
                <a:off x="10272713" y="3724275"/>
                <a:ext cx="592138" cy="295275"/>
              </a:xfrm>
              <a:prstGeom prst="rect">
                <a:avLst/>
              </a:prstGeom>
              <a:solidFill>
                <a:srgbClr val="FC8D6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Rectangle 133"/>
              <p:cNvSpPr>
                <a:spLocks noChangeArrowheads="1"/>
              </p:cNvSpPr>
              <p:nvPr/>
            </p:nvSpPr>
            <p:spPr bwMode="auto">
              <a:xfrm>
                <a:off x="10364788" y="3733800"/>
                <a:ext cx="5175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dirty="0">
                    <a:ln>
                      <a:noFill/>
                    </a:ln>
                    <a:solidFill>
                      <a:srgbClr val="000000"/>
                    </a:solidFill>
                    <a:effectLst/>
                    <a:latin typeface="Times New Roman" panose="02020603050405020304" pitchFamily="18" charset="0"/>
                  </a:rPr>
                  <a:t>R03</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93" name="Line 150"/>
              <p:cNvSpPr>
                <a:spLocks noChangeShapeType="1"/>
              </p:cNvSpPr>
              <p:nvPr/>
            </p:nvSpPr>
            <p:spPr bwMode="auto">
              <a:xfrm>
                <a:off x="10567988" y="2765425"/>
                <a:ext cx="0" cy="107950"/>
              </a:xfrm>
              <a:prstGeom prst="line">
                <a:avLst/>
              </a:prstGeom>
              <a:noFill/>
              <a:ln w="793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8" name="Freeform 173"/>
              <p:cNvSpPr>
                <a:spLocks/>
              </p:cNvSpPr>
              <p:nvPr/>
            </p:nvSpPr>
            <p:spPr bwMode="auto">
              <a:xfrm>
                <a:off x="10545763" y="2425700"/>
                <a:ext cx="46038" cy="46038"/>
              </a:xfrm>
              <a:custGeom>
                <a:avLst/>
                <a:gdLst>
                  <a:gd name="T0" fmla="*/ 29 w 29"/>
                  <a:gd name="T1" fmla="*/ 0 h 29"/>
                  <a:gd name="T2" fmla="*/ 14 w 29"/>
                  <a:gd name="T3" fmla="*/ 29 h 29"/>
                  <a:gd name="T4" fmla="*/ 0 w 29"/>
                  <a:gd name="T5" fmla="*/ 0 h 29"/>
                  <a:gd name="T6" fmla="*/ 29 w 29"/>
                  <a:gd name="T7" fmla="*/ 0 h 29"/>
                </a:gdLst>
                <a:ahLst/>
                <a:cxnLst>
                  <a:cxn ang="0">
                    <a:pos x="T0" y="T1"/>
                  </a:cxn>
                  <a:cxn ang="0">
                    <a:pos x="T2" y="T3"/>
                  </a:cxn>
                  <a:cxn ang="0">
                    <a:pos x="T4" y="T5"/>
                  </a:cxn>
                  <a:cxn ang="0">
                    <a:pos x="T6" y="T7"/>
                  </a:cxn>
                </a:cxnLst>
                <a:rect l="0" t="0" r="r" b="b"/>
                <a:pathLst>
                  <a:path w="29" h="29">
                    <a:moveTo>
                      <a:pt x="29" y="0"/>
                    </a:moveTo>
                    <a:lnTo>
                      <a:pt x="14" y="29"/>
                    </a:lnTo>
                    <a:lnTo>
                      <a:pt x="0" y="0"/>
                    </a:lnTo>
                    <a:lnTo>
                      <a:pt x="2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Line 178"/>
              <p:cNvSpPr>
                <a:spLocks noChangeShapeType="1"/>
              </p:cNvSpPr>
              <p:nvPr/>
            </p:nvSpPr>
            <p:spPr bwMode="auto">
              <a:xfrm>
                <a:off x="10567988" y="3206750"/>
                <a:ext cx="0" cy="477838"/>
              </a:xfrm>
              <a:prstGeom prst="line">
                <a:avLst/>
              </a:prstGeom>
              <a:noFill/>
              <a:ln w="793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0" name="Freeform 179"/>
              <p:cNvSpPr>
                <a:spLocks/>
              </p:cNvSpPr>
              <p:nvPr/>
            </p:nvSpPr>
            <p:spPr bwMode="auto">
              <a:xfrm>
                <a:off x="10545763" y="3678237"/>
                <a:ext cx="46038" cy="46038"/>
              </a:xfrm>
              <a:custGeom>
                <a:avLst/>
                <a:gdLst>
                  <a:gd name="T0" fmla="*/ 29 w 29"/>
                  <a:gd name="T1" fmla="*/ 0 h 29"/>
                  <a:gd name="T2" fmla="*/ 14 w 29"/>
                  <a:gd name="T3" fmla="*/ 29 h 29"/>
                  <a:gd name="T4" fmla="*/ 0 w 29"/>
                  <a:gd name="T5" fmla="*/ 0 h 29"/>
                  <a:gd name="T6" fmla="*/ 29 w 29"/>
                  <a:gd name="T7" fmla="*/ 0 h 29"/>
                </a:gdLst>
                <a:ahLst/>
                <a:cxnLst>
                  <a:cxn ang="0">
                    <a:pos x="T0" y="T1"/>
                  </a:cxn>
                  <a:cxn ang="0">
                    <a:pos x="T2" y="T3"/>
                  </a:cxn>
                  <a:cxn ang="0">
                    <a:pos x="T4" y="T5"/>
                  </a:cxn>
                  <a:cxn ang="0">
                    <a:pos x="T6" y="T7"/>
                  </a:cxn>
                </a:cxnLst>
                <a:rect l="0" t="0" r="r" b="b"/>
                <a:pathLst>
                  <a:path w="29" h="29">
                    <a:moveTo>
                      <a:pt x="29" y="0"/>
                    </a:moveTo>
                    <a:lnTo>
                      <a:pt x="14" y="29"/>
                    </a:lnTo>
                    <a:lnTo>
                      <a:pt x="0" y="0"/>
                    </a:lnTo>
                    <a:lnTo>
                      <a:pt x="2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Rectangle 204"/>
              <p:cNvSpPr>
                <a:spLocks noChangeArrowheads="1"/>
              </p:cNvSpPr>
              <p:nvPr/>
            </p:nvSpPr>
            <p:spPr bwMode="auto">
              <a:xfrm>
                <a:off x="10272713" y="4975225"/>
                <a:ext cx="592138" cy="293688"/>
              </a:xfrm>
              <a:prstGeom prst="rect">
                <a:avLst/>
              </a:prstGeom>
              <a:solidFill>
                <a:srgbClr val="8DA0C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Rectangle 205"/>
              <p:cNvSpPr>
                <a:spLocks noChangeArrowheads="1"/>
              </p:cNvSpPr>
              <p:nvPr/>
            </p:nvSpPr>
            <p:spPr bwMode="auto">
              <a:xfrm>
                <a:off x="10364788" y="4983162"/>
                <a:ext cx="5175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a:ln>
                      <a:noFill/>
                    </a:ln>
                    <a:solidFill>
                      <a:srgbClr val="000000"/>
                    </a:solidFill>
                    <a:effectLst/>
                    <a:latin typeface="Times New Roman" panose="02020603050405020304" pitchFamily="18" charset="0"/>
                  </a:rPr>
                  <a:t>R05</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7" name="Rectangle 212"/>
              <p:cNvSpPr>
                <a:spLocks noChangeArrowheads="1"/>
              </p:cNvSpPr>
              <p:nvPr/>
            </p:nvSpPr>
            <p:spPr bwMode="auto">
              <a:xfrm>
                <a:off x="10272713" y="5416550"/>
                <a:ext cx="592138" cy="293688"/>
              </a:xfrm>
              <a:prstGeom prst="rect">
                <a:avLst/>
              </a:prstGeom>
              <a:solidFill>
                <a:srgbClr val="8DA0C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Rectangle 213"/>
              <p:cNvSpPr>
                <a:spLocks noChangeArrowheads="1"/>
              </p:cNvSpPr>
              <p:nvPr/>
            </p:nvSpPr>
            <p:spPr bwMode="auto">
              <a:xfrm>
                <a:off x="10364788" y="5424487"/>
                <a:ext cx="5175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a:ln>
                      <a:noFill/>
                    </a:ln>
                    <a:solidFill>
                      <a:srgbClr val="000000"/>
                    </a:solidFill>
                    <a:effectLst/>
                    <a:latin typeface="Times New Roman" panose="02020603050405020304" pitchFamily="18" charset="0"/>
                  </a:rPr>
                  <a:t>R06</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9" name="Line 220"/>
              <p:cNvSpPr>
                <a:spLocks noChangeShapeType="1"/>
              </p:cNvSpPr>
              <p:nvPr/>
            </p:nvSpPr>
            <p:spPr bwMode="auto">
              <a:xfrm>
                <a:off x="10567988" y="5268912"/>
                <a:ext cx="0" cy="107950"/>
              </a:xfrm>
              <a:prstGeom prst="line">
                <a:avLst/>
              </a:prstGeom>
              <a:noFill/>
              <a:ln w="793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0" name="Freeform 221"/>
              <p:cNvSpPr>
                <a:spLocks/>
              </p:cNvSpPr>
              <p:nvPr/>
            </p:nvSpPr>
            <p:spPr bwMode="auto">
              <a:xfrm>
                <a:off x="10545763" y="5370512"/>
                <a:ext cx="46038" cy="46038"/>
              </a:xfrm>
              <a:custGeom>
                <a:avLst/>
                <a:gdLst>
                  <a:gd name="T0" fmla="*/ 29 w 29"/>
                  <a:gd name="T1" fmla="*/ 0 h 29"/>
                  <a:gd name="T2" fmla="*/ 14 w 29"/>
                  <a:gd name="T3" fmla="*/ 29 h 29"/>
                  <a:gd name="T4" fmla="*/ 0 w 29"/>
                  <a:gd name="T5" fmla="*/ 0 h 29"/>
                  <a:gd name="T6" fmla="*/ 29 w 29"/>
                  <a:gd name="T7" fmla="*/ 0 h 29"/>
                </a:gdLst>
                <a:ahLst/>
                <a:cxnLst>
                  <a:cxn ang="0">
                    <a:pos x="T0" y="T1"/>
                  </a:cxn>
                  <a:cxn ang="0">
                    <a:pos x="T2" y="T3"/>
                  </a:cxn>
                  <a:cxn ang="0">
                    <a:pos x="T4" y="T5"/>
                  </a:cxn>
                  <a:cxn ang="0">
                    <a:pos x="T6" y="T7"/>
                  </a:cxn>
                </a:cxnLst>
                <a:rect l="0" t="0" r="r" b="b"/>
                <a:pathLst>
                  <a:path w="29" h="29">
                    <a:moveTo>
                      <a:pt x="29" y="0"/>
                    </a:moveTo>
                    <a:lnTo>
                      <a:pt x="14" y="29"/>
                    </a:lnTo>
                    <a:lnTo>
                      <a:pt x="0" y="0"/>
                    </a:lnTo>
                    <a:lnTo>
                      <a:pt x="2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Rectangle 252"/>
              <p:cNvSpPr>
                <a:spLocks noChangeArrowheads="1"/>
              </p:cNvSpPr>
              <p:nvPr/>
            </p:nvSpPr>
            <p:spPr bwMode="auto">
              <a:xfrm>
                <a:off x="10272713" y="6224587"/>
                <a:ext cx="592138" cy="295275"/>
              </a:xfrm>
              <a:prstGeom prst="rect">
                <a:avLst/>
              </a:prstGeom>
              <a:solidFill>
                <a:srgbClr val="A6D85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Rectangle 253"/>
              <p:cNvSpPr>
                <a:spLocks noChangeArrowheads="1"/>
              </p:cNvSpPr>
              <p:nvPr/>
            </p:nvSpPr>
            <p:spPr bwMode="auto">
              <a:xfrm>
                <a:off x="10420350" y="6234112"/>
                <a:ext cx="4064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a:ln>
                      <a:noFill/>
                    </a:ln>
                    <a:solidFill>
                      <a:srgbClr val="000000"/>
                    </a:solidFill>
                    <a:effectLst/>
                    <a:latin typeface="Times New Roman" panose="02020603050405020304" pitchFamily="18" charset="0"/>
                  </a:rPr>
                  <a:t>FC</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9" name="Line 258"/>
              <p:cNvSpPr>
                <a:spLocks noChangeShapeType="1"/>
              </p:cNvSpPr>
              <p:nvPr/>
            </p:nvSpPr>
            <p:spPr bwMode="auto">
              <a:xfrm>
                <a:off x="10567988" y="5710237"/>
                <a:ext cx="0" cy="474663"/>
              </a:xfrm>
              <a:prstGeom prst="line">
                <a:avLst/>
              </a:prstGeom>
              <a:noFill/>
              <a:ln w="793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0" name="Freeform 259"/>
              <p:cNvSpPr>
                <a:spLocks/>
              </p:cNvSpPr>
              <p:nvPr/>
            </p:nvSpPr>
            <p:spPr bwMode="auto">
              <a:xfrm>
                <a:off x="10545763" y="6180137"/>
                <a:ext cx="46038" cy="44450"/>
              </a:xfrm>
              <a:custGeom>
                <a:avLst/>
                <a:gdLst>
                  <a:gd name="T0" fmla="*/ 29 w 29"/>
                  <a:gd name="T1" fmla="*/ 0 h 28"/>
                  <a:gd name="T2" fmla="*/ 14 w 29"/>
                  <a:gd name="T3" fmla="*/ 28 h 28"/>
                  <a:gd name="T4" fmla="*/ 0 w 29"/>
                  <a:gd name="T5" fmla="*/ 0 h 28"/>
                  <a:gd name="T6" fmla="*/ 29 w 29"/>
                  <a:gd name="T7" fmla="*/ 0 h 28"/>
                </a:gdLst>
                <a:ahLst/>
                <a:cxnLst>
                  <a:cxn ang="0">
                    <a:pos x="T0" y="T1"/>
                  </a:cxn>
                  <a:cxn ang="0">
                    <a:pos x="T2" y="T3"/>
                  </a:cxn>
                  <a:cxn ang="0">
                    <a:pos x="T4" y="T5"/>
                  </a:cxn>
                  <a:cxn ang="0">
                    <a:pos x="T6" y="T7"/>
                  </a:cxn>
                </a:cxnLst>
                <a:rect l="0" t="0" r="r" b="b"/>
                <a:pathLst>
                  <a:path w="29" h="28">
                    <a:moveTo>
                      <a:pt x="29" y="0"/>
                    </a:moveTo>
                    <a:lnTo>
                      <a:pt x="14" y="28"/>
                    </a:lnTo>
                    <a:lnTo>
                      <a:pt x="0" y="0"/>
                    </a:lnTo>
                    <a:lnTo>
                      <a:pt x="2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348" name="Group 347"/>
              <p:cNvGrpSpPr/>
              <p:nvPr/>
            </p:nvGrpSpPr>
            <p:grpSpPr>
              <a:xfrm>
                <a:off x="10272713" y="4019550"/>
                <a:ext cx="609600" cy="955675"/>
                <a:chOff x="10272713" y="4019550"/>
                <a:chExt cx="609600" cy="955675"/>
              </a:xfrm>
            </p:grpSpPr>
            <p:sp>
              <p:nvSpPr>
                <p:cNvPr id="89" name="Rectangle 140"/>
                <p:cNvSpPr>
                  <a:spLocks noChangeArrowheads="1"/>
                </p:cNvSpPr>
                <p:nvPr/>
              </p:nvSpPr>
              <p:spPr bwMode="auto">
                <a:xfrm>
                  <a:off x="10272713" y="4165600"/>
                  <a:ext cx="592138" cy="295275"/>
                </a:xfrm>
                <a:prstGeom prst="rect">
                  <a:avLst/>
                </a:prstGeom>
                <a:solidFill>
                  <a:srgbClr val="FC8D6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Rectangle 141"/>
                <p:cNvSpPr>
                  <a:spLocks noChangeArrowheads="1"/>
                </p:cNvSpPr>
                <p:nvPr/>
              </p:nvSpPr>
              <p:spPr bwMode="auto">
                <a:xfrm>
                  <a:off x="10364788" y="4175125"/>
                  <a:ext cx="5175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a:ln>
                        <a:noFill/>
                      </a:ln>
                      <a:solidFill>
                        <a:srgbClr val="000000"/>
                      </a:solidFill>
                      <a:effectLst/>
                      <a:latin typeface="Times New Roman" panose="02020603050405020304" pitchFamily="18" charset="0"/>
                    </a:rPr>
                    <a:t>R04</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5" name="Line 158"/>
                <p:cNvSpPr>
                  <a:spLocks noChangeShapeType="1"/>
                </p:cNvSpPr>
                <p:nvPr/>
              </p:nvSpPr>
              <p:spPr bwMode="auto">
                <a:xfrm>
                  <a:off x="10567988" y="4019550"/>
                  <a:ext cx="0" cy="106363"/>
                </a:xfrm>
                <a:prstGeom prst="line">
                  <a:avLst/>
                </a:prstGeom>
                <a:noFill/>
                <a:ln w="793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6" name="Freeform 159"/>
                <p:cNvSpPr>
                  <a:spLocks/>
                </p:cNvSpPr>
                <p:nvPr/>
              </p:nvSpPr>
              <p:spPr bwMode="auto">
                <a:xfrm>
                  <a:off x="10545763" y="4119562"/>
                  <a:ext cx="46038" cy="46038"/>
                </a:xfrm>
                <a:custGeom>
                  <a:avLst/>
                  <a:gdLst>
                    <a:gd name="T0" fmla="*/ 29 w 29"/>
                    <a:gd name="T1" fmla="*/ 0 h 29"/>
                    <a:gd name="T2" fmla="*/ 14 w 29"/>
                    <a:gd name="T3" fmla="*/ 29 h 29"/>
                    <a:gd name="T4" fmla="*/ 0 w 29"/>
                    <a:gd name="T5" fmla="*/ 0 h 29"/>
                    <a:gd name="T6" fmla="*/ 29 w 29"/>
                    <a:gd name="T7" fmla="*/ 0 h 29"/>
                  </a:gdLst>
                  <a:ahLst/>
                  <a:cxnLst>
                    <a:cxn ang="0">
                      <a:pos x="T0" y="T1"/>
                    </a:cxn>
                    <a:cxn ang="0">
                      <a:pos x="T2" y="T3"/>
                    </a:cxn>
                    <a:cxn ang="0">
                      <a:pos x="T4" y="T5"/>
                    </a:cxn>
                    <a:cxn ang="0">
                      <a:pos x="T6" y="T7"/>
                    </a:cxn>
                  </a:cxnLst>
                  <a:rect l="0" t="0" r="r" b="b"/>
                  <a:pathLst>
                    <a:path w="29" h="29">
                      <a:moveTo>
                        <a:pt x="29" y="0"/>
                      </a:moveTo>
                      <a:lnTo>
                        <a:pt x="14" y="29"/>
                      </a:lnTo>
                      <a:lnTo>
                        <a:pt x="0" y="0"/>
                      </a:lnTo>
                      <a:lnTo>
                        <a:pt x="2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Line 226"/>
                <p:cNvSpPr>
                  <a:spLocks noChangeShapeType="1"/>
                </p:cNvSpPr>
                <p:nvPr/>
              </p:nvSpPr>
              <p:spPr bwMode="auto">
                <a:xfrm>
                  <a:off x="10567988" y="4460875"/>
                  <a:ext cx="0" cy="474663"/>
                </a:xfrm>
                <a:prstGeom prst="line">
                  <a:avLst/>
                </a:prstGeom>
                <a:noFill/>
                <a:ln w="793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 name="Freeform 227"/>
                <p:cNvSpPr>
                  <a:spLocks/>
                </p:cNvSpPr>
                <p:nvPr/>
              </p:nvSpPr>
              <p:spPr bwMode="auto">
                <a:xfrm>
                  <a:off x="10545763" y="4929187"/>
                  <a:ext cx="46038" cy="46038"/>
                </a:xfrm>
                <a:custGeom>
                  <a:avLst/>
                  <a:gdLst>
                    <a:gd name="T0" fmla="*/ 29 w 29"/>
                    <a:gd name="T1" fmla="*/ 0 h 29"/>
                    <a:gd name="T2" fmla="*/ 14 w 29"/>
                    <a:gd name="T3" fmla="*/ 29 h 29"/>
                    <a:gd name="T4" fmla="*/ 0 w 29"/>
                    <a:gd name="T5" fmla="*/ 0 h 29"/>
                    <a:gd name="T6" fmla="*/ 29 w 29"/>
                    <a:gd name="T7" fmla="*/ 0 h 29"/>
                  </a:gdLst>
                  <a:ahLst/>
                  <a:cxnLst>
                    <a:cxn ang="0">
                      <a:pos x="T0" y="T1"/>
                    </a:cxn>
                    <a:cxn ang="0">
                      <a:pos x="T2" y="T3"/>
                    </a:cxn>
                    <a:cxn ang="0">
                      <a:pos x="T4" y="T5"/>
                    </a:cxn>
                    <a:cxn ang="0">
                      <a:pos x="T6" y="T7"/>
                    </a:cxn>
                  </a:cxnLst>
                  <a:rect l="0" t="0" r="r" b="b"/>
                  <a:pathLst>
                    <a:path w="29" h="29">
                      <a:moveTo>
                        <a:pt x="29" y="0"/>
                      </a:moveTo>
                      <a:lnTo>
                        <a:pt x="14" y="29"/>
                      </a:lnTo>
                      <a:lnTo>
                        <a:pt x="0" y="0"/>
                      </a:lnTo>
                      <a:lnTo>
                        <a:pt x="2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Line 278"/>
                <p:cNvSpPr>
                  <a:spLocks noChangeShapeType="1"/>
                </p:cNvSpPr>
                <p:nvPr/>
              </p:nvSpPr>
              <p:spPr bwMode="auto">
                <a:xfrm>
                  <a:off x="10567988" y="4460875"/>
                  <a:ext cx="0" cy="109538"/>
                </a:xfrm>
                <a:prstGeom prst="line">
                  <a:avLst/>
                </a:prstGeom>
                <a:noFill/>
                <a:ln w="793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6" name="Freeform 279"/>
                <p:cNvSpPr>
                  <a:spLocks/>
                </p:cNvSpPr>
                <p:nvPr/>
              </p:nvSpPr>
              <p:spPr bwMode="auto">
                <a:xfrm>
                  <a:off x="10545763" y="4564062"/>
                  <a:ext cx="46038" cy="46038"/>
                </a:xfrm>
                <a:custGeom>
                  <a:avLst/>
                  <a:gdLst>
                    <a:gd name="T0" fmla="*/ 29 w 29"/>
                    <a:gd name="T1" fmla="*/ 0 h 29"/>
                    <a:gd name="T2" fmla="*/ 14 w 29"/>
                    <a:gd name="T3" fmla="*/ 29 h 29"/>
                    <a:gd name="T4" fmla="*/ 0 w 29"/>
                    <a:gd name="T5" fmla="*/ 0 h 29"/>
                    <a:gd name="T6" fmla="*/ 29 w 29"/>
                    <a:gd name="T7" fmla="*/ 0 h 29"/>
                  </a:gdLst>
                  <a:ahLst/>
                  <a:cxnLst>
                    <a:cxn ang="0">
                      <a:pos x="T0" y="T1"/>
                    </a:cxn>
                    <a:cxn ang="0">
                      <a:pos x="T2" y="T3"/>
                    </a:cxn>
                    <a:cxn ang="0">
                      <a:pos x="T4" y="T5"/>
                    </a:cxn>
                    <a:cxn ang="0">
                      <a:pos x="T6" y="T7"/>
                    </a:cxn>
                  </a:cxnLst>
                  <a:rect l="0" t="0" r="r" b="b"/>
                  <a:pathLst>
                    <a:path w="29" h="29">
                      <a:moveTo>
                        <a:pt x="29" y="0"/>
                      </a:moveTo>
                      <a:lnTo>
                        <a:pt x="14" y="29"/>
                      </a:lnTo>
                      <a:lnTo>
                        <a:pt x="0" y="0"/>
                      </a:lnTo>
                      <a:lnTo>
                        <a:pt x="2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28" name="Freeform 296"/>
              <p:cNvSpPr>
                <a:spLocks/>
              </p:cNvSpPr>
              <p:nvPr/>
            </p:nvSpPr>
            <p:spPr bwMode="auto">
              <a:xfrm>
                <a:off x="10547350" y="5808662"/>
                <a:ext cx="46038" cy="46038"/>
              </a:xfrm>
              <a:custGeom>
                <a:avLst/>
                <a:gdLst>
                  <a:gd name="T0" fmla="*/ 29 w 29"/>
                  <a:gd name="T1" fmla="*/ 0 h 29"/>
                  <a:gd name="T2" fmla="*/ 16 w 29"/>
                  <a:gd name="T3" fmla="*/ 29 h 29"/>
                  <a:gd name="T4" fmla="*/ 0 w 29"/>
                  <a:gd name="T5" fmla="*/ 1 h 29"/>
                  <a:gd name="T6" fmla="*/ 29 w 29"/>
                  <a:gd name="T7" fmla="*/ 0 h 29"/>
                </a:gdLst>
                <a:ahLst/>
                <a:cxnLst>
                  <a:cxn ang="0">
                    <a:pos x="T0" y="T1"/>
                  </a:cxn>
                  <a:cxn ang="0">
                    <a:pos x="T2" y="T3"/>
                  </a:cxn>
                  <a:cxn ang="0">
                    <a:pos x="T4" y="T5"/>
                  </a:cxn>
                  <a:cxn ang="0">
                    <a:pos x="T6" y="T7"/>
                  </a:cxn>
                </a:cxnLst>
                <a:rect l="0" t="0" r="r" b="b"/>
                <a:pathLst>
                  <a:path w="29" h="29">
                    <a:moveTo>
                      <a:pt x="29" y="0"/>
                    </a:moveTo>
                    <a:lnTo>
                      <a:pt x="16" y="29"/>
                    </a:lnTo>
                    <a:lnTo>
                      <a:pt x="0" y="1"/>
                    </a:lnTo>
                    <a:lnTo>
                      <a:pt x="2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Rectangle 310"/>
              <p:cNvSpPr>
                <a:spLocks noChangeArrowheads="1"/>
              </p:cNvSpPr>
              <p:nvPr/>
            </p:nvSpPr>
            <p:spPr bwMode="auto">
              <a:xfrm>
                <a:off x="10321925" y="6521450"/>
                <a:ext cx="5969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a:ln>
                      <a:noFill/>
                    </a:ln>
                    <a:solidFill>
                      <a:srgbClr val="000000"/>
                    </a:solidFill>
                    <a:effectLst/>
                    <a:latin typeface="Times New Roman" panose="02020603050405020304" pitchFamily="18" charset="0"/>
                  </a:rPr>
                  <a:t>RRR</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37" name="Freeform 339"/>
              <p:cNvSpPr>
                <a:spLocks/>
              </p:cNvSpPr>
              <p:nvPr/>
            </p:nvSpPr>
            <p:spPr bwMode="auto">
              <a:xfrm>
                <a:off x="10547350" y="3309937"/>
                <a:ext cx="46038" cy="46038"/>
              </a:xfrm>
              <a:custGeom>
                <a:avLst/>
                <a:gdLst>
                  <a:gd name="T0" fmla="*/ 29 w 29"/>
                  <a:gd name="T1" fmla="*/ 0 h 29"/>
                  <a:gd name="T2" fmla="*/ 15 w 29"/>
                  <a:gd name="T3" fmla="*/ 29 h 29"/>
                  <a:gd name="T4" fmla="*/ 0 w 29"/>
                  <a:gd name="T5" fmla="*/ 0 h 29"/>
                  <a:gd name="T6" fmla="*/ 29 w 29"/>
                  <a:gd name="T7" fmla="*/ 0 h 29"/>
                </a:gdLst>
                <a:ahLst/>
                <a:cxnLst>
                  <a:cxn ang="0">
                    <a:pos x="T0" y="T1"/>
                  </a:cxn>
                  <a:cxn ang="0">
                    <a:pos x="T2" y="T3"/>
                  </a:cxn>
                  <a:cxn ang="0">
                    <a:pos x="T4" y="T5"/>
                  </a:cxn>
                  <a:cxn ang="0">
                    <a:pos x="T6" y="T7"/>
                  </a:cxn>
                </a:cxnLst>
                <a:rect l="0" t="0" r="r" b="b"/>
                <a:pathLst>
                  <a:path w="29" h="29">
                    <a:moveTo>
                      <a:pt x="29" y="0"/>
                    </a:moveTo>
                    <a:lnTo>
                      <a:pt x="15" y="29"/>
                    </a:lnTo>
                    <a:lnTo>
                      <a:pt x="0" y="0"/>
                    </a:lnTo>
                    <a:lnTo>
                      <a:pt x="2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139" name="Rectangle 80"/>
          <p:cNvSpPr>
            <a:spLocks noChangeArrowheads="1"/>
          </p:cNvSpPr>
          <p:nvPr/>
        </p:nvSpPr>
        <p:spPr bwMode="auto">
          <a:xfrm>
            <a:off x="5837238" y="1957387"/>
            <a:ext cx="592138" cy="293688"/>
          </a:xfrm>
          <a:prstGeom prst="rect">
            <a:avLst/>
          </a:prstGeom>
          <a:solidFill>
            <a:srgbClr val="FFA5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 name="Rectangle 81"/>
          <p:cNvSpPr>
            <a:spLocks noChangeArrowheads="1"/>
          </p:cNvSpPr>
          <p:nvPr/>
        </p:nvSpPr>
        <p:spPr bwMode="auto">
          <a:xfrm>
            <a:off x="6051550" y="1962150"/>
            <a:ext cx="26511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a:ln>
                  <a:noFill/>
                </a:ln>
                <a:solidFill>
                  <a:srgbClr val="000000"/>
                </a:solidFill>
                <a:effectLst/>
                <a:latin typeface="Times New Roman" panose="02020603050405020304" pitchFamily="18" charset="0"/>
              </a:rPr>
              <a:t>C</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59" name="Line 160"/>
          <p:cNvSpPr>
            <a:spLocks noChangeShapeType="1"/>
          </p:cNvSpPr>
          <p:nvPr/>
        </p:nvSpPr>
        <p:spPr bwMode="auto">
          <a:xfrm>
            <a:off x="6132513" y="2251075"/>
            <a:ext cx="0" cy="180975"/>
          </a:xfrm>
          <a:prstGeom prst="line">
            <a:avLst/>
          </a:prstGeom>
          <a:noFill/>
          <a:ln w="793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5" name="Line 315"/>
          <p:cNvSpPr>
            <a:spLocks noChangeShapeType="1"/>
          </p:cNvSpPr>
          <p:nvPr/>
        </p:nvSpPr>
        <p:spPr bwMode="auto">
          <a:xfrm flipH="1">
            <a:off x="6183313" y="1581150"/>
            <a:ext cx="1503363" cy="363538"/>
          </a:xfrm>
          <a:prstGeom prst="line">
            <a:avLst/>
          </a:prstGeom>
          <a:noFill/>
          <a:ln w="793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6" name="Freeform 316"/>
          <p:cNvSpPr>
            <a:spLocks/>
          </p:cNvSpPr>
          <p:nvPr/>
        </p:nvSpPr>
        <p:spPr bwMode="auto">
          <a:xfrm>
            <a:off x="6132513" y="1914525"/>
            <a:ext cx="63500" cy="57150"/>
          </a:xfrm>
          <a:custGeom>
            <a:avLst/>
            <a:gdLst>
              <a:gd name="T0" fmla="*/ 40 w 40"/>
              <a:gd name="T1" fmla="*/ 36 h 36"/>
              <a:gd name="T2" fmla="*/ 0 w 40"/>
              <a:gd name="T3" fmla="*/ 27 h 36"/>
              <a:gd name="T4" fmla="*/ 32 w 40"/>
              <a:gd name="T5" fmla="*/ 0 h 36"/>
              <a:gd name="T6" fmla="*/ 40 w 40"/>
              <a:gd name="T7" fmla="*/ 36 h 36"/>
            </a:gdLst>
            <a:ahLst/>
            <a:cxnLst>
              <a:cxn ang="0">
                <a:pos x="T0" y="T1"/>
              </a:cxn>
              <a:cxn ang="0">
                <a:pos x="T2" y="T3"/>
              </a:cxn>
              <a:cxn ang="0">
                <a:pos x="T4" y="T5"/>
              </a:cxn>
              <a:cxn ang="0">
                <a:pos x="T6" y="T7"/>
              </a:cxn>
            </a:cxnLst>
            <a:rect l="0" t="0" r="r" b="b"/>
            <a:pathLst>
              <a:path w="40" h="36">
                <a:moveTo>
                  <a:pt x="40" y="36"/>
                </a:moveTo>
                <a:lnTo>
                  <a:pt x="0" y="27"/>
                </a:lnTo>
                <a:lnTo>
                  <a:pt x="32" y="0"/>
                </a:lnTo>
                <a:lnTo>
                  <a:pt x="40" y="3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Rectangle 88"/>
          <p:cNvSpPr>
            <a:spLocks noChangeArrowheads="1"/>
          </p:cNvSpPr>
          <p:nvPr/>
        </p:nvSpPr>
        <p:spPr bwMode="auto">
          <a:xfrm>
            <a:off x="8794750" y="1957387"/>
            <a:ext cx="590550" cy="293688"/>
          </a:xfrm>
          <a:prstGeom prst="rect">
            <a:avLst/>
          </a:prstGeom>
          <a:solidFill>
            <a:srgbClr val="FFA5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Rectangle 89"/>
          <p:cNvSpPr>
            <a:spLocks noChangeArrowheads="1"/>
          </p:cNvSpPr>
          <p:nvPr/>
        </p:nvSpPr>
        <p:spPr bwMode="auto">
          <a:xfrm>
            <a:off x="9009063" y="1962150"/>
            <a:ext cx="26511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dirty="0">
                <a:ln>
                  <a:noFill/>
                </a:ln>
                <a:solidFill>
                  <a:srgbClr val="000000"/>
                </a:solidFill>
                <a:effectLst/>
                <a:latin typeface="Times New Roman" panose="02020603050405020304" pitchFamily="18" charset="0"/>
              </a:rPr>
              <a:t>C</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25" name="Line 168"/>
          <p:cNvSpPr>
            <a:spLocks noChangeShapeType="1"/>
          </p:cNvSpPr>
          <p:nvPr/>
        </p:nvSpPr>
        <p:spPr bwMode="auto">
          <a:xfrm>
            <a:off x="9090025" y="2251075"/>
            <a:ext cx="0" cy="180975"/>
          </a:xfrm>
          <a:prstGeom prst="line">
            <a:avLst/>
          </a:prstGeom>
          <a:noFill/>
          <a:ln w="793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1" name="Line 323"/>
          <p:cNvSpPr>
            <a:spLocks noChangeShapeType="1"/>
          </p:cNvSpPr>
          <p:nvPr/>
        </p:nvSpPr>
        <p:spPr bwMode="auto">
          <a:xfrm>
            <a:off x="8278813" y="1628775"/>
            <a:ext cx="765175" cy="309563"/>
          </a:xfrm>
          <a:prstGeom prst="line">
            <a:avLst/>
          </a:prstGeom>
          <a:noFill/>
          <a:ln w="793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2" name="Freeform 324"/>
          <p:cNvSpPr>
            <a:spLocks/>
          </p:cNvSpPr>
          <p:nvPr/>
        </p:nvSpPr>
        <p:spPr bwMode="auto">
          <a:xfrm>
            <a:off x="9024938" y="1908175"/>
            <a:ext cx="65088" cy="53975"/>
          </a:xfrm>
          <a:custGeom>
            <a:avLst/>
            <a:gdLst>
              <a:gd name="T0" fmla="*/ 14 w 41"/>
              <a:gd name="T1" fmla="*/ 0 h 34"/>
              <a:gd name="T2" fmla="*/ 41 w 41"/>
              <a:gd name="T3" fmla="*/ 31 h 34"/>
              <a:gd name="T4" fmla="*/ 0 w 41"/>
              <a:gd name="T5" fmla="*/ 34 h 34"/>
              <a:gd name="T6" fmla="*/ 14 w 41"/>
              <a:gd name="T7" fmla="*/ 0 h 34"/>
            </a:gdLst>
            <a:ahLst/>
            <a:cxnLst>
              <a:cxn ang="0">
                <a:pos x="T0" y="T1"/>
              </a:cxn>
              <a:cxn ang="0">
                <a:pos x="T2" y="T3"/>
              </a:cxn>
              <a:cxn ang="0">
                <a:pos x="T4" y="T5"/>
              </a:cxn>
              <a:cxn ang="0">
                <a:pos x="T6" y="T7"/>
              </a:cxn>
            </a:cxnLst>
            <a:rect l="0" t="0" r="r" b="b"/>
            <a:pathLst>
              <a:path w="41" h="34">
                <a:moveTo>
                  <a:pt x="14" y="0"/>
                </a:moveTo>
                <a:lnTo>
                  <a:pt x="41" y="31"/>
                </a:lnTo>
                <a:lnTo>
                  <a:pt x="0" y="34"/>
                </a:lnTo>
                <a:lnTo>
                  <a:pt x="1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353" name="Group 352"/>
          <p:cNvGrpSpPr/>
          <p:nvPr/>
        </p:nvGrpSpPr>
        <p:grpSpPr>
          <a:xfrm>
            <a:off x="8796528" y="2425700"/>
            <a:ext cx="639763" cy="4432300"/>
            <a:chOff x="8794750" y="2425700"/>
            <a:chExt cx="639763" cy="4432300"/>
          </a:xfrm>
        </p:grpSpPr>
        <p:sp>
          <p:nvSpPr>
            <p:cNvPr id="209" name="Rectangle 104"/>
            <p:cNvSpPr>
              <a:spLocks noChangeArrowheads="1"/>
            </p:cNvSpPr>
            <p:nvPr/>
          </p:nvSpPr>
          <p:spPr bwMode="auto">
            <a:xfrm>
              <a:off x="8794750" y="2471737"/>
              <a:ext cx="590550" cy="293688"/>
            </a:xfrm>
            <a:prstGeom prst="rect">
              <a:avLst/>
            </a:prstGeom>
            <a:solidFill>
              <a:srgbClr val="66C2A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 name="Rectangle 105"/>
            <p:cNvSpPr>
              <a:spLocks noChangeArrowheads="1"/>
            </p:cNvSpPr>
            <p:nvPr/>
          </p:nvSpPr>
          <p:spPr bwMode="auto">
            <a:xfrm>
              <a:off x="8885238" y="2476500"/>
              <a:ext cx="5175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dirty="0">
                  <a:ln>
                    <a:noFill/>
                  </a:ln>
                  <a:solidFill>
                    <a:srgbClr val="000000"/>
                  </a:solidFill>
                  <a:effectLst/>
                  <a:latin typeface="Times New Roman" panose="02020603050405020304" pitchFamily="18" charset="0"/>
                </a:rPr>
                <a:t>R01</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11" name="Rectangle 114"/>
            <p:cNvSpPr>
              <a:spLocks noChangeArrowheads="1"/>
            </p:cNvSpPr>
            <p:nvPr/>
          </p:nvSpPr>
          <p:spPr bwMode="auto">
            <a:xfrm>
              <a:off x="8794750" y="2913062"/>
              <a:ext cx="590550" cy="293688"/>
            </a:xfrm>
            <a:prstGeom prst="rect">
              <a:avLst/>
            </a:prstGeom>
            <a:solidFill>
              <a:srgbClr val="66C2A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 name="Rectangle 115"/>
            <p:cNvSpPr>
              <a:spLocks noChangeArrowheads="1"/>
            </p:cNvSpPr>
            <p:nvPr/>
          </p:nvSpPr>
          <p:spPr bwMode="auto">
            <a:xfrm>
              <a:off x="8885238" y="2917825"/>
              <a:ext cx="5175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a:ln>
                    <a:noFill/>
                  </a:ln>
                  <a:solidFill>
                    <a:srgbClr val="000000"/>
                  </a:solidFill>
                  <a:effectLst/>
                  <a:latin typeface="Times New Roman" panose="02020603050405020304" pitchFamily="18" charset="0"/>
                </a:rPr>
                <a:t>R02</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15" name="Rectangle 128"/>
            <p:cNvSpPr>
              <a:spLocks noChangeArrowheads="1"/>
            </p:cNvSpPr>
            <p:nvPr/>
          </p:nvSpPr>
          <p:spPr bwMode="auto">
            <a:xfrm>
              <a:off x="8794750" y="3724275"/>
              <a:ext cx="590550" cy="295275"/>
            </a:xfrm>
            <a:prstGeom prst="rect">
              <a:avLst/>
            </a:prstGeom>
            <a:solidFill>
              <a:srgbClr val="FC8D6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 name="Rectangle 129"/>
            <p:cNvSpPr>
              <a:spLocks noChangeArrowheads="1"/>
            </p:cNvSpPr>
            <p:nvPr/>
          </p:nvSpPr>
          <p:spPr bwMode="auto">
            <a:xfrm>
              <a:off x="8891588" y="3733800"/>
              <a:ext cx="5048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dirty="0">
                  <a:ln>
                    <a:noFill/>
                  </a:ln>
                  <a:solidFill>
                    <a:srgbClr val="000000"/>
                  </a:solidFill>
                  <a:effectLst/>
                  <a:latin typeface="Times New Roman" panose="02020603050405020304" pitchFamily="18" charset="0"/>
                </a:rPr>
                <a:t>L02</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19" name="Line 148"/>
            <p:cNvSpPr>
              <a:spLocks noChangeShapeType="1"/>
            </p:cNvSpPr>
            <p:nvPr/>
          </p:nvSpPr>
          <p:spPr bwMode="auto">
            <a:xfrm>
              <a:off x="9090025" y="2765425"/>
              <a:ext cx="0" cy="107950"/>
            </a:xfrm>
            <a:prstGeom prst="line">
              <a:avLst/>
            </a:prstGeom>
            <a:noFill/>
            <a:ln w="793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0" name="Freeform 149"/>
            <p:cNvSpPr>
              <a:spLocks/>
            </p:cNvSpPr>
            <p:nvPr/>
          </p:nvSpPr>
          <p:spPr bwMode="auto">
            <a:xfrm>
              <a:off x="9067800" y="2867025"/>
              <a:ext cx="46038" cy="46038"/>
            </a:xfrm>
            <a:custGeom>
              <a:avLst/>
              <a:gdLst>
                <a:gd name="T0" fmla="*/ 29 w 29"/>
                <a:gd name="T1" fmla="*/ 0 h 29"/>
                <a:gd name="T2" fmla="*/ 14 w 29"/>
                <a:gd name="T3" fmla="*/ 29 h 29"/>
                <a:gd name="T4" fmla="*/ 0 w 29"/>
                <a:gd name="T5" fmla="*/ 0 h 29"/>
                <a:gd name="T6" fmla="*/ 29 w 29"/>
                <a:gd name="T7" fmla="*/ 0 h 29"/>
              </a:gdLst>
              <a:ahLst/>
              <a:cxnLst>
                <a:cxn ang="0">
                  <a:pos x="T0" y="T1"/>
                </a:cxn>
                <a:cxn ang="0">
                  <a:pos x="T2" y="T3"/>
                </a:cxn>
                <a:cxn ang="0">
                  <a:pos x="T4" y="T5"/>
                </a:cxn>
                <a:cxn ang="0">
                  <a:pos x="T6" y="T7"/>
                </a:cxn>
              </a:cxnLst>
              <a:rect l="0" t="0" r="r" b="b"/>
              <a:pathLst>
                <a:path w="29" h="29">
                  <a:moveTo>
                    <a:pt x="29" y="0"/>
                  </a:moveTo>
                  <a:lnTo>
                    <a:pt x="14" y="29"/>
                  </a:lnTo>
                  <a:lnTo>
                    <a:pt x="0" y="0"/>
                  </a:lnTo>
                  <a:lnTo>
                    <a:pt x="2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 name="Freeform 169"/>
            <p:cNvSpPr>
              <a:spLocks/>
            </p:cNvSpPr>
            <p:nvPr/>
          </p:nvSpPr>
          <p:spPr bwMode="auto">
            <a:xfrm>
              <a:off x="9067800" y="2425700"/>
              <a:ext cx="46038" cy="46038"/>
            </a:xfrm>
            <a:custGeom>
              <a:avLst/>
              <a:gdLst>
                <a:gd name="T0" fmla="*/ 29 w 29"/>
                <a:gd name="T1" fmla="*/ 0 h 29"/>
                <a:gd name="T2" fmla="*/ 14 w 29"/>
                <a:gd name="T3" fmla="*/ 29 h 29"/>
                <a:gd name="T4" fmla="*/ 0 w 29"/>
                <a:gd name="T5" fmla="*/ 0 h 29"/>
                <a:gd name="T6" fmla="*/ 29 w 29"/>
                <a:gd name="T7" fmla="*/ 0 h 29"/>
              </a:gdLst>
              <a:ahLst/>
              <a:cxnLst>
                <a:cxn ang="0">
                  <a:pos x="T0" y="T1"/>
                </a:cxn>
                <a:cxn ang="0">
                  <a:pos x="T2" y="T3"/>
                </a:cxn>
                <a:cxn ang="0">
                  <a:pos x="T4" y="T5"/>
                </a:cxn>
                <a:cxn ang="0">
                  <a:pos x="T6" y="T7"/>
                </a:cxn>
              </a:cxnLst>
              <a:rect l="0" t="0" r="r" b="b"/>
              <a:pathLst>
                <a:path w="29" h="29">
                  <a:moveTo>
                    <a:pt x="29" y="0"/>
                  </a:moveTo>
                  <a:lnTo>
                    <a:pt x="14" y="29"/>
                  </a:lnTo>
                  <a:lnTo>
                    <a:pt x="0" y="0"/>
                  </a:lnTo>
                  <a:lnTo>
                    <a:pt x="2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 name="Line 176"/>
            <p:cNvSpPr>
              <a:spLocks noChangeShapeType="1"/>
            </p:cNvSpPr>
            <p:nvPr/>
          </p:nvSpPr>
          <p:spPr bwMode="auto">
            <a:xfrm>
              <a:off x="9090025" y="3206750"/>
              <a:ext cx="0" cy="477838"/>
            </a:xfrm>
            <a:prstGeom prst="line">
              <a:avLst/>
            </a:prstGeom>
            <a:noFill/>
            <a:ln w="793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8" name="Freeform 177"/>
            <p:cNvSpPr>
              <a:spLocks/>
            </p:cNvSpPr>
            <p:nvPr/>
          </p:nvSpPr>
          <p:spPr bwMode="auto">
            <a:xfrm>
              <a:off x="9067800" y="3678237"/>
              <a:ext cx="46038" cy="46038"/>
            </a:xfrm>
            <a:custGeom>
              <a:avLst/>
              <a:gdLst>
                <a:gd name="T0" fmla="*/ 29 w 29"/>
                <a:gd name="T1" fmla="*/ 0 h 29"/>
                <a:gd name="T2" fmla="*/ 14 w 29"/>
                <a:gd name="T3" fmla="*/ 29 h 29"/>
                <a:gd name="T4" fmla="*/ 0 w 29"/>
                <a:gd name="T5" fmla="*/ 0 h 29"/>
                <a:gd name="T6" fmla="*/ 29 w 29"/>
                <a:gd name="T7" fmla="*/ 0 h 29"/>
              </a:gdLst>
              <a:ahLst/>
              <a:cxnLst>
                <a:cxn ang="0">
                  <a:pos x="T0" y="T1"/>
                </a:cxn>
                <a:cxn ang="0">
                  <a:pos x="T2" y="T3"/>
                </a:cxn>
                <a:cxn ang="0">
                  <a:pos x="T4" y="T5"/>
                </a:cxn>
                <a:cxn ang="0">
                  <a:pos x="T6" y="T7"/>
                </a:cxn>
              </a:cxnLst>
              <a:rect l="0" t="0" r="r" b="b"/>
              <a:pathLst>
                <a:path w="29" h="29">
                  <a:moveTo>
                    <a:pt x="29" y="0"/>
                  </a:moveTo>
                  <a:lnTo>
                    <a:pt x="14" y="29"/>
                  </a:lnTo>
                  <a:lnTo>
                    <a:pt x="0" y="0"/>
                  </a:lnTo>
                  <a:lnTo>
                    <a:pt x="2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 name="Rectangle 200"/>
            <p:cNvSpPr>
              <a:spLocks noChangeArrowheads="1"/>
            </p:cNvSpPr>
            <p:nvPr/>
          </p:nvSpPr>
          <p:spPr bwMode="auto">
            <a:xfrm>
              <a:off x="8794750" y="4975225"/>
              <a:ext cx="590550" cy="293688"/>
            </a:xfrm>
            <a:prstGeom prst="rect">
              <a:avLst/>
            </a:prstGeom>
            <a:solidFill>
              <a:srgbClr val="8DA0C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 name="Rectangle 201"/>
            <p:cNvSpPr>
              <a:spLocks noChangeArrowheads="1"/>
            </p:cNvSpPr>
            <p:nvPr/>
          </p:nvSpPr>
          <p:spPr bwMode="auto">
            <a:xfrm>
              <a:off x="8885238" y="4983162"/>
              <a:ext cx="5175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a:ln>
                    <a:noFill/>
                  </a:ln>
                  <a:solidFill>
                    <a:srgbClr val="000000"/>
                  </a:solidFill>
                  <a:effectLst/>
                  <a:latin typeface="Times New Roman" panose="02020603050405020304" pitchFamily="18" charset="0"/>
                </a:rPr>
                <a:t>R05</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35" name="Rectangle 208"/>
            <p:cNvSpPr>
              <a:spLocks noChangeArrowheads="1"/>
            </p:cNvSpPr>
            <p:nvPr/>
          </p:nvSpPr>
          <p:spPr bwMode="auto">
            <a:xfrm>
              <a:off x="8794750" y="5413375"/>
              <a:ext cx="590550" cy="293688"/>
            </a:xfrm>
            <a:prstGeom prst="rect">
              <a:avLst/>
            </a:prstGeom>
            <a:solidFill>
              <a:srgbClr val="8DA0C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 name="Rectangle 209"/>
            <p:cNvSpPr>
              <a:spLocks noChangeArrowheads="1"/>
            </p:cNvSpPr>
            <p:nvPr/>
          </p:nvSpPr>
          <p:spPr bwMode="auto">
            <a:xfrm>
              <a:off x="8885238" y="5418137"/>
              <a:ext cx="5175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a:ln>
                    <a:noFill/>
                  </a:ln>
                  <a:solidFill>
                    <a:srgbClr val="000000"/>
                  </a:solidFill>
                  <a:effectLst/>
                  <a:latin typeface="Times New Roman" panose="02020603050405020304" pitchFamily="18" charset="0"/>
                </a:rPr>
                <a:t>R06</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37" name="Line 216"/>
            <p:cNvSpPr>
              <a:spLocks noChangeShapeType="1"/>
            </p:cNvSpPr>
            <p:nvPr/>
          </p:nvSpPr>
          <p:spPr bwMode="auto">
            <a:xfrm>
              <a:off x="9090025" y="5268912"/>
              <a:ext cx="0" cy="104775"/>
            </a:xfrm>
            <a:prstGeom prst="line">
              <a:avLst/>
            </a:prstGeom>
            <a:noFill/>
            <a:ln w="793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8" name="Freeform 217"/>
            <p:cNvSpPr>
              <a:spLocks/>
            </p:cNvSpPr>
            <p:nvPr/>
          </p:nvSpPr>
          <p:spPr bwMode="auto">
            <a:xfrm>
              <a:off x="9067800" y="5367337"/>
              <a:ext cx="46038" cy="46038"/>
            </a:xfrm>
            <a:custGeom>
              <a:avLst/>
              <a:gdLst>
                <a:gd name="T0" fmla="*/ 29 w 29"/>
                <a:gd name="T1" fmla="*/ 0 h 29"/>
                <a:gd name="T2" fmla="*/ 14 w 29"/>
                <a:gd name="T3" fmla="*/ 29 h 29"/>
                <a:gd name="T4" fmla="*/ 0 w 29"/>
                <a:gd name="T5" fmla="*/ 0 h 29"/>
                <a:gd name="T6" fmla="*/ 29 w 29"/>
                <a:gd name="T7" fmla="*/ 0 h 29"/>
              </a:gdLst>
              <a:ahLst/>
              <a:cxnLst>
                <a:cxn ang="0">
                  <a:pos x="T0" y="T1"/>
                </a:cxn>
                <a:cxn ang="0">
                  <a:pos x="T2" y="T3"/>
                </a:cxn>
                <a:cxn ang="0">
                  <a:pos x="T4" y="T5"/>
                </a:cxn>
                <a:cxn ang="0">
                  <a:pos x="T6" y="T7"/>
                </a:cxn>
              </a:cxnLst>
              <a:rect l="0" t="0" r="r" b="b"/>
              <a:pathLst>
                <a:path w="29" h="29">
                  <a:moveTo>
                    <a:pt x="29" y="0"/>
                  </a:moveTo>
                  <a:lnTo>
                    <a:pt x="14" y="29"/>
                  </a:lnTo>
                  <a:lnTo>
                    <a:pt x="0" y="0"/>
                  </a:lnTo>
                  <a:lnTo>
                    <a:pt x="2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 name="Line 224"/>
            <p:cNvSpPr>
              <a:spLocks noChangeShapeType="1"/>
            </p:cNvSpPr>
            <p:nvPr/>
          </p:nvSpPr>
          <p:spPr bwMode="auto">
            <a:xfrm>
              <a:off x="9090025" y="4019550"/>
              <a:ext cx="0" cy="915988"/>
            </a:xfrm>
            <a:prstGeom prst="line">
              <a:avLst/>
            </a:prstGeom>
            <a:noFill/>
            <a:ln w="793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0" name="Freeform 225"/>
            <p:cNvSpPr>
              <a:spLocks/>
            </p:cNvSpPr>
            <p:nvPr/>
          </p:nvSpPr>
          <p:spPr bwMode="auto">
            <a:xfrm>
              <a:off x="9067800" y="4929187"/>
              <a:ext cx="46038" cy="46038"/>
            </a:xfrm>
            <a:custGeom>
              <a:avLst/>
              <a:gdLst>
                <a:gd name="T0" fmla="*/ 29 w 29"/>
                <a:gd name="T1" fmla="*/ 0 h 29"/>
                <a:gd name="T2" fmla="*/ 14 w 29"/>
                <a:gd name="T3" fmla="*/ 29 h 29"/>
                <a:gd name="T4" fmla="*/ 0 w 29"/>
                <a:gd name="T5" fmla="*/ 0 h 29"/>
                <a:gd name="T6" fmla="*/ 29 w 29"/>
                <a:gd name="T7" fmla="*/ 0 h 29"/>
              </a:gdLst>
              <a:ahLst/>
              <a:cxnLst>
                <a:cxn ang="0">
                  <a:pos x="T0" y="T1"/>
                </a:cxn>
                <a:cxn ang="0">
                  <a:pos x="T2" y="T3"/>
                </a:cxn>
                <a:cxn ang="0">
                  <a:pos x="T4" y="T5"/>
                </a:cxn>
                <a:cxn ang="0">
                  <a:pos x="T6" y="T7"/>
                </a:cxn>
              </a:cxnLst>
              <a:rect l="0" t="0" r="r" b="b"/>
              <a:pathLst>
                <a:path w="29" h="29">
                  <a:moveTo>
                    <a:pt x="29" y="0"/>
                  </a:moveTo>
                  <a:lnTo>
                    <a:pt x="14" y="29"/>
                  </a:lnTo>
                  <a:lnTo>
                    <a:pt x="0" y="0"/>
                  </a:lnTo>
                  <a:lnTo>
                    <a:pt x="2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5" name="Rectangle 248"/>
            <p:cNvSpPr>
              <a:spLocks noChangeArrowheads="1"/>
            </p:cNvSpPr>
            <p:nvPr/>
          </p:nvSpPr>
          <p:spPr bwMode="auto">
            <a:xfrm>
              <a:off x="8794750" y="6224587"/>
              <a:ext cx="590550" cy="295275"/>
            </a:xfrm>
            <a:prstGeom prst="rect">
              <a:avLst/>
            </a:prstGeom>
            <a:solidFill>
              <a:srgbClr val="A6D85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6" name="Rectangle 249"/>
            <p:cNvSpPr>
              <a:spLocks noChangeArrowheads="1"/>
            </p:cNvSpPr>
            <p:nvPr/>
          </p:nvSpPr>
          <p:spPr bwMode="auto">
            <a:xfrm>
              <a:off x="8940800" y="6234112"/>
              <a:ext cx="4064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a:ln>
                    <a:noFill/>
                  </a:ln>
                  <a:solidFill>
                    <a:srgbClr val="000000"/>
                  </a:solidFill>
                  <a:effectLst/>
                  <a:latin typeface="Times New Roman" panose="02020603050405020304" pitchFamily="18" charset="0"/>
                </a:rPr>
                <a:t>FC</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47" name="Line 256"/>
            <p:cNvSpPr>
              <a:spLocks noChangeShapeType="1"/>
            </p:cNvSpPr>
            <p:nvPr/>
          </p:nvSpPr>
          <p:spPr bwMode="auto">
            <a:xfrm>
              <a:off x="9090025" y="5707062"/>
              <a:ext cx="0" cy="477838"/>
            </a:xfrm>
            <a:prstGeom prst="line">
              <a:avLst/>
            </a:prstGeom>
            <a:noFill/>
            <a:ln w="793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8" name="Freeform 257"/>
            <p:cNvSpPr>
              <a:spLocks/>
            </p:cNvSpPr>
            <p:nvPr/>
          </p:nvSpPr>
          <p:spPr bwMode="auto">
            <a:xfrm>
              <a:off x="9067800" y="6180137"/>
              <a:ext cx="46038" cy="44450"/>
            </a:xfrm>
            <a:custGeom>
              <a:avLst/>
              <a:gdLst>
                <a:gd name="T0" fmla="*/ 29 w 29"/>
                <a:gd name="T1" fmla="*/ 0 h 28"/>
                <a:gd name="T2" fmla="*/ 14 w 29"/>
                <a:gd name="T3" fmla="*/ 28 h 28"/>
                <a:gd name="T4" fmla="*/ 0 w 29"/>
                <a:gd name="T5" fmla="*/ 0 h 28"/>
                <a:gd name="T6" fmla="*/ 29 w 29"/>
                <a:gd name="T7" fmla="*/ 0 h 28"/>
              </a:gdLst>
              <a:ahLst/>
              <a:cxnLst>
                <a:cxn ang="0">
                  <a:pos x="T0" y="T1"/>
                </a:cxn>
                <a:cxn ang="0">
                  <a:pos x="T2" y="T3"/>
                </a:cxn>
                <a:cxn ang="0">
                  <a:pos x="T4" y="T5"/>
                </a:cxn>
                <a:cxn ang="0">
                  <a:pos x="T6" y="T7"/>
                </a:cxn>
              </a:cxnLst>
              <a:rect l="0" t="0" r="r" b="b"/>
              <a:pathLst>
                <a:path w="29" h="28">
                  <a:moveTo>
                    <a:pt x="29" y="0"/>
                  </a:moveTo>
                  <a:lnTo>
                    <a:pt x="14" y="28"/>
                  </a:lnTo>
                  <a:lnTo>
                    <a:pt x="0" y="0"/>
                  </a:lnTo>
                  <a:lnTo>
                    <a:pt x="2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1" name="Line 275"/>
            <p:cNvSpPr>
              <a:spLocks noChangeShapeType="1"/>
            </p:cNvSpPr>
            <p:nvPr/>
          </p:nvSpPr>
          <p:spPr bwMode="auto">
            <a:xfrm>
              <a:off x="9090025" y="4460875"/>
              <a:ext cx="0" cy="109538"/>
            </a:xfrm>
            <a:prstGeom prst="line">
              <a:avLst/>
            </a:prstGeom>
            <a:noFill/>
            <a:ln w="793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2" name="Freeform 277"/>
            <p:cNvSpPr>
              <a:spLocks/>
            </p:cNvSpPr>
            <p:nvPr/>
          </p:nvSpPr>
          <p:spPr bwMode="auto">
            <a:xfrm>
              <a:off x="9067800" y="4564062"/>
              <a:ext cx="46038" cy="46038"/>
            </a:xfrm>
            <a:custGeom>
              <a:avLst/>
              <a:gdLst>
                <a:gd name="T0" fmla="*/ 29 w 29"/>
                <a:gd name="T1" fmla="*/ 0 h 29"/>
                <a:gd name="T2" fmla="*/ 14 w 29"/>
                <a:gd name="T3" fmla="*/ 29 h 29"/>
                <a:gd name="T4" fmla="*/ 0 w 29"/>
                <a:gd name="T5" fmla="*/ 0 h 29"/>
                <a:gd name="T6" fmla="*/ 29 w 29"/>
                <a:gd name="T7" fmla="*/ 0 h 29"/>
              </a:gdLst>
              <a:ahLst/>
              <a:cxnLst>
                <a:cxn ang="0">
                  <a:pos x="T0" y="T1"/>
                </a:cxn>
                <a:cxn ang="0">
                  <a:pos x="T2" y="T3"/>
                </a:cxn>
                <a:cxn ang="0">
                  <a:pos x="T4" y="T5"/>
                </a:cxn>
                <a:cxn ang="0">
                  <a:pos x="T6" y="T7"/>
                </a:cxn>
              </a:cxnLst>
              <a:rect l="0" t="0" r="r" b="b"/>
              <a:pathLst>
                <a:path w="29" h="29">
                  <a:moveTo>
                    <a:pt x="29" y="0"/>
                  </a:moveTo>
                  <a:lnTo>
                    <a:pt x="14" y="29"/>
                  </a:lnTo>
                  <a:lnTo>
                    <a:pt x="0" y="0"/>
                  </a:lnTo>
                  <a:lnTo>
                    <a:pt x="2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5" name="Freeform 294"/>
            <p:cNvSpPr>
              <a:spLocks/>
            </p:cNvSpPr>
            <p:nvPr/>
          </p:nvSpPr>
          <p:spPr bwMode="auto">
            <a:xfrm>
              <a:off x="9067800" y="5808662"/>
              <a:ext cx="46038" cy="46038"/>
            </a:xfrm>
            <a:custGeom>
              <a:avLst/>
              <a:gdLst>
                <a:gd name="T0" fmla="*/ 29 w 29"/>
                <a:gd name="T1" fmla="*/ 0 h 29"/>
                <a:gd name="T2" fmla="*/ 14 w 29"/>
                <a:gd name="T3" fmla="*/ 29 h 29"/>
                <a:gd name="T4" fmla="*/ 0 w 29"/>
                <a:gd name="T5" fmla="*/ 0 h 29"/>
                <a:gd name="T6" fmla="*/ 29 w 29"/>
                <a:gd name="T7" fmla="*/ 0 h 29"/>
              </a:gdLst>
              <a:ahLst/>
              <a:cxnLst>
                <a:cxn ang="0">
                  <a:pos x="T0" y="T1"/>
                </a:cxn>
                <a:cxn ang="0">
                  <a:pos x="T2" y="T3"/>
                </a:cxn>
                <a:cxn ang="0">
                  <a:pos x="T4" y="T5"/>
                </a:cxn>
                <a:cxn ang="0">
                  <a:pos x="T6" y="T7"/>
                </a:cxn>
              </a:cxnLst>
              <a:rect l="0" t="0" r="r" b="b"/>
              <a:pathLst>
                <a:path w="29" h="29">
                  <a:moveTo>
                    <a:pt x="29" y="0"/>
                  </a:moveTo>
                  <a:lnTo>
                    <a:pt x="14" y="29"/>
                  </a:lnTo>
                  <a:lnTo>
                    <a:pt x="0" y="0"/>
                  </a:lnTo>
                  <a:lnTo>
                    <a:pt x="2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8" name="Rectangle 308"/>
            <p:cNvSpPr>
              <a:spLocks noChangeArrowheads="1"/>
            </p:cNvSpPr>
            <p:nvPr/>
          </p:nvSpPr>
          <p:spPr bwMode="auto">
            <a:xfrm>
              <a:off x="8848725" y="6521450"/>
              <a:ext cx="58578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a:ln>
                    <a:noFill/>
                  </a:ln>
                  <a:solidFill>
                    <a:srgbClr val="000000"/>
                  </a:solidFill>
                  <a:effectLst/>
                  <a:latin typeface="Times New Roman" panose="02020603050405020304" pitchFamily="18" charset="0"/>
                </a:rPr>
                <a:t>RLR</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63" name="Freeform 337"/>
            <p:cNvSpPr>
              <a:spLocks/>
            </p:cNvSpPr>
            <p:nvPr/>
          </p:nvSpPr>
          <p:spPr bwMode="auto">
            <a:xfrm>
              <a:off x="9069388" y="3309937"/>
              <a:ext cx="46038" cy="46038"/>
            </a:xfrm>
            <a:custGeom>
              <a:avLst/>
              <a:gdLst>
                <a:gd name="T0" fmla="*/ 29 w 29"/>
                <a:gd name="T1" fmla="*/ 0 h 29"/>
                <a:gd name="T2" fmla="*/ 15 w 29"/>
                <a:gd name="T3" fmla="*/ 29 h 29"/>
                <a:gd name="T4" fmla="*/ 0 w 29"/>
                <a:gd name="T5" fmla="*/ 0 h 29"/>
                <a:gd name="T6" fmla="*/ 29 w 29"/>
                <a:gd name="T7" fmla="*/ 0 h 29"/>
              </a:gdLst>
              <a:ahLst/>
              <a:cxnLst>
                <a:cxn ang="0">
                  <a:pos x="T0" y="T1"/>
                </a:cxn>
                <a:cxn ang="0">
                  <a:pos x="T2" y="T3"/>
                </a:cxn>
                <a:cxn ang="0">
                  <a:pos x="T4" y="T5"/>
                </a:cxn>
                <a:cxn ang="0">
                  <a:pos x="T6" y="T7"/>
                </a:cxn>
              </a:cxnLst>
              <a:rect l="0" t="0" r="r" b="b"/>
              <a:pathLst>
                <a:path w="29" h="29">
                  <a:moveTo>
                    <a:pt x="29" y="0"/>
                  </a:moveTo>
                  <a:lnTo>
                    <a:pt x="15" y="29"/>
                  </a:lnTo>
                  <a:lnTo>
                    <a:pt x="0" y="0"/>
                  </a:lnTo>
                  <a:lnTo>
                    <a:pt x="2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60" name="Group 359"/>
          <p:cNvGrpSpPr/>
          <p:nvPr/>
        </p:nvGrpSpPr>
        <p:grpSpPr>
          <a:xfrm>
            <a:off x="8055864" y="2425700"/>
            <a:ext cx="633413" cy="4432300"/>
            <a:chOff x="6577013" y="2425700"/>
            <a:chExt cx="633413" cy="4432300"/>
          </a:xfrm>
        </p:grpSpPr>
        <p:sp>
          <p:nvSpPr>
            <p:cNvPr id="207" name="Rectangle 98"/>
            <p:cNvSpPr>
              <a:spLocks noChangeArrowheads="1"/>
            </p:cNvSpPr>
            <p:nvPr/>
          </p:nvSpPr>
          <p:spPr bwMode="auto">
            <a:xfrm>
              <a:off x="6577013" y="2471737"/>
              <a:ext cx="590550" cy="293688"/>
            </a:xfrm>
            <a:prstGeom prst="rect">
              <a:avLst/>
            </a:prstGeom>
            <a:solidFill>
              <a:srgbClr val="66C2A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Rectangle 99"/>
            <p:cNvSpPr>
              <a:spLocks noChangeArrowheads="1"/>
            </p:cNvSpPr>
            <p:nvPr/>
          </p:nvSpPr>
          <p:spPr bwMode="auto">
            <a:xfrm>
              <a:off x="6673850" y="2476500"/>
              <a:ext cx="5048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dirty="0">
                  <a:ln>
                    <a:noFill/>
                  </a:ln>
                  <a:solidFill>
                    <a:srgbClr val="000000"/>
                  </a:solidFill>
                  <a:effectLst/>
                  <a:latin typeface="Times New Roman" panose="02020603050405020304" pitchFamily="18" charset="0"/>
                </a:rPr>
                <a:t>L01</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13" name="Rectangle 122"/>
            <p:cNvSpPr>
              <a:spLocks noChangeArrowheads="1"/>
            </p:cNvSpPr>
            <p:nvPr/>
          </p:nvSpPr>
          <p:spPr bwMode="auto">
            <a:xfrm>
              <a:off x="6577013" y="3724275"/>
              <a:ext cx="590550" cy="295275"/>
            </a:xfrm>
            <a:prstGeom prst="rect">
              <a:avLst/>
            </a:prstGeom>
            <a:solidFill>
              <a:srgbClr val="FC8D6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 name="Rectangle 123"/>
            <p:cNvSpPr>
              <a:spLocks noChangeArrowheads="1"/>
            </p:cNvSpPr>
            <p:nvPr/>
          </p:nvSpPr>
          <p:spPr bwMode="auto">
            <a:xfrm>
              <a:off x="6667500" y="3733800"/>
              <a:ext cx="5175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a:ln>
                    <a:noFill/>
                  </a:ln>
                  <a:solidFill>
                    <a:srgbClr val="000000"/>
                  </a:solidFill>
                  <a:effectLst/>
                  <a:latin typeface="Times New Roman" panose="02020603050405020304" pitchFamily="18" charset="0"/>
                </a:rPr>
                <a:t>R03</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17" name="Rectangle 134"/>
            <p:cNvSpPr>
              <a:spLocks noChangeArrowheads="1"/>
            </p:cNvSpPr>
            <p:nvPr/>
          </p:nvSpPr>
          <p:spPr bwMode="auto">
            <a:xfrm>
              <a:off x="6577013" y="4165600"/>
              <a:ext cx="590550" cy="295275"/>
            </a:xfrm>
            <a:prstGeom prst="rect">
              <a:avLst/>
            </a:prstGeom>
            <a:solidFill>
              <a:srgbClr val="FC8D6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 name="Rectangle 135"/>
            <p:cNvSpPr>
              <a:spLocks noChangeArrowheads="1"/>
            </p:cNvSpPr>
            <p:nvPr/>
          </p:nvSpPr>
          <p:spPr bwMode="auto">
            <a:xfrm>
              <a:off x="6667500" y="4175125"/>
              <a:ext cx="5175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a:ln>
                    <a:noFill/>
                  </a:ln>
                  <a:solidFill>
                    <a:srgbClr val="000000"/>
                  </a:solidFill>
                  <a:effectLst/>
                  <a:latin typeface="Times New Roman" panose="02020603050405020304" pitchFamily="18" charset="0"/>
                </a:rPr>
                <a:t>R04</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21" name="Line 152"/>
            <p:cNvSpPr>
              <a:spLocks noChangeShapeType="1"/>
            </p:cNvSpPr>
            <p:nvPr/>
          </p:nvSpPr>
          <p:spPr bwMode="auto">
            <a:xfrm>
              <a:off x="6872288" y="4019550"/>
              <a:ext cx="0" cy="106363"/>
            </a:xfrm>
            <a:prstGeom prst="line">
              <a:avLst/>
            </a:prstGeom>
            <a:noFill/>
            <a:ln w="793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2" name="Freeform 153"/>
            <p:cNvSpPr>
              <a:spLocks/>
            </p:cNvSpPr>
            <p:nvPr/>
          </p:nvSpPr>
          <p:spPr bwMode="auto">
            <a:xfrm>
              <a:off x="6850063" y="4119562"/>
              <a:ext cx="46038" cy="46038"/>
            </a:xfrm>
            <a:custGeom>
              <a:avLst/>
              <a:gdLst>
                <a:gd name="T0" fmla="*/ 29 w 29"/>
                <a:gd name="T1" fmla="*/ 0 h 29"/>
                <a:gd name="T2" fmla="*/ 14 w 29"/>
                <a:gd name="T3" fmla="*/ 29 h 29"/>
                <a:gd name="T4" fmla="*/ 0 w 29"/>
                <a:gd name="T5" fmla="*/ 0 h 29"/>
                <a:gd name="T6" fmla="*/ 29 w 29"/>
                <a:gd name="T7" fmla="*/ 0 h 29"/>
              </a:gdLst>
              <a:ahLst/>
              <a:cxnLst>
                <a:cxn ang="0">
                  <a:pos x="T0" y="T1"/>
                </a:cxn>
                <a:cxn ang="0">
                  <a:pos x="T2" y="T3"/>
                </a:cxn>
                <a:cxn ang="0">
                  <a:pos x="T4" y="T5"/>
                </a:cxn>
                <a:cxn ang="0">
                  <a:pos x="T6" y="T7"/>
                </a:cxn>
              </a:cxnLst>
              <a:rect l="0" t="0" r="r" b="b"/>
              <a:pathLst>
                <a:path w="29" h="29">
                  <a:moveTo>
                    <a:pt x="29" y="0"/>
                  </a:moveTo>
                  <a:lnTo>
                    <a:pt x="14" y="29"/>
                  </a:lnTo>
                  <a:lnTo>
                    <a:pt x="0" y="0"/>
                  </a:lnTo>
                  <a:lnTo>
                    <a:pt x="2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 name="Freeform 163"/>
            <p:cNvSpPr>
              <a:spLocks/>
            </p:cNvSpPr>
            <p:nvPr/>
          </p:nvSpPr>
          <p:spPr bwMode="auto">
            <a:xfrm>
              <a:off x="6850063" y="2425700"/>
              <a:ext cx="46038" cy="46038"/>
            </a:xfrm>
            <a:custGeom>
              <a:avLst/>
              <a:gdLst>
                <a:gd name="T0" fmla="*/ 29 w 29"/>
                <a:gd name="T1" fmla="*/ 0 h 29"/>
                <a:gd name="T2" fmla="*/ 14 w 29"/>
                <a:gd name="T3" fmla="*/ 29 h 29"/>
                <a:gd name="T4" fmla="*/ 0 w 29"/>
                <a:gd name="T5" fmla="*/ 0 h 29"/>
                <a:gd name="T6" fmla="*/ 29 w 29"/>
                <a:gd name="T7" fmla="*/ 0 h 29"/>
              </a:gdLst>
              <a:ahLst/>
              <a:cxnLst>
                <a:cxn ang="0">
                  <a:pos x="T0" y="T1"/>
                </a:cxn>
                <a:cxn ang="0">
                  <a:pos x="T2" y="T3"/>
                </a:cxn>
                <a:cxn ang="0">
                  <a:pos x="T4" y="T5"/>
                </a:cxn>
                <a:cxn ang="0">
                  <a:pos x="T6" y="T7"/>
                </a:cxn>
              </a:cxnLst>
              <a:rect l="0" t="0" r="r" b="b"/>
              <a:pathLst>
                <a:path w="29" h="29">
                  <a:moveTo>
                    <a:pt x="29" y="0"/>
                  </a:moveTo>
                  <a:lnTo>
                    <a:pt x="14" y="29"/>
                  </a:lnTo>
                  <a:lnTo>
                    <a:pt x="0" y="0"/>
                  </a:lnTo>
                  <a:lnTo>
                    <a:pt x="2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 name="Line 184"/>
            <p:cNvSpPr>
              <a:spLocks noChangeShapeType="1"/>
            </p:cNvSpPr>
            <p:nvPr/>
          </p:nvSpPr>
          <p:spPr bwMode="auto">
            <a:xfrm>
              <a:off x="6872288" y="2765425"/>
              <a:ext cx="0" cy="919163"/>
            </a:xfrm>
            <a:prstGeom prst="line">
              <a:avLst/>
            </a:prstGeom>
            <a:noFill/>
            <a:ln w="793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0" name="Freeform 185"/>
            <p:cNvSpPr>
              <a:spLocks/>
            </p:cNvSpPr>
            <p:nvPr/>
          </p:nvSpPr>
          <p:spPr bwMode="auto">
            <a:xfrm>
              <a:off x="6850063" y="3678237"/>
              <a:ext cx="46038" cy="46038"/>
            </a:xfrm>
            <a:custGeom>
              <a:avLst/>
              <a:gdLst>
                <a:gd name="T0" fmla="*/ 29 w 29"/>
                <a:gd name="T1" fmla="*/ 0 h 29"/>
                <a:gd name="T2" fmla="*/ 14 w 29"/>
                <a:gd name="T3" fmla="*/ 29 h 29"/>
                <a:gd name="T4" fmla="*/ 0 w 29"/>
                <a:gd name="T5" fmla="*/ 0 h 29"/>
                <a:gd name="T6" fmla="*/ 29 w 29"/>
                <a:gd name="T7" fmla="*/ 0 h 29"/>
              </a:gdLst>
              <a:ahLst/>
              <a:cxnLst>
                <a:cxn ang="0">
                  <a:pos x="T0" y="T1"/>
                </a:cxn>
                <a:cxn ang="0">
                  <a:pos x="T2" y="T3"/>
                </a:cxn>
                <a:cxn ang="0">
                  <a:pos x="T4" y="T5"/>
                </a:cxn>
                <a:cxn ang="0">
                  <a:pos x="T6" y="T7"/>
                </a:cxn>
              </a:cxnLst>
              <a:rect l="0" t="0" r="r" b="b"/>
              <a:pathLst>
                <a:path w="29" h="29">
                  <a:moveTo>
                    <a:pt x="29" y="0"/>
                  </a:moveTo>
                  <a:lnTo>
                    <a:pt x="14" y="29"/>
                  </a:lnTo>
                  <a:lnTo>
                    <a:pt x="0" y="0"/>
                  </a:lnTo>
                  <a:lnTo>
                    <a:pt x="2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 name="Rectangle 194"/>
            <p:cNvSpPr>
              <a:spLocks noChangeArrowheads="1"/>
            </p:cNvSpPr>
            <p:nvPr/>
          </p:nvSpPr>
          <p:spPr bwMode="auto">
            <a:xfrm>
              <a:off x="6577013" y="4975225"/>
              <a:ext cx="590550" cy="293688"/>
            </a:xfrm>
            <a:prstGeom prst="rect">
              <a:avLst/>
            </a:prstGeom>
            <a:solidFill>
              <a:srgbClr val="8DA0C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 name="Rectangle 195"/>
            <p:cNvSpPr>
              <a:spLocks noChangeArrowheads="1"/>
            </p:cNvSpPr>
            <p:nvPr/>
          </p:nvSpPr>
          <p:spPr bwMode="auto">
            <a:xfrm>
              <a:off x="6673850" y="4983162"/>
              <a:ext cx="5048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a:ln>
                    <a:noFill/>
                  </a:ln>
                  <a:solidFill>
                    <a:srgbClr val="000000"/>
                  </a:solidFill>
                  <a:effectLst/>
                  <a:latin typeface="Times New Roman" panose="02020603050405020304" pitchFamily="18" charset="0"/>
                </a:rPr>
                <a:t>L03</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41" name="Line 232"/>
            <p:cNvSpPr>
              <a:spLocks noChangeShapeType="1"/>
            </p:cNvSpPr>
            <p:nvPr/>
          </p:nvSpPr>
          <p:spPr bwMode="auto">
            <a:xfrm>
              <a:off x="6872288" y="4460875"/>
              <a:ext cx="0" cy="474663"/>
            </a:xfrm>
            <a:prstGeom prst="line">
              <a:avLst/>
            </a:prstGeom>
            <a:noFill/>
            <a:ln w="793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2" name="Freeform 233"/>
            <p:cNvSpPr>
              <a:spLocks/>
            </p:cNvSpPr>
            <p:nvPr/>
          </p:nvSpPr>
          <p:spPr bwMode="auto">
            <a:xfrm>
              <a:off x="6850063" y="4929187"/>
              <a:ext cx="46038" cy="46038"/>
            </a:xfrm>
            <a:custGeom>
              <a:avLst/>
              <a:gdLst>
                <a:gd name="T0" fmla="*/ 29 w 29"/>
                <a:gd name="T1" fmla="*/ 0 h 29"/>
                <a:gd name="T2" fmla="*/ 14 w 29"/>
                <a:gd name="T3" fmla="*/ 29 h 29"/>
                <a:gd name="T4" fmla="*/ 0 w 29"/>
                <a:gd name="T5" fmla="*/ 0 h 29"/>
                <a:gd name="T6" fmla="*/ 29 w 29"/>
                <a:gd name="T7" fmla="*/ 0 h 29"/>
              </a:gdLst>
              <a:ahLst/>
              <a:cxnLst>
                <a:cxn ang="0">
                  <a:pos x="T0" y="T1"/>
                </a:cxn>
                <a:cxn ang="0">
                  <a:pos x="T2" y="T3"/>
                </a:cxn>
                <a:cxn ang="0">
                  <a:pos x="T4" y="T5"/>
                </a:cxn>
                <a:cxn ang="0">
                  <a:pos x="T6" y="T7"/>
                </a:cxn>
              </a:cxnLst>
              <a:rect l="0" t="0" r="r" b="b"/>
              <a:pathLst>
                <a:path w="29" h="29">
                  <a:moveTo>
                    <a:pt x="29" y="0"/>
                  </a:moveTo>
                  <a:lnTo>
                    <a:pt x="14" y="29"/>
                  </a:lnTo>
                  <a:lnTo>
                    <a:pt x="0" y="0"/>
                  </a:lnTo>
                  <a:lnTo>
                    <a:pt x="2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3" name="Rectangle 242"/>
            <p:cNvSpPr>
              <a:spLocks noChangeArrowheads="1"/>
            </p:cNvSpPr>
            <p:nvPr/>
          </p:nvSpPr>
          <p:spPr bwMode="auto">
            <a:xfrm>
              <a:off x="6577013" y="6224587"/>
              <a:ext cx="590550" cy="295275"/>
            </a:xfrm>
            <a:prstGeom prst="rect">
              <a:avLst/>
            </a:prstGeom>
            <a:solidFill>
              <a:srgbClr val="A6D85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4" name="Rectangle 243"/>
            <p:cNvSpPr>
              <a:spLocks noChangeArrowheads="1"/>
            </p:cNvSpPr>
            <p:nvPr/>
          </p:nvSpPr>
          <p:spPr bwMode="auto">
            <a:xfrm>
              <a:off x="6723063" y="6234112"/>
              <a:ext cx="4064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a:ln>
                    <a:noFill/>
                  </a:ln>
                  <a:solidFill>
                    <a:srgbClr val="000000"/>
                  </a:solidFill>
                  <a:effectLst/>
                  <a:latin typeface="Times New Roman" panose="02020603050405020304" pitchFamily="18" charset="0"/>
                </a:rPr>
                <a:t>FC</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49" name="Line 262"/>
            <p:cNvSpPr>
              <a:spLocks noChangeShapeType="1"/>
            </p:cNvSpPr>
            <p:nvPr/>
          </p:nvSpPr>
          <p:spPr bwMode="auto">
            <a:xfrm>
              <a:off x="6872288" y="5268912"/>
              <a:ext cx="0" cy="915988"/>
            </a:xfrm>
            <a:prstGeom prst="line">
              <a:avLst/>
            </a:prstGeom>
            <a:noFill/>
            <a:ln w="793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0" name="Freeform 263"/>
            <p:cNvSpPr>
              <a:spLocks/>
            </p:cNvSpPr>
            <p:nvPr/>
          </p:nvSpPr>
          <p:spPr bwMode="auto">
            <a:xfrm>
              <a:off x="6850063" y="6180137"/>
              <a:ext cx="46038" cy="44450"/>
            </a:xfrm>
            <a:custGeom>
              <a:avLst/>
              <a:gdLst>
                <a:gd name="T0" fmla="*/ 29 w 29"/>
                <a:gd name="T1" fmla="*/ 0 h 28"/>
                <a:gd name="T2" fmla="*/ 14 w 29"/>
                <a:gd name="T3" fmla="*/ 28 h 28"/>
                <a:gd name="T4" fmla="*/ 0 w 29"/>
                <a:gd name="T5" fmla="*/ 0 h 28"/>
                <a:gd name="T6" fmla="*/ 29 w 29"/>
                <a:gd name="T7" fmla="*/ 0 h 28"/>
              </a:gdLst>
              <a:ahLst/>
              <a:cxnLst>
                <a:cxn ang="0">
                  <a:pos x="T0" y="T1"/>
                </a:cxn>
                <a:cxn ang="0">
                  <a:pos x="T2" y="T3"/>
                </a:cxn>
                <a:cxn ang="0">
                  <a:pos x="T4" y="T5"/>
                </a:cxn>
                <a:cxn ang="0">
                  <a:pos x="T6" y="T7"/>
                </a:cxn>
              </a:cxnLst>
              <a:rect l="0" t="0" r="r" b="b"/>
              <a:pathLst>
                <a:path w="29" h="28">
                  <a:moveTo>
                    <a:pt x="29" y="0"/>
                  </a:moveTo>
                  <a:lnTo>
                    <a:pt x="14" y="28"/>
                  </a:lnTo>
                  <a:lnTo>
                    <a:pt x="0" y="0"/>
                  </a:lnTo>
                  <a:lnTo>
                    <a:pt x="2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3" name="Line 280"/>
            <p:cNvSpPr>
              <a:spLocks noChangeShapeType="1"/>
            </p:cNvSpPr>
            <p:nvPr/>
          </p:nvSpPr>
          <p:spPr bwMode="auto">
            <a:xfrm>
              <a:off x="6872288" y="4460875"/>
              <a:ext cx="0" cy="109538"/>
            </a:xfrm>
            <a:prstGeom prst="line">
              <a:avLst/>
            </a:prstGeom>
            <a:noFill/>
            <a:ln w="793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4" name="Freeform 281"/>
            <p:cNvSpPr>
              <a:spLocks/>
            </p:cNvSpPr>
            <p:nvPr/>
          </p:nvSpPr>
          <p:spPr bwMode="auto">
            <a:xfrm>
              <a:off x="6850063" y="4564062"/>
              <a:ext cx="46038" cy="46038"/>
            </a:xfrm>
            <a:custGeom>
              <a:avLst/>
              <a:gdLst>
                <a:gd name="T0" fmla="*/ 29 w 29"/>
                <a:gd name="T1" fmla="*/ 0 h 29"/>
                <a:gd name="T2" fmla="*/ 14 w 29"/>
                <a:gd name="T3" fmla="*/ 29 h 29"/>
                <a:gd name="T4" fmla="*/ 0 w 29"/>
                <a:gd name="T5" fmla="*/ 0 h 29"/>
                <a:gd name="T6" fmla="*/ 29 w 29"/>
                <a:gd name="T7" fmla="*/ 0 h 29"/>
              </a:gdLst>
              <a:ahLst/>
              <a:cxnLst>
                <a:cxn ang="0">
                  <a:pos x="T0" y="T1"/>
                </a:cxn>
                <a:cxn ang="0">
                  <a:pos x="T2" y="T3"/>
                </a:cxn>
                <a:cxn ang="0">
                  <a:pos x="T4" y="T5"/>
                </a:cxn>
                <a:cxn ang="0">
                  <a:pos x="T6" y="T7"/>
                </a:cxn>
              </a:cxnLst>
              <a:rect l="0" t="0" r="r" b="b"/>
              <a:pathLst>
                <a:path w="29" h="29">
                  <a:moveTo>
                    <a:pt x="29" y="0"/>
                  </a:moveTo>
                  <a:lnTo>
                    <a:pt x="14" y="29"/>
                  </a:lnTo>
                  <a:lnTo>
                    <a:pt x="0" y="0"/>
                  </a:lnTo>
                  <a:lnTo>
                    <a:pt x="2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6" name="Freeform 298"/>
            <p:cNvSpPr>
              <a:spLocks/>
            </p:cNvSpPr>
            <p:nvPr/>
          </p:nvSpPr>
          <p:spPr bwMode="auto">
            <a:xfrm>
              <a:off x="6853238" y="5808662"/>
              <a:ext cx="44450" cy="46038"/>
            </a:xfrm>
            <a:custGeom>
              <a:avLst/>
              <a:gdLst>
                <a:gd name="T0" fmla="*/ 28 w 28"/>
                <a:gd name="T1" fmla="*/ 0 h 29"/>
                <a:gd name="T2" fmla="*/ 14 w 28"/>
                <a:gd name="T3" fmla="*/ 29 h 29"/>
                <a:gd name="T4" fmla="*/ 0 w 28"/>
                <a:gd name="T5" fmla="*/ 0 h 29"/>
                <a:gd name="T6" fmla="*/ 28 w 28"/>
                <a:gd name="T7" fmla="*/ 0 h 29"/>
              </a:gdLst>
              <a:ahLst/>
              <a:cxnLst>
                <a:cxn ang="0">
                  <a:pos x="T0" y="T1"/>
                </a:cxn>
                <a:cxn ang="0">
                  <a:pos x="T2" y="T3"/>
                </a:cxn>
                <a:cxn ang="0">
                  <a:pos x="T4" y="T5"/>
                </a:cxn>
                <a:cxn ang="0">
                  <a:pos x="T6" y="T7"/>
                </a:cxn>
              </a:cxnLst>
              <a:rect l="0" t="0" r="r" b="b"/>
              <a:pathLst>
                <a:path w="28" h="29">
                  <a:moveTo>
                    <a:pt x="28" y="0"/>
                  </a:moveTo>
                  <a:lnTo>
                    <a:pt x="14" y="29"/>
                  </a:lnTo>
                  <a:lnTo>
                    <a:pt x="0" y="0"/>
                  </a:lnTo>
                  <a:lnTo>
                    <a:pt x="2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7" name="Rectangle 305"/>
            <p:cNvSpPr>
              <a:spLocks noChangeArrowheads="1"/>
            </p:cNvSpPr>
            <p:nvPr/>
          </p:nvSpPr>
          <p:spPr bwMode="auto">
            <a:xfrm>
              <a:off x="6637338" y="6521450"/>
              <a:ext cx="57308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a:ln>
                    <a:noFill/>
                  </a:ln>
                  <a:solidFill>
                    <a:srgbClr val="000000"/>
                  </a:solidFill>
                  <a:effectLst/>
                  <a:latin typeface="Times New Roman" panose="02020603050405020304" pitchFamily="18" charset="0"/>
                </a:rPr>
                <a:t>LRL</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64" name="Freeform 341"/>
            <p:cNvSpPr>
              <a:spLocks/>
            </p:cNvSpPr>
            <p:nvPr/>
          </p:nvSpPr>
          <p:spPr bwMode="auto">
            <a:xfrm>
              <a:off x="6853238" y="3309937"/>
              <a:ext cx="44450" cy="46038"/>
            </a:xfrm>
            <a:custGeom>
              <a:avLst/>
              <a:gdLst>
                <a:gd name="T0" fmla="*/ 28 w 28"/>
                <a:gd name="T1" fmla="*/ 0 h 29"/>
                <a:gd name="T2" fmla="*/ 14 w 28"/>
                <a:gd name="T3" fmla="*/ 29 h 29"/>
                <a:gd name="T4" fmla="*/ 0 w 28"/>
                <a:gd name="T5" fmla="*/ 0 h 29"/>
                <a:gd name="T6" fmla="*/ 28 w 28"/>
                <a:gd name="T7" fmla="*/ 0 h 29"/>
              </a:gdLst>
              <a:ahLst/>
              <a:cxnLst>
                <a:cxn ang="0">
                  <a:pos x="T0" y="T1"/>
                </a:cxn>
                <a:cxn ang="0">
                  <a:pos x="T2" y="T3"/>
                </a:cxn>
                <a:cxn ang="0">
                  <a:pos x="T4" y="T5"/>
                </a:cxn>
                <a:cxn ang="0">
                  <a:pos x="T6" y="T7"/>
                </a:cxn>
              </a:cxnLst>
              <a:rect l="0" t="0" r="r" b="b"/>
              <a:pathLst>
                <a:path w="28" h="29">
                  <a:moveTo>
                    <a:pt x="28" y="0"/>
                  </a:moveTo>
                  <a:lnTo>
                    <a:pt x="14" y="29"/>
                  </a:lnTo>
                  <a:lnTo>
                    <a:pt x="0" y="0"/>
                  </a:lnTo>
                  <a:lnTo>
                    <a:pt x="2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70" name="Rectangle 86"/>
          <p:cNvSpPr>
            <a:spLocks noChangeArrowheads="1"/>
          </p:cNvSpPr>
          <p:nvPr/>
        </p:nvSpPr>
        <p:spPr bwMode="auto">
          <a:xfrm>
            <a:off x="8054975" y="1957387"/>
            <a:ext cx="592138" cy="293688"/>
          </a:xfrm>
          <a:prstGeom prst="rect">
            <a:avLst/>
          </a:prstGeom>
          <a:solidFill>
            <a:srgbClr val="FFA5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1" name="Rectangle 87"/>
          <p:cNvSpPr>
            <a:spLocks noChangeArrowheads="1"/>
          </p:cNvSpPr>
          <p:nvPr/>
        </p:nvSpPr>
        <p:spPr bwMode="auto">
          <a:xfrm>
            <a:off x="8269288" y="1962150"/>
            <a:ext cx="26511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dirty="0">
                <a:ln>
                  <a:noFill/>
                </a:ln>
                <a:solidFill>
                  <a:srgbClr val="000000"/>
                </a:solidFill>
                <a:effectLst/>
                <a:latin typeface="Times New Roman" panose="02020603050405020304" pitchFamily="18" charset="0"/>
              </a:rPr>
              <a:t>C</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90" name="Line 166"/>
          <p:cNvSpPr>
            <a:spLocks noChangeShapeType="1"/>
          </p:cNvSpPr>
          <p:nvPr/>
        </p:nvSpPr>
        <p:spPr bwMode="auto">
          <a:xfrm>
            <a:off x="8350250" y="2251075"/>
            <a:ext cx="0" cy="180975"/>
          </a:xfrm>
          <a:prstGeom prst="line">
            <a:avLst/>
          </a:prstGeom>
          <a:noFill/>
          <a:ln w="793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2" name="Rectangle 311"/>
          <p:cNvSpPr>
            <a:spLocks noChangeArrowheads="1"/>
          </p:cNvSpPr>
          <p:nvPr/>
        </p:nvSpPr>
        <p:spPr bwMode="auto">
          <a:xfrm>
            <a:off x="7686675" y="1362075"/>
            <a:ext cx="592138" cy="2936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5" name="Line 321"/>
          <p:cNvSpPr>
            <a:spLocks noChangeShapeType="1"/>
          </p:cNvSpPr>
          <p:nvPr/>
        </p:nvSpPr>
        <p:spPr bwMode="auto">
          <a:xfrm>
            <a:off x="8104188" y="1655762"/>
            <a:ext cx="214313" cy="261938"/>
          </a:xfrm>
          <a:prstGeom prst="line">
            <a:avLst/>
          </a:prstGeom>
          <a:noFill/>
          <a:ln w="793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6" name="Freeform 322"/>
          <p:cNvSpPr>
            <a:spLocks/>
          </p:cNvSpPr>
          <p:nvPr/>
        </p:nvSpPr>
        <p:spPr bwMode="auto">
          <a:xfrm>
            <a:off x="8291513" y="1893887"/>
            <a:ext cx="58738" cy="63500"/>
          </a:xfrm>
          <a:custGeom>
            <a:avLst/>
            <a:gdLst>
              <a:gd name="T0" fmla="*/ 29 w 37"/>
              <a:gd name="T1" fmla="*/ 0 h 40"/>
              <a:gd name="T2" fmla="*/ 37 w 37"/>
              <a:gd name="T3" fmla="*/ 40 h 40"/>
              <a:gd name="T4" fmla="*/ 0 w 37"/>
              <a:gd name="T5" fmla="*/ 23 h 40"/>
              <a:gd name="T6" fmla="*/ 29 w 37"/>
              <a:gd name="T7" fmla="*/ 0 h 40"/>
            </a:gdLst>
            <a:ahLst/>
            <a:cxnLst>
              <a:cxn ang="0">
                <a:pos x="T0" y="T1"/>
              </a:cxn>
              <a:cxn ang="0">
                <a:pos x="T2" y="T3"/>
              </a:cxn>
              <a:cxn ang="0">
                <a:pos x="T4" y="T5"/>
              </a:cxn>
              <a:cxn ang="0">
                <a:pos x="T6" y="T7"/>
              </a:cxn>
            </a:cxnLst>
            <a:rect l="0" t="0" r="r" b="b"/>
            <a:pathLst>
              <a:path w="37" h="40">
                <a:moveTo>
                  <a:pt x="29" y="0"/>
                </a:moveTo>
                <a:lnTo>
                  <a:pt x="37" y="40"/>
                </a:lnTo>
                <a:lnTo>
                  <a:pt x="0" y="23"/>
                </a:lnTo>
                <a:lnTo>
                  <a:pt x="2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5" name="input"/>
          <p:cNvSpPr>
            <a:spLocks noChangeArrowheads="1"/>
          </p:cNvSpPr>
          <p:nvPr/>
        </p:nvSpPr>
        <p:spPr bwMode="auto">
          <a:xfrm>
            <a:off x="7721600" y="1366837"/>
            <a:ext cx="6286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dirty="0">
                <a:ln>
                  <a:noFill/>
                </a:ln>
                <a:solidFill>
                  <a:srgbClr val="000000"/>
                </a:solidFill>
                <a:effectLst/>
                <a:latin typeface="Times New Roman" panose="02020603050405020304" pitchFamily="18" charset="0"/>
              </a:rPr>
              <a:t>Input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40" name="Right Arrow 339"/>
          <p:cNvSpPr/>
          <p:nvPr/>
        </p:nvSpPr>
        <p:spPr>
          <a:xfrm>
            <a:off x="3657600" y="3752088"/>
            <a:ext cx="876300" cy="565912"/>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9" name="Oval 338"/>
          <p:cNvSpPr/>
          <p:nvPr/>
        </p:nvSpPr>
        <p:spPr bwMode="auto">
          <a:xfrm>
            <a:off x="2205772" y="3696538"/>
            <a:ext cx="878739" cy="408770"/>
          </a:xfrm>
          <a:prstGeom prst="ellipse">
            <a:avLst/>
          </a:prstGeom>
          <a:solidFill>
            <a:schemeClr val="accent1">
              <a:alpha val="4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341" name="Oval 340"/>
          <p:cNvSpPr/>
          <p:nvPr/>
        </p:nvSpPr>
        <p:spPr bwMode="auto">
          <a:xfrm>
            <a:off x="5684837" y="3696538"/>
            <a:ext cx="878739" cy="408770"/>
          </a:xfrm>
          <a:prstGeom prst="ellipse">
            <a:avLst/>
          </a:prstGeom>
          <a:solidFill>
            <a:schemeClr val="accent1">
              <a:alpha val="4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344" name="Oval 343"/>
          <p:cNvSpPr/>
          <p:nvPr/>
        </p:nvSpPr>
        <p:spPr bwMode="auto">
          <a:xfrm>
            <a:off x="7894637" y="3696538"/>
            <a:ext cx="878739" cy="408770"/>
          </a:xfrm>
          <a:prstGeom prst="ellipse">
            <a:avLst/>
          </a:prstGeom>
          <a:solidFill>
            <a:schemeClr val="accent1">
              <a:alpha val="4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cxnSp>
        <p:nvCxnSpPr>
          <p:cNvPr id="347" name="Straight Arrow Connector 346"/>
          <p:cNvCxnSpPr/>
          <p:nvPr/>
        </p:nvCxnSpPr>
        <p:spPr>
          <a:xfrm flipV="1">
            <a:off x="6660852" y="2762840"/>
            <a:ext cx="0" cy="1065213"/>
          </a:xfrm>
          <a:prstGeom prst="straightConnector1">
            <a:avLst/>
          </a:prstGeom>
          <a:ln>
            <a:solidFill>
              <a:schemeClr val="accent1">
                <a:lumMod val="40000"/>
                <a:lumOff val="6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52" name="Straight Arrow Connector 351"/>
          <p:cNvCxnSpPr/>
          <p:nvPr/>
        </p:nvCxnSpPr>
        <p:spPr>
          <a:xfrm>
            <a:off x="6660852" y="4058241"/>
            <a:ext cx="0" cy="1953621"/>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61" name="TextBox 360"/>
          <p:cNvSpPr txBox="1"/>
          <p:nvPr/>
        </p:nvSpPr>
        <p:spPr>
          <a:xfrm>
            <a:off x="6132267" y="4596837"/>
            <a:ext cx="1828981"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solidFill>
                  <a:srgbClr val="FF0000"/>
                </a:solidFill>
              </a:rPr>
              <a:t>4 layers</a:t>
            </a:r>
          </a:p>
        </p:txBody>
      </p:sp>
      <p:sp>
        <p:nvSpPr>
          <p:cNvPr id="423" name="TextBox 422"/>
          <p:cNvSpPr txBox="1"/>
          <p:nvPr/>
        </p:nvSpPr>
        <p:spPr>
          <a:xfrm>
            <a:off x="6141856" y="3111153"/>
            <a:ext cx="1828981"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solidFill>
                  <a:schemeClr val="accent3">
                    <a:lumMod val="75000"/>
                  </a:schemeClr>
                </a:solidFill>
              </a:rPr>
              <a:t>3 layers</a:t>
            </a:r>
          </a:p>
        </p:txBody>
      </p:sp>
      <p:cxnSp>
        <p:nvCxnSpPr>
          <p:cNvPr id="425" name="Straight Arrow Connector 424"/>
          <p:cNvCxnSpPr/>
          <p:nvPr/>
        </p:nvCxnSpPr>
        <p:spPr>
          <a:xfrm flipV="1">
            <a:off x="9871022" y="2762840"/>
            <a:ext cx="0" cy="1065213"/>
          </a:xfrm>
          <a:prstGeom prst="straightConnector1">
            <a:avLst/>
          </a:prstGeom>
          <a:ln>
            <a:solidFill>
              <a:schemeClr val="accent1">
                <a:lumMod val="40000"/>
                <a:lumOff val="6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26" name="Straight Arrow Connector 425"/>
          <p:cNvCxnSpPr/>
          <p:nvPr/>
        </p:nvCxnSpPr>
        <p:spPr>
          <a:xfrm>
            <a:off x="9871022" y="4058241"/>
            <a:ext cx="0" cy="1953621"/>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27" name="TextBox 426"/>
          <p:cNvSpPr txBox="1"/>
          <p:nvPr/>
        </p:nvSpPr>
        <p:spPr>
          <a:xfrm>
            <a:off x="9342437" y="4596837"/>
            <a:ext cx="1828981"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solidFill>
                  <a:srgbClr val="FF0000"/>
                </a:solidFill>
              </a:rPr>
              <a:t>3 layers</a:t>
            </a:r>
          </a:p>
        </p:txBody>
      </p:sp>
      <p:sp>
        <p:nvSpPr>
          <p:cNvPr id="428" name="TextBox 427"/>
          <p:cNvSpPr txBox="1"/>
          <p:nvPr/>
        </p:nvSpPr>
        <p:spPr>
          <a:xfrm>
            <a:off x="9352026" y="3111153"/>
            <a:ext cx="1828981"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solidFill>
                  <a:schemeClr val="accent3">
                    <a:lumMod val="75000"/>
                  </a:schemeClr>
                </a:solidFill>
              </a:rPr>
              <a:t>2 layers</a:t>
            </a:r>
          </a:p>
        </p:txBody>
      </p:sp>
      <p:sp>
        <p:nvSpPr>
          <p:cNvPr id="430" name="TextBox 429"/>
          <p:cNvSpPr txBox="1"/>
          <p:nvPr/>
        </p:nvSpPr>
        <p:spPr>
          <a:xfrm>
            <a:off x="457199" y="296862"/>
            <a:ext cx="11522075" cy="683264"/>
          </a:xfrm>
          <a:prstGeom prst="rect">
            <a:avLst/>
          </a:prstGeom>
          <a:noFill/>
        </p:spPr>
        <p:txBody>
          <a:bodyPr wrap="square" lIns="182880" tIns="146304" rIns="182880" bIns="146304" rtlCol="0">
            <a:spAutoFit/>
          </a:bodyPr>
          <a:lstStyle/>
          <a:p>
            <a:pPr algn="ctr">
              <a:lnSpc>
                <a:spcPct val="90000"/>
              </a:lnSpc>
              <a:spcAft>
                <a:spcPts val="600"/>
              </a:spcAft>
            </a:pPr>
            <a:r>
              <a:rPr lang="en-US" sz="2800" dirty="0">
                <a:gradFill>
                  <a:gsLst>
                    <a:gs pos="2917">
                      <a:schemeClr val="tx1"/>
                    </a:gs>
                    <a:gs pos="30000">
                      <a:schemeClr val="tx1"/>
                    </a:gs>
                  </a:gsLst>
                  <a:lin ang="5400000" scaled="0"/>
                </a:gradFill>
              </a:rPr>
              <a:t>Each layer has an</a:t>
            </a:r>
            <a:r>
              <a:rPr lang="en-US" sz="2800" b="1" dirty="0">
                <a:gradFill>
                  <a:gsLst>
                    <a:gs pos="2917">
                      <a:schemeClr val="tx1"/>
                    </a:gs>
                    <a:gs pos="30000">
                      <a:schemeClr val="tx1"/>
                    </a:gs>
                  </a:gsLst>
                  <a:lin ang="5400000" scaled="0"/>
                </a:gradFill>
              </a:rPr>
              <a:t> express way</a:t>
            </a:r>
            <a:r>
              <a:rPr lang="en-US" sz="2800" dirty="0">
                <a:gradFill>
                  <a:gsLst>
                    <a:gs pos="2917">
                      <a:schemeClr val="tx1"/>
                    </a:gs>
                    <a:gs pos="30000">
                      <a:schemeClr val="tx1"/>
                    </a:gs>
                  </a:gsLst>
                  <a:lin ang="5400000" scaled="0"/>
                </a:gradFill>
              </a:rPr>
              <a:t> to input and output</a:t>
            </a:r>
          </a:p>
        </p:txBody>
      </p:sp>
    </p:spTree>
    <p:extLst>
      <p:ext uri="{BB962C8B-B14F-4D97-AF65-F5344CB8AC3E}">
        <p14:creationId xmlns:p14="http://schemas.microsoft.com/office/powerpoint/2010/main" val="7683208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47"/>
                                        </p:tgtEl>
                                        <p:attrNameLst>
                                          <p:attrName>style.visibility</p:attrName>
                                        </p:attrNameLst>
                                      </p:cBhvr>
                                      <p:to>
                                        <p:strVal val="visible"/>
                                      </p:to>
                                    </p:set>
                                    <p:animEffect transition="in" filter="wipe(down)">
                                      <p:cBhvr>
                                        <p:cTn id="7" dur="500"/>
                                        <p:tgtEl>
                                          <p:spTgt spid="347"/>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423"/>
                                        </p:tgtEl>
                                        <p:attrNameLst>
                                          <p:attrName>style.visibility</p:attrName>
                                        </p:attrNameLst>
                                      </p:cBhvr>
                                      <p:to>
                                        <p:strVal val="visible"/>
                                      </p:to>
                                    </p:set>
                                    <p:animEffect transition="in" filter="wipe(down)">
                                      <p:cBhvr>
                                        <p:cTn id="10" dur="500"/>
                                        <p:tgtEl>
                                          <p:spTgt spid="423"/>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428"/>
                                        </p:tgtEl>
                                        <p:attrNameLst>
                                          <p:attrName>style.visibility</p:attrName>
                                        </p:attrNameLst>
                                      </p:cBhvr>
                                      <p:to>
                                        <p:strVal val="visible"/>
                                      </p:to>
                                    </p:set>
                                    <p:animEffect transition="in" filter="wipe(down)">
                                      <p:cBhvr>
                                        <p:cTn id="15" dur="500"/>
                                        <p:tgtEl>
                                          <p:spTgt spid="428"/>
                                        </p:tgtEl>
                                      </p:cBhvr>
                                    </p:animEffect>
                                  </p:childTnLst>
                                </p:cTn>
                              </p:par>
                              <p:par>
                                <p:cTn id="16" presetID="22" presetClass="entr" presetSubtype="4" fill="hold" nodeType="withEffect">
                                  <p:stCondLst>
                                    <p:cond delay="0"/>
                                  </p:stCondLst>
                                  <p:childTnLst>
                                    <p:set>
                                      <p:cBhvr>
                                        <p:cTn id="17" dur="1" fill="hold">
                                          <p:stCondLst>
                                            <p:cond delay="0"/>
                                          </p:stCondLst>
                                        </p:cTn>
                                        <p:tgtEl>
                                          <p:spTgt spid="425"/>
                                        </p:tgtEl>
                                        <p:attrNameLst>
                                          <p:attrName>style.visibility</p:attrName>
                                        </p:attrNameLst>
                                      </p:cBhvr>
                                      <p:to>
                                        <p:strVal val="visible"/>
                                      </p:to>
                                    </p:set>
                                    <p:animEffect transition="in" filter="wipe(down)">
                                      <p:cBhvr>
                                        <p:cTn id="18" dur="500"/>
                                        <p:tgtEl>
                                          <p:spTgt spid="425"/>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1" fill="hold" grpId="0" nodeType="clickEffect">
                                  <p:stCondLst>
                                    <p:cond delay="0"/>
                                  </p:stCondLst>
                                  <p:childTnLst>
                                    <p:set>
                                      <p:cBhvr>
                                        <p:cTn id="22" dur="1" fill="hold">
                                          <p:stCondLst>
                                            <p:cond delay="0"/>
                                          </p:stCondLst>
                                        </p:cTn>
                                        <p:tgtEl>
                                          <p:spTgt spid="361"/>
                                        </p:tgtEl>
                                        <p:attrNameLst>
                                          <p:attrName>style.visibility</p:attrName>
                                        </p:attrNameLst>
                                      </p:cBhvr>
                                      <p:to>
                                        <p:strVal val="visible"/>
                                      </p:to>
                                    </p:set>
                                    <p:animEffect transition="in" filter="wipe(up)">
                                      <p:cBhvr>
                                        <p:cTn id="23" dur="500"/>
                                        <p:tgtEl>
                                          <p:spTgt spid="361"/>
                                        </p:tgtEl>
                                      </p:cBhvr>
                                    </p:animEffect>
                                  </p:childTnLst>
                                </p:cTn>
                              </p:par>
                              <p:par>
                                <p:cTn id="24" presetID="22" presetClass="entr" presetSubtype="1" fill="hold" nodeType="withEffect">
                                  <p:stCondLst>
                                    <p:cond delay="0"/>
                                  </p:stCondLst>
                                  <p:childTnLst>
                                    <p:set>
                                      <p:cBhvr>
                                        <p:cTn id="25" dur="1" fill="hold">
                                          <p:stCondLst>
                                            <p:cond delay="0"/>
                                          </p:stCondLst>
                                        </p:cTn>
                                        <p:tgtEl>
                                          <p:spTgt spid="352"/>
                                        </p:tgtEl>
                                        <p:attrNameLst>
                                          <p:attrName>style.visibility</p:attrName>
                                        </p:attrNameLst>
                                      </p:cBhvr>
                                      <p:to>
                                        <p:strVal val="visible"/>
                                      </p:to>
                                    </p:set>
                                    <p:animEffect transition="in" filter="wipe(up)">
                                      <p:cBhvr>
                                        <p:cTn id="26" dur="500"/>
                                        <p:tgtEl>
                                          <p:spTgt spid="352"/>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1" fill="hold" grpId="0" nodeType="clickEffect">
                                  <p:stCondLst>
                                    <p:cond delay="0"/>
                                  </p:stCondLst>
                                  <p:childTnLst>
                                    <p:set>
                                      <p:cBhvr>
                                        <p:cTn id="30" dur="1" fill="hold">
                                          <p:stCondLst>
                                            <p:cond delay="0"/>
                                          </p:stCondLst>
                                        </p:cTn>
                                        <p:tgtEl>
                                          <p:spTgt spid="427"/>
                                        </p:tgtEl>
                                        <p:attrNameLst>
                                          <p:attrName>style.visibility</p:attrName>
                                        </p:attrNameLst>
                                      </p:cBhvr>
                                      <p:to>
                                        <p:strVal val="visible"/>
                                      </p:to>
                                    </p:set>
                                    <p:animEffect transition="in" filter="wipe(up)">
                                      <p:cBhvr>
                                        <p:cTn id="31" dur="500"/>
                                        <p:tgtEl>
                                          <p:spTgt spid="427"/>
                                        </p:tgtEl>
                                      </p:cBhvr>
                                    </p:animEffect>
                                  </p:childTnLst>
                                </p:cTn>
                              </p:par>
                              <p:par>
                                <p:cTn id="32" presetID="22" presetClass="entr" presetSubtype="1" fill="hold" nodeType="withEffect">
                                  <p:stCondLst>
                                    <p:cond delay="0"/>
                                  </p:stCondLst>
                                  <p:childTnLst>
                                    <p:set>
                                      <p:cBhvr>
                                        <p:cTn id="33" dur="1" fill="hold">
                                          <p:stCondLst>
                                            <p:cond delay="0"/>
                                          </p:stCondLst>
                                        </p:cTn>
                                        <p:tgtEl>
                                          <p:spTgt spid="426"/>
                                        </p:tgtEl>
                                        <p:attrNameLst>
                                          <p:attrName>style.visibility</p:attrName>
                                        </p:attrNameLst>
                                      </p:cBhvr>
                                      <p:to>
                                        <p:strVal val="visible"/>
                                      </p:to>
                                    </p:set>
                                    <p:animEffect transition="in" filter="wipe(up)">
                                      <p:cBhvr>
                                        <p:cTn id="34" dur="500"/>
                                        <p:tgtEl>
                                          <p:spTgt spid="4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1" grpId="0"/>
      <p:bldP spid="423" grpId="0"/>
      <p:bldP spid="427" grpId="0"/>
      <p:bldP spid="428" grpId="0"/>
    </p:bld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dirty="0"/>
          </a:p>
        </p:txBody>
      </p:sp>
      <p:pic>
        <p:nvPicPr>
          <p:cNvPr id="6" name="Picture 5"/>
          <p:cNvPicPr>
            <a:picLocks noChangeAspect="1"/>
          </p:cNvPicPr>
          <p:nvPr/>
        </p:nvPicPr>
        <p:blipFill>
          <a:blip r:embed="rId2"/>
          <a:stretch>
            <a:fillRect/>
          </a:stretch>
        </p:blipFill>
        <p:spPr>
          <a:xfrm>
            <a:off x="6370637" y="178270"/>
            <a:ext cx="3886538" cy="6858594"/>
          </a:xfrm>
          <a:prstGeom prst="rect">
            <a:avLst/>
          </a:prstGeom>
        </p:spPr>
      </p:pic>
      <p:grpSp>
        <p:nvGrpSpPr>
          <p:cNvPr id="47" name="Group 46"/>
          <p:cNvGrpSpPr>
            <a:grpSpLocks noChangeAspect="1"/>
          </p:cNvGrpSpPr>
          <p:nvPr/>
        </p:nvGrpSpPr>
        <p:grpSpPr>
          <a:xfrm>
            <a:off x="2567438" y="296863"/>
            <a:ext cx="754799" cy="6675120"/>
            <a:chOff x="2221992" y="-1684338"/>
            <a:chExt cx="1033970" cy="9144002"/>
          </a:xfrm>
        </p:grpSpPr>
        <p:pic>
          <p:nvPicPr>
            <p:cNvPr id="4" name="Picture 3"/>
            <p:cNvPicPr>
              <a:picLocks noChangeAspect="1"/>
            </p:cNvPicPr>
            <p:nvPr/>
          </p:nvPicPr>
          <p:blipFill>
            <a:blip r:embed="rId3"/>
            <a:stretch>
              <a:fillRect/>
            </a:stretch>
          </p:blipFill>
          <p:spPr>
            <a:xfrm>
              <a:off x="2408237" y="-1684338"/>
              <a:ext cx="847725" cy="9144002"/>
            </a:xfrm>
            <a:prstGeom prst="rect">
              <a:avLst/>
            </a:prstGeom>
          </p:spPr>
        </p:pic>
        <p:pic>
          <p:nvPicPr>
            <p:cNvPr id="44" name="Picture 43"/>
            <p:cNvPicPr>
              <a:picLocks/>
            </p:cNvPicPr>
            <p:nvPr/>
          </p:nvPicPr>
          <p:blipFill>
            <a:blip r:embed="rId4"/>
            <a:stretch>
              <a:fillRect/>
            </a:stretch>
          </p:blipFill>
          <p:spPr>
            <a:xfrm>
              <a:off x="2255837" y="3313136"/>
              <a:ext cx="457200" cy="256032"/>
            </a:xfrm>
            <a:prstGeom prst="rect">
              <a:avLst/>
            </a:prstGeom>
          </p:spPr>
        </p:pic>
        <p:pic>
          <p:nvPicPr>
            <p:cNvPr id="45" name="Picture 44"/>
            <p:cNvPicPr>
              <a:picLocks/>
            </p:cNvPicPr>
            <p:nvPr/>
          </p:nvPicPr>
          <p:blipFill>
            <a:blip r:embed="rId5"/>
            <a:stretch>
              <a:fillRect/>
            </a:stretch>
          </p:blipFill>
          <p:spPr>
            <a:xfrm>
              <a:off x="2276856" y="612648"/>
              <a:ext cx="457200" cy="256032"/>
            </a:xfrm>
            <a:prstGeom prst="rect">
              <a:avLst/>
            </a:prstGeom>
          </p:spPr>
        </p:pic>
        <p:pic>
          <p:nvPicPr>
            <p:cNvPr id="46" name="Picture 45"/>
            <p:cNvPicPr>
              <a:picLocks/>
            </p:cNvPicPr>
            <p:nvPr/>
          </p:nvPicPr>
          <p:blipFill>
            <a:blip r:embed="rId6"/>
            <a:stretch>
              <a:fillRect/>
            </a:stretch>
          </p:blipFill>
          <p:spPr>
            <a:xfrm>
              <a:off x="2221992" y="6016752"/>
              <a:ext cx="457200" cy="256032"/>
            </a:xfrm>
            <a:prstGeom prst="rect">
              <a:avLst/>
            </a:prstGeom>
          </p:spPr>
        </p:pic>
      </p:grpSp>
      <p:sp>
        <p:nvSpPr>
          <p:cNvPr id="48" name="Oval 47"/>
          <p:cNvSpPr/>
          <p:nvPr/>
        </p:nvSpPr>
        <p:spPr bwMode="auto">
          <a:xfrm>
            <a:off x="7242700" y="1084196"/>
            <a:ext cx="685800" cy="355666"/>
          </a:xfrm>
          <a:prstGeom prst="ellipse">
            <a:avLst/>
          </a:prstGeom>
          <a:solidFill>
            <a:srgbClr val="00176B">
              <a:alpha val="43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49" name="Oval 48"/>
          <p:cNvSpPr/>
          <p:nvPr/>
        </p:nvSpPr>
        <p:spPr bwMode="auto">
          <a:xfrm>
            <a:off x="9190037" y="1135062"/>
            <a:ext cx="685800" cy="355666"/>
          </a:xfrm>
          <a:prstGeom prst="ellipse">
            <a:avLst/>
          </a:prstGeom>
          <a:solidFill>
            <a:srgbClr val="00176B">
              <a:alpha val="43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0" name="Oval 49"/>
          <p:cNvSpPr/>
          <p:nvPr/>
        </p:nvSpPr>
        <p:spPr bwMode="auto">
          <a:xfrm>
            <a:off x="8199437" y="2735262"/>
            <a:ext cx="685800" cy="355666"/>
          </a:xfrm>
          <a:prstGeom prst="ellipse">
            <a:avLst/>
          </a:prstGeom>
          <a:solidFill>
            <a:srgbClr val="00176B">
              <a:alpha val="43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1" name="Oval 50"/>
          <p:cNvSpPr/>
          <p:nvPr/>
        </p:nvSpPr>
        <p:spPr bwMode="auto">
          <a:xfrm>
            <a:off x="9647237" y="2735262"/>
            <a:ext cx="685800" cy="355666"/>
          </a:xfrm>
          <a:prstGeom prst="ellipse">
            <a:avLst/>
          </a:prstGeom>
          <a:solidFill>
            <a:srgbClr val="00176B">
              <a:alpha val="43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cxnSp>
        <p:nvCxnSpPr>
          <p:cNvPr id="53" name="Straight Arrow Connector 52"/>
          <p:cNvCxnSpPr/>
          <p:nvPr/>
        </p:nvCxnSpPr>
        <p:spPr>
          <a:xfrm flipV="1">
            <a:off x="7585600" y="373062"/>
            <a:ext cx="0" cy="711134"/>
          </a:xfrm>
          <a:prstGeom prst="straightConnector1">
            <a:avLst/>
          </a:prstGeom>
          <a:ln w="50800">
            <a:solidFill>
              <a:srgbClr val="C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flipV="1">
            <a:off x="9571037" y="373062"/>
            <a:ext cx="0" cy="711134"/>
          </a:xfrm>
          <a:prstGeom prst="straightConnector1">
            <a:avLst/>
          </a:prstGeom>
          <a:ln w="50800">
            <a:solidFill>
              <a:srgbClr val="C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p:nvPr/>
        </p:nvCxnSpPr>
        <p:spPr>
          <a:xfrm>
            <a:off x="8542337" y="3090928"/>
            <a:ext cx="0" cy="2286000"/>
          </a:xfrm>
          <a:prstGeom prst="straightConnector1">
            <a:avLst/>
          </a:prstGeom>
          <a:ln w="508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p:nvPr/>
        </p:nvCxnSpPr>
        <p:spPr>
          <a:xfrm flipV="1">
            <a:off x="9990137" y="373062"/>
            <a:ext cx="0" cy="2362200"/>
          </a:xfrm>
          <a:prstGeom prst="straightConnector1">
            <a:avLst/>
          </a:prstGeom>
          <a:ln w="50800">
            <a:solidFill>
              <a:srgbClr val="62FC2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p:nvPr/>
        </p:nvCxnSpPr>
        <p:spPr>
          <a:xfrm>
            <a:off x="9990137" y="3090928"/>
            <a:ext cx="0" cy="3881055"/>
          </a:xfrm>
          <a:prstGeom prst="straightConnector1">
            <a:avLst/>
          </a:prstGeom>
          <a:ln w="50800">
            <a:solidFill>
              <a:schemeClr val="accent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6" name="TextBox 65"/>
          <p:cNvSpPr txBox="1"/>
          <p:nvPr/>
        </p:nvSpPr>
        <p:spPr>
          <a:xfrm>
            <a:off x="10333038" y="1490728"/>
            <a:ext cx="914400"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solidFill>
                  <a:srgbClr val="62FC24"/>
                </a:solidFill>
              </a:rPr>
              <a:t>7</a:t>
            </a:r>
          </a:p>
        </p:txBody>
      </p:sp>
      <p:sp>
        <p:nvSpPr>
          <p:cNvPr id="67" name="TextBox 66"/>
          <p:cNvSpPr txBox="1"/>
          <p:nvPr/>
        </p:nvSpPr>
        <p:spPr>
          <a:xfrm>
            <a:off x="10333039" y="3945018"/>
            <a:ext cx="914400"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solidFill>
                  <a:srgbClr val="00B0F0"/>
                </a:solidFill>
              </a:rPr>
              <a:t>12</a:t>
            </a:r>
          </a:p>
        </p:txBody>
      </p:sp>
      <p:sp>
        <p:nvSpPr>
          <p:cNvPr id="68" name="TextBox 67"/>
          <p:cNvSpPr txBox="1"/>
          <p:nvPr/>
        </p:nvSpPr>
        <p:spPr>
          <a:xfrm>
            <a:off x="7970837" y="754062"/>
            <a:ext cx="1219200" cy="627864"/>
          </a:xfrm>
          <a:prstGeom prst="rect">
            <a:avLst/>
          </a:prstGeom>
          <a:solidFill>
            <a:schemeClr val="bg1"/>
          </a:solidFill>
        </p:spPr>
        <p:txBody>
          <a:bodyPr wrap="square" lIns="182880" tIns="146304" rIns="182880" bIns="146304" rtlCol="0">
            <a:spAutoFit/>
          </a:bodyPr>
          <a:lstStyle/>
          <a:p>
            <a:pPr algn="ctr">
              <a:lnSpc>
                <a:spcPct val="90000"/>
              </a:lnSpc>
              <a:spcAft>
                <a:spcPts val="600"/>
              </a:spcAft>
            </a:pPr>
            <a:r>
              <a:rPr lang="en-US" sz="2400" dirty="0">
                <a:solidFill>
                  <a:srgbClr val="C00000"/>
                </a:solidFill>
              </a:rPr>
              <a:t>2</a:t>
            </a:r>
          </a:p>
        </p:txBody>
      </p:sp>
      <p:sp>
        <p:nvSpPr>
          <p:cNvPr id="69" name="TextBox 68"/>
          <p:cNvSpPr txBox="1"/>
          <p:nvPr/>
        </p:nvSpPr>
        <p:spPr>
          <a:xfrm>
            <a:off x="7285037" y="3755229"/>
            <a:ext cx="914400" cy="627864"/>
          </a:xfrm>
          <a:prstGeom prst="rect">
            <a:avLst/>
          </a:prstGeom>
          <a:noFill/>
        </p:spPr>
        <p:txBody>
          <a:bodyPr wrap="square" lIns="182880" tIns="146304" rIns="182880" bIns="146304" rtlCol="0">
            <a:spAutoFit/>
          </a:bodyPr>
          <a:lstStyle/>
          <a:p>
            <a:pPr algn="ctr">
              <a:lnSpc>
                <a:spcPct val="90000"/>
              </a:lnSpc>
              <a:spcAft>
                <a:spcPts val="600"/>
              </a:spcAft>
            </a:pPr>
            <a:r>
              <a:rPr lang="en-US" sz="2400" dirty="0">
                <a:gradFill>
                  <a:gsLst>
                    <a:gs pos="2917">
                      <a:schemeClr val="tx1"/>
                    </a:gs>
                    <a:gs pos="30000">
                      <a:schemeClr val="tx1"/>
                    </a:gs>
                  </a:gsLst>
                  <a:lin ang="5400000" scaled="0"/>
                </a:gradFill>
              </a:rPr>
              <a:t>7</a:t>
            </a:r>
          </a:p>
        </p:txBody>
      </p:sp>
    </p:spTree>
    <p:extLst>
      <p:ext uri="{BB962C8B-B14F-4D97-AF65-F5344CB8AC3E}">
        <p14:creationId xmlns:p14="http://schemas.microsoft.com/office/powerpoint/2010/main" val="29285352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circle(in)">
                                      <p:cBhvr>
                                        <p:cTn id="7" dur="2000"/>
                                        <p:tgtEl>
                                          <p:spTgt spid="5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60"/>
                                        </p:tgtEl>
                                        <p:attrNameLst>
                                          <p:attrName>style.visibility</p:attrName>
                                        </p:attrNameLst>
                                      </p:cBhvr>
                                      <p:to>
                                        <p:strVal val="visible"/>
                                      </p:to>
                                    </p:set>
                                    <p:animEffect transition="in" filter="wipe(down)">
                                      <p:cBhvr>
                                        <p:cTn id="12" dur="500"/>
                                        <p:tgtEl>
                                          <p:spTgt spid="60"/>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66"/>
                                        </p:tgtEl>
                                        <p:attrNameLst>
                                          <p:attrName>style.visibility</p:attrName>
                                        </p:attrNameLst>
                                      </p:cBhvr>
                                      <p:to>
                                        <p:strVal val="visible"/>
                                      </p:to>
                                    </p:set>
                                    <p:animEffect transition="in" filter="wipe(down)">
                                      <p:cBhvr>
                                        <p:cTn id="15" dur="500"/>
                                        <p:tgtEl>
                                          <p:spTgt spid="66"/>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nodeType="clickEffect">
                                  <p:stCondLst>
                                    <p:cond delay="0"/>
                                  </p:stCondLst>
                                  <p:childTnLst>
                                    <p:set>
                                      <p:cBhvr>
                                        <p:cTn id="19" dur="1" fill="hold">
                                          <p:stCondLst>
                                            <p:cond delay="0"/>
                                          </p:stCondLst>
                                        </p:cTn>
                                        <p:tgtEl>
                                          <p:spTgt spid="62"/>
                                        </p:tgtEl>
                                        <p:attrNameLst>
                                          <p:attrName>style.visibility</p:attrName>
                                        </p:attrNameLst>
                                      </p:cBhvr>
                                      <p:to>
                                        <p:strVal val="visible"/>
                                      </p:to>
                                    </p:set>
                                    <p:animEffect transition="in" filter="wipe(up)">
                                      <p:cBhvr>
                                        <p:cTn id="20" dur="500"/>
                                        <p:tgtEl>
                                          <p:spTgt spid="62"/>
                                        </p:tgtEl>
                                      </p:cBhvr>
                                    </p:animEffect>
                                  </p:childTnLst>
                                </p:cTn>
                              </p:par>
                              <p:par>
                                <p:cTn id="21" presetID="22" presetClass="entr" presetSubtype="1" fill="hold" grpId="0" nodeType="withEffect">
                                  <p:stCondLst>
                                    <p:cond delay="0"/>
                                  </p:stCondLst>
                                  <p:childTnLst>
                                    <p:set>
                                      <p:cBhvr>
                                        <p:cTn id="22" dur="1" fill="hold">
                                          <p:stCondLst>
                                            <p:cond delay="0"/>
                                          </p:stCondLst>
                                        </p:cTn>
                                        <p:tgtEl>
                                          <p:spTgt spid="67"/>
                                        </p:tgtEl>
                                        <p:attrNameLst>
                                          <p:attrName>style.visibility</p:attrName>
                                        </p:attrNameLst>
                                      </p:cBhvr>
                                      <p:to>
                                        <p:strVal val="visible"/>
                                      </p:to>
                                    </p:set>
                                    <p:animEffect transition="in" filter="wipe(up)">
                                      <p:cBhvr>
                                        <p:cTn id="23" dur="500"/>
                                        <p:tgtEl>
                                          <p:spTgt spid="67"/>
                                        </p:tgtEl>
                                      </p:cBhvr>
                                    </p:animEffect>
                                  </p:childTnLst>
                                </p:cTn>
                              </p:par>
                            </p:childTnLst>
                          </p:cTn>
                        </p:par>
                      </p:childTnLst>
                    </p:cTn>
                  </p:par>
                  <p:par>
                    <p:cTn id="24" fill="hold">
                      <p:stCondLst>
                        <p:cond delay="indefinite"/>
                      </p:stCondLst>
                      <p:childTnLst>
                        <p:par>
                          <p:cTn id="25" fill="hold">
                            <p:stCondLst>
                              <p:cond delay="0"/>
                            </p:stCondLst>
                            <p:childTnLst>
                              <p:par>
                                <p:cTn id="26" presetID="6" presetClass="entr" presetSubtype="16" fill="hold" grpId="0" nodeType="clickEffect">
                                  <p:stCondLst>
                                    <p:cond delay="0"/>
                                  </p:stCondLst>
                                  <p:childTnLst>
                                    <p:set>
                                      <p:cBhvr>
                                        <p:cTn id="27" dur="1" fill="hold">
                                          <p:stCondLst>
                                            <p:cond delay="0"/>
                                          </p:stCondLst>
                                        </p:cTn>
                                        <p:tgtEl>
                                          <p:spTgt spid="48"/>
                                        </p:tgtEl>
                                        <p:attrNameLst>
                                          <p:attrName>style.visibility</p:attrName>
                                        </p:attrNameLst>
                                      </p:cBhvr>
                                      <p:to>
                                        <p:strVal val="visible"/>
                                      </p:to>
                                    </p:set>
                                    <p:animEffect transition="in" filter="circle(in)">
                                      <p:cBhvr>
                                        <p:cTn id="28" dur="2000"/>
                                        <p:tgtEl>
                                          <p:spTgt spid="48"/>
                                        </p:tgtEl>
                                      </p:cBhvr>
                                    </p:animEffect>
                                  </p:childTnLst>
                                </p:cTn>
                              </p:par>
                            </p:childTnLst>
                          </p:cTn>
                        </p:par>
                      </p:childTnLst>
                    </p:cTn>
                  </p:par>
                  <p:par>
                    <p:cTn id="29" fill="hold">
                      <p:stCondLst>
                        <p:cond delay="indefinite"/>
                      </p:stCondLst>
                      <p:childTnLst>
                        <p:par>
                          <p:cTn id="30" fill="hold">
                            <p:stCondLst>
                              <p:cond delay="0"/>
                            </p:stCondLst>
                            <p:childTnLst>
                              <p:par>
                                <p:cTn id="31" presetID="6" presetClass="entr" presetSubtype="16" fill="hold" grpId="0" nodeType="clickEffect">
                                  <p:stCondLst>
                                    <p:cond delay="0"/>
                                  </p:stCondLst>
                                  <p:childTnLst>
                                    <p:set>
                                      <p:cBhvr>
                                        <p:cTn id="32" dur="1" fill="hold">
                                          <p:stCondLst>
                                            <p:cond delay="0"/>
                                          </p:stCondLst>
                                        </p:cTn>
                                        <p:tgtEl>
                                          <p:spTgt spid="49"/>
                                        </p:tgtEl>
                                        <p:attrNameLst>
                                          <p:attrName>style.visibility</p:attrName>
                                        </p:attrNameLst>
                                      </p:cBhvr>
                                      <p:to>
                                        <p:strVal val="visible"/>
                                      </p:to>
                                    </p:set>
                                    <p:animEffect transition="in" filter="circle(in)">
                                      <p:cBhvr>
                                        <p:cTn id="33" dur="2000"/>
                                        <p:tgtEl>
                                          <p:spTgt spid="49"/>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4" fill="hold" grpId="0" nodeType="clickEffect">
                                  <p:stCondLst>
                                    <p:cond delay="0"/>
                                  </p:stCondLst>
                                  <p:childTnLst>
                                    <p:set>
                                      <p:cBhvr>
                                        <p:cTn id="37" dur="1" fill="hold">
                                          <p:stCondLst>
                                            <p:cond delay="0"/>
                                          </p:stCondLst>
                                        </p:cTn>
                                        <p:tgtEl>
                                          <p:spTgt spid="68"/>
                                        </p:tgtEl>
                                        <p:attrNameLst>
                                          <p:attrName>style.visibility</p:attrName>
                                        </p:attrNameLst>
                                      </p:cBhvr>
                                      <p:to>
                                        <p:strVal val="visible"/>
                                      </p:to>
                                    </p:set>
                                    <p:animEffect transition="in" filter="wipe(down)">
                                      <p:cBhvr>
                                        <p:cTn id="38" dur="500"/>
                                        <p:tgtEl>
                                          <p:spTgt spid="68"/>
                                        </p:tgtEl>
                                      </p:cBhvr>
                                    </p:animEffect>
                                  </p:childTnLst>
                                </p:cTn>
                              </p:par>
                              <p:par>
                                <p:cTn id="39" presetID="22" presetClass="entr" presetSubtype="4" fill="hold" nodeType="withEffect">
                                  <p:stCondLst>
                                    <p:cond delay="0"/>
                                  </p:stCondLst>
                                  <p:childTnLst>
                                    <p:set>
                                      <p:cBhvr>
                                        <p:cTn id="40" dur="1" fill="hold">
                                          <p:stCondLst>
                                            <p:cond delay="0"/>
                                          </p:stCondLst>
                                        </p:cTn>
                                        <p:tgtEl>
                                          <p:spTgt spid="53"/>
                                        </p:tgtEl>
                                        <p:attrNameLst>
                                          <p:attrName>style.visibility</p:attrName>
                                        </p:attrNameLst>
                                      </p:cBhvr>
                                      <p:to>
                                        <p:strVal val="visible"/>
                                      </p:to>
                                    </p:set>
                                    <p:animEffect transition="in" filter="wipe(down)">
                                      <p:cBhvr>
                                        <p:cTn id="41" dur="500"/>
                                        <p:tgtEl>
                                          <p:spTgt spid="53"/>
                                        </p:tgtEl>
                                      </p:cBhvr>
                                    </p:animEffect>
                                  </p:childTnLst>
                                </p:cTn>
                              </p:par>
                              <p:par>
                                <p:cTn id="42" presetID="22" presetClass="entr" presetSubtype="4" fill="hold" nodeType="withEffect">
                                  <p:stCondLst>
                                    <p:cond delay="0"/>
                                  </p:stCondLst>
                                  <p:childTnLst>
                                    <p:set>
                                      <p:cBhvr>
                                        <p:cTn id="43" dur="1" fill="hold">
                                          <p:stCondLst>
                                            <p:cond delay="0"/>
                                          </p:stCondLst>
                                        </p:cTn>
                                        <p:tgtEl>
                                          <p:spTgt spid="54"/>
                                        </p:tgtEl>
                                        <p:attrNameLst>
                                          <p:attrName>style.visibility</p:attrName>
                                        </p:attrNameLst>
                                      </p:cBhvr>
                                      <p:to>
                                        <p:strVal val="visible"/>
                                      </p:to>
                                    </p:set>
                                    <p:animEffect transition="in" filter="wipe(down)">
                                      <p:cBhvr>
                                        <p:cTn id="44" dur="500"/>
                                        <p:tgtEl>
                                          <p:spTgt spid="54"/>
                                        </p:tgtEl>
                                      </p:cBhvr>
                                    </p:animEffect>
                                  </p:childTnLst>
                                </p:cTn>
                              </p:par>
                            </p:childTnLst>
                          </p:cTn>
                        </p:par>
                      </p:childTnLst>
                    </p:cTn>
                  </p:par>
                  <p:par>
                    <p:cTn id="45" fill="hold">
                      <p:stCondLst>
                        <p:cond delay="indefinite"/>
                      </p:stCondLst>
                      <p:childTnLst>
                        <p:par>
                          <p:cTn id="46" fill="hold">
                            <p:stCondLst>
                              <p:cond delay="0"/>
                            </p:stCondLst>
                            <p:childTnLst>
                              <p:par>
                                <p:cTn id="47" presetID="6" presetClass="entr" presetSubtype="16" fill="hold" grpId="0" nodeType="clickEffect">
                                  <p:stCondLst>
                                    <p:cond delay="0"/>
                                  </p:stCondLst>
                                  <p:childTnLst>
                                    <p:set>
                                      <p:cBhvr>
                                        <p:cTn id="48" dur="1" fill="hold">
                                          <p:stCondLst>
                                            <p:cond delay="0"/>
                                          </p:stCondLst>
                                        </p:cTn>
                                        <p:tgtEl>
                                          <p:spTgt spid="50"/>
                                        </p:tgtEl>
                                        <p:attrNameLst>
                                          <p:attrName>style.visibility</p:attrName>
                                        </p:attrNameLst>
                                      </p:cBhvr>
                                      <p:to>
                                        <p:strVal val="visible"/>
                                      </p:to>
                                    </p:set>
                                    <p:animEffect transition="in" filter="circle(in)">
                                      <p:cBhvr>
                                        <p:cTn id="49" dur="2000"/>
                                        <p:tgtEl>
                                          <p:spTgt spid="50"/>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1" fill="hold" grpId="0" nodeType="clickEffect">
                                  <p:stCondLst>
                                    <p:cond delay="0"/>
                                  </p:stCondLst>
                                  <p:childTnLst>
                                    <p:set>
                                      <p:cBhvr>
                                        <p:cTn id="53" dur="1" fill="hold">
                                          <p:stCondLst>
                                            <p:cond delay="0"/>
                                          </p:stCondLst>
                                        </p:cTn>
                                        <p:tgtEl>
                                          <p:spTgt spid="69"/>
                                        </p:tgtEl>
                                        <p:attrNameLst>
                                          <p:attrName>style.visibility</p:attrName>
                                        </p:attrNameLst>
                                      </p:cBhvr>
                                      <p:to>
                                        <p:strVal val="visible"/>
                                      </p:to>
                                    </p:set>
                                    <p:animEffect transition="in" filter="wipe(up)">
                                      <p:cBhvr>
                                        <p:cTn id="54" dur="500"/>
                                        <p:tgtEl>
                                          <p:spTgt spid="69"/>
                                        </p:tgtEl>
                                      </p:cBhvr>
                                    </p:animEffect>
                                  </p:childTnLst>
                                </p:cTn>
                              </p:par>
                              <p:par>
                                <p:cTn id="55" presetID="22" presetClass="entr" presetSubtype="1" fill="hold" nodeType="withEffect">
                                  <p:stCondLst>
                                    <p:cond delay="0"/>
                                  </p:stCondLst>
                                  <p:childTnLst>
                                    <p:set>
                                      <p:cBhvr>
                                        <p:cTn id="56" dur="1" fill="hold">
                                          <p:stCondLst>
                                            <p:cond delay="0"/>
                                          </p:stCondLst>
                                        </p:cTn>
                                        <p:tgtEl>
                                          <p:spTgt spid="58"/>
                                        </p:tgtEl>
                                        <p:attrNameLst>
                                          <p:attrName>style.visibility</p:attrName>
                                        </p:attrNameLst>
                                      </p:cBhvr>
                                      <p:to>
                                        <p:strVal val="visible"/>
                                      </p:to>
                                    </p:set>
                                    <p:animEffect transition="in" filter="wipe(up)">
                                      <p:cBhvr>
                                        <p:cTn id="57"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49" grpId="0" animBg="1"/>
      <p:bldP spid="50" grpId="0" animBg="1"/>
      <p:bldP spid="51" grpId="0" animBg="1"/>
      <p:bldP spid="66" grpId="0"/>
      <p:bldP spid="67" grpId="0"/>
      <p:bldP spid="68" grpId="0" animBg="1"/>
      <p:bldP spid="69" grpId="0"/>
    </p:bld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8" name="Group 7"/>
          <p:cNvGrpSpPr/>
          <p:nvPr/>
        </p:nvGrpSpPr>
        <p:grpSpPr>
          <a:xfrm>
            <a:off x="2103438" y="1744662"/>
            <a:ext cx="7315200" cy="3429000"/>
            <a:chOff x="427038" y="1744662"/>
            <a:chExt cx="4876799" cy="3200400"/>
          </a:xfrm>
        </p:grpSpPr>
        <p:graphicFrame>
          <p:nvGraphicFramePr>
            <p:cNvPr id="4" name="Diagram 3"/>
            <p:cNvGraphicFramePr/>
            <p:nvPr>
              <p:extLst/>
            </p:nvPr>
          </p:nvGraphicFramePr>
          <p:xfrm>
            <a:off x="427038" y="2582862"/>
            <a:ext cx="4876799" cy="2362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p:cNvSpPr txBox="1"/>
            <p:nvPr/>
          </p:nvSpPr>
          <p:spPr>
            <a:xfrm>
              <a:off x="427038" y="1744662"/>
              <a:ext cx="4876799" cy="627864"/>
            </a:xfrm>
            <a:prstGeom prst="rect">
              <a:avLst/>
            </a:prstGeom>
            <a:solidFill>
              <a:srgbClr val="00B0F0"/>
            </a:solidFill>
            <a:ln>
              <a:solidFill>
                <a:schemeClr val="accent2">
                  <a:lumMod val="50000"/>
                </a:schemeClr>
              </a:solidFill>
            </a:ln>
          </p:spPr>
          <p:txBody>
            <a:bodyPr wrap="square" lIns="182880" tIns="146304" rIns="182880" bIns="146304" rtlCol="0">
              <a:spAutoFit/>
            </a:bodyPr>
            <a:lstStyle/>
            <a:p>
              <a:pPr>
                <a:lnSpc>
                  <a:spcPct val="90000"/>
                </a:lnSpc>
                <a:spcAft>
                  <a:spcPts val="600"/>
                </a:spcAft>
              </a:pPr>
              <a:r>
                <a:rPr lang="en-US" sz="2400" dirty="0">
                  <a:solidFill>
                    <a:schemeClr val="bg1"/>
                  </a:solidFill>
                </a:rPr>
                <a:t>Deep fusion</a:t>
              </a:r>
            </a:p>
          </p:txBody>
        </p:sp>
      </p:grpSp>
      <p:sp>
        <p:nvSpPr>
          <p:cNvPr id="10" name="TextBox 9"/>
          <p:cNvSpPr txBox="1"/>
          <p:nvPr/>
        </p:nvSpPr>
        <p:spPr>
          <a:xfrm>
            <a:off x="457199" y="296862"/>
            <a:ext cx="11522075" cy="738664"/>
          </a:xfrm>
          <a:prstGeom prst="rect">
            <a:avLst/>
          </a:prstGeom>
          <a:noFill/>
        </p:spPr>
        <p:txBody>
          <a:bodyPr wrap="square" lIns="182880" tIns="146304" rIns="182880" bIns="146304" rtlCol="0">
            <a:spAutoFit/>
          </a:bodyPr>
          <a:lstStyle/>
          <a:p>
            <a:pPr algn="ctr">
              <a:lnSpc>
                <a:spcPct val="90000"/>
              </a:lnSpc>
              <a:spcAft>
                <a:spcPts val="600"/>
              </a:spcAft>
            </a:pPr>
            <a:r>
              <a:rPr lang="en-US" sz="3200" dirty="0">
                <a:gradFill>
                  <a:gsLst>
                    <a:gs pos="2917">
                      <a:schemeClr val="tx1"/>
                    </a:gs>
                    <a:gs pos="30000">
                      <a:schemeClr val="tx1"/>
                    </a:gs>
                  </a:gsLst>
                  <a:lin ang="5400000" scaled="0"/>
                </a:gradFill>
              </a:rPr>
              <a:t>Unifying </a:t>
            </a:r>
            <a:r>
              <a:rPr lang="en-US" sz="3200" dirty="0" err="1">
                <a:gradFill>
                  <a:gsLst>
                    <a:gs pos="2917">
                      <a:schemeClr val="tx1"/>
                    </a:gs>
                    <a:gs pos="30000">
                      <a:schemeClr val="tx1"/>
                    </a:gs>
                  </a:gsLst>
                  <a:lin ang="5400000" scaled="0"/>
                </a:gradFill>
              </a:rPr>
              <a:t>GoogLeNets</a:t>
            </a:r>
            <a:r>
              <a:rPr lang="en-US" sz="3200" dirty="0">
                <a:gradFill>
                  <a:gsLst>
                    <a:gs pos="2917">
                      <a:schemeClr val="tx1"/>
                    </a:gs>
                    <a:gs pos="30000">
                      <a:schemeClr val="tx1"/>
                    </a:gs>
                  </a:gsLst>
                  <a:lin ang="5400000" scaled="0"/>
                </a:gradFill>
              </a:rPr>
              <a:t>, Highway, </a:t>
            </a:r>
            <a:r>
              <a:rPr lang="en-US" sz="3200" dirty="0" err="1">
                <a:gradFill>
                  <a:gsLst>
                    <a:gs pos="2917">
                      <a:schemeClr val="tx1"/>
                    </a:gs>
                    <a:gs pos="30000">
                      <a:schemeClr val="tx1"/>
                    </a:gs>
                  </a:gsLst>
                  <a:lin ang="5400000" scaled="0"/>
                </a:gradFill>
              </a:rPr>
              <a:t>ResNets</a:t>
            </a:r>
            <a:endParaRPr lang="en-US" sz="32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735983806"/>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0" name="Group 9"/>
          <p:cNvGrpSpPr/>
          <p:nvPr/>
        </p:nvGrpSpPr>
        <p:grpSpPr>
          <a:xfrm>
            <a:off x="1341437" y="3979862"/>
            <a:ext cx="1517650" cy="1803400"/>
            <a:chOff x="1273176" y="1206501"/>
            <a:chExt cx="1517650" cy="1803400"/>
          </a:xfrm>
        </p:grpSpPr>
        <p:sp>
          <p:nvSpPr>
            <p:cNvPr id="4" name="Freeform 5"/>
            <p:cNvSpPr>
              <a:spLocks/>
            </p:cNvSpPr>
            <p:nvPr/>
          </p:nvSpPr>
          <p:spPr bwMode="auto">
            <a:xfrm>
              <a:off x="1273176" y="1206501"/>
              <a:ext cx="755650" cy="1041400"/>
            </a:xfrm>
            <a:custGeom>
              <a:avLst/>
              <a:gdLst>
                <a:gd name="T0" fmla="*/ 474 w 476"/>
                <a:gd name="T1" fmla="*/ 500 h 656"/>
                <a:gd name="T2" fmla="*/ 476 w 476"/>
                <a:gd name="T3" fmla="*/ 0 h 656"/>
                <a:gd name="T4" fmla="*/ 2 w 476"/>
                <a:gd name="T5" fmla="*/ 156 h 656"/>
                <a:gd name="T6" fmla="*/ 0 w 476"/>
                <a:gd name="T7" fmla="*/ 656 h 656"/>
                <a:gd name="T8" fmla="*/ 474 w 476"/>
                <a:gd name="T9" fmla="*/ 500 h 656"/>
              </a:gdLst>
              <a:ahLst/>
              <a:cxnLst>
                <a:cxn ang="0">
                  <a:pos x="T0" y="T1"/>
                </a:cxn>
                <a:cxn ang="0">
                  <a:pos x="T2" y="T3"/>
                </a:cxn>
                <a:cxn ang="0">
                  <a:pos x="T4" y="T5"/>
                </a:cxn>
                <a:cxn ang="0">
                  <a:pos x="T6" y="T7"/>
                </a:cxn>
                <a:cxn ang="0">
                  <a:pos x="T8" y="T9"/>
                </a:cxn>
              </a:cxnLst>
              <a:rect l="0" t="0" r="r" b="b"/>
              <a:pathLst>
                <a:path w="476" h="656">
                  <a:moveTo>
                    <a:pt x="474" y="500"/>
                  </a:moveTo>
                  <a:lnTo>
                    <a:pt x="476" y="0"/>
                  </a:lnTo>
                  <a:lnTo>
                    <a:pt x="2" y="156"/>
                  </a:lnTo>
                  <a:lnTo>
                    <a:pt x="0" y="656"/>
                  </a:lnTo>
                  <a:lnTo>
                    <a:pt x="474" y="500"/>
                  </a:lnTo>
                  <a:close/>
                </a:path>
              </a:pathLst>
            </a:custGeom>
            <a:solidFill>
              <a:schemeClr val="accent2">
                <a:lumMod val="50000"/>
              </a:schemeClr>
            </a:solidFill>
            <a:ln w="9525">
              <a:solidFill>
                <a:srgbClr val="FF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 name="Freeform 5"/>
            <p:cNvSpPr>
              <a:spLocks/>
            </p:cNvSpPr>
            <p:nvPr/>
          </p:nvSpPr>
          <p:spPr bwMode="auto">
            <a:xfrm>
              <a:off x="1425576" y="1358901"/>
              <a:ext cx="755650" cy="1041400"/>
            </a:xfrm>
            <a:custGeom>
              <a:avLst/>
              <a:gdLst>
                <a:gd name="T0" fmla="*/ 474 w 476"/>
                <a:gd name="T1" fmla="*/ 500 h 656"/>
                <a:gd name="T2" fmla="*/ 476 w 476"/>
                <a:gd name="T3" fmla="*/ 0 h 656"/>
                <a:gd name="T4" fmla="*/ 2 w 476"/>
                <a:gd name="T5" fmla="*/ 156 h 656"/>
                <a:gd name="T6" fmla="*/ 0 w 476"/>
                <a:gd name="T7" fmla="*/ 656 h 656"/>
                <a:gd name="T8" fmla="*/ 474 w 476"/>
                <a:gd name="T9" fmla="*/ 500 h 656"/>
              </a:gdLst>
              <a:ahLst/>
              <a:cxnLst>
                <a:cxn ang="0">
                  <a:pos x="T0" y="T1"/>
                </a:cxn>
                <a:cxn ang="0">
                  <a:pos x="T2" y="T3"/>
                </a:cxn>
                <a:cxn ang="0">
                  <a:pos x="T4" y="T5"/>
                </a:cxn>
                <a:cxn ang="0">
                  <a:pos x="T6" y="T7"/>
                </a:cxn>
                <a:cxn ang="0">
                  <a:pos x="T8" y="T9"/>
                </a:cxn>
              </a:cxnLst>
              <a:rect l="0" t="0" r="r" b="b"/>
              <a:pathLst>
                <a:path w="476" h="656">
                  <a:moveTo>
                    <a:pt x="474" y="500"/>
                  </a:moveTo>
                  <a:lnTo>
                    <a:pt x="476" y="0"/>
                  </a:lnTo>
                  <a:lnTo>
                    <a:pt x="2" y="156"/>
                  </a:lnTo>
                  <a:lnTo>
                    <a:pt x="0" y="656"/>
                  </a:lnTo>
                  <a:lnTo>
                    <a:pt x="474" y="500"/>
                  </a:lnTo>
                  <a:close/>
                </a:path>
              </a:pathLst>
            </a:custGeom>
            <a:solidFill>
              <a:schemeClr val="accent2">
                <a:lumMod val="75000"/>
              </a:schemeClr>
            </a:solidFill>
            <a:ln w="9525">
              <a:solidFill>
                <a:srgbClr val="FF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 name="Freeform 5"/>
            <p:cNvSpPr>
              <a:spLocks/>
            </p:cNvSpPr>
            <p:nvPr/>
          </p:nvSpPr>
          <p:spPr bwMode="auto">
            <a:xfrm>
              <a:off x="1577976" y="1511301"/>
              <a:ext cx="755650" cy="1041400"/>
            </a:xfrm>
            <a:custGeom>
              <a:avLst/>
              <a:gdLst>
                <a:gd name="T0" fmla="*/ 474 w 476"/>
                <a:gd name="T1" fmla="*/ 500 h 656"/>
                <a:gd name="T2" fmla="*/ 476 w 476"/>
                <a:gd name="T3" fmla="*/ 0 h 656"/>
                <a:gd name="T4" fmla="*/ 2 w 476"/>
                <a:gd name="T5" fmla="*/ 156 h 656"/>
                <a:gd name="T6" fmla="*/ 0 w 476"/>
                <a:gd name="T7" fmla="*/ 656 h 656"/>
                <a:gd name="T8" fmla="*/ 474 w 476"/>
                <a:gd name="T9" fmla="*/ 500 h 656"/>
              </a:gdLst>
              <a:ahLst/>
              <a:cxnLst>
                <a:cxn ang="0">
                  <a:pos x="T0" y="T1"/>
                </a:cxn>
                <a:cxn ang="0">
                  <a:pos x="T2" y="T3"/>
                </a:cxn>
                <a:cxn ang="0">
                  <a:pos x="T4" y="T5"/>
                </a:cxn>
                <a:cxn ang="0">
                  <a:pos x="T6" y="T7"/>
                </a:cxn>
                <a:cxn ang="0">
                  <a:pos x="T8" y="T9"/>
                </a:cxn>
              </a:cxnLst>
              <a:rect l="0" t="0" r="r" b="b"/>
              <a:pathLst>
                <a:path w="476" h="656">
                  <a:moveTo>
                    <a:pt x="474" y="500"/>
                  </a:moveTo>
                  <a:lnTo>
                    <a:pt x="476" y="0"/>
                  </a:lnTo>
                  <a:lnTo>
                    <a:pt x="2" y="156"/>
                  </a:lnTo>
                  <a:lnTo>
                    <a:pt x="0" y="656"/>
                  </a:lnTo>
                  <a:lnTo>
                    <a:pt x="474" y="500"/>
                  </a:lnTo>
                  <a:close/>
                </a:path>
              </a:pathLst>
            </a:custGeom>
            <a:solidFill>
              <a:schemeClr val="accent2">
                <a:lumMod val="60000"/>
                <a:lumOff val="40000"/>
              </a:schemeClr>
            </a:solidFill>
            <a:ln w="9525">
              <a:solidFill>
                <a:srgbClr val="FF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 name="Freeform 5"/>
            <p:cNvSpPr>
              <a:spLocks/>
            </p:cNvSpPr>
            <p:nvPr/>
          </p:nvSpPr>
          <p:spPr bwMode="auto">
            <a:xfrm>
              <a:off x="1730376" y="1663701"/>
              <a:ext cx="755650" cy="1041400"/>
            </a:xfrm>
            <a:custGeom>
              <a:avLst/>
              <a:gdLst>
                <a:gd name="T0" fmla="*/ 474 w 476"/>
                <a:gd name="T1" fmla="*/ 500 h 656"/>
                <a:gd name="T2" fmla="*/ 476 w 476"/>
                <a:gd name="T3" fmla="*/ 0 h 656"/>
                <a:gd name="T4" fmla="*/ 2 w 476"/>
                <a:gd name="T5" fmla="*/ 156 h 656"/>
                <a:gd name="T6" fmla="*/ 0 w 476"/>
                <a:gd name="T7" fmla="*/ 656 h 656"/>
                <a:gd name="T8" fmla="*/ 474 w 476"/>
                <a:gd name="T9" fmla="*/ 500 h 656"/>
              </a:gdLst>
              <a:ahLst/>
              <a:cxnLst>
                <a:cxn ang="0">
                  <a:pos x="T0" y="T1"/>
                </a:cxn>
                <a:cxn ang="0">
                  <a:pos x="T2" y="T3"/>
                </a:cxn>
                <a:cxn ang="0">
                  <a:pos x="T4" y="T5"/>
                </a:cxn>
                <a:cxn ang="0">
                  <a:pos x="T6" y="T7"/>
                </a:cxn>
                <a:cxn ang="0">
                  <a:pos x="T8" y="T9"/>
                </a:cxn>
              </a:cxnLst>
              <a:rect l="0" t="0" r="r" b="b"/>
              <a:pathLst>
                <a:path w="476" h="656">
                  <a:moveTo>
                    <a:pt x="474" y="500"/>
                  </a:moveTo>
                  <a:lnTo>
                    <a:pt x="476" y="0"/>
                  </a:lnTo>
                  <a:lnTo>
                    <a:pt x="2" y="156"/>
                  </a:lnTo>
                  <a:lnTo>
                    <a:pt x="0" y="656"/>
                  </a:lnTo>
                  <a:lnTo>
                    <a:pt x="474" y="500"/>
                  </a:lnTo>
                  <a:close/>
                </a:path>
              </a:pathLst>
            </a:custGeom>
            <a:solidFill>
              <a:schemeClr val="accent2">
                <a:lumMod val="40000"/>
                <a:lumOff val="60000"/>
              </a:schemeClr>
            </a:solidFill>
            <a:ln w="9525">
              <a:solidFill>
                <a:srgbClr val="FF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 name="Freeform 5"/>
            <p:cNvSpPr>
              <a:spLocks/>
            </p:cNvSpPr>
            <p:nvPr/>
          </p:nvSpPr>
          <p:spPr bwMode="auto">
            <a:xfrm>
              <a:off x="1882776" y="1816101"/>
              <a:ext cx="755650" cy="1041400"/>
            </a:xfrm>
            <a:custGeom>
              <a:avLst/>
              <a:gdLst>
                <a:gd name="T0" fmla="*/ 474 w 476"/>
                <a:gd name="T1" fmla="*/ 500 h 656"/>
                <a:gd name="T2" fmla="*/ 476 w 476"/>
                <a:gd name="T3" fmla="*/ 0 h 656"/>
                <a:gd name="T4" fmla="*/ 2 w 476"/>
                <a:gd name="T5" fmla="*/ 156 h 656"/>
                <a:gd name="T6" fmla="*/ 0 w 476"/>
                <a:gd name="T7" fmla="*/ 656 h 656"/>
                <a:gd name="T8" fmla="*/ 474 w 476"/>
                <a:gd name="T9" fmla="*/ 500 h 656"/>
              </a:gdLst>
              <a:ahLst/>
              <a:cxnLst>
                <a:cxn ang="0">
                  <a:pos x="T0" y="T1"/>
                </a:cxn>
                <a:cxn ang="0">
                  <a:pos x="T2" y="T3"/>
                </a:cxn>
                <a:cxn ang="0">
                  <a:pos x="T4" y="T5"/>
                </a:cxn>
                <a:cxn ang="0">
                  <a:pos x="T6" y="T7"/>
                </a:cxn>
                <a:cxn ang="0">
                  <a:pos x="T8" y="T9"/>
                </a:cxn>
              </a:cxnLst>
              <a:rect l="0" t="0" r="r" b="b"/>
              <a:pathLst>
                <a:path w="476" h="656">
                  <a:moveTo>
                    <a:pt x="474" y="500"/>
                  </a:moveTo>
                  <a:lnTo>
                    <a:pt x="476" y="0"/>
                  </a:lnTo>
                  <a:lnTo>
                    <a:pt x="2" y="156"/>
                  </a:lnTo>
                  <a:lnTo>
                    <a:pt x="0" y="656"/>
                  </a:lnTo>
                  <a:lnTo>
                    <a:pt x="474" y="500"/>
                  </a:lnTo>
                  <a:close/>
                </a:path>
              </a:pathLst>
            </a:custGeom>
            <a:solidFill>
              <a:schemeClr val="accent4">
                <a:lumMod val="40000"/>
                <a:lumOff val="60000"/>
              </a:schemeClr>
            </a:solidFill>
            <a:ln w="9525">
              <a:solidFill>
                <a:srgbClr val="FF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 name="Freeform 5"/>
            <p:cNvSpPr>
              <a:spLocks/>
            </p:cNvSpPr>
            <p:nvPr/>
          </p:nvSpPr>
          <p:spPr bwMode="auto">
            <a:xfrm>
              <a:off x="2035176" y="1968501"/>
              <a:ext cx="755650" cy="1041400"/>
            </a:xfrm>
            <a:custGeom>
              <a:avLst/>
              <a:gdLst>
                <a:gd name="T0" fmla="*/ 474 w 476"/>
                <a:gd name="T1" fmla="*/ 500 h 656"/>
                <a:gd name="T2" fmla="*/ 476 w 476"/>
                <a:gd name="T3" fmla="*/ 0 h 656"/>
                <a:gd name="T4" fmla="*/ 2 w 476"/>
                <a:gd name="T5" fmla="*/ 156 h 656"/>
                <a:gd name="T6" fmla="*/ 0 w 476"/>
                <a:gd name="T7" fmla="*/ 656 h 656"/>
                <a:gd name="T8" fmla="*/ 474 w 476"/>
                <a:gd name="T9" fmla="*/ 500 h 656"/>
              </a:gdLst>
              <a:ahLst/>
              <a:cxnLst>
                <a:cxn ang="0">
                  <a:pos x="T0" y="T1"/>
                </a:cxn>
                <a:cxn ang="0">
                  <a:pos x="T2" y="T3"/>
                </a:cxn>
                <a:cxn ang="0">
                  <a:pos x="T4" y="T5"/>
                </a:cxn>
                <a:cxn ang="0">
                  <a:pos x="T6" y="T7"/>
                </a:cxn>
                <a:cxn ang="0">
                  <a:pos x="T8" y="T9"/>
                </a:cxn>
              </a:cxnLst>
              <a:rect l="0" t="0" r="r" b="b"/>
              <a:pathLst>
                <a:path w="476" h="656">
                  <a:moveTo>
                    <a:pt x="474" y="500"/>
                  </a:moveTo>
                  <a:lnTo>
                    <a:pt x="476" y="0"/>
                  </a:lnTo>
                  <a:lnTo>
                    <a:pt x="2" y="156"/>
                  </a:lnTo>
                  <a:lnTo>
                    <a:pt x="0" y="656"/>
                  </a:lnTo>
                  <a:lnTo>
                    <a:pt x="474" y="500"/>
                  </a:lnTo>
                  <a:close/>
                </a:path>
              </a:pathLst>
            </a:custGeom>
            <a:solidFill>
              <a:schemeClr val="accent4">
                <a:lumMod val="60000"/>
                <a:lumOff val="40000"/>
              </a:schemeClr>
            </a:solidFill>
            <a:ln w="9525">
              <a:solidFill>
                <a:srgbClr val="FF0000"/>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20" name="Group 19"/>
          <p:cNvGrpSpPr/>
          <p:nvPr/>
        </p:nvGrpSpPr>
        <p:grpSpPr>
          <a:xfrm>
            <a:off x="3869460" y="3979862"/>
            <a:ext cx="1517650" cy="1803400"/>
            <a:chOff x="1273176" y="1206501"/>
            <a:chExt cx="1517650" cy="1803400"/>
          </a:xfrm>
        </p:grpSpPr>
        <p:sp>
          <p:nvSpPr>
            <p:cNvPr id="21" name="Freeform 5"/>
            <p:cNvSpPr>
              <a:spLocks/>
            </p:cNvSpPr>
            <p:nvPr/>
          </p:nvSpPr>
          <p:spPr bwMode="auto">
            <a:xfrm>
              <a:off x="1273176" y="1206501"/>
              <a:ext cx="755650" cy="1041400"/>
            </a:xfrm>
            <a:custGeom>
              <a:avLst/>
              <a:gdLst>
                <a:gd name="T0" fmla="*/ 474 w 476"/>
                <a:gd name="T1" fmla="*/ 500 h 656"/>
                <a:gd name="T2" fmla="*/ 476 w 476"/>
                <a:gd name="T3" fmla="*/ 0 h 656"/>
                <a:gd name="T4" fmla="*/ 2 w 476"/>
                <a:gd name="T5" fmla="*/ 156 h 656"/>
                <a:gd name="T6" fmla="*/ 0 w 476"/>
                <a:gd name="T7" fmla="*/ 656 h 656"/>
                <a:gd name="T8" fmla="*/ 474 w 476"/>
                <a:gd name="T9" fmla="*/ 500 h 656"/>
              </a:gdLst>
              <a:ahLst/>
              <a:cxnLst>
                <a:cxn ang="0">
                  <a:pos x="T0" y="T1"/>
                </a:cxn>
                <a:cxn ang="0">
                  <a:pos x="T2" y="T3"/>
                </a:cxn>
                <a:cxn ang="0">
                  <a:pos x="T4" y="T5"/>
                </a:cxn>
                <a:cxn ang="0">
                  <a:pos x="T6" y="T7"/>
                </a:cxn>
                <a:cxn ang="0">
                  <a:pos x="T8" y="T9"/>
                </a:cxn>
              </a:cxnLst>
              <a:rect l="0" t="0" r="r" b="b"/>
              <a:pathLst>
                <a:path w="476" h="656">
                  <a:moveTo>
                    <a:pt x="474" y="500"/>
                  </a:moveTo>
                  <a:lnTo>
                    <a:pt x="476" y="0"/>
                  </a:lnTo>
                  <a:lnTo>
                    <a:pt x="2" y="156"/>
                  </a:lnTo>
                  <a:lnTo>
                    <a:pt x="0" y="656"/>
                  </a:lnTo>
                  <a:lnTo>
                    <a:pt x="474" y="500"/>
                  </a:lnTo>
                  <a:close/>
                </a:path>
              </a:pathLst>
            </a:custGeom>
            <a:solidFill>
              <a:schemeClr val="accent2">
                <a:lumMod val="50000"/>
              </a:schemeClr>
            </a:solidFill>
            <a:ln w="9525">
              <a:solidFill>
                <a:srgbClr val="FF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 name="Freeform 5"/>
            <p:cNvSpPr>
              <a:spLocks/>
            </p:cNvSpPr>
            <p:nvPr/>
          </p:nvSpPr>
          <p:spPr bwMode="auto">
            <a:xfrm>
              <a:off x="1425576" y="1358901"/>
              <a:ext cx="755650" cy="1041400"/>
            </a:xfrm>
            <a:custGeom>
              <a:avLst/>
              <a:gdLst>
                <a:gd name="T0" fmla="*/ 474 w 476"/>
                <a:gd name="T1" fmla="*/ 500 h 656"/>
                <a:gd name="T2" fmla="*/ 476 w 476"/>
                <a:gd name="T3" fmla="*/ 0 h 656"/>
                <a:gd name="T4" fmla="*/ 2 w 476"/>
                <a:gd name="T5" fmla="*/ 156 h 656"/>
                <a:gd name="T6" fmla="*/ 0 w 476"/>
                <a:gd name="T7" fmla="*/ 656 h 656"/>
                <a:gd name="T8" fmla="*/ 474 w 476"/>
                <a:gd name="T9" fmla="*/ 500 h 656"/>
              </a:gdLst>
              <a:ahLst/>
              <a:cxnLst>
                <a:cxn ang="0">
                  <a:pos x="T0" y="T1"/>
                </a:cxn>
                <a:cxn ang="0">
                  <a:pos x="T2" y="T3"/>
                </a:cxn>
                <a:cxn ang="0">
                  <a:pos x="T4" y="T5"/>
                </a:cxn>
                <a:cxn ang="0">
                  <a:pos x="T6" y="T7"/>
                </a:cxn>
                <a:cxn ang="0">
                  <a:pos x="T8" y="T9"/>
                </a:cxn>
              </a:cxnLst>
              <a:rect l="0" t="0" r="r" b="b"/>
              <a:pathLst>
                <a:path w="476" h="656">
                  <a:moveTo>
                    <a:pt x="474" y="500"/>
                  </a:moveTo>
                  <a:lnTo>
                    <a:pt x="476" y="0"/>
                  </a:lnTo>
                  <a:lnTo>
                    <a:pt x="2" y="156"/>
                  </a:lnTo>
                  <a:lnTo>
                    <a:pt x="0" y="656"/>
                  </a:lnTo>
                  <a:lnTo>
                    <a:pt x="474" y="500"/>
                  </a:lnTo>
                  <a:close/>
                </a:path>
              </a:pathLst>
            </a:custGeom>
            <a:solidFill>
              <a:schemeClr val="accent2">
                <a:lumMod val="75000"/>
              </a:schemeClr>
            </a:solidFill>
            <a:ln w="9525">
              <a:solidFill>
                <a:srgbClr val="FF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 name="Freeform 5"/>
            <p:cNvSpPr>
              <a:spLocks/>
            </p:cNvSpPr>
            <p:nvPr/>
          </p:nvSpPr>
          <p:spPr bwMode="auto">
            <a:xfrm>
              <a:off x="1577976" y="1511301"/>
              <a:ext cx="755650" cy="1041400"/>
            </a:xfrm>
            <a:custGeom>
              <a:avLst/>
              <a:gdLst>
                <a:gd name="T0" fmla="*/ 474 w 476"/>
                <a:gd name="T1" fmla="*/ 500 h 656"/>
                <a:gd name="T2" fmla="*/ 476 w 476"/>
                <a:gd name="T3" fmla="*/ 0 h 656"/>
                <a:gd name="T4" fmla="*/ 2 w 476"/>
                <a:gd name="T5" fmla="*/ 156 h 656"/>
                <a:gd name="T6" fmla="*/ 0 w 476"/>
                <a:gd name="T7" fmla="*/ 656 h 656"/>
                <a:gd name="T8" fmla="*/ 474 w 476"/>
                <a:gd name="T9" fmla="*/ 500 h 656"/>
              </a:gdLst>
              <a:ahLst/>
              <a:cxnLst>
                <a:cxn ang="0">
                  <a:pos x="T0" y="T1"/>
                </a:cxn>
                <a:cxn ang="0">
                  <a:pos x="T2" y="T3"/>
                </a:cxn>
                <a:cxn ang="0">
                  <a:pos x="T4" y="T5"/>
                </a:cxn>
                <a:cxn ang="0">
                  <a:pos x="T6" y="T7"/>
                </a:cxn>
                <a:cxn ang="0">
                  <a:pos x="T8" y="T9"/>
                </a:cxn>
              </a:cxnLst>
              <a:rect l="0" t="0" r="r" b="b"/>
              <a:pathLst>
                <a:path w="476" h="656">
                  <a:moveTo>
                    <a:pt x="474" y="500"/>
                  </a:moveTo>
                  <a:lnTo>
                    <a:pt x="476" y="0"/>
                  </a:lnTo>
                  <a:lnTo>
                    <a:pt x="2" y="156"/>
                  </a:lnTo>
                  <a:lnTo>
                    <a:pt x="0" y="656"/>
                  </a:lnTo>
                  <a:lnTo>
                    <a:pt x="474" y="500"/>
                  </a:lnTo>
                  <a:close/>
                </a:path>
              </a:pathLst>
            </a:custGeom>
            <a:solidFill>
              <a:schemeClr val="accent2">
                <a:lumMod val="60000"/>
                <a:lumOff val="40000"/>
              </a:schemeClr>
            </a:solidFill>
            <a:ln w="9525">
              <a:solidFill>
                <a:srgbClr val="FF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 name="Freeform 5"/>
            <p:cNvSpPr>
              <a:spLocks/>
            </p:cNvSpPr>
            <p:nvPr/>
          </p:nvSpPr>
          <p:spPr bwMode="auto">
            <a:xfrm>
              <a:off x="1730376" y="1663701"/>
              <a:ext cx="755650" cy="1041400"/>
            </a:xfrm>
            <a:custGeom>
              <a:avLst/>
              <a:gdLst>
                <a:gd name="T0" fmla="*/ 474 w 476"/>
                <a:gd name="T1" fmla="*/ 500 h 656"/>
                <a:gd name="T2" fmla="*/ 476 w 476"/>
                <a:gd name="T3" fmla="*/ 0 h 656"/>
                <a:gd name="T4" fmla="*/ 2 w 476"/>
                <a:gd name="T5" fmla="*/ 156 h 656"/>
                <a:gd name="T6" fmla="*/ 0 w 476"/>
                <a:gd name="T7" fmla="*/ 656 h 656"/>
                <a:gd name="T8" fmla="*/ 474 w 476"/>
                <a:gd name="T9" fmla="*/ 500 h 656"/>
              </a:gdLst>
              <a:ahLst/>
              <a:cxnLst>
                <a:cxn ang="0">
                  <a:pos x="T0" y="T1"/>
                </a:cxn>
                <a:cxn ang="0">
                  <a:pos x="T2" y="T3"/>
                </a:cxn>
                <a:cxn ang="0">
                  <a:pos x="T4" y="T5"/>
                </a:cxn>
                <a:cxn ang="0">
                  <a:pos x="T6" y="T7"/>
                </a:cxn>
                <a:cxn ang="0">
                  <a:pos x="T8" y="T9"/>
                </a:cxn>
              </a:cxnLst>
              <a:rect l="0" t="0" r="r" b="b"/>
              <a:pathLst>
                <a:path w="476" h="656">
                  <a:moveTo>
                    <a:pt x="474" y="500"/>
                  </a:moveTo>
                  <a:lnTo>
                    <a:pt x="476" y="0"/>
                  </a:lnTo>
                  <a:lnTo>
                    <a:pt x="2" y="156"/>
                  </a:lnTo>
                  <a:lnTo>
                    <a:pt x="0" y="656"/>
                  </a:lnTo>
                  <a:lnTo>
                    <a:pt x="474" y="500"/>
                  </a:lnTo>
                  <a:close/>
                </a:path>
              </a:pathLst>
            </a:custGeom>
            <a:solidFill>
              <a:schemeClr val="accent2">
                <a:lumMod val="40000"/>
                <a:lumOff val="60000"/>
              </a:schemeClr>
            </a:solidFill>
            <a:ln w="9525">
              <a:solidFill>
                <a:srgbClr val="FF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5" name="Freeform 5"/>
            <p:cNvSpPr>
              <a:spLocks/>
            </p:cNvSpPr>
            <p:nvPr/>
          </p:nvSpPr>
          <p:spPr bwMode="auto">
            <a:xfrm>
              <a:off x="1882776" y="1816101"/>
              <a:ext cx="755650" cy="1041400"/>
            </a:xfrm>
            <a:custGeom>
              <a:avLst/>
              <a:gdLst>
                <a:gd name="T0" fmla="*/ 474 w 476"/>
                <a:gd name="T1" fmla="*/ 500 h 656"/>
                <a:gd name="T2" fmla="*/ 476 w 476"/>
                <a:gd name="T3" fmla="*/ 0 h 656"/>
                <a:gd name="T4" fmla="*/ 2 w 476"/>
                <a:gd name="T5" fmla="*/ 156 h 656"/>
                <a:gd name="T6" fmla="*/ 0 w 476"/>
                <a:gd name="T7" fmla="*/ 656 h 656"/>
                <a:gd name="T8" fmla="*/ 474 w 476"/>
                <a:gd name="T9" fmla="*/ 500 h 656"/>
              </a:gdLst>
              <a:ahLst/>
              <a:cxnLst>
                <a:cxn ang="0">
                  <a:pos x="T0" y="T1"/>
                </a:cxn>
                <a:cxn ang="0">
                  <a:pos x="T2" y="T3"/>
                </a:cxn>
                <a:cxn ang="0">
                  <a:pos x="T4" y="T5"/>
                </a:cxn>
                <a:cxn ang="0">
                  <a:pos x="T6" y="T7"/>
                </a:cxn>
                <a:cxn ang="0">
                  <a:pos x="T8" y="T9"/>
                </a:cxn>
              </a:cxnLst>
              <a:rect l="0" t="0" r="r" b="b"/>
              <a:pathLst>
                <a:path w="476" h="656">
                  <a:moveTo>
                    <a:pt x="474" y="500"/>
                  </a:moveTo>
                  <a:lnTo>
                    <a:pt x="476" y="0"/>
                  </a:lnTo>
                  <a:lnTo>
                    <a:pt x="2" y="156"/>
                  </a:lnTo>
                  <a:lnTo>
                    <a:pt x="0" y="656"/>
                  </a:lnTo>
                  <a:lnTo>
                    <a:pt x="474" y="500"/>
                  </a:lnTo>
                  <a:close/>
                </a:path>
              </a:pathLst>
            </a:custGeom>
            <a:solidFill>
              <a:schemeClr val="accent4">
                <a:lumMod val="40000"/>
                <a:lumOff val="60000"/>
              </a:schemeClr>
            </a:solidFill>
            <a:ln w="9525">
              <a:solidFill>
                <a:srgbClr val="FF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 name="Freeform 5"/>
            <p:cNvSpPr>
              <a:spLocks/>
            </p:cNvSpPr>
            <p:nvPr/>
          </p:nvSpPr>
          <p:spPr bwMode="auto">
            <a:xfrm>
              <a:off x="2035176" y="1968501"/>
              <a:ext cx="755650" cy="1041400"/>
            </a:xfrm>
            <a:custGeom>
              <a:avLst/>
              <a:gdLst>
                <a:gd name="T0" fmla="*/ 474 w 476"/>
                <a:gd name="T1" fmla="*/ 500 h 656"/>
                <a:gd name="T2" fmla="*/ 476 w 476"/>
                <a:gd name="T3" fmla="*/ 0 h 656"/>
                <a:gd name="T4" fmla="*/ 2 w 476"/>
                <a:gd name="T5" fmla="*/ 156 h 656"/>
                <a:gd name="T6" fmla="*/ 0 w 476"/>
                <a:gd name="T7" fmla="*/ 656 h 656"/>
                <a:gd name="T8" fmla="*/ 474 w 476"/>
                <a:gd name="T9" fmla="*/ 500 h 656"/>
              </a:gdLst>
              <a:ahLst/>
              <a:cxnLst>
                <a:cxn ang="0">
                  <a:pos x="T0" y="T1"/>
                </a:cxn>
                <a:cxn ang="0">
                  <a:pos x="T2" y="T3"/>
                </a:cxn>
                <a:cxn ang="0">
                  <a:pos x="T4" y="T5"/>
                </a:cxn>
                <a:cxn ang="0">
                  <a:pos x="T6" y="T7"/>
                </a:cxn>
                <a:cxn ang="0">
                  <a:pos x="T8" y="T9"/>
                </a:cxn>
              </a:cxnLst>
              <a:rect l="0" t="0" r="r" b="b"/>
              <a:pathLst>
                <a:path w="476" h="656">
                  <a:moveTo>
                    <a:pt x="474" y="500"/>
                  </a:moveTo>
                  <a:lnTo>
                    <a:pt x="476" y="0"/>
                  </a:lnTo>
                  <a:lnTo>
                    <a:pt x="2" y="156"/>
                  </a:lnTo>
                  <a:lnTo>
                    <a:pt x="0" y="656"/>
                  </a:lnTo>
                  <a:lnTo>
                    <a:pt x="474" y="500"/>
                  </a:lnTo>
                  <a:close/>
                </a:path>
              </a:pathLst>
            </a:custGeom>
            <a:solidFill>
              <a:schemeClr val="accent4">
                <a:lumMod val="60000"/>
                <a:lumOff val="40000"/>
              </a:schemeClr>
            </a:solidFill>
            <a:ln w="9525">
              <a:solidFill>
                <a:srgbClr val="FF0000"/>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27" name="Group 26"/>
          <p:cNvGrpSpPr/>
          <p:nvPr/>
        </p:nvGrpSpPr>
        <p:grpSpPr>
          <a:xfrm>
            <a:off x="6397483" y="3979862"/>
            <a:ext cx="1517650" cy="1803400"/>
            <a:chOff x="1273176" y="1206501"/>
            <a:chExt cx="1517650" cy="1803400"/>
          </a:xfrm>
        </p:grpSpPr>
        <p:sp>
          <p:nvSpPr>
            <p:cNvPr id="28" name="Freeform 5"/>
            <p:cNvSpPr>
              <a:spLocks/>
            </p:cNvSpPr>
            <p:nvPr/>
          </p:nvSpPr>
          <p:spPr bwMode="auto">
            <a:xfrm>
              <a:off x="1273176" y="1206501"/>
              <a:ext cx="755650" cy="1041400"/>
            </a:xfrm>
            <a:custGeom>
              <a:avLst/>
              <a:gdLst>
                <a:gd name="T0" fmla="*/ 474 w 476"/>
                <a:gd name="T1" fmla="*/ 500 h 656"/>
                <a:gd name="T2" fmla="*/ 476 w 476"/>
                <a:gd name="T3" fmla="*/ 0 h 656"/>
                <a:gd name="T4" fmla="*/ 2 w 476"/>
                <a:gd name="T5" fmla="*/ 156 h 656"/>
                <a:gd name="T6" fmla="*/ 0 w 476"/>
                <a:gd name="T7" fmla="*/ 656 h 656"/>
                <a:gd name="T8" fmla="*/ 474 w 476"/>
                <a:gd name="T9" fmla="*/ 500 h 656"/>
              </a:gdLst>
              <a:ahLst/>
              <a:cxnLst>
                <a:cxn ang="0">
                  <a:pos x="T0" y="T1"/>
                </a:cxn>
                <a:cxn ang="0">
                  <a:pos x="T2" y="T3"/>
                </a:cxn>
                <a:cxn ang="0">
                  <a:pos x="T4" y="T5"/>
                </a:cxn>
                <a:cxn ang="0">
                  <a:pos x="T6" y="T7"/>
                </a:cxn>
                <a:cxn ang="0">
                  <a:pos x="T8" y="T9"/>
                </a:cxn>
              </a:cxnLst>
              <a:rect l="0" t="0" r="r" b="b"/>
              <a:pathLst>
                <a:path w="476" h="656">
                  <a:moveTo>
                    <a:pt x="474" y="500"/>
                  </a:moveTo>
                  <a:lnTo>
                    <a:pt x="476" y="0"/>
                  </a:lnTo>
                  <a:lnTo>
                    <a:pt x="2" y="156"/>
                  </a:lnTo>
                  <a:lnTo>
                    <a:pt x="0" y="656"/>
                  </a:lnTo>
                  <a:lnTo>
                    <a:pt x="474" y="500"/>
                  </a:lnTo>
                  <a:close/>
                </a:path>
              </a:pathLst>
            </a:custGeom>
            <a:solidFill>
              <a:schemeClr val="accent2">
                <a:lumMod val="50000"/>
              </a:schemeClr>
            </a:solidFill>
            <a:ln w="9525">
              <a:solidFill>
                <a:srgbClr val="FF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9" name="Freeform 5"/>
            <p:cNvSpPr>
              <a:spLocks/>
            </p:cNvSpPr>
            <p:nvPr/>
          </p:nvSpPr>
          <p:spPr bwMode="auto">
            <a:xfrm>
              <a:off x="1425576" y="1358901"/>
              <a:ext cx="755650" cy="1041400"/>
            </a:xfrm>
            <a:custGeom>
              <a:avLst/>
              <a:gdLst>
                <a:gd name="T0" fmla="*/ 474 w 476"/>
                <a:gd name="T1" fmla="*/ 500 h 656"/>
                <a:gd name="T2" fmla="*/ 476 w 476"/>
                <a:gd name="T3" fmla="*/ 0 h 656"/>
                <a:gd name="T4" fmla="*/ 2 w 476"/>
                <a:gd name="T5" fmla="*/ 156 h 656"/>
                <a:gd name="T6" fmla="*/ 0 w 476"/>
                <a:gd name="T7" fmla="*/ 656 h 656"/>
                <a:gd name="T8" fmla="*/ 474 w 476"/>
                <a:gd name="T9" fmla="*/ 500 h 656"/>
              </a:gdLst>
              <a:ahLst/>
              <a:cxnLst>
                <a:cxn ang="0">
                  <a:pos x="T0" y="T1"/>
                </a:cxn>
                <a:cxn ang="0">
                  <a:pos x="T2" y="T3"/>
                </a:cxn>
                <a:cxn ang="0">
                  <a:pos x="T4" y="T5"/>
                </a:cxn>
                <a:cxn ang="0">
                  <a:pos x="T6" y="T7"/>
                </a:cxn>
                <a:cxn ang="0">
                  <a:pos x="T8" y="T9"/>
                </a:cxn>
              </a:cxnLst>
              <a:rect l="0" t="0" r="r" b="b"/>
              <a:pathLst>
                <a:path w="476" h="656">
                  <a:moveTo>
                    <a:pt x="474" y="500"/>
                  </a:moveTo>
                  <a:lnTo>
                    <a:pt x="476" y="0"/>
                  </a:lnTo>
                  <a:lnTo>
                    <a:pt x="2" y="156"/>
                  </a:lnTo>
                  <a:lnTo>
                    <a:pt x="0" y="656"/>
                  </a:lnTo>
                  <a:lnTo>
                    <a:pt x="474" y="500"/>
                  </a:lnTo>
                  <a:close/>
                </a:path>
              </a:pathLst>
            </a:custGeom>
            <a:solidFill>
              <a:schemeClr val="accent2">
                <a:lumMod val="75000"/>
              </a:schemeClr>
            </a:solidFill>
            <a:ln w="9525">
              <a:solidFill>
                <a:srgbClr val="FF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0" name="Freeform 5"/>
            <p:cNvSpPr>
              <a:spLocks/>
            </p:cNvSpPr>
            <p:nvPr/>
          </p:nvSpPr>
          <p:spPr bwMode="auto">
            <a:xfrm>
              <a:off x="1577976" y="1511301"/>
              <a:ext cx="755650" cy="1041400"/>
            </a:xfrm>
            <a:custGeom>
              <a:avLst/>
              <a:gdLst>
                <a:gd name="T0" fmla="*/ 474 w 476"/>
                <a:gd name="T1" fmla="*/ 500 h 656"/>
                <a:gd name="T2" fmla="*/ 476 w 476"/>
                <a:gd name="T3" fmla="*/ 0 h 656"/>
                <a:gd name="T4" fmla="*/ 2 w 476"/>
                <a:gd name="T5" fmla="*/ 156 h 656"/>
                <a:gd name="T6" fmla="*/ 0 w 476"/>
                <a:gd name="T7" fmla="*/ 656 h 656"/>
                <a:gd name="T8" fmla="*/ 474 w 476"/>
                <a:gd name="T9" fmla="*/ 500 h 656"/>
              </a:gdLst>
              <a:ahLst/>
              <a:cxnLst>
                <a:cxn ang="0">
                  <a:pos x="T0" y="T1"/>
                </a:cxn>
                <a:cxn ang="0">
                  <a:pos x="T2" y="T3"/>
                </a:cxn>
                <a:cxn ang="0">
                  <a:pos x="T4" y="T5"/>
                </a:cxn>
                <a:cxn ang="0">
                  <a:pos x="T6" y="T7"/>
                </a:cxn>
                <a:cxn ang="0">
                  <a:pos x="T8" y="T9"/>
                </a:cxn>
              </a:cxnLst>
              <a:rect l="0" t="0" r="r" b="b"/>
              <a:pathLst>
                <a:path w="476" h="656">
                  <a:moveTo>
                    <a:pt x="474" y="500"/>
                  </a:moveTo>
                  <a:lnTo>
                    <a:pt x="476" y="0"/>
                  </a:lnTo>
                  <a:lnTo>
                    <a:pt x="2" y="156"/>
                  </a:lnTo>
                  <a:lnTo>
                    <a:pt x="0" y="656"/>
                  </a:lnTo>
                  <a:lnTo>
                    <a:pt x="474" y="500"/>
                  </a:lnTo>
                  <a:close/>
                </a:path>
              </a:pathLst>
            </a:custGeom>
            <a:solidFill>
              <a:schemeClr val="accent2">
                <a:lumMod val="60000"/>
                <a:lumOff val="40000"/>
              </a:schemeClr>
            </a:solidFill>
            <a:ln w="9525">
              <a:solidFill>
                <a:srgbClr val="FF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1" name="Freeform 5"/>
            <p:cNvSpPr>
              <a:spLocks/>
            </p:cNvSpPr>
            <p:nvPr/>
          </p:nvSpPr>
          <p:spPr bwMode="auto">
            <a:xfrm>
              <a:off x="1730376" y="1663701"/>
              <a:ext cx="755650" cy="1041400"/>
            </a:xfrm>
            <a:custGeom>
              <a:avLst/>
              <a:gdLst>
                <a:gd name="T0" fmla="*/ 474 w 476"/>
                <a:gd name="T1" fmla="*/ 500 h 656"/>
                <a:gd name="T2" fmla="*/ 476 w 476"/>
                <a:gd name="T3" fmla="*/ 0 h 656"/>
                <a:gd name="T4" fmla="*/ 2 w 476"/>
                <a:gd name="T5" fmla="*/ 156 h 656"/>
                <a:gd name="T6" fmla="*/ 0 w 476"/>
                <a:gd name="T7" fmla="*/ 656 h 656"/>
                <a:gd name="T8" fmla="*/ 474 w 476"/>
                <a:gd name="T9" fmla="*/ 500 h 656"/>
              </a:gdLst>
              <a:ahLst/>
              <a:cxnLst>
                <a:cxn ang="0">
                  <a:pos x="T0" y="T1"/>
                </a:cxn>
                <a:cxn ang="0">
                  <a:pos x="T2" y="T3"/>
                </a:cxn>
                <a:cxn ang="0">
                  <a:pos x="T4" y="T5"/>
                </a:cxn>
                <a:cxn ang="0">
                  <a:pos x="T6" y="T7"/>
                </a:cxn>
                <a:cxn ang="0">
                  <a:pos x="T8" y="T9"/>
                </a:cxn>
              </a:cxnLst>
              <a:rect l="0" t="0" r="r" b="b"/>
              <a:pathLst>
                <a:path w="476" h="656">
                  <a:moveTo>
                    <a:pt x="474" y="500"/>
                  </a:moveTo>
                  <a:lnTo>
                    <a:pt x="476" y="0"/>
                  </a:lnTo>
                  <a:lnTo>
                    <a:pt x="2" y="156"/>
                  </a:lnTo>
                  <a:lnTo>
                    <a:pt x="0" y="656"/>
                  </a:lnTo>
                  <a:lnTo>
                    <a:pt x="474" y="500"/>
                  </a:lnTo>
                  <a:close/>
                </a:path>
              </a:pathLst>
            </a:custGeom>
            <a:solidFill>
              <a:schemeClr val="accent2">
                <a:lumMod val="40000"/>
                <a:lumOff val="60000"/>
              </a:schemeClr>
            </a:solidFill>
            <a:ln w="9525">
              <a:solidFill>
                <a:srgbClr val="FF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 name="Freeform 5"/>
            <p:cNvSpPr>
              <a:spLocks/>
            </p:cNvSpPr>
            <p:nvPr/>
          </p:nvSpPr>
          <p:spPr bwMode="auto">
            <a:xfrm>
              <a:off x="1882776" y="1816101"/>
              <a:ext cx="755650" cy="1041400"/>
            </a:xfrm>
            <a:custGeom>
              <a:avLst/>
              <a:gdLst>
                <a:gd name="T0" fmla="*/ 474 w 476"/>
                <a:gd name="T1" fmla="*/ 500 h 656"/>
                <a:gd name="T2" fmla="*/ 476 w 476"/>
                <a:gd name="T3" fmla="*/ 0 h 656"/>
                <a:gd name="T4" fmla="*/ 2 w 476"/>
                <a:gd name="T5" fmla="*/ 156 h 656"/>
                <a:gd name="T6" fmla="*/ 0 w 476"/>
                <a:gd name="T7" fmla="*/ 656 h 656"/>
                <a:gd name="T8" fmla="*/ 474 w 476"/>
                <a:gd name="T9" fmla="*/ 500 h 656"/>
              </a:gdLst>
              <a:ahLst/>
              <a:cxnLst>
                <a:cxn ang="0">
                  <a:pos x="T0" y="T1"/>
                </a:cxn>
                <a:cxn ang="0">
                  <a:pos x="T2" y="T3"/>
                </a:cxn>
                <a:cxn ang="0">
                  <a:pos x="T4" y="T5"/>
                </a:cxn>
                <a:cxn ang="0">
                  <a:pos x="T6" y="T7"/>
                </a:cxn>
                <a:cxn ang="0">
                  <a:pos x="T8" y="T9"/>
                </a:cxn>
              </a:cxnLst>
              <a:rect l="0" t="0" r="r" b="b"/>
              <a:pathLst>
                <a:path w="476" h="656">
                  <a:moveTo>
                    <a:pt x="474" y="500"/>
                  </a:moveTo>
                  <a:lnTo>
                    <a:pt x="476" y="0"/>
                  </a:lnTo>
                  <a:lnTo>
                    <a:pt x="2" y="156"/>
                  </a:lnTo>
                  <a:lnTo>
                    <a:pt x="0" y="656"/>
                  </a:lnTo>
                  <a:lnTo>
                    <a:pt x="474" y="500"/>
                  </a:lnTo>
                  <a:close/>
                </a:path>
              </a:pathLst>
            </a:custGeom>
            <a:solidFill>
              <a:schemeClr val="accent4">
                <a:lumMod val="40000"/>
                <a:lumOff val="60000"/>
              </a:schemeClr>
            </a:solidFill>
            <a:ln w="9525">
              <a:solidFill>
                <a:srgbClr val="FF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 name="Freeform 5"/>
            <p:cNvSpPr>
              <a:spLocks/>
            </p:cNvSpPr>
            <p:nvPr/>
          </p:nvSpPr>
          <p:spPr bwMode="auto">
            <a:xfrm>
              <a:off x="2035176" y="1968501"/>
              <a:ext cx="755650" cy="1041400"/>
            </a:xfrm>
            <a:custGeom>
              <a:avLst/>
              <a:gdLst>
                <a:gd name="T0" fmla="*/ 474 w 476"/>
                <a:gd name="T1" fmla="*/ 500 h 656"/>
                <a:gd name="T2" fmla="*/ 476 w 476"/>
                <a:gd name="T3" fmla="*/ 0 h 656"/>
                <a:gd name="T4" fmla="*/ 2 w 476"/>
                <a:gd name="T5" fmla="*/ 156 h 656"/>
                <a:gd name="T6" fmla="*/ 0 w 476"/>
                <a:gd name="T7" fmla="*/ 656 h 656"/>
                <a:gd name="T8" fmla="*/ 474 w 476"/>
                <a:gd name="T9" fmla="*/ 500 h 656"/>
              </a:gdLst>
              <a:ahLst/>
              <a:cxnLst>
                <a:cxn ang="0">
                  <a:pos x="T0" y="T1"/>
                </a:cxn>
                <a:cxn ang="0">
                  <a:pos x="T2" y="T3"/>
                </a:cxn>
                <a:cxn ang="0">
                  <a:pos x="T4" y="T5"/>
                </a:cxn>
                <a:cxn ang="0">
                  <a:pos x="T6" y="T7"/>
                </a:cxn>
                <a:cxn ang="0">
                  <a:pos x="T8" y="T9"/>
                </a:cxn>
              </a:cxnLst>
              <a:rect l="0" t="0" r="r" b="b"/>
              <a:pathLst>
                <a:path w="476" h="656">
                  <a:moveTo>
                    <a:pt x="474" y="500"/>
                  </a:moveTo>
                  <a:lnTo>
                    <a:pt x="476" y="0"/>
                  </a:lnTo>
                  <a:lnTo>
                    <a:pt x="2" y="156"/>
                  </a:lnTo>
                  <a:lnTo>
                    <a:pt x="0" y="656"/>
                  </a:lnTo>
                  <a:lnTo>
                    <a:pt x="474" y="500"/>
                  </a:lnTo>
                  <a:close/>
                </a:path>
              </a:pathLst>
            </a:custGeom>
            <a:solidFill>
              <a:schemeClr val="accent4">
                <a:lumMod val="60000"/>
                <a:lumOff val="40000"/>
              </a:schemeClr>
            </a:solidFill>
            <a:ln w="9525">
              <a:solidFill>
                <a:srgbClr val="FF0000"/>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34" name="Group 33"/>
          <p:cNvGrpSpPr/>
          <p:nvPr/>
        </p:nvGrpSpPr>
        <p:grpSpPr>
          <a:xfrm>
            <a:off x="9882187" y="3979862"/>
            <a:ext cx="1517650" cy="1803400"/>
            <a:chOff x="1273176" y="1206501"/>
            <a:chExt cx="1517650" cy="1803400"/>
          </a:xfrm>
        </p:grpSpPr>
        <p:sp>
          <p:nvSpPr>
            <p:cNvPr id="35" name="Freeform 5"/>
            <p:cNvSpPr>
              <a:spLocks/>
            </p:cNvSpPr>
            <p:nvPr/>
          </p:nvSpPr>
          <p:spPr bwMode="auto">
            <a:xfrm>
              <a:off x="1273176" y="1206501"/>
              <a:ext cx="755650" cy="1041400"/>
            </a:xfrm>
            <a:custGeom>
              <a:avLst/>
              <a:gdLst>
                <a:gd name="T0" fmla="*/ 474 w 476"/>
                <a:gd name="T1" fmla="*/ 500 h 656"/>
                <a:gd name="T2" fmla="*/ 476 w 476"/>
                <a:gd name="T3" fmla="*/ 0 h 656"/>
                <a:gd name="T4" fmla="*/ 2 w 476"/>
                <a:gd name="T5" fmla="*/ 156 h 656"/>
                <a:gd name="T6" fmla="*/ 0 w 476"/>
                <a:gd name="T7" fmla="*/ 656 h 656"/>
                <a:gd name="T8" fmla="*/ 474 w 476"/>
                <a:gd name="T9" fmla="*/ 500 h 656"/>
              </a:gdLst>
              <a:ahLst/>
              <a:cxnLst>
                <a:cxn ang="0">
                  <a:pos x="T0" y="T1"/>
                </a:cxn>
                <a:cxn ang="0">
                  <a:pos x="T2" y="T3"/>
                </a:cxn>
                <a:cxn ang="0">
                  <a:pos x="T4" y="T5"/>
                </a:cxn>
                <a:cxn ang="0">
                  <a:pos x="T6" y="T7"/>
                </a:cxn>
                <a:cxn ang="0">
                  <a:pos x="T8" y="T9"/>
                </a:cxn>
              </a:cxnLst>
              <a:rect l="0" t="0" r="r" b="b"/>
              <a:pathLst>
                <a:path w="476" h="656">
                  <a:moveTo>
                    <a:pt x="474" y="500"/>
                  </a:moveTo>
                  <a:lnTo>
                    <a:pt x="476" y="0"/>
                  </a:lnTo>
                  <a:lnTo>
                    <a:pt x="2" y="156"/>
                  </a:lnTo>
                  <a:lnTo>
                    <a:pt x="0" y="656"/>
                  </a:lnTo>
                  <a:lnTo>
                    <a:pt x="474" y="500"/>
                  </a:lnTo>
                  <a:close/>
                </a:path>
              </a:pathLst>
            </a:custGeom>
            <a:solidFill>
              <a:schemeClr val="accent2">
                <a:lumMod val="50000"/>
              </a:schemeClr>
            </a:solidFill>
            <a:ln w="9525">
              <a:solidFill>
                <a:srgbClr val="FF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6" name="Freeform 5"/>
            <p:cNvSpPr>
              <a:spLocks/>
            </p:cNvSpPr>
            <p:nvPr/>
          </p:nvSpPr>
          <p:spPr bwMode="auto">
            <a:xfrm>
              <a:off x="1425576" y="1358901"/>
              <a:ext cx="755650" cy="1041400"/>
            </a:xfrm>
            <a:custGeom>
              <a:avLst/>
              <a:gdLst>
                <a:gd name="T0" fmla="*/ 474 w 476"/>
                <a:gd name="T1" fmla="*/ 500 h 656"/>
                <a:gd name="T2" fmla="*/ 476 w 476"/>
                <a:gd name="T3" fmla="*/ 0 h 656"/>
                <a:gd name="T4" fmla="*/ 2 w 476"/>
                <a:gd name="T5" fmla="*/ 156 h 656"/>
                <a:gd name="T6" fmla="*/ 0 w 476"/>
                <a:gd name="T7" fmla="*/ 656 h 656"/>
                <a:gd name="T8" fmla="*/ 474 w 476"/>
                <a:gd name="T9" fmla="*/ 500 h 656"/>
              </a:gdLst>
              <a:ahLst/>
              <a:cxnLst>
                <a:cxn ang="0">
                  <a:pos x="T0" y="T1"/>
                </a:cxn>
                <a:cxn ang="0">
                  <a:pos x="T2" y="T3"/>
                </a:cxn>
                <a:cxn ang="0">
                  <a:pos x="T4" y="T5"/>
                </a:cxn>
                <a:cxn ang="0">
                  <a:pos x="T6" y="T7"/>
                </a:cxn>
                <a:cxn ang="0">
                  <a:pos x="T8" y="T9"/>
                </a:cxn>
              </a:cxnLst>
              <a:rect l="0" t="0" r="r" b="b"/>
              <a:pathLst>
                <a:path w="476" h="656">
                  <a:moveTo>
                    <a:pt x="474" y="500"/>
                  </a:moveTo>
                  <a:lnTo>
                    <a:pt x="476" y="0"/>
                  </a:lnTo>
                  <a:lnTo>
                    <a:pt x="2" y="156"/>
                  </a:lnTo>
                  <a:lnTo>
                    <a:pt x="0" y="656"/>
                  </a:lnTo>
                  <a:lnTo>
                    <a:pt x="474" y="500"/>
                  </a:lnTo>
                  <a:close/>
                </a:path>
              </a:pathLst>
            </a:custGeom>
            <a:solidFill>
              <a:schemeClr val="accent2">
                <a:lumMod val="75000"/>
              </a:schemeClr>
            </a:solidFill>
            <a:ln w="9525">
              <a:solidFill>
                <a:srgbClr val="FF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7" name="Freeform 5"/>
            <p:cNvSpPr>
              <a:spLocks/>
            </p:cNvSpPr>
            <p:nvPr/>
          </p:nvSpPr>
          <p:spPr bwMode="auto">
            <a:xfrm>
              <a:off x="1577976" y="1511301"/>
              <a:ext cx="755650" cy="1041400"/>
            </a:xfrm>
            <a:custGeom>
              <a:avLst/>
              <a:gdLst>
                <a:gd name="T0" fmla="*/ 474 w 476"/>
                <a:gd name="T1" fmla="*/ 500 h 656"/>
                <a:gd name="T2" fmla="*/ 476 w 476"/>
                <a:gd name="T3" fmla="*/ 0 h 656"/>
                <a:gd name="T4" fmla="*/ 2 w 476"/>
                <a:gd name="T5" fmla="*/ 156 h 656"/>
                <a:gd name="T6" fmla="*/ 0 w 476"/>
                <a:gd name="T7" fmla="*/ 656 h 656"/>
                <a:gd name="T8" fmla="*/ 474 w 476"/>
                <a:gd name="T9" fmla="*/ 500 h 656"/>
              </a:gdLst>
              <a:ahLst/>
              <a:cxnLst>
                <a:cxn ang="0">
                  <a:pos x="T0" y="T1"/>
                </a:cxn>
                <a:cxn ang="0">
                  <a:pos x="T2" y="T3"/>
                </a:cxn>
                <a:cxn ang="0">
                  <a:pos x="T4" y="T5"/>
                </a:cxn>
                <a:cxn ang="0">
                  <a:pos x="T6" y="T7"/>
                </a:cxn>
                <a:cxn ang="0">
                  <a:pos x="T8" y="T9"/>
                </a:cxn>
              </a:cxnLst>
              <a:rect l="0" t="0" r="r" b="b"/>
              <a:pathLst>
                <a:path w="476" h="656">
                  <a:moveTo>
                    <a:pt x="474" y="500"/>
                  </a:moveTo>
                  <a:lnTo>
                    <a:pt x="476" y="0"/>
                  </a:lnTo>
                  <a:lnTo>
                    <a:pt x="2" y="156"/>
                  </a:lnTo>
                  <a:lnTo>
                    <a:pt x="0" y="656"/>
                  </a:lnTo>
                  <a:lnTo>
                    <a:pt x="474" y="500"/>
                  </a:lnTo>
                  <a:close/>
                </a:path>
              </a:pathLst>
            </a:custGeom>
            <a:solidFill>
              <a:schemeClr val="accent2">
                <a:lumMod val="60000"/>
                <a:lumOff val="40000"/>
              </a:schemeClr>
            </a:solidFill>
            <a:ln w="9525">
              <a:solidFill>
                <a:srgbClr val="FF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8" name="Freeform 5"/>
            <p:cNvSpPr>
              <a:spLocks/>
            </p:cNvSpPr>
            <p:nvPr/>
          </p:nvSpPr>
          <p:spPr bwMode="auto">
            <a:xfrm>
              <a:off x="1730376" y="1663701"/>
              <a:ext cx="755650" cy="1041400"/>
            </a:xfrm>
            <a:custGeom>
              <a:avLst/>
              <a:gdLst>
                <a:gd name="T0" fmla="*/ 474 w 476"/>
                <a:gd name="T1" fmla="*/ 500 h 656"/>
                <a:gd name="T2" fmla="*/ 476 w 476"/>
                <a:gd name="T3" fmla="*/ 0 h 656"/>
                <a:gd name="T4" fmla="*/ 2 w 476"/>
                <a:gd name="T5" fmla="*/ 156 h 656"/>
                <a:gd name="T6" fmla="*/ 0 w 476"/>
                <a:gd name="T7" fmla="*/ 656 h 656"/>
                <a:gd name="T8" fmla="*/ 474 w 476"/>
                <a:gd name="T9" fmla="*/ 500 h 656"/>
              </a:gdLst>
              <a:ahLst/>
              <a:cxnLst>
                <a:cxn ang="0">
                  <a:pos x="T0" y="T1"/>
                </a:cxn>
                <a:cxn ang="0">
                  <a:pos x="T2" y="T3"/>
                </a:cxn>
                <a:cxn ang="0">
                  <a:pos x="T4" y="T5"/>
                </a:cxn>
                <a:cxn ang="0">
                  <a:pos x="T6" y="T7"/>
                </a:cxn>
                <a:cxn ang="0">
                  <a:pos x="T8" y="T9"/>
                </a:cxn>
              </a:cxnLst>
              <a:rect l="0" t="0" r="r" b="b"/>
              <a:pathLst>
                <a:path w="476" h="656">
                  <a:moveTo>
                    <a:pt x="474" y="500"/>
                  </a:moveTo>
                  <a:lnTo>
                    <a:pt x="476" y="0"/>
                  </a:lnTo>
                  <a:lnTo>
                    <a:pt x="2" y="156"/>
                  </a:lnTo>
                  <a:lnTo>
                    <a:pt x="0" y="656"/>
                  </a:lnTo>
                  <a:lnTo>
                    <a:pt x="474" y="500"/>
                  </a:lnTo>
                  <a:close/>
                </a:path>
              </a:pathLst>
            </a:custGeom>
            <a:solidFill>
              <a:schemeClr val="accent2">
                <a:lumMod val="40000"/>
                <a:lumOff val="60000"/>
              </a:schemeClr>
            </a:solidFill>
            <a:ln w="9525">
              <a:solidFill>
                <a:srgbClr val="FF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 name="Freeform 5"/>
            <p:cNvSpPr>
              <a:spLocks/>
            </p:cNvSpPr>
            <p:nvPr/>
          </p:nvSpPr>
          <p:spPr bwMode="auto">
            <a:xfrm>
              <a:off x="1882776" y="1816101"/>
              <a:ext cx="755650" cy="1041400"/>
            </a:xfrm>
            <a:custGeom>
              <a:avLst/>
              <a:gdLst>
                <a:gd name="T0" fmla="*/ 474 w 476"/>
                <a:gd name="T1" fmla="*/ 500 h 656"/>
                <a:gd name="T2" fmla="*/ 476 w 476"/>
                <a:gd name="T3" fmla="*/ 0 h 656"/>
                <a:gd name="T4" fmla="*/ 2 w 476"/>
                <a:gd name="T5" fmla="*/ 156 h 656"/>
                <a:gd name="T6" fmla="*/ 0 w 476"/>
                <a:gd name="T7" fmla="*/ 656 h 656"/>
                <a:gd name="T8" fmla="*/ 474 w 476"/>
                <a:gd name="T9" fmla="*/ 500 h 656"/>
              </a:gdLst>
              <a:ahLst/>
              <a:cxnLst>
                <a:cxn ang="0">
                  <a:pos x="T0" y="T1"/>
                </a:cxn>
                <a:cxn ang="0">
                  <a:pos x="T2" y="T3"/>
                </a:cxn>
                <a:cxn ang="0">
                  <a:pos x="T4" y="T5"/>
                </a:cxn>
                <a:cxn ang="0">
                  <a:pos x="T6" y="T7"/>
                </a:cxn>
                <a:cxn ang="0">
                  <a:pos x="T8" y="T9"/>
                </a:cxn>
              </a:cxnLst>
              <a:rect l="0" t="0" r="r" b="b"/>
              <a:pathLst>
                <a:path w="476" h="656">
                  <a:moveTo>
                    <a:pt x="474" y="500"/>
                  </a:moveTo>
                  <a:lnTo>
                    <a:pt x="476" y="0"/>
                  </a:lnTo>
                  <a:lnTo>
                    <a:pt x="2" y="156"/>
                  </a:lnTo>
                  <a:lnTo>
                    <a:pt x="0" y="656"/>
                  </a:lnTo>
                  <a:lnTo>
                    <a:pt x="474" y="500"/>
                  </a:lnTo>
                  <a:close/>
                </a:path>
              </a:pathLst>
            </a:custGeom>
            <a:solidFill>
              <a:schemeClr val="accent4">
                <a:lumMod val="40000"/>
                <a:lumOff val="60000"/>
              </a:schemeClr>
            </a:solidFill>
            <a:ln w="9525">
              <a:solidFill>
                <a:srgbClr val="FF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 name="Freeform 5"/>
            <p:cNvSpPr>
              <a:spLocks/>
            </p:cNvSpPr>
            <p:nvPr/>
          </p:nvSpPr>
          <p:spPr bwMode="auto">
            <a:xfrm>
              <a:off x="2035176" y="1968501"/>
              <a:ext cx="755650" cy="1041400"/>
            </a:xfrm>
            <a:custGeom>
              <a:avLst/>
              <a:gdLst>
                <a:gd name="T0" fmla="*/ 474 w 476"/>
                <a:gd name="T1" fmla="*/ 500 h 656"/>
                <a:gd name="T2" fmla="*/ 476 w 476"/>
                <a:gd name="T3" fmla="*/ 0 h 656"/>
                <a:gd name="T4" fmla="*/ 2 w 476"/>
                <a:gd name="T5" fmla="*/ 156 h 656"/>
                <a:gd name="T6" fmla="*/ 0 w 476"/>
                <a:gd name="T7" fmla="*/ 656 h 656"/>
                <a:gd name="T8" fmla="*/ 474 w 476"/>
                <a:gd name="T9" fmla="*/ 500 h 656"/>
              </a:gdLst>
              <a:ahLst/>
              <a:cxnLst>
                <a:cxn ang="0">
                  <a:pos x="T0" y="T1"/>
                </a:cxn>
                <a:cxn ang="0">
                  <a:pos x="T2" y="T3"/>
                </a:cxn>
                <a:cxn ang="0">
                  <a:pos x="T4" y="T5"/>
                </a:cxn>
                <a:cxn ang="0">
                  <a:pos x="T6" y="T7"/>
                </a:cxn>
                <a:cxn ang="0">
                  <a:pos x="T8" y="T9"/>
                </a:cxn>
              </a:cxnLst>
              <a:rect l="0" t="0" r="r" b="b"/>
              <a:pathLst>
                <a:path w="476" h="656">
                  <a:moveTo>
                    <a:pt x="474" y="500"/>
                  </a:moveTo>
                  <a:lnTo>
                    <a:pt x="476" y="0"/>
                  </a:lnTo>
                  <a:lnTo>
                    <a:pt x="2" y="156"/>
                  </a:lnTo>
                  <a:lnTo>
                    <a:pt x="0" y="656"/>
                  </a:lnTo>
                  <a:lnTo>
                    <a:pt x="474" y="500"/>
                  </a:lnTo>
                  <a:close/>
                </a:path>
              </a:pathLst>
            </a:custGeom>
            <a:solidFill>
              <a:schemeClr val="accent4">
                <a:lumMod val="60000"/>
                <a:lumOff val="40000"/>
              </a:schemeClr>
            </a:solidFill>
            <a:ln w="9525">
              <a:solidFill>
                <a:srgbClr val="FF0000"/>
              </a:solidFill>
              <a:round/>
              <a:headEnd/>
              <a:tailEnd/>
            </a:ln>
          </p:spPr>
          <p:txBody>
            <a:bodyPr vert="horz" wrap="square" lIns="91440" tIns="45720" rIns="91440" bIns="45720" numCol="1" anchor="t" anchorCtr="0" compatLnSpc="1">
              <a:prstTxWarp prst="textNoShape">
                <a:avLst/>
              </a:prstTxWarp>
            </a:bodyPr>
            <a:lstStyle/>
            <a:p>
              <a:endParaRPr lang="en-US"/>
            </a:p>
          </p:txBody>
        </p:sp>
      </p:grpSp>
      <p:cxnSp>
        <p:nvCxnSpPr>
          <p:cNvPr id="44" name="Straight Arrow Connector 43"/>
          <p:cNvCxnSpPr>
            <a:cxnSpLocks/>
          </p:cNvCxnSpPr>
          <p:nvPr/>
        </p:nvCxnSpPr>
        <p:spPr>
          <a:xfrm>
            <a:off x="884237" y="3243262"/>
            <a:ext cx="10820401" cy="0"/>
          </a:xfrm>
          <a:prstGeom prst="straightConnector1">
            <a:avLst/>
          </a:prstGeom>
          <a:ln w="254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41" name="Group 40"/>
          <p:cNvGrpSpPr/>
          <p:nvPr/>
        </p:nvGrpSpPr>
        <p:grpSpPr>
          <a:xfrm>
            <a:off x="884237" y="3243262"/>
            <a:ext cx="1744663" cy="812800"/>
            <a:chOff x="884237" y="3243262"/>
            <a:chExt cx="1744663" cy="812800"/>
          </a:xfrm>
        </p:grpSpPr>
        <p:cxnSp>
          <p:nvCxnSpPr>
            <p:cNvPr id="19" name="Straight Arrow Connector 18"/>
            <p:cNvCxnSpPr>
              <a:cxnSpLocks/>
            </p:cNvCxnSpPr>
            <p:nvPr/>
          </p:nvCxnSpPr>
          <p:spPr>
            <a:xfrm>
              <a:off x="884237" y="3243262"/>
              <a:ext cx="755650" cy="812800"/>
            </a:xfrm>
            <a:prstGeom prst="straightConnector1">
              <a:avLst/>
            </a:prstGeom>
            <a:ln w="254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1108075" y="3294062"/>
              <a:ext cx="1520825" cy="572464"/>
            </a:xfrm>
            <a:prstGeom prst="rect">
              <a:avLst/>
            </a:prstGeom>
            <a:noFill/>
          </p:spPr>
          <p:txBody>
            <a:bodyPr wrap="square" lIns="182880" tIns="146304" rIns="182880" bIns="146304" rtlCol="0">
              <a:spAutoFit/>
            </a:bodyPr>
            <a:lstStyle/>
            <a:p>
              <a:pPr>
                <a:lnSpc>
                  <a:spcPct val="90000"/>
                </a:lnSpc>
                <a:spcAft>
                  <a:spcPts val="600"/>
                </a:spcAft>
              </a:pPr>
              <a:r>
                <a:rPr lang="en-US" altLang="zh-CN" sz="2000" dirty="0">
                  <a:solidFill>
                    <a:srgbClr val="FF0000"/>
                  </a:solidFill>
                </a:rPr>
                <a:t>W</a:t>
              </a:r>
              <a:r>
                <a:rPr lang="en-US" sz="2000" dirty="0">
                  <a:solidFill>
                    <a:srgbClr val="FF0000"/>
                  </a:solidFill>
                </a:rPr>
                <a:t>ider</a:t>
              </a:r>
            </a:p>
          </p:txBody>
        </p:sp>
      </p:grpSp>
      <p:cxnSp>
        <p:nvCxnSpPr>
          <p:cNvPr id="50" name="Straight Arrow Connector 49"/>
          <p:cNvCxnSpPr/>
          <p:nvPr/>
        </p:nvCxnSpPr>
        <p:spPr>
          <a:xfrm>
            <a:off x="2941637" y="4894262"/>
            <a:ext cx="838200" cy="0"/>
          </a:xfrm>
          <a:prstGeom prst="straightConnector1">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5456237" y="4894262"/>
            <a:ext cx="838200" cy="0"/>
          </a:xfrm>
          <a:prstGeom prst="straightConnector1">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V="1">
            <a:off x="8123237" y="4894262"/>
            <a:ext cx="1606550" cy="0"/>
          </a:xfrm>
          <a:prstGeom prst="straightConnector1">
            <a:avLst/>
          </a:prstGeom>
          <a:ln w="12700">
            <a:solidFill>
              <a:schemeClr val="tx1"/>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3017838" y="982662"/>
            <a:ext cx="6400800" cy="683264"/>
          </a:xfrm>
          <a:prstGeom prst="rect">
            <a:avLst/>
          </a:prstGeom>
          <a:noFill/>
        </p:spPr>
        <p:txBody>
          <a:bodyPr wrap="square" lIns="182880" tIns="146304" rIns="182880" bIns="146304" rtlCol="0">
            <a:spAutoFit/>
          </a:bodyPr>
          <a:lstStyle/>
          <a:p>
            <a:pPr algn="ctr">
              <a:lnSpc>
                <a:spcPct val="90000"/>
              </a:lnSpc>
              <a:spcAft>
                <a:spcPts val="600"/>
              </a:spcAft>
            </a:pPr>
            <a:r>
              <a:rPr lang="en-US" altLang="zh-CN" sz="2800" dirty="0">
                <a:gradFill>
                  <a:gsLst>
                    <a:gs pos="2917">
                      <a:schemeClr val="tx1"/>
                    </a:gs>
                    <a:gs pos="30000">
                      <a:schemeClr val="tx1"/>
                    </a:gs>
                  </a:gsLst>
                  <a:lin ang="5400000" scaled="0"/>
                </a:gradFill>
              </a:rPr>
              <a:t>Another dimension:</a:t>
            </a:r>
            <a:endParaRPr lang="en-US" sz="2800" dirty="0">
              <a:gradFill>
                <a:gsLst>
                  <a:gs pos="2917">
                    <a:schemeClr val="tx1"/>
                  </a:gs>
                  <a:gs pos="30000">
                    <a:schemeClr val="tx1"/>
                  </a:gs>
                </a:gsLst>
                <a:lin ang="5400000" scaled="0"/>
              </a:gradFill>
            </a:endParaRPr>
          </a:p>
        </p:txBody>
      </p:sp>
      <p:sp>
        <p:nvSpPr>
          <p:cNvPr id="16" name="TextBox 15"/>
          <p:cNvSpPr txBox="1"/>
          <p:nvPr/>
        </p:nvSpPr>
        <p:spPr>
          <a:xfrm>
            <a:off x="3002826" y="1592262"/>
            <a:ext cx="6407149" cy="683264"/>
          </a:xfrm>
          <a:prstGeom prst="rect">
            <a:avLst/>
          </a:prstGeom>
          <a:noFill/>
        </p:spPr>
        <p:txBody>
          <a:bodyPr wrap="square" lIns="182880" tIns="146304" rIns="182880" bIns="146304" rtlCol="0">
            <a:spAutoFit/>
          </a:bodyPr>
          <a:lstStyle/>
          <a:p>
            <a:pPr algn="ctr">
              <a:lnSpc>
                <a:spcPct val="90000"/>
              </a:lnSpc>
              <a:spcAft>
                <a:spcPts val="600"/>
              </a:spcAft>
            </a:pPr>
            <a:r>
              <a:rPr lang="en-US" sz="2800" dirty="0">
                <a:gradFill>
                  <a:gsLst>
                    <a:gs pos="2917">
                      <a:schemeClr val="tx1"/>
                    </a:gs>
                    <a:gs pos="30000">
                      <a:schemeClr val="tx1"/>
                    </a:gs>
                  </a:gsLst>
                  <a:lin ang="5400000" scaled="0"/>
                </a:gradFill>
              </a:rPr>
              <a:t>Go </a:t>
            </a:r>
            <a:r>
              <a:rPr lang="en-US" altLang="zh-CN" sz="2800" dirty="0">
                <a:solidFill>
                  <a:srgbClr val="FF0000"/>
                </a:solidFill>
              </a:rPr>
              <a:t>w</a:t>
            </a:r>
            <a:r>
              <a:rPr lang="en-US" sz="2800" dirty="0">
                <a:solidFill>
                  <a:srgbClr val="FF0000"/>
                </a:solidFill>
              </a:rPr>
              <a:t>ider</a:t>
            </a:r>
          </a:p>
        </p:txBody>
      </p:sp>
      <p:sp>
        <p:nvSpPr>
          <p:cNvPr id="42" name="TextBox 41"/>
          <p:cNvSpPr txBox="1"/>
          <p:nvPr/>
        </p:nvSpPr>
        <p:spPr>
          <a:xfrm>
            <a:off x="4631460" y="2760662"/>
            <a:ext cx="4787178" cy="572464"/>
          </a:xfrm>
          <a:prstGeom prst="rect">
            <a:avLst/>
          </a:prstGeom>
          <a:noFill/>
        </p:spPr>
        <p:txBody>
          <a:bodyPr wrap="square" lIns="182880" tIns="146304" rIns="182880" bIns="146304" rtlCol="0">
            <a:spAutoFit/>
          </a:bodyPr>
          <a:lstStyle/>
          <a:p>
            <a:pPr algn="ctr">
              <a:lnSpc>
                <a:spcPct val="90000"/>
              </a:lnSpc>
              <a:spcAft>
                <a:spcPts val="600"/>
              </a:spcAft>
            </a:pPr>
            <a:r>
              <a:rPr lang="en-US" sz="2000" dirty="0">
                <a:solidFill>
                  <a:schemeClr val="accent5"/>
                </a:solidFill>
              </a:rPr>
              <a:t>Deeper </a:t>
            </a:r>
            <a:r>
              <a:rPr lang="en-US" altLang="zh-CN" sz="2000" dirty="0">
                <a:solidFill>
                  <a:schemeClr val="accent5"/>
                </a:solidFill>
              </a:rPr>
              <a:t>and deeper</a:t>
            </a:r>
            <a:endParaRPr lang="en-US" sz="2000" dirty="0">
              <a:solidFill>
                <a:schemeClr val="accent5"/>
              </a:solidFill>
            </a:endParaRPr>
          </a:p>
        </p:txBody>
      </p:sp>
    </p:spTree>
    <p:extLst>
      <p:ext uri="{BB962C8B-B14F-4D97-AF65-F5344CB8AC3E}">
        <p14:creationId xmlns:p14="http://schemas.microsoft.com/office/powerpoint/2010/main" val="6998260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up)">
                                      <p:cBhvr>
                                        <p:cTn id="7" dur="500"/>
                                        <p:tgtEl>
                                          <p:spTgt spid="16"/>
                                        </p:tgtEl>
                                      </p:cBhvr>
                                    </p:animEffect>
                                  </p:childTnLst>
                                </p:cTn>
                              </p:par>
                              <p:par>
                                <p:cTn id="8" presetID="22" presetClass="entr" presetSubtype="8" fill="hold" nodeType="withEffect">
                                  <p:stCondLst>
                                    <p:cond delay="0"/>
                                  </p:stCondLst>
                                  <p:childTnLst>
                                    <p:set>
                                      <p:cBhvr>
                                        <p:cTn id="9" dur="1" fill="hold">
                                          <p:stCondLst>
                                            <p:cond delay="0"/>
                                          </p:stCondLst>
                                        </p:cTn>
                                        <p:tgtEl>
                                          <p:spTgt spid="41"/>
                                        </p:tgtEl>
                                        <p:attrNameLst>
                                          <p:attrName>style.visibility</p:attrName>
                                        </p:attrNameLst>
                                      </p:cBhvr>
                                      <p:to>
                                        <p:strVal val="visible"/>
                                      </p:to>
                                    </p:set>
                                    <p:animEffect transition="in" filter="wipe(left)">
                                      <p:cBhvr>
                                        <p:cTn id="10"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p:cNvSpPr txBox="1"/>
          <p:nvPr/>
        </p:nvSpPr>
        <p:spPr>
          <a:xfrm>
            <a:off x="0" y="1211262"/>
            <a:ext cx="12436475" cy="2299091"/>
          </a:xfrm>
          <a:prstGeom prst="rect">
            <a:avLst/>
          </a:prstGeom>
          <a:noFill/>
        </p:spPr>
        <p:txBody>
          <a:bodyPr wrap="square" lIns="182880" tIns="146304" rIns="182880" bIns="146304" rtlCol="0">
            <a:spAutoFit/>
          </a:bodyPr>
          <a:lstStyle/>
          <a:p>
            <a:pPr algn="ctr">
              <a:lnSpc>
                <a:spcPct val="90000"/>
              </a:lnSpc>
              <a:spcAft>
                <a:spcPts val="600"/>
              </a:spcAft>
            </a:pPr>
            <a:r>
              <a:rPr lang="en-US" sz="3200" dirty="0">
                <a:gradFill>
                  <a:gsLst>
                    <a:gs pos="2917">
                      <a:schemeClr val="tx1"/>
                    </a:gs>
                    <a:gs pos="30000">
                      <a:schemeClr val="tx1"/>
                    </a:gs>
                  </a:gsLst>
                  <a:lin ang="5400000" scaled="0"/>
                </a:gradFill>
                <a:latin typeface="+mj-lt"/>
              </a:rPr>
              <a:t>Going </a:t>
            </a:r>
            <a:r>
              <a:rPr lang="en-US" altLang="zh-CN" sz="3200" dirty="0">
                <a:gradFill>
                  <a:gsLst>
                    <a:gs pos="2917">
                      <a:schemeClr val="tx1"/>
                    </a:gs>
                    <a:gs pos="30000">
                      <a:schemeClr val="tx1"/>
                    </a:gs>
                  </a:gsLst>
                  <a:lin ang="5400000" scaled="0"/>
                </a:gradFill>
                <a:latin typeface="+mj-lt"/>
              </a:rPr>
              <a:t>w</a:t>
            </a:r>
            <a:r>
              <a:rPr lang="en-US" sz="3200" dirty="0">
                <a:gradFill>
                  <a:gsLst>
                    <a:gs pos="2917">
                      <a:schemeClr val="tx1"/>
                    </a:gs>
                    <a:gs pos="30000">
                      <a:schemeClr val="tx1"/>
                    </a:gs>
                  </a:gsLst>
                  <a:lin ang="5400000" scaled="0"/>
                </a:gradFill>
                <a:latin typeface="+mj-lt"/>
              </a:rPr>
              <a:t>ider </a:t>
            </a:r>
          </a:p>
          <a:p>
            <a:pPr algn="ctr">
              <a:lnSpc>
                <a:spcPct val="90000"/>
              </a:lnSpc>
              <a:spcAft>
                <a:spcPts val="600"/>
              </a:spcAft>
            </a:pPr>
            <a:r>
              <a:rPr lang="en-US" sz="3200" dirty="0">
                <a:gradFill>
                  <a:gsLst>
                    <a:gs pos="2917">
                      <a:schemeClr val="tx1"/>
                    </a:gs>
                    <a:gs pos="30000">
                      <a:schemeClr val="tx1"/>
                    </a:gs>
                  </a:gsLst>
                  <a:lin ang="5400000" scaled="0"/>
                </a:gradFill>
                <a:latin typeface="+mj-lt"/>
              </a:rPr>
              <a:t>by </a:t>
            </a:r>
            <a:r>
              <a:rPr lang="en-US" altLang="zh-CN" sz="3200" dirty="0">
                <a:gradFill>
                  <a:gsLst>
                    <a:gs pos="2917">
                      <a:schemeClr val="tx1"/>
                    </a:gs>
                    <a:gs pos="30000">
                      <a:schemeClr val="tx1"/>
                    </a:gs>
                  </a:gsLst>
                  <a:lin ang="5400000" scaled="0"/>
                </a:gradFill>
                <a:latin typeface="+mj-lt"/>
              </a:rPr>
              <a:t>assembling convolutional branches in </a:t>
            </a:r>
            <a:r>
              <a:rPr lang="en-US" altLang="zh-CN" sz="3200" dirty="0">
                <a:solidFill>
                  <a:srgbClr val="FF0000"/>
                </a:solidFill>
                <a:latin typeface="+mj-lt"/>
              </a:rPr>
              <a:t>parallel</a:t>
            </a:r>
            <a:r>
              <a:rPr lang="en-US" altLang="zh-CN" sz="3200" dirty="0">
                <a:gradFill>
                  <a:gsLst>
                    <a:gs pos="2917">
                      <a:schemeClr val="tx1"/>
                    </a:gs>
                    <a:gs pos="30000">
                      <a:schemeClr val="tx1"/>
                    </a:gs>
                  </a:gsLst>
                  <a:lin ang="5400000" scaled="0"/>
                </a:gradFill>
                <a:latin typeface="+mj-lt"/>
              </a:rPr>
              <a:t> </a:t>
            </a:r>
          </a:p>
          <a:p>
            <a:pPr algn="ctr">
              <a:lnSpc>
                <a:spcPct val="90000"/>
              </a:lnSpc>
              <a:spcAft>
                <a:spcPts val="600"/>
              </a:spcAft>
            </a:pPr>
            <a:r>
              <a:rPr lang="en-US" altLang="zh-CN" sz="3200" dirty="0">
                <a:gradFill>
                  <a:gsLst>
                    <a:gs pos="2917">
                      <a:schemeClr val="tx1"/>
                    </a:gs>
                    <a:gs pos="30000">
                      <a:schemeClr val="tx1"/>
                    </a:gs>
                  </a:gsLst>
                  <a:lin ang="5400000" scaled="0"/>
                </a:gradFill>
                <a:latin typeface="+mj-lt"/>
              </a:rPr>
              <a:t>with </a:t>
            </a:r>
            <a:r>
              <a:rPr lang="en-US" altLang="zh-CN" sz="3200" dirty="0">
                <a:solidFill>
                  <a:srgbClr val="FF0000"/>
                </a:solidFill>
                <a:latin typeface="+mj-lt"/>
              </a:rPr>
              <a:t>merge-and-run mappings:</a:t>
            </a:r>
          </a:p>
          <a:p>
            <a:pPr algn="ctr">
              <a:lnSpc>
                <a:spcPct val="90000"/>
              </a:lnSpc>
              <a:spcAft>
                <a:spcPts val="600"/>
              </a:spcAft>
            </a:pPr>
            <a:r>
              <a:rPr lang="en-US" altLang="zh-CN" sz="3200" dirty="0">
                <a:latin typeface="+mj-lt"/>
              </a:rPr>
              <a:t>reduce the training difficulty and increase the capacity</a:t>
            </a:r>
          </a:p>
        </p:txBody>
      </p:sp>
      <p:pic>
        <p:nvPicPr>
          <p:cNvPr id="4" name="Picture 3">
            <a:extLst/>
          </p:cNvPr>
          <p:cNvPicPr>
            <a:picLocks noChangeAspect="1"/>
          </p:cNvPicPr>
          <p:nvPr/>
        </p:nvPicPr>
        <p:blipFill>
          <a:blip r:embed="rId3"/>
          <a:stretch>
            <a:fillRect/>
          </a:stretch>
        </p:blipFill>
        <p:spPr>
          <a:xfrm rot="16200000">
            <a:off x="5522911" y="1125536"/>
            <a:ext cx="1319213" cy="6777038"/>
          </a:xfrm>
          <a:prstGeom prst="rect">
            <a:avLst/>
          </a:prstGeom>
        </p:spPr>
      </p:pic>
      <p:sp>
        <p:nvSpPr>
          <p:cNvPr id="6" name="TextBox 5">
            <a:extLst>
              <a:ext uri="{FF2B5EF4-FFF2-40B4-BE49-F238E27FC236}">
                <a16:creationId xmlns:a16="http://schemas.microsoft.com/office/drawing/2014/main" id="{D5D50123-3AC0-4316-854A-DA9AD26A4349}"/>
              </a:ext>
            </a:extLst>
          </p:cNvPr>
          <p:cNvSpPr txBox="1"/>
          <p:nvPr/>
        </p:nvSpPr>
        <p:spPr>
          <a:xfrm>
            <a:off x="457200" y="5783262"/>
            <a:ext cx="11522075" cy="1037207"/>
          </a:xfrm>
          <a:prstGeom prst="rect">
            <a:avLst/>
          </a:prstGeom>
          <a:noFill/>
        </p:spPr>
        <p:txBody>
          <a:bodyPr wrap="square" lIns="182880" tIns="146304" rIns="182880" bIns="146304" rtlCol="0">
            <a:spAutoFit/>
          </a:bodyPr>
          <a:lstStyle/>
          <a:p>
            <a:pPr>
              <a:lnSpc>
                <a:spcPct val="90000"/>
              </a:lnSpc>
              <a:spcAft>
                <a:spcPts val="600"/>
              </a:spcAft>
            </a:pPr>
            <a:r>
              <a:rPr lang="en-US" sz="1600" dirty="0">
                <a:latin typeface="+mj-lt"/>
              </a:rPr>
              <a:t>Liming Zhao, Mingjie Li, Depu Meng, Xi Li, Zhaoxiang Zhang, </a:t>
            </a:r>
            <a:r>
              <a:rPr lang="en-US" sz="1600" dirty="0" err="1">
                <a:latin typeface="+mj-lt"/>
              </a:rPr>
              <a:t>Yueting</a:t>
            </a:r>
            <a:r>
              <a:rPr lang="en-US" sz="1600" dirty="0">
                <a:latin typeface="+mj-lt"/>
              </a:rPr>
              <a:t> Zhuang, Zhuowen Tu, Jingdong Wang: Deep Convolutional Neural Networks with Merge-and-Run Mappings. IJCAI 2018: 3170-3176</a:t>
            </a:r>
          </a:p>
          <a:p>
            <a:pPr>
              <a:lnSpc>
                <a:spcPct val="90000"/>
              </a:lnSpc>
              <a:spcAft>
                <a:spcPts val="600"/>
              </a:spcAft>
            </a:pPr>
            <a:r>
              <a:rPr lang="en-US" sz="1600" dirty="0">
                <a:gradFill>
                  <a:gsLst>
                    <a:gs pos="2917">
                      <a:schemeClr val="tx1"/>
                    </a:gs>
                    <a:gs pos="30000">
                      <a:schemeClr val="tx1"/>
                    </a:gs>
                  </a:gsLst>
                  <a:lin ang="5400000" scaled="0"/>
                </a:gradFill>
                <a:latin typeface="+mj-lt"/>
              </a:rPr>
              <a:t>Liming Zhao, Jingdong Wang, Xi Li, Zhuowen Tu: On the Connection of Deep Fusion to </a:t>
            </a:r>
            <a:r>
              <a:rPr lang="en-US" sz="1600" dirty="0" err="1">
                <a:gradFill>
                  <a:gsLst>
                    <a:gs pos="2917">
                      <a:schemeClr val="tx1"/>
                    </a:gs>
                    <a:gs pos="30000">
                      <a:schemeClr val="tx1"/>
                    </a:gs>
                  </a:gsLst>
                  <a:lin ang="5400000" scaled="0"/>
                </a:gradFill>
                <a:latin typeface="+mj-lt"/>
              </a:rPr>
              <a:t>Ensembling</a:t>
            </a:r>
            <a:r>
              <a:rPr lang="en-US" sz="1600" dirty="0">
                <a:gradFill>
                  <a:gsLst>
                    <a:gs pos="2917">
                      <a:schemeClr val="tx1"/>
                    </a:gs>
                    <a:gs pos="30000">
                      <a:schemeClr val="tx1"/>
                    </a:gs>
                  </a:gsLst>
                  <a:lin ang="5400000" scaled="0"/>
                </a:gradFill>
                <a:latin typeface="+mj-lt"/>
              </a:rPr>
              <a:t>. </a:t>
            </a:r>
            <a:r>
              <a:rPr lang="en-US" sz="1600" dirty="0" err="1">
                <a:gradFill>
                  <a:gsLst>
                    <a:gs pos="2917">
                      <a:schemeClr val="tx1"/>
                    </a:gs>
                    <a:gs pos="30000">
                      <a:schemeClr val="tx1"/>
                    </a:gs>
                  </a:gsLst>
                  <a:lin ang="5400000" scaled="0"/>
                </a:gradFill>
                <a:latin typeface="+mj-lt"/>
              </a:rPr>
              <a:t>CoRR</a:t>
            </a:r>
            <a:r>
              <a:rPr lang="en-US" sz="1600" dirty="0">
                <a:gradFill>
                  <a:gsLst>
                    <a:gs pos="2917">
                      <a:schemeClr val="tx1"/>
                    </a:gs>
                    <a:gs pos="30000">
                      <a:schemeClr val="tx1"/>
                    </a:gs>
                  </a:gsLst>
                  <a:lin ang="5400000" scaled="0"/>
                </a:gradFill>
                <a:latin typeface="+mj-lt"/>
              </a:rPr>
              <a:t> abs/1611.07718 (2016)</a:t>
            </a:r>
          </a:p>
        </p:txBody>
      </p:sp>
    </p:spTree>
    <p:extLst>
      <p:ext uri="{BB962C8B-B14F-4D97-AF65-F5344CB8AC3E}">
        <p14:creationId xmlns:p14="http://schemas.microsoft.com/office/powerpoint/2010/main" val="3822479153"/>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14C04BB-33B8-4B18-89ED-016854D8F01A}"/>
              </a:ext>
            </a:extLst>
          </p:cNvPr>
          <p:cNvPicPr>
            <a:picLocks noChangeAspect="1"/>
          </p:cNvPicPr>
          <p:nvPr/>
        </p:nvPicPr>
        <p:blipFill>
          <a:blip r:embed="rId3"/>
          <a:stretch>
            <a:fillRect/>
          </a:stretch>
        </p:blipFill>
        <p:spPr>
          <a:xfrm>
            <a:off x="1951037" y="-1"/>
            <a:ext cx="863969" cy="6994525"/>
          </a:xfrm>
          <a:prstGeom prst="rect">
            <a:avLst/>
          </a:prstGeom>
        </p:spPr>
      </p:pic>
      <p:grpSp>
        <p:nvGrpSpPr>
          <p:cNvPr id="7" name="Group 6">
            <a:extLst>
              <a:ext uri="{FF2B5EF4-FFF2-40B4-BE49-F238E27FC236}">
                <a16:creationId xmlns:a16="http://schemas.microsoft.com/office/drawing/2014/main" id="{03FAF1F0-8609-44CB-ABF0-3DFAD1102B4E}"/>
              </a:ext>
            </a:extLst>
          </p:cNvPr>
          <p:cNvGrpSpPr/>
          <p:nvPr/>
        </p:nvGrpSpPr>
        <p:grpSpPr>
          <a:xfrm>
            <a:off x="350837" y="720915"/>
            <a:ext cx="4353168" cy="1397747"/>
            <a:chOff x="1493837" y="677862"/>
            <a:chExt cx="4353168" cy="1397747"/>
          </a:xfrm>
        </p:grpSpPr>
        <p:sp>
          <p:nvSpPr>
            <p:cNvPr id="8" name="Rectangle 7">
              <a:extLst>
                <a:ext uri="{FF2B5EF4-FFF2-40B4-BE49-F238E27FC236}">
                  <a16:creationId xmlns:a16="http://schemas.microsoft.com/office/drawing/2014/main" id="{DE7F00A3-993C-4D14-A2B5-09B3DD6D3127}"/>
                </a:ext>
              </a:extLst>
            </p:cNvPr>
            <p:cNvSpPr/>
            <p:nvPr/>
          </p:nvSpPr>
          <p:spPr bwMode="auto">
            <a:xfrm>
              <a:off x="3398837" y="677862"/>
              <a:ext cx="560894" cy="685800"/>
            </a:xfrm>
            <a:prstGeom prst="rect">
              <a:avLst/>
            </a:prstGeom>
            <a:noFill/>
            <a:ln>
              <a:solidFill>
                <a:schemeClr val="accent6"/>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cxnSp>
          <p:nvCxnSpPr>
            <p:cNvPr id="9" name="Straight Arrow Connector 8">
              <a:extLst>
                <a:ext uri="{FF2B5EF4-FFF2-40B4-BE49-F238E27FC236}">
                  <a16:creationId xmlns:a16="http://schemas.microsoft.com/office/drawing/2014/main" id="{5F2197EF-77D3-4E08-8747-47D4F651C37A}"/>
                </a:ext>
              </a:extLst>
            </p:cNvPr>
            <p:cNvCxnSpPr>
              <a:stCxn id="8" idx="3"/>
            </p:cNvCxnSpPr>
            <p:nvPr/>
          </p:nvCxnSpPr>
          <p:spPr>
            <a:xfrm>
              <a:off x="3959731" y="1020762"/>
              <a:ext cx="658306" cy="266700"/>
            </a:xfrm>
            <a:prstGeom prst="straightConnector1">
              <a:avLst/>
            </a:prstGeom>
            <a:ln>
              <a:solidFill>
                <a:schemeClr val="accent6"/>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EFD77D1A-CB3D-4408-841D-90E7AE552EF9}"/>
                </a:ext>
              </a:extLst>
            </p:cNvPr>
            <p:cNvSpPr txBox="1"/>
            <p:nvPr/>
          </p:nvSpPr>
          <p:spPr>
            <a:xfrm>
              <a:off x="4160836" y="1129145"/>
              <a:ext cx="1686169" cy="849463"/>
            </a:xfrm>
            <a:prstGeom prst="rect">
              <a:avLst/>
            </a:prstGeom>
            <a:noFill/>
          </p:spPr>
          <p:txBody>
            <a:bodyPr wrap="square" lIns="182880" tIns="146304" rIns="182880" bIns="146304" rtlCol="0">
              <a:spAutoFit/>
            </a:bodyPr>
            <a:lstStyle/>
            <a:p>
              <a:pPr algn="ctr">
                <a:lnSpc>
                  <a:spcPct val="90000"/>
                </a:lnSpc>
                <a:spcAft>
                  <a:spcPts val="600"/>
                </a:spcAft>
              </a:pPr>
              <a:r>
                <a:rPr lang="en-US" dirty="0">
                  <a:solidFill>
                    <a:schemeClr val="accent6"/>
                  </a:solidFill>
                  <a:latin typeface="+mj-lt"/>
                </a:rPr>
                <a:t>Residual</a:t>
              </a:r>
              <a:r>
                <a:rPr lang="en-US" sz="2000" dirty="0">
                  <a:gradFill>
                    <a:gsLst>
                      <a:gs pos="2917">
                        <a:schemeClr val="tx1"/>
                      </a:gs>
                      <a:gs pos="30000">
                        <a:schemeClr val="tx1"/>
                      </a:gs>
                    </a:gsLst>
                    <a:lin ang="5400000" scaled="0"/>
                  </a:gradFill>
                  <a:latin typeface="+mj-lt"/>
                </a:rPr>
                <a:t> </a:t>
              </a:r>
              <a:r>
                <a:rPr lang="en-US" altLang="zh-CN" sz="2000" dirty="0">
                  <a:solidFill>
                    <a:schemeClr val="accent6"/>
                  </a:solidFill>
                  <a:latin typeface="+mj-lt"/>
                </a:rPr>
                <a:t>connection</a:t>
              </a:r>
              <a:endParaRPr lang="en-US" sz="2000" dirty="0">
                <a:solidFill>
                  <a:schemeClr val="accent6"/>
                </a:solidFill>
                <a:latin typeface="+mj-lt"/>
              </a:endParaRPr>
            </a:p>
          </p:txBody>
        </p:sp>
        <p:cxnSp>
          <p:nvCxnSpPr>
            <p:cNvPr id="11" name="Straight Arrow Connector 10">
              <a:extLst>
                <a:ext uri="{FF2B5EF4-FFF2-40B4-BE49-F238E27FC236}">
                  <a16:creationId xmlns:a16="http://schemas.microsoft.com/office/drawing/2014/main" id="{36A6CCB1-B365-4B76-8260-839935E9F762}"/>
                </a:ext>
              </a:extLst>
            </p:cNvPr>
            <p:cNvCxnSpPr/>
            <p:nvPr/>
          </p:nvCxnSpPr>
          <p:spPr>
            <a:xfrm flipH="1">
              <a:off x="2408237" y="1020762"/>
              <a:ext cx="685800" cy="419100"/>
            </a:xfrm>
            <a:prstGeom prst="straightConnector1">
              <a:avLst/>
            </a:prstGeom>
            <a:ln>
              <a:solidFill>
                <a:schemeClr val="accent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0E762A06-5273-49E5-BFE7-3C5D72F23068}"/>
                </a:ext>
              </a:extLst>
            </p:cNvPr>
            <p:cNvSpPr txBox="1"/>
            <p:nvPr/>
          </p:nvSpPr>
          <p:spPr>
            <a:xfrm>
              <a:off x="1493837" y="1281545"/>
              <a:ext cx="1981200" cy="794064"/>
            </a:xfrm>
            <a:prstGeom prst="rect">
              <a:avLst/>
            </a:prstGeom>
            <a:noFill/>
          </p:spPr>
          <p:txBody>
            <a:bodyPr wrap="square" lIns="182880" tIns="146304" rIns="182880" bIns="146304" rtlCol="0">
              <a:spAutoFit/>
            </a:bodyPr>
            <a:lstStyle/>
            <a:p>
              <a:pPr algn="ctr">
                <a:lnSpc>
                  <a:spcPct val="90000"/>
                </a:lnSpc>
                <a:spcAft>
                  <a:spcPts val="600"/>
                </a:spcAft>
              </a:pPr>
              <a:r>
                <a:rPr lang="en-US" dirty="0">
                  <a:solidFill>
                    <a:schemeClr val="accent2"/>
                  </a:solidFill>
                  <a:latin typeface="+mj-lt"/>
                </a:rPr>
                <a:t>Identity </a:t>
              </a:r>
              <a:r>
                <a:rPr lang="en-US" altLang="zh-CN" dirty="0">
                  <a:solidFill>
                    <a:schemeClr val="accent2"/>
                  </a:solidFill>
                  <a:latin typeface="+mj-lt"/>
                </a:rPr>
                <a:t>connection</a:t>
              </a:r>
              <a:endParaRPr lang="en-US" dirty="0">
                <a:solidFill>
                  <a:schemeClr val="accent2"/>
                </a:solidFill>
                <a:latin typeface="+mj-lt"/>
              </a:endParaRPr>
            </a:p>
          </p:txBody>
        </p:sp>
      </p:grpSp>
    </p:spTree>
    <p:extLst>
      <p:ext uri="{BB962C8B-B14F-4D97-AF65-F5344CB8AC3E}">
        <p14:creationId xmlns:p14="http://schemas.microsoft.com/office/powerpoint/2010/main" val="4223756829"/>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51EDC4C-F4AC-4CB7-89E3-24735BB0147E}"/>
              </a:ext>
            </a:extLst>
          </p:cNvPr>
          <p:cNvPicPr>
            <a:picLocks noChangeAspect="1"/>
          </p:cNvPicPr>
          <p:nvPr/>
        </p:nvPicPr>
        <p:blipFill>
          <a:blip r:embed="rId3"/>
          <a:stretch>
            <a:fillRect/>
          </a:stretch>
        </p:blipFill>
        <p:spPr>
          <a:xfrm>
            <a:off x="2560637" y="1668462"/>
            <a:ext cx="1252106" cy="2967178"/>
          </a:xfrm>
          <a:prstGeom prst="rect">
            <a:avLst/>
          </a:prstGeom>
        </p:spPr>
      </p:pic>
      <p:pic>
        <p:nvPicPr>
          <p:cNvPr id="5" name="Picture 4">
            <a:extLst>
              <a:ext uri="{FF2B5EF4-FFF2-40B4-BE49-F238E27FC236}">
                <a16:creationId xmlns:a16="http://schemas.microsoft.com/office/drawing/2014/main" id="{6297F760-890D-42C6-B0E9-351195B5F54F}"/>
              </a:ext>
            </a:extLst>
          </p:cNvPr>
          <p:cNvPicPr>
            <a:picLocks noChangeAspect="1"/>
          </p:cNvPicPr>
          <p:nvPr/>
        </p:nvPicPr>
        <p:blipFill>
          <a:blip r:embed="rId4"/>
          <a:stretch>
            <a:fillRect/>
          </a:stretch>
        </p:blipFill>
        <p:spPr>
          <a:xfrm>
            <a:off x="5303837" y="2481107"/>
            <a:ext cx="1792632" cy="2154533"/>
          </a:xfrm>
          <a:prstGeom prst="rect">
            <a:avLst/>
          </a:prstGeom>
        </p:spPr>
      </p:pic>
      <p:pic>
        <p:nvPicPr>
          <p:cNvPr id="6" name="Picture 5">
            <a:extLst>
              <a:ext uri="{FF2B5EF4-FFF2-40B4-BE49-F238E27FC236}">
                <a16:creationId xmlns:a16="http://schemas.microsoft.com/office/drawing/2014/main" id="{8C36C380-B5C5-467D-AB1E-3DA388102C1A}"/>
              </a:ext>
            </a:extLst>
          </p:cNvPr>
          <p:cNvPicPr>
            <a:picLocks noChangeAspect="1"/>
          </p:cNvPicPr>
          <p:nvPr/>
        </p:nvPicPr>
        <p:blipFill>
          <a:blip r:embed="rId5"/>
          <a:stretch>
            <a:fillRect/>
          </a:stretch>
        </p:blipFill>
        <p:spPr>
          <a:xfrm>
            <a:off x="8580437" y="2484521"/>
            <a:ext cx="1891842" cy="2151119"/>
          </a:xfrm>
          <a:prstGeom prst="rect">
            <a:avLst/>
          </a:prstGeom>
        </p:spPr>
      </p:pic>
      <p:sp>
        <p:nvSpPr>
          <p:cNvPr id="7" name="TextBox 6">
            <a:extLst>
              <a:ext uri="{FF2B5EF4-FFF2-40B4-BE49-F238E27FC236}">
                <a16:creationId xmlns:a16="http://schemas.microsoft.com/office/drawing/2014/main" id="{5A02A8B1-28FF-49D7-AE50-8CF0BF586053}"/>
              </a:ext>
            </a:extLst>
          </p:cNvPr>
          <p:cNvSpPr txBox="1"/>
          <p:nvPr/>
        </p:nvSpPr>
        <p:spPr>
          <a:xfrm>
            <a:off x="457199" y="296862"/>
            <a:ext cx="11522075" cy="738664"/>
          </a:xfrm>
          <a:prstGeom prst="rect">
            <a:avLst/>
          </a:prstGeom>
          <a:noFill/>
        </p:spPr>
        <p:txBody>
          <a:bodyPr wrap="square" lIns="182880" tIns="146304" rIns="182880" bIns="146304" rtlCol="0">
            <a:spAutoFit/>
          </a:bodyPr>
          <a:lstStyle/>
          <a:p>
            <a:pPr algn="ctr">
              <a:lnSpc>
                <a:spcPct val="90000"/>
              </a:lnSpc>
              <a:spcAft>
                <a:spcPts val="600"/>
              </a:spcAft>
            </a:pPr>
            <a:r>
              <a:rPr lang="en-US" sz="3200" dirty="0">
                <a:gradFill>
                  <a:gsLst>
                    <a:gs pos="2917">
                      <a:schemeClr val="tx1"/>
                    </a:gs>
                    <a:gs pos="30000">
                      <a:schemeClr val="tx1"/>
                    </a:gs>
                  </a:gsLst>
                  <a:lin ang="5400000" scaled="0"/>
                </a:gradFill>
              </a:rPr>
              <a:t>Assemble residual branches: from sequential to parallel</a:t>
            </a:r>
          </a:p>
        </p:txBody>
      </p:sp>
      <p:sp>
        <p:nvSpPr>
          <p:cNvPr id="8" name="TextBox 7">
            <a:extLst>
              <a:ext uri="{FF2B5EF4-FFF2-40B4-BE49-F238E27FC236}">
                <a16:creationId xmlns:a16="http://schemas.microsoft.com/office/drawing/2014/main" id="{EECDF5D6-A359-4A99-9786-43BED18C7219}"/>
              </a:ext>
            </a:extLst>
          </p:cNvPr>
          <p:cNvSpPr txBox="1"/>
          <p:nvPr/>
        </p:nvSpPr>
        <p:spPr>
          <a:xfrm>
            <a:off x="2103437" y="5707062"/>
            <a:ext cx="2133600" cy="572464"/>
          </a:xfrm>
          <a:prstGeom prst="rect">
            <a:avLst/>
          </a:prstGeom>
          <a:noFill/>
        </p:spPr>
        <p:txBody>
          <a:bodyPr wrap="square" lIns="182880" tIns="146304" rIns="182880" bIns="146304" rtlCol="0">
            <a:spAutoFit/>
          </a:bodyPr>
          <a:lstStyle/>
          <a:p>
            <a:pPr algn="ctr">
              <a:lnSpc>
                <a:spcPct val="90000"/>
              </a:lnSpc>
              <a:spcAft>
                <a:spcPts val="600"/>
              </a:spcAft>
            </a:pPr>
            <a:r>
              <a:rPr lang="en-US" altLang="zh-CN" sz="2000" dirty="0">
                <a:gradFill>
                  <a:gsLst>
                    <a:gs pos="2917">
                      <a:schemeClr val="tx1"/>
                    </a:gs>
                    <a:gs pos="30000">
                      <a:schemeClr val="tx1"/>
                    </a:gs>
                  </a:gsLst>
                  <a:lin ang="5400000" scaled="0"/>
                </a:gradFill>
                <a:latin typeface="+mj-lt"/>
              </a:rPr>
              <a:t>S</a:t>
            </a:r>
            <a:r>
              <a:rPr lang="en-US" sz="2000" dirty="0">
                <a:gradFill>
                  <a:gsLst>
                    <a:gs pos="2917">
                      <a:schemeClr val="tx1"/>
                    </a:gs>
                    <a:gs pos="30000">
                      <a:schemeClr val="tx1"/>
                    </a:gs>
                  </a:gsLst>
                  <a:lin ang="5400000" scaled="0"/>
                </a:gradFill>
                <a:latin typeface="+mj-lt"/>
              </a:rPr>
              <a:t>equential</a:t>
            </a:r>
            <a:endParaRPr lang="en-US" sz="2400" dirty="0">
              <a:gradFill>
                <a:gsLst>
                  <a:gs pos="2917">
                    <a:schemeClr val="tx1"/>
                  </a:gs>
                  <a:gs pos="30000">
                    <a:schemeClr val="tx1"/>
                  </a:gs>
                </a:gsLst>
                <a:lin ang="5400000" scaled="0"/>
              </a:gradFill>
              <a:latin typeface="+mj-lt"/>
            </a:endParaRPr>
          </a:p>
        </p:txBody>
      </p:sp>
      <p:sp>
        <p:nvSpPr>
          <p:cNvPr id="9" name="TextBox 8">
            <a:extLst>
              <a:ext uri="{FF2B5EF4-FFF2-40B4-BE49-F238E27FC236}">
                <a16:creationId xmlns:a16="http://schemas.microsoft.com/office/drawing/2014/main" id="{81B4C751-B10A-4B1C-B9CA-BA36A1990C2C}"/>
              </a:ext>
            </a:extLst>
          </p:cNvPr>
          <p:cNvSpPr txBox="1"/>
          <p:nvPr/>
        </p:nvSpPr>
        <p:spPr>
          <a:xfrm>
            <a:off x="6904037" y="5707062"/>
            <a:ext cx="2133600" cy="572464"/>
          </a:xfrm>
          <a:prstGeom prst="rect">
            <a:avLst/>
          </a:prstGeom>
          <a:noFill/>
        </p:spPr>
        <p:txBody>
          <a:bodyPr wrap="square" lIns="182880" tIns="146304" rIns="182880" bIns="146304" rtlCol="0">
            <a:spAutoFit/>
          </a:bodyPr>
          <a:lstStyle/>
          <a:p>
            <a:pPr algn="ctr">
              <a:lnSpc>
                <a:spcPct val="90000"/>
              </a:lnSpc>
              <a:spcAft>
                <a:spcPts val="600"/>
              </a:spcAft>
            </a:pPr>
            <a:r>
              <a:rPr lang="en-US" altLang="zh-CN" sz="2000" dirty="0">
                <a:gradFill>
                  <a:gsLst>
                    <a:gs pos="2917">
                      <a:schemeClr val="tx1"/>
                    </a:gs>
                    <a:gs pos="30000">
                      <a:schemeClr val="tx1"/>
                    </a:gs>
                  </a:gsLst>
                  <a:lin ang="5400000" scaled="0"/>
                </a:gradFill>
                <a:latin typeface="+mj-lt"/>
              </a:rPr>
              <a:t>Parallel</a:t>
            </a:r>
            <a:endParaRPr lang="en-US" sz="2400" dirty="0">
              <a:gradFill>
                <a:gsLst>
                  <a:gs pos="2917">
                    <a:schemeClr val="tx1"/>
                  </a:gs>
                  <a:gs pos="30000">
                    <a:schemeClr val="tx1"/>
                  </a:gs>
                </a:gsLst>
                <a:lin ang="5400000" scaled="0"/>
              </a:gradFill>
              <a:latin typeface="+mj-lt"/>
            </a:endParaRPr>
          </a:p>
        </p:txBody>
      </p:sp>
      <p:sp>
        <p:nvSpPr>
          <p:cNvPr id="10" name="TextBox 9">
            <a:extLst>
              <a:ext uri="{FF2B5EF4-FFF2-40B4-BE49-F238E27FC236}">
                <a16:creationId xmlns:a16="http://schemas.microsoft.com/office/drawing/2014/main" id="{C5564441-022C-40B2-BED6-3B5E1233B1BB}"/>
              </a:ext>
            </a:extLst>
          </p:cNvPr>
          <p:cNvSpPr txBox="1"/>
          <p:nvPr/>
        </p:nvSpPr>
        <p:spPr>
          <a:xfrm>
            <a:off x="5151437" y="4792662"/>
            <a:ext cx="2133600" cy="572464"/>
          </a:xfrm>
          <a:prstGeom prst="rect">
            <a:avLst/>
          </a:prstGeom>
          <a:noFill/>
        </p:spPr>
        <p:txBody>
          <a:bodyPr wrap="square" lIns="182880" tIns="146304" rIns="182880" bIns="146304" rtlCol="0">
            <a:spAutoFit/>
          </a:bodyPr>
          <a:lstStyle/>
          <a:p>
            <a:pPr algn="ctr">
              <a:lnSpc>
                <a:spcPct val="90000"/>
              </a:lnSpc>
              <a:spcAft>
                <a:spcPts val="600"/>
              </a:spcAft>
            </a:pPr>
            <a:r>
              <a:rPr lang="en-US" sz="2000" dirty="0">
                <a:gradFill>
                  <a:gsLst>
                    <a:gs pos="2917">
                      <a:schemeClr val="tx1"/>
                    </a:gs>
                    <a:gs pos="30000">
                      <a:schemeClr val="tx1"/>
                    </a:gs>
                  </a:gsLst>
                  <a:lin ang="5400000" scaled="0"/>
                </a:gradFill>
                <a:latin typeface="+mj-lt"/>
              </a:rPr>
              <a:t>Vanilla</a:t>
            </a:r>
            <a:endParaRPr lang="en-US" sz="2400" dirty="0">
              <a:gradFill>
                <a:gsLst>
                  <a:gs pos="2917">
                    <a:schemeClr val="tx1"/>
                  </a:gs>
                  <a:gs pos="30000">
                    <a:schemeClr val="tx1"/>
                  </a:gs>
                </a:gsLst>
                <a:lin ang="5400000" scaled="0"/>
              </a:gradFill>
              <a:latin typeface="+mj-lt"/>
            </a:endParaRPr>
          </a:p>
        </p:txBody>
      </p:sp>
      <p:sp>
        <p:nvSpPr>
          <p:cNvPr id="11" name="TextBox 10">
            <a:extLst>
              <a:ext uri="{FF2B5EF4-FFF2-40B4-BE49-F238E27FC236}">
                <a16:creationId xmlns:a16="http://schemas.microsoft.com/office/drawing/2014/main" id="{5DB5FD98-459F-48F7-9C04-6764A6D73E26}"/>
              </a:ext>
            </a:extLst>
          </p:cNvPr>
          <p:cNvSpPr txBox="1"/>
          <p:nvPr/>
        </p:nvSpPr>
        <p:spPr>
          <a:xfrm>
            <a:off x="8504237" y="4792662"/>
            <a:ext cx="2133600" cy="572464"/>
          </a:xfrm>
          <a:prstGeom prst="rect">
            <a:avLst/>
          </a:prstGeom>
          <a:noFill/>
        </p:spPr>
        <p:txBody>
          <a:bodyPr wrap="square" lIns="182880" tIns="146304" rIns="182880" bIns="146304" rtlCol="0">
            <a:spAutoFit/>
          </a:bodyPr>
          <a:lstStyle/>
          <a:p>
            <a:pPr algn="ctr">
              <a:lnSpc>
                <a:spcPct val="90000"/>
              </a:lnSpc>
              <a:spcAft>
                <a:spcPts val="600"/>
              </a:spcAft>
            </a:pPr>
            <a:r>
              <a:rPr lang="en-US" sz="2000" dirty="0">
                <a:gradFill>
                  <a:gsLst>
                    <a:gs pos="2917">
                      <a:schemeClr val="tx1"/>
                    </a:gs>
                    <a:gs pos="30000">
                      <a:schemeClr val="tx1"/>
                    </a:gs>
                  </a:gsLst>
                  <a:lin ang="5400000" scaled="0"/>
                </a:gradFill>
                <a:latin typeface="+mj-lt"/>
              </a:rPr>
              <a:t>Merge-and-run</a:t>
            </a:r>
            <a:endParaRPr lang="en-US" sz="2400" dirty="0">
              <a:gradFill>
                <a:gsLst>
                  <a:gs pos="2917">
                    <a:schemeClr val="tx1"/>
                  </a:gs>
                  <a:gs pos="30000">
                    <a:schemeClr val="tx1"/>
                  </a:gs>
                </a:gsLst>
                <a:lin ang="5400000" scaled="0"/>
              </a:gradFill>
              <a:latin typeface="+mj-lt"/>
            </a:endParaRPr>
          </a:p>
        </p:txBody>
      </p:sp>
      <p:cxnSp>
        <p:nvCxnSpPr>
          <p:cNvPr id="3" name="Straight Connector 2">
            <a:extLst>
              <a:ext uri="{FF2B5EF4-FFF2-40B4-BE49-F238E27FC236}">
                <a16:creationId xmlns:a16="http://schemas.microsoft.com/office/drawing/2014/main" id="{DB4B1AA2-F21F-4A21-8643-C22266FD7ABF}"/>
              </a:ext>
            </a:extLst>
          </p:cNvPr>
          <p:cNvCxnSpPr>
            <a:cxnSpLocks/>
          </p:cNvCxnSpPr>
          <p:nvPr/>
        </p:nvCxnSpPr>
        <p:spPr>
          <a:xfrm>
            <a:off x="4389437" y="1659164"/>
            <a:ext cx="0" cy="462036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2B0EA985-8144-4E53-BB65-E7DB09F08D02}"/>
              </a:ext>
            </a:extLst>
          </p:cNvPr>
          <p:cNvSpPr txBox="1"/>
          <p:nvPr/>
        </p:nvSpPr>
        <p:spPr>
          <a:xfrm>
            <a:off x="9507537" y="1857998"/>
            <a:ext cx="2501900" cy="572464"/>
          </a:xfrm>
          <a:prstGeom prst="rect">
            <a:avLst/>
          </a:prstGeom>
          <a:noFill/>
        </p:spPr>
        <p:txBody>
          <a:bodyPr wrap="square" lIns="182880" tIns="146304" rIns="182880" bIns="146304" rtlCol="0">
            <a:spAutoFit/>
          </a:bodyPr>
          <a:lstStyle/>
          <a:p>
            <a:pPr algn="ctr">
              <a:lnSpc>
                <a:spcPct val="90000"/>
              </a:lnSpc>
              <a:spcAft>
                <a:spcPts val="600"/>
              </a:spcAft>
            </a:pPr>
            <a:r>
              <a:rPr lang="en-US" sz="2000" dirty="0">
                <a:solidFill>
                  <a:srgbClr val="C00000"/>
                </a:solidFill>
                <a:latin typeface="+mj-lt"/>
              </a:rPr>
              <a:t>Merge-and-run</a:t>
            </a:r>
          </a:p>
        </p:txBody>
      </p:sp>
      <p:cxnSp>
        <p:nvCxnSpPr>
          <p:cNvPr id="14" name="Straight Arrow Connector 13">
            <a:extLst>
              <a:ext uri="{FF2B5EF4-FFF2-40B4-BE49-F238E27FC236}">
                <a16:creationId xmlns:a16="http://schemas.microsoft.com/office/drawing/2014/main" id="{0641B6A2-F53B-4E28-8F30-C77D6CA18907}"/>
              </a:ext>
            </a:extLst>
          </p:cNvPr>
          <p:cNvCxnSpPr>
            <a:cxnSpLocks/>
          </p:cNvCxnSpPr>
          <p:nvPr/>
        </p:nvCxnSpPr>
        <p:spPr>
          <a:xfrm flipV="1">
            <a:off x="9494837" y="2266426"/>
            <a:ext cx="1295399" cy="1154636"/>
          </a:xfrm>
          <a:prstGeom prst="straightConnector1">
            <a:avLst/>
          </a:prstGeom>
          <a:ln w="12700">
            <a:solidFill>
              <a:srgbClr val="C0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877860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wipe(left)">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left)">
                                      <p:cBhvr>
                                        <p:cTn id="15" dur="500"/>
                                        <p:tgtEl>
                                          <p:spTgt spid="6"/>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wipe(left)">
                                      <p:cBhvr>
                                        <p:cTn id="18" dur="500"/>
                                        <p:tgtEl>
                                          <p:spTgt spid="11"/>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wipe(left)">
                                      <p:cBhvr>
                                        <p:cTn id="21" dur="500"/>
                                        <p:tgtEl>
                                          <p:spTgt spid="13"/>
                                        </p:tgtEl>
                                      </p:cBhvr>
                                    </p:animEffect>
                                  </p:childTnLst>
                                </p:cTn>
                              </p:par>
                              <p:par>
                                <p:cTn id="22" presetID="22" presetClass="entr" presetSubtype="8" fill="hold" nodeType="with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wipe(left)">
                                      <p:cBhvr>
                                        <p:cTn id="24"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3" grpId="0"/>
    </p:bld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14C04BB-33B8-4B18-89ED-016854D8F01A}"/>
              </a:ext>
            </a:extLst>
          </p:cNvPr>
          <p:cNvPicPr>
            <a:picLocks noChangeAspect="1"/>
          </p:cNvPicPr>
          <p:nvPr/>
        </p:nvPicPr>
        <p:blipFill>
          <a:blip r:embed="rId3"/>
          <a:stretch>
            <a:fillRect/>
          </a:stretch>
        </p:blipFill>
        <p:spPr>
          <a:xfrm>
            <a:off x="1951037" y="-1"/>
            <a:ext cx="863969" cy="6994525"/>
          </a:xfrm>
          <a:prstGeom prst="rect">
            <a:avLst/>
          </a:prstGeom>
        </p:spPr>
      </p:pic>
      <p:pic>
        <p:nvPicPr>
          <p:cNvPr id="5" name="Picture 4">
            <a:extLst>
              <a:ext uri="{FF2B5EF4-FFF2-40B4-BE49-F238E27FC236}">
                <a16:creationId xmlns:a16="http://schemas.microsoft.com/office/drawing/2014/main" id="{FB0CA76E-3584-4F35-AD8B-176730DD85CF}"/>
              </a:ext>
            </a:extLst>
          </p:cNvPr>
          <p:cNvPicPr>
            <a:picLocks noChangeAspect="1"/>
          </p:cNvPicPr>
          <p:nvPr/>
        </p:nvPicPr>
        <p:blipFill>
          <a:blip r:embed="rId4"/>
          <a:stretch>
            <a:fillRect/>
          </a:stretch>
        </p:blipFill>
        <p:spPr>
          <a:xfrm>
            <a:off x="5645313" y="-1"/>
            <a:ext cx="1145848" cy="6994525"/>
          </a:xfrm>
          <a:prstGeom prst="rect">
            <a:avLst/>
          </a:prstGeom>
        </p:spPr>
      </p:pic>
      <p:pic>
        <p:nvPicPr>
          <p:cNvPr id="6" name="Picture 5">
            <a:extLst>
              <a:ext uri="{FF2B5EF4-FFF2-40B4-BE49-F238E27FC236}">
                <a16:creationId xmlns:a16="http://schemas.microsoft.com/office/drawing/2014/main" id="{29B5A3F3-AF28-49DB-89BE-AEBD1527638B}"/>
              </a:ext>
            </a:extLst>
          </p:cNvPr>
          <p:cNvPicPr>
            <a:picLocks noChangeAspect="1"/>
          </p:cNvPicPr>
          <p:nvPr/>
        </p:nvPicPr>
        <p:blipFill>
          <a:blip r:embed="rId5"/>
          <a:stretch>
            <a:fillRect/>
          </a:stretch>
        </p:blipFill>
        <p:spPr>
          <a:xfrm>
            <a:off x="9163129" y="-1"/>
            <a:ext cx="1322308" cy="6994525"/>
          </a:xfrm>
          <a:prstGeom prst="rect">
            <a:avLst/>
          </a:prstGeom>
        </p:spPr>
      </p:pic>
      <p:grpSp>
        <p:nvGrpSpPr>
          <p:cNvPr id="7" name="Group 6">
            <a:extLst>
              <a:ext uri="{FF2B5EF4-FFF2-40B4-BE49-F238E27FC236}">
                <a16:creationId xmlns:a16="http://schemas.microsoft.com/office/drawing/2014/main" id="{03FAF1F0-8609-44CB-ABF0-3DFAD1102B4E}"/>
              </a:ext>
            </a:extLst>
          </p:cNvPr>
          <p:cNvGrpSpPr/>
          <p:nvPr/>
        </p:nvGrpSpPr>
        <p:grpSpPr>
          <a:xfrm>
            <a:off x="350837" y="720915"/>
            <a:ext cx="4353168" cy="1397747"/>
            <a:chOff x="1493837" y="677862"/>
            <a:chExt cx="4353168" cy="1397747"/>
          </a:xfrm>
        </p:grpSpPr>
        <p:sp>
          <p:nvSpPr>
            <p:cNvPr id="8" name="Rectangle 7">
              <a:extLst>
                <a:ext uri="{FF2B5EF4-FFF2-40B4-BE49-F238E27FC236}">
                  <a16:creationId xmlns:a16="http://schemas.microsoft.com/office/drawing/2014/main" id="{DE7F00A3-993C-4D14-A2B5-09B3DD6D3127}"/>
                </a:ext>
              </a:extLst>
            </p:cNvPr>
            <p:cNvSpPr/>
            <p:nvPr/>
          </p:nvSpPr>
          <p:spPr bwMode="auto">
            <a:xfrm>
              <a:off x="3398837" y="677862"/>
              <a:ext cx="560894" cy="685800"/>
            </a:xfrm>
            <a:prstGeom prst="rect">
              <a:avLst/>
            </a:prstGeom>
            <a:noFill/>
            <a:ln>
              <a:solidFill>
                <a:schemeClr val="accent6"/>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cxnSp>
          <p:nvCxnSpPr>
            <p:cNvPr id="9" name="Straight Arrow Connector 8">
              <a:extLst>
                <a:ext uri="{FF2B5EF4-FFF2-40B4-BE49-F238E27FC236}">
                  <a16:creationId xmlns:a16="http://schemas.microsoft.com/office/drawing/2014/main" id="{5F2197EF-77D3-4E08-8747-47D4F651C37A}"/>
                </a:ext>
              </a:extLst>
            </p:cNvPr>
            <p:cNvCxnSpPr>
              <a:stCxn id="8" idx="3"/>
            </p:cNvCxnSpPr>
            <p:nvPr/>
          </p:nvCxnSpPr>
          <p:spPr>
            <a:xfrm>
              <a:off x="3959731" y="1020762"/>
              <a:ext cx="658306" cy="266700"/>
            </a:xfrm>
            <a:prstGeom prst="straightConnector1">
              <a:avLst/>
            </a:prstGeom>
            <a:ln>
              <a:solidFill>
                <a:schemeClr val="accent6"/>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EFD77D1A-CB3D-4408-841D-90E7AE552EF9}"/>
                </a:ext>
              </a:extLst>
            </p:cNvPr>
            <p:cNvSpPr txBox="1"/>
            <p:nvPr/>
          </p:nvSpPr>
          <p:spPr>
            <a:xfrm>
              <a:off x="4160836" y="1129145"/>
              <a:ext cx="1686169" cy="849463"/>
            </a:xfrm>
            <a:prstGeom prst="rect">
              <a:avLst/>
            </a:prstGeom>
            <a:noFill/>
          </p:spPr>
          <p:txBody>
            <a:bodyPr wrap="square" lIns="182880" tIns="146304" rIns="182880" bIns="146304" rtlCol="0">
              <a:spAutoFit/>
            </a:bodyPr>
            <a:lstStyle/>
            <a:p>
              <a:pPr algn="ctr">
                <a:lnSpc>
                  <a:spcPct val="90000"/>
                </a:lnSpc>
                <a:spcAft>
                  <a:spcPts val="600"/>
                </a:spcAft>
              </a:pPr>
              <a:r>
                <a:rPr lang="en-US" dirty="0">
                  <a:solidFill>
                    <a:schemeClr val="accent6"/>
                  </a:solidFill>
                  <a:latin typeface="+mj-lt"/>
                </a:rPr>
                <a:t>Residual</a:t>
              </a:r>
              <a:r>
                <a:rPr lang="en-US" sz="2000" dirty="0">
                  <a:gradFill>
                    <a:gsLst>
                      <a:gs pos="2917">
                        <a:schemeClr val="tx1"/>
                      </a:gs>
                      <a:gs pos="30000">
                        <a:schemeClr val="tx1"/>
                      </a:gs>
                    </a:gsLst>
                    <a:lin ang="5400000" scaled="0"/>
                  </a:gradFill>
                  <a:latin typeface="+mj-lt"/>
                </a:rPr>
                <a:t> </a:t>
              </a:r>
              <a:r>
                <a:rPr lang="en-US" altLang="zh-CN" sz="2000" dirty="0">
                  <a:solidFill>
                    <a:schemeClr val="accent6"/>
                  </a:solidFill>
                  <a:latin typeface="+mj-lt"/>
                </a:rPr>
                <a:t>connection</a:t>
              </a:r>
              <a:endParaRPr lang="en-US" sz="2000" dirty="0">
                <a:solidFill>
                  <a:schemeClr val="accent6"/>
                </a:solidFill>
                <a:latin typeface="+mj-lt"/>
              </a:endParaRPr>
            </a:p>
          </p:txBody>
        </p:sp>
        <p:cxnSp>
          <p:nvCxnSpPr>
            <p:cNvPr id="11" name="Straight Arrow Connector 10">
              <a:extLst>
                <a:ext uri="{FF2B5EF4-FFF2-40B4-BE49-F238E27FC236}">
                  <a16:creationId xmlns:a16="http://schemas.microsoft.com/office/drawing/2014/main" id="{36A6CCB1-B365-4B76-8260-839935E9F762}"/>
                </a:ext>
              </a:extLst>
            </p:cNvPr>
            <p:cNvCxnSpPr/>
            <p:nvPr/>
          </p:nvCxnSpPr>
          <p:spPr>
            <a:xfrm flipH="1">
              <a:off x="2408237" y="1020762"/>
              <a:ext cx="685800" cy="419100"/>
            </a:xfrm>
            <a:prstGeom prst="straightConnector1">
              <a:avLst/>
            </a:prstGeom>
            <a:ln>
              <a:solidFill>
                <a:schemeClr val="accent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0E762A06-5273-49E5-BFE7-3C5D72F23068}"/>
                </a:ext>
              </a:extLst>
            </p:cNvPr>
            <p:cNvSpPr txBox="1"/>
            <p:nvPr/>
          </p:nvSpPr>
          <p:spPr>
            <a:xfrm>
              <a:off x="1493837" y="1281545"/>
              <a:ext cx="1981200" cy="794064"/>
            </a:xfrm>
            <a:prstGeom prst="rect">
              <a:avLst/>
            </a:prstGeom>
            <a:noFill/>
          </p:spPr>
          <p:txBody>
            <a:bodyPr wrap="square" lIns="182880" tIns="146304" rIns="182880" bIns="146304" rtlCol="0">
              <a:spAutoFit/>
            </a:bodyPr>
            <a:lstStyle/>
            <a:p>
              <a:pPr algn="ctr">
                <a:lnSpc>
                  <a:spcPct val="90000"/>
                </a:lnSpc>
                <a:spcAft>
                  <a:spcPts val="600"/>
                </a:spcAft>
              </a:pPr>
              <a:r>
                <a:rPr lang="en-US" dirty="0">
                  <a:solidFill>
                    <a:schemeClr val="accent2"/>
                  </a:solidFill>
                  <a:latin typeface="+mj-lt"/>
                </a:rPr>
                <a:t>Identity </a:t>
              </a:r>
              <a:r>
                <a:rPr lang="en-US" altLang="zh-CN" dirty="0">
                  <a:solidFill>
                    <a:schemeClr val="accent2"/>
                  </a:solidFill>
                  <a:latin typeface="+mj-lt"/>
                </a:rPr>
                <a:t>connection</a:t>
              </a:r>
              <a:endParaRPr lang="en-US" dirty="0">
                <a:solidFill>
                  <a:schemeClr val="accent2"/>
                </a:solidFill>
                <a:latin typeface="+mj-lt"/>
              </a:endParaRPr>
            </a:p>
          </p:txBody>
        </p:sp>
      </p:grpSp>
      <p:sp>
        <p:nvSpPr>
          <p:cNvPr id="13" name="Rectangle 12">
            <a:extLst>
              <a:ext uri="{FF2B5EF4-FFF2-40B4-BE49-F238E27FC236}">
                <a16:creationId xmlns:a16="http://schemas.microsoft.com/office/drawing/2014/main" id="{06C82A9C-D1A2-44C5-A47F-77749E0CD420}"/>
              </a:ext>
            </a:extLst>
          </p:cNvPr>
          <p:cNvSpPr/>
          <p:nvPr/>
        </p:nvSpPr>
        <p:spPr bwMode="auto">
          <a:xfrm>
            <a:off x="1646237" y="677862"/>
            <a:ext cx="9067800" cy="1600200"/>
          </a:xfrm>
          <a:prstGeom prst="rect">
            <a:avLst/>
          </a:prstGeom>
          <a:noFill/>
          <a:ln>
            <a:solidFill>
              <a:srgbClr val="FF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13">
            <a:extLst>
              <a:ext uri="{FF2B5EF4-FFF2-40B4-BE49-F238E27FC236}">
                <a16:creationId xmlns:a16="http://schemas.microsoft.com/office/drawing/2014/main" id="{002F8A5C-4ACC-4CDB-B41F-00BA0F8E25E9}"/>
              </a:ext>
            </a:extLst>
          </p:cNvPr>
          <p:cNvSpPr/>
          <p:nvPr/>
        </p:nvSpPr>
        <p:spPr bwMode="auto">
          <a:xfrm>
            <a:off x="1646237" y="2620962"/>
            <a:ext cx="9067800" cy="1714500"/>
          </a:xfrm>
          <a:prstGeom prst="rect">
            <a:avLst/>
          </a:prstGeom>
          <a:noFill/>
          <a:ln>
            <a:solidFill>
              <a:srgbClr val="FF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A7236402-8914-4F83-8B80-917873FF7EFC}"/>
              </a:ext>
            </a:extLst>
          </p:cNvPr>
          <p:cNvSpPr/>
          <p:nvPr/>
        </p:nvSpPr>
        <p:spPr bwMode="auto">
          <a:xfrm>
            <a:off x="1646237" y="4640262"/>
            <a:ext cx="9067800" cy="1676400"/>
          </a:xfrm>
          <a:prstGeom prst="rect">
            <a:avLst/>
          </a:prstGeom>
          <a:noFill/>
          <a:ln>
            <a:solidFill>
              <a:srgbClr val="FF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2" name="TextBox 1">
            <a:extLst>
              <a:ext uri="{FF2B5EF4-FFF2-40B4-BE49-F238E27FC236}">
                <a16:creationId xmlns:a16="http://schemas.microsoft.com/office/drawing/2014/main" id="{1C29B64A-D094-4370-A0C5-57FE6326F048}"/>
              </a:ext>
            </a:extLst>
          </p:cNvPr>
          <p:cNvSpPr txBox="1"/>
          <p:nvPr/>
        </p:nvSpPr>
        <p:spPr>
          <a:xfrm>
            <a:off x="2815006" y="6469062"/>
            <a:ext cx="1269631" cy="517065"/>
          </a:xfrm>
          <a:prstGeom prst="rect">
            <a:avLst/>
          </a:prstGeom>
          <a:noFill/>
        </p:spPr>
        <p:txBody>
          <a:bodyPr wrap="square" lIns="182880" tIns="146304" rIns="182880" bIns="146304" rtlCol="0">
            <a:spAutoFit/>
          </a:bodyPr>
          <a:lstStyle/>
          <a:p>
            <a:pPr algn="ctr">
              <a:lnSpc>
                <a:spcPct val="90000"/>
              </a:lnSpc>
              <a:spcAft>
                <a:spcPts val="600"/>
              </a:spcAft>
            </a:pPr>
            <a:r>
              <a:rPr lang="en-US" sz="1600" dirty="0" err="1">
                <a:gradFill>
                  <a:gsLst>
                    <a:gs pos="2917">
                      <a:schemeClr val="tx1"/>
                    </a:gs>
                    <a:gs pos="30000">
                      <a:schemeClr val="tx1"/>
                    </a:gs>
                  </a:gsLst>
                  <a:lin ang="5400000" scaled="0"/>
                </a:gradFill>
                <a:latin typeface="+mj-lt"/>
              </a:rPr>
              <a:t>ResNets</a:t>
            </a:r>
            <a:endParaRPr lang="en-US" sz="1600" dirty="0">
              <a:gradFill>
                <a:gsLst>
                  <a:gs pos="2917">
                    <a:schemeClr val="tx1"/>
                  </a:gs>
                  <a:gs pos="30000">
                    <a:schemeClr val="tx1"/>
                  </a:gs>
                </a:gsLst>
                <a:lin ang="5400000" scaled="0"/>
              </a:gradFill>
              <a:latin typeface="+mj-lt"/>
            </a:endParaRPr>
          </a:p>
        </p:txBody>
      </p:sp>
      <p:sp>
        <p:nvSpPr>
          <p:cNvPr id="16" name="TextBox 15">
            <a:extLst>
              <a:ext uri="{FF2B5EF4-FFF2-40B4-BE49-F238E27FC236}">
                <a16:creationId xmlns:a16="http://schemas.microsoft.com/office/drawing/2014/main" id="{16656C06-7100-49FF-982D-35CF5C74EEE3}"/>
              </a:ext>
            </a:extLst>
          </p:cNvPr>
          <p:cNvSpPr txBox="1"/>
          <p:nvPr/>
        </p:nvSpPr>
        <p:spPr>
          <a:xfrm>
            <a:off x="6625006" y="6485397"/>
            <a:ext cx="1269631" cy="517065"/>
          </a:xfrm>
          <a:prstGeom prst="rect">
            <a:avLst/>
          </a:prstGeom>
          <a:noFill/>
        </p:spPr>
        <p:txBody>
          <a:bodyPr wrap="square" lIns="182880" tIns="146304" rIns="182880" bIns="146304" rtlCol="0">
            <a:spAutoFit/>
          </a:bodyPr>
          <a:lstStyle/>
          <a:p>
            <a:pPr algn="ctr">
              <a:lnSpc>
                <a:spcPct val="90000"/>
              </a:lnSpc>
              <a:spcAft>
                <a:spcPts val="600"/>
              </a:spcAft>
            </a:pPr>
            <a:r>
              <a:rPr lang="en-US" sz="1600" dirty="0" err="1">
                <a:solidFill>
                  <a:srgbClr val="FF0000"/>
                </a:solidFill>
                <a:latin typeface="+mj-lt"/>
              </a:rPr>
              <a:t>DVANets</a:t>
            </a:r>
            <a:endParaRPr lang="en-US" sz="1600" dirty="0">
              <a:solidFill>
                <a:srgbClr val="FF0000"/>
              </a:solidFill>
              <a:latin typeface="+mj-lt"/>
            </a:endParaRPr>
          </a:p>
        </p:txBody>
      </p:sp>
      <p:sp>
        <p:nvSpPr>
          <p:cNvPr id="17" name="TextBox 16">
            <a:extLst>
              <a:ext uri="{FF2B5EF4-FFF2-40B4-BE49-F238E27FC236}">
                <a16:creationId xmlns:a16="http://schemas.microsoft.com/office/drawing/2014/main" id="{36C64D4D-9029-4891-B02E-FA4C67A4AE09}"/>
              </a:ext>
            </a:extLst>
          </p:cNvPr>
          <p:cNvSpPr txBox="1"/>
          <p:nvPr/>
        </p:nvSpPr>
        <p:spPr>
          <a:xfrm>
            <a:off x="10206406" y="6469062"/>
            <a:ext cx="1269631" cy="517065"/>
          </a:xfrm>
          <a:prstGeom prst="rect">
            <a:avLst/>
          </a:prstGeom>
          <a:noFill/>
        </p:spPr>
        <p:txBody>
          <a:bodyPr wrap="square" lIns="182880" tIns="146304" rIns="182880" bIns="146304" rtlCol="0">
            <a:spAutoFit/>
          </a:bodyPr>
          <a:lstStyle/>
          <a:p>
            <a:pPr algn="ctr">
              <a:lnSpc>
                <a:spcPct val="90000"/>
              </a:lnSpc>
              <a:spcAft>
                <a:spcPts val="600"/>
              </a:spcAft>
            </a:pPr>
            <a:r>
              <a:rPr lang="en-US" sz="1600" dirty="0" err="1">
                <a:solidFill>
                  <a:srgbClr val="FF0000"/>
                </a:solidFill>
                <a:latin typeface="+mj-lt"/>
              </a:rPr>
              <a:t>DMRNets</a:t>
            </a:r>
            <a:endParaRPr lang="en-US" sz="1600" dirty="0">
              <a:solidFill>
                <a:srgbClr val="FF0000"/>
              </a:solidFill>
              <a:latin typeface="+mj-lt"/>
            </a:endParaRPr>
          </a:p>
        </p:txBody>
      </p:sp>
    </p:spTree>
    <p:extLst>
      <p:ext uri="{BB962C8B-B14F-4D97-AF65-F5344CB8AC3E}">
        <p14:creationId xmlns:p14="http://schemas.microsoft.com/office/powerpoint/2010/main" val="4291588632"/>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extBox 40"/>
          <p:cNvSpPr txBox="1"/>
          <p:nvPr/>
        </p:nvSpPr>
        <p:spPr>
          <a:xfrm>
            <a:off x="457199" y="296862"/>
            <a:ext cx="11522075" cy="794064"/>
          </a:xfrm>
          <a:prstGeom prst="rect">
            <a:avLst/>
          </a:prstGeom>
          <a:noFill/>
        </p:spPr>
        <p:txBody>
          <a:bodyPr wrap="square" lIns="182880" tIns="146304" rIns="182880" bIns="146304" rtlCol="0">
            <a:spAutoFit/>
          </a:bodyPr>
          <a:lstStyle/>
          <a:p>
            <a:pPr algn="ctr">
              <a:lnSpc>
                <a:spcPct val="90000"/>
              </a:lnSpc>
              <a:spcAft>
                <a:spcPts val="600"/>
              </a:spcAft>
            </a:pPr>
            <a:r>
              <a:rPr lang="en-US" altLang="zh-CN" sz="3600" dirty="0">
                <a:gradFill>
                  <a:gsLst>
                    <a:gs pos="2917">
                      <a:schemeClr val="tx1"/>
                    </a:gs>
                    <a:gs pos="30000">
                      <a:schemeClr val="tx1"/>
                    </a:gs>
                  </a:gsLst>
                  <a:lin ang="5400000" scaled="0"/>
                </a:gradFill>
              </a:rPr>
              <a:t>Deep convolutional neural networks</a:t>
            </a:r>
            <a:endParaRPr lang="en-US" sz="3600" dirty="0">
              <a:gradFill>
                <a:gsLst>
                  <a:gs pos="2917">
                    <a:schemeClr val="tx1"/>
                  </a:gs>
                  <a:gs pos="30000">
                    <a:schemeClr val="tx1"/>
                  </a:gs>
                </a:gsLst>
                <a:lin ang="5400000" scaled="0"/>
              </a:gradFill>
            </a:endParaRPr>
          </a:p>
        </p:txBody>
      </p:sp>
      <p:pic>
        <p:nvPicPr>
          <p:cNvPr id="42" name="Picture 41">
            <a:extLst>
              <a:ext uri="{FF2B5EF4-FFF2-40B4-BE49-F238E27FC236}">
                <a16:creationId xmlns:a16="http://schemas.microsoft.com/office/drawing/2014/main" id="{88B28112-31DD-4579-B64A-1FEFE70332C6}"/>
              </a:ext>
            </a:extLst>
          </p:cNvPr>
          <p:cNvPicPr>
            <a:picLocks noChangeAspect="1"/>
          </p:cNvPicPr>
          <p:nvPr/>
        </p:nvPicPr>
        <p:blipFill>
          <a:blip r:embed="rId3"/>
          <a:stretch>
            <a:fillRect/>
          </a:stretch>
        </p:blipFill>
        <p:spPr>
          <a:xfrm>
            <a:off x="2179637" y="1668462"/>
            <a:ext cx="8130540" cy="2750820"/>
          </a:xfrm>
          <a:prstGeom prst="rect">
            <a:avLst/>
          </a:prstGeom>
        </p:spPr>
      </p:pic>
      <p:sp>
        <p:nvSpPr>
          <p:cNvPr id="43" name="TextBox 42">
            <a:extLst>
              <a:ext uri="{FF2B5EF4-FFF2-40B4-BE49-F238E27FC236}">
                <a16:creationId xmlns:a16="http://schemas.microsoft.com/office/drawing/2014/main" id="{C6BA015A-46AD-4F81-AADF-759D531F88E0}"/>
              </a:ext>
            </a:extLst>
          </p:cNvPr>
          <p:cNvSpPr txBox="1"/>
          <p:nvPr/>
        </p:nvSpPr>
        <p:spPr>
          <a:xfrm>
            <a:off x="4084637" y="4411662"/>
            <a:ext cx="3657601" cy="1037207"/>
          </a:xfrm>
          <a:prstGeom prst="rect">
            <a:avLst/>
          </a:prstGeom>
          <a:noFill/>
        </p:spPr>
        <p:txBody>
          <a:bodyPr wrap="square" lIns="182880" tIns="146304" rIns="182880" bIns="146304" rtlCol="0">
            <a:spAutoFit/>
          </a:bodyPr>
          <a:lstStyle/>
          <a:p>
            <a:pPr algn="ctr">
              <a:lnSpc>
                <a:spcPct val="90000"/>
              </a:lnSpc>
              <a:spcAft>
                <a:spcPts val="600"/>
              </a:spcAft>
            </a:pPr>
            <a:r>
              <a:rPr lang="en-US" altLang="zh-CN" sz="2400" dirty="0">
                <a:solidFill>
                  <a:schemeClr val="tx2">
                    <a:lumMod val="60000"/>
                    <a:lumOff val="40000"/>
                  </a:schemeClr>
                </a:solidFill>
              </a:rPr>
              <a:t>8</a:t>
            </a:r>
            <a:r>
              <a:rPr lang="en-US" sz="2400" dirty="0">
                <a:gradFill>
                  <a:gsLst>
                    <a:gs pos="2917">
                      <a:schemeClr val="tx1"/>
                    </a:gs>
                    <a:gs pos="30000">
                      <a:schemeClr val="tx1"/>
                    </a:gs>
                  </a:gsLst>
                  <a:lin ang="5400000" scaled="0"/>
                </a:gradFill>
              </a:rPr>
              <a:t> layers</a:t>
            </a:r>
          </a:p>
          <a:p>
            <a:pPr algn="ctr">
              <a:lnSpc>
                <a:spcPct val="90000"/>
              </a:lnSpc>
              <a:spcAft>
                <a:spcPts val="600"/>
              </a:spcAft>
            </a:pPr>
            <a:r>
              <a:rPr lang="en-US" sz="2400" dirty="0" err="1">
                <a:gradFill>
                  <a:gsLst>
                    <a:gs pos="2917">
                      <a:schemeClr val="tx1"/>
                    </a:gs>
                    <a:gs pos="30000">
                      <a:schemeClr val="tx1"/>
                    </a:gs>
                  </a:gsLst>
                  <a:lin ang="5400000" scaled="0"/>
                </a:gradFill>
              </a:rPr>
              <a:t>AlexNet</a:t>
            </a:r>
            <a:r>
              <a:rPr lang="en-US" sz="2400" dirty="0">
                <a:gradFill>
                  <a:gsLst>
                    <a:gs pos="2917">
                      <a:schemeClr val="tx1"/>
                    </a:gs>
                    <a:gs pos="30000">
                      <a:schemeClr val="tx1"/>
                    </a:gs>
                  </a:gsLst>
                  <a:lin ang="5400000" scaled="0"/>
                </a:gradFill>
              </a:rPr>
              <a:t>, 2012</a:t>
            </a:r>
          </a:p>
        </p:txBody>
      </p:sp>
      <p:sp>
        <p:nvSpPr>
          <p:cNvPr id="2" name="Slide Number Placeholder 1">
            <a:extLst>
              <a:ext uri="{FF2B5EF4-FFF2-40B4-BE49-F238E27FC236}">
                <a16:creationId xmlns:a16="http://schemas.microsoft.com/office/drawing/2014/main" id="{E30AFE1C-5F08-4519-AA62-3C76F9EE3A77}"/>
              </a:ext>
            </a:extLst>
          </p:cNvPr>
          <p:cNvSpPr>
            <a:spLocks noGrp="1"/>
          </p:cNvSpPr>
          <p:nvPr>
            <p:ph type="sldNum" sz="quarter" idx="4"/>
          </p:nvPr>
        </p:nvSpPr>
        <p:spPr/>
        <p:txBody>
          <a:bodyPr/>
          <a:lstStyle/>
          <a:p>
            <a:pPr algn="ctr"/>
            <a:fld id="{1BA29183-7CD2-4C0C-A7F1-D2FD10734D96}" type="slidenum">
              <a:rPr lang="en-US" smtClean="0"/>
              <a:pPr algn="ctr"/>
              <a:t>3</a:t>
            </a:fld>
            <a:endParaRPr lang="en-US" dirty="0"/>
          </a:p>
        </p:txBody>
      </p:sp>
    </p:spTree>
    <p:extLst>
      <p:ext uri="{BB962C8B-B14F-4D97-AF65-F5344CB8AC3E}">
        <p14:creationId xmlns:p14="http://schemas.microsoft.com/office/powerpoint/2010/main" val="1563986728"/>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51EDC4C-F4AC-4CB7-89E3-24735BB0147E}"/>
              </a:ext>
            </a:extLst>
          </p:cNvPr>
          <p:cNvPicPr>
            <a:picLocks noChangeAspect="1"/>
          </p:cNvPicPr>
          <p:nvPr/>
        </p:nvPicPr>
        <p:blipFill>
          <a:blip r:embed="rId3"/>
          <a:stretch>
            <a:fillRect/>
          </a:stretch>
        </p:blipFill>
        <p:spPr>
          <a:xfrm>
            <a:off x="2560637" y="1668462"/>
            <a:ext cx="1252106" cy="2967178"/>
          </a:xfrm>
          <a:prstGeom prst="rect">
            <a:avLst/>
          </a:prstGeom>
        </p:spPr>
      </p:pic>
      <p:pic>
        <p:nvPicPr>
          <p:cNvPr id="5" name="Picture 4">
            <a:extLst>
              <a:ext uri="{FF2B5EF4-FFF2-40B4-BE49-F238E27FC236}">
                <a16:creationId xmlns:a16="http://schemas.microsoft.com/office/drawing/2014/main" id="{6297F760-890D-42C6-B0E9-351195B5F54F}"/>
              </a:ext>
            </a:extLst>
          </p:cNvPr>
          <p:cNvPicPr>
            <a:picLocks noChangeAspect="1"/>
          </p:cNvPicPr>
          <p:nvPr/>
        </p:nvPicPr>
        <p:blipFill>
          <a:blip r:embed="rId4"/>
          <a:stretch>
            <a:fillRect/>
          </a:stretch>
        </p:blipFill>
        <p:spPr>
          <a:xfrm>
            <a:off x="5303837" y="2481107"/>
            <a:ext cx="1792632" cy="2154533"/>
          </a:xfrm>
          <a:prstGeom prst="rect">
            <a:avLst/>
          </a:prstGeom>
        </p:spPr>
      </p:pic>
      <p:pic>
        <p:nvPicPr>
          <p:cNvPr id="6" name="Picture 5">
            <a:extLst>
              <a:ext uri="{FF2B5EF4-FFF2-40B4-BE49-F238E27FC236}">
                <a16:creationId xmlns:a16="http://schemas.microsoft.com/office/drawing/2014/main" id="{8C36C380-B5C5-467D-AB1E-3DA388102C1A}"/>
              </a:ext>
            </a:extLst>
          </p:cNvPr>
          <p:cNvPicPr>
            <a:picLocks noChangeAspect="1"/>
          </p:cNvPicPr>
          <p:nvPr/>
        </p:nvPicPr>
        <p:blipFill>
          <a:blip r:embed="rId5"/>
          <a:stretch>
            <a:fillRect/>
          </a:stretch>
        </p:blipFill>
        <p:spPr>
          <a:xfrm>
            <a:off x="8580437" y="2484521"/>
            <a:ext cx="1891842" cy="2151119"/>
          </a:xfrm>
          <a:prstGeom prst="rect">
            <a:avLst/>
          </a:prstGeom>
        </p:spPr>
      </p:pic>
      <p:sp>
        <p:nvSpPr>
          <p:cNvPr id="7" name="TextBox 6">
            <a:extLst>
              <a:ext uri="{FF2B5EF4-FFF2-40B4-BE49-F238E27FC236}">
                <a16:creationId xmlns:a16="http://schemas.microsoft.com/office/drawing/2014/main" id="{5A02A8B1-28FF-49D7-AE50-8CF0BF586053}"/>
              </a:ext>
            </a:extLst>
          </p:cNvPr>
          <p:cNvSpPr txBox="1"/>
          <p:nvPr/>
        </p:nvSpPr>
        <p:spPr>
          <a:xfrm>
            <a:off x="457199" y="296862"/>
            <a:ext cx="11522075" cy="738664"/>
          </a:xfrm>
          <a:prstGeom prst="rect">
            <a:avLst/>
          </a:prstGeom>
          <a:noFill/>
        </p:spPr>
        <p:txBody>
          <a:bodyPr wrap="square" lIns="182880" tIns="146304" rIns="182880" bIns="146304" rtlCol="0">
            <a:spAutoFit/>
          </a:bodyPr>
          <a:lstStyle/>
          <a:p>
            <a:pPr algn="ctr">
              <a:lnSpc>
                <a:spcPct val="90000"/>
              </a:lnSpc>
              <a:spcAft>
                <a:spcPts val="600"/>
              </a:spcAft>
            </a:pPr>
            <a:r>
              <a:rPr lang="en-US" sz="3200" dirty="0">
                <a:gradFill>
                  <a:gsLst>
                    <a:gs pos="2917">
                      <a:schemeClr val="tx1"/>
                    </a:gs>
                    <a:gs pos="30000">
                      <a:schemeClr val="tx1"/>
                    </a:gs>
                  </a:gsLst>
                  <a:lin ang="5400000" scaled="0"/>
                </a:gradFill>
              </a:rPr>
              <a:t>(1) Wider: </a:t>
            </a:r>
            <a:r>
              <a:rPr lang="en-US" sz="3200" dirty="0" err="1">
                <a:gradFill>
                  <a:gsLst>
                    <a:gs pos="2917">
                      <a:schemeClr val="tx1"/>
                    </a:gs>
                    <a:gs pos="30000">
                      <a:schemeClr val="tx1"/>
                    </a:gs>
                  </a:gsLst>
                  <a:lin ang="5400000" scaled="0"/>
                </a:gradFill>
              </a:rPr>
              <a:t>ResNet</a:t>
            </a:r>
            <a:r>
              <a:rPr lang="en-US" sz="3200" dirty="0">
                <a:gradFill>
                  <a:gsLst>
                    <a:gs pos="2917">
                      <a:schemeClr val="tx1"/>
                    </a:gs>
                    <a:gs pos="30000">
                      <a:schemeClr val="tx1"/>
                    </a:gs>
                  </a:gsLst>
                  <a:lin ang="5400000" scaled="0"/>
                </a:gradFill>
              </a:rPr>
              <a:t> </a:t>
            </a:r>
            <a:r>
              <a:rPr lang="en-US" sz="3200" i="0" dirty="0">
                <a:gradFill>
                  <a:gsLst>
                    <a:gs pos="2917">
                      <a:schemeClr val="tx1"/>
                    </a:gs>
                    <a:gs pos="30000">
                      <a:schemeClr val="tx1"/>
                    </a:gs>
                  </a:gsLst>
                  <a:lin ang="5400000" scaled="0"/>
                </a:gradFill>
                <a:latin typeface="+mj-lt"/>
              </a:rPr>
              <a:t>&lt;</a:t>
            </a:r>
            <a:r>
              <a:rPr lang="en-US" sz="3200" dirty="0">
                <a:gradFill>
                  <a:gsLst>
                    <a:gs pos="2917">
                      <a:schemeClr val="tx1"/>
                    </a:gs>
                    <a:gs pos="30000">
                      <a:schemeClr val="tx1"/>
                    </a:gs>
                  </a:gsLst>
                  <a:lin ang="5400000" scaled="0"/>
                </a:gradFill>
              </a:rPr>
              <a:t> </a:t>
            </a:r>
            <a:r>
              <a:rPr lang="en-US" sz="3200" dirty="0" err="1">
                <a:gradFill>
                  <a:gsLst>
                    <a:gs pos="2917">
                      <a:schemeClr val="tx1"/>
                    </a:gs>
                    <a:gs pos="30000">
                      <a:schemeClr val="tx1"/>
                    </a:gs>
                  </a:gsLst>
                  <a:lin ang="5400000" scaled="0"/>
                </a:gradFill>
              </a:rPr>
              <a:t>DVANet</a:t>
            </a:r>
            <a:r>
              <a:rPr lang="en-US" sz="3200" dirty="0">
                <a:gradFill>
                  <a:gsLst>
                    <a:gs pos="2917">
                      <a:schemeClr val="tx1"/>
                    </a:gs>
                    <a:gs pos="30000">
                      <a:schemeClr val="tx1"/>
                    </a:gs>
                  </a:gsLst>
                  <a:lin ang="5400000" scaled="0"/>
                </a:gradFill>
              </a:rPr>
              <a:t> </a:t>
            </a:r>
            <a:r>
              <a:rPr lang="en-US" sz="3200" i="0" dirty="0">
                <a:gradFill>
                  <a:gsLst>
                    <a:gs pos="2917">
                      <a:schemeClr val="tx1"/>
                    </a:gs>
                    <a:gs pos="30000">
                      <a:schemeClr val="tx1"/>
                    </a:gs>
                  </a:gsLst>
                  <a:lin ang="5400000" scaled="0"/>
                </a:gradFill>
                <a:latin typeface="+mj-lt"/>
              </a:rPr>
              <a:t>&lt;</a:t>
            </a:r>
            <a:r>
              <a:rPr lang="en-US" sz="3200" dirty="0">
                <a:gradFill>
                  <a:gsLst>
                    <a:gs pos="2917">
                      <a:schemeClr val="tx1"/>
                    </a:gs>
                    <a:gs pos="30000">
                      <a:schemeClr val="tx1"/>
                    </a:gs>
                  </a:gsLst>
                  <a:lin ang="5400000" scaled="0"/>
                </a:gradFill>
              </a:rPr>
              <a:t> </a:t>
            </a:r>
            <a:r>
              <a:rPr lang="en-US" sz="3200" dirty="0" err="1">
                <a:gradFill>
                  <a:gsLst>
                    <a:gs pos="2917">
                      <a:schemeClr val="tx1"/>
                    </a:gs>
                    <a:gs pos="30000">
                      <a:schemeClr val="tx1"/>
                    </a:gs>
                  </a:gsLst>
                  <a:lin ang="5400000" scaled="0"/>
                </a:gradFill>
              </a:rPr>
              <a:t>DMRNet</a:t>
            </a:r>
            <a:endParaRPr lang="en-US" sz="3200" dirty="0">
              <a:gradFill>
                <a:gsLst>
                  <a:gs pos="2917">
                    <a:schemeClr val="tx1"/>
                  </a:gs>
                  <a:gs pos="30000">
                    <a:schemeClr val="tx1"/>
                  </a:gs>
                </a:gsLst>
                <a:lin ang="5400000" scaled="0"/>
              </a:gradFill>
            </a:endParaRPr>
          </a:p>
        </p:txBody>
      </p:sp>
      <p:sp>
        <p:nvSpPr>
          <p:cNvPr id="15" name="TextBox 14">
            <a:extLst>
              <a:ext uri="{FF2B5EF4-FFF2-40B4-BE49-F238E27FC236}">
                <a16:creationId xmlns:a16="http://schemas.microsoft.com/office/drawing/2014/main" id="{55E03B66-A611-4A3C-B0EF-39E0E245A6B8}"/>
              </a:ext>
            </a:extLst>
          </p:cNvPr>
          <p:cNvSpPr txBox="1"/>
          <p:nvPr/>
        </p:nvSpPr>
        <p:spPr>
          <a:xfrm>
            <a:off x="3703637" y="3192462"/>
            <a:ext cx="1524000" cy="738664"/>
          </a:xfrm>
          <a:prstGeom prst="rect">
            <a:avLst/>
          </a:prstGeom>
          <a:noFill/>
        </p:spPr>
        <p:txBody>
          <a:bodyPr wrap="square" lIns="182880" tIns="146304" rIns="182880" bIns="146304" rtlCol="0">
            <a:spAutoFit/>
          </a:bodyPr>
          <a:lstStyle/>
          <a:p>
            <a:pPr algn="ctr">
              <a:lnSpc>
                <a:spcPct val="90000"/>
              </a:lnSpc>
              <a:spcAft>
                <a:spcPts val="600"/>
              </a:spcAft>
            </a:pPr>
            <a:r>
              <a:rPr lang="en-US" sz="3200" b="0" i="0" dirty="0">
                <a:gradFill>
                  <a:gsLst>
                    <a:gs pos="2917">
                      <a:schemeClr val="tx1"/>
                    </a:gs>
                    <a:gs pos="30000">
                      <a:schemeClr val="tx1"/>
                    </a:gs>
                  </a:gsLst>
                  <a:lin ang="5400000" scaled="0"/>
                </a:gradFill>
                <a:latin typeface="+mj-lt"/>
              </a:rPr>
              <a:t>&lt;</a:t>
            </a:r>
            <a:endParaRPr lang="en-US" sz="3200" dirty="0">
              <a:gradFill>
                <a:gsLst>
                  <a:gs pos="2917">
                    <a:schemeClr val="tx1"/>
                  </a:gs>
                  <a:gs pos="30000">
                    <a:schemeClr val="tx1"/>
                  </a:gs>
                </a:gsLst>
                <a:lin ang="5400000" scaled="0"/>
              </a:gradFill>
            </a:endParaRPr>
          </a:p>
        </p:txBody>
      </p:sp>
      <p:sp>
        <p:nvSpPr>
          <p:cNvPr id="16" name="TextBox 15">
            <a:extLst>
              <a:ext uri="{FF2B5EF4-FFF2-40B4-BE49-F238E27FC236}">
                <a16:creationId xmlns:a16="http://schemas.microsoft.com/office/drawing/2014/main" id="{3C3F1E7C-FD1E-4A95-A030-03FF01BCB4D8}"/>
              </a:ext>
            </a:extLst>
          </p:cNvPr>
          <p:cNvSpPr txBox="1"/>
          <p:nvPr/>
        </p:nvSpPr>
        <p:spPr>
          <a:xfrm>
            <a:off x="7132637" y="3192462"/>
            <a:ext cx="1524000" cy="738664"/>
          </a:xfrm>
          <a:prstGeom prst="rect">
            <a:avLst/>
          </a:prstGeom>
          <a:noFill/>
        </p:spPr>
        <p:txBody>
          <a:bodyPr wrap="square" lIns="182880" tIns="146304" rIns="182880" bIns="146304" rtlCol="0">
            <a:spAutoFit/>
          </a:bodyPr>
          <a:lstStyle/>
          <a:p>
            <a:pPr algn="ctr">
              <a:lnSpc>
                <a:spcPct val="90000"/>
              </a:lnSpc>
              <a:spcAft>
                <a:spcPts val="600"/>
              </a:spcAft>
            </a:pPr>
            <a:r>
              <a:rPr lang="en-US" sz="3200" b="0" i="0" dirty="0">
                <a:gradFill>
                  <a:gsLst>
                    <a:gs pos="2917">
                      <a:schemeClr val="tx1"/>
                    </a:gs>
                    <a:gs pos="30000">
                      <a:schemeClr val="tx1"/>
                    </a:gs>
                  </a:gsLst>
                  <a:lin ang="5400000" scaled="0"/>
                </a:gradFill>
                <a:latin typeface="+mj-lt"/>
              </a:rPr>
              <a:t>&lt;</a:t>
            </a:r>
            <a:endParaRPr lang="en-US" sz="32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984617806"/>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14C04BB-33B8-4B18-89ED-016854D8F01A}"/>
              </a:ext>
            </a:extLst>
          </p:cNvPr>
          <p:cNvPicPr>
            <a:picLocks noChangeAspect="1"/>
          </p:cNvPicPr>
          <p:nvPr/>
        </p:nvPicPr>
        <p:blipFill>
          <a:blip r:embed="rId3"/>
          <a:stretch>
            <a:fillRect/>
          </a:stretch>
        </p:blipFill>
        <p:spPr>
          <a:xfrm>
            <a:off x="1951035" y="1259658"/>
            <a:ext cx="709355" cy="5742804"/>
          </a:xfrm>
          <a:prstGeom prst="rect">
            <a:avLst/>
          </a:prstGeom>
        </p:spPr>
      </p:pic>
      <p:pic>
        <p:nvPicPr>
          <p:cNvPr id="5" name="Picture 4">
            <a:extLst>
              <a:ext uri="{FF2B5EF4-FFF2-40B4-BE49-F238E27FC236}">
                <a16:creationId xmlns:a16="http://schemas.microsoft.com/office/drawing/2014/main" id="{FB0CA76E-3584-4F35-AD8B-176730DD85CF}"/>
              </a:ext>
            </a:extLst>
          </p:cNvPr>
          <p:cNvPicPr>
            <a:picLocks noChangeAspect="1"/>
          </p:cNvPicPr>
          <p:nvPr/>
        </p:nvPicPr>
        <p:blipFill>
          <a:blip r:embed="rId4"/>
          <a:stretch>
            <a:fillRect/>
          </a:stretch>
        </p:blipFill>
        <p:spPr>
          <a:xfrm>
            <a:off x="5645311" y="1259658"/>
            <a:ext cx="940790" cy="5742804"/>
          </a:xfrm>
          <a:prstGeom prst="rect">
            <a:avLst/>
          </a:prstGeom>
        </p:spPr>
      </p:pic>
      <p:pic>
        <p:nvPicPr>
          <p:cNvPr id="6" name="Picture 5">
            <a:extLst>
              <a:ext uri="{FF2B5EF4-FFF2-40B4-BE49-F238E27FC236}">
                <a16:creationId xmlns:a16="http://schemas.microsoft.com/office/drawing/2014/main" id="{29B5A3F3-AF28-49DB-89BE-AEBD1527638B}"/>
              </a:ext>
            </a:extLst>
          </p:cNvPr>
          <p:cNvPicPr>
            <a:picLocks noChangeAspect="1"/>
          </p:cNvPicPr>
          <p:nvPr/>
        </p:nvPicPr>
        <p:blipFill>
          <a:blip r:embed="rId5"/>
          <a:stretch>
            <a:fillRect/>
          </a:stretch>
        </p:blipFill>
        <p:spPr>
          <a:xfrm>
            <a:off x="9163128" y="1259658"/>
            <a:ext cx="1085671" cy="5742804"/>
          </a:xfrm>
          <a:prstGeom prst="rect">
            <a:avLst/>
          </a:prstGeom>
        </p:spPr>
      </p:pic>
      <p:sp>
        <p:nvSpPr>
          <p:cNvPr id="2" name="TextBox 1">
            <a:extLst>
              <a:ext uri="{FF2B5EF4-FFF2-40B4-BE49-F238E27FC236}">
                <a16:creationId xmlns:a16="http://schemas.microsoft.com/office/drawing/2014/main" id="{C9B696B6-E92A-4D67-8F9D-5B3A0938D348}"/>
              </a:ext>
            </a:extLst>
          </p:cNvPr>
          <p:cNvSpPr txBox="1"/>
          <p:nvPr/>
        </p:nvSpPr>
        <p:spPr>
          <a:xfrm>
            <a:off x="3398837" y="3192462"/>
            <a:ext cx="1524000" cy="738664"/>
          </a:xfrm>
          <a:prstGeom prst="rect">
            <a:avLst/>
          </a:prstGeom>
          <a:noFill/>
        </p:spPr>
        <p:txBody>
          <a:bodyPr wrap="square" lIns="182880" tIns="146304" rIns="182880" bIns="146304" rtlCol="0">
            <a:spAutoFit/>
          </a:bodyPr>
          <a:lstStyle/>
          <a:p>
            <a:pPr algn="ctr">
              <a:lnSpc>
                <a:spcPct val="90000"/>
              </a:lnSpc>
              <a:spcAft>
                <a:spcPts val="600"/>
              </a:spcAft>
            </a:pPr>
            <a:r>
              <a:rPr lang="en-US" sz="3200" i="0" dirty="0">
                <a:gradFill>
                  <a:gsLst>
                    <a:gs pos="2917">
                      <a:schemeClr val="tx1"/>
                    </a:gs>
                    <a:gs pos="30000">
                      <a:schemeClr val="tx1"/>
                    </a:gs>
                  </a:gsLst>
                  <a:lin ang="5400000" scaled="0"/>
                </a:gradFill>
                <a:latin typeface="+mj-lt"/>
              </a:rPr>
              <a:t>&gt;</a:t>
            </a:r>
            <a:endParaRPr lang="en-US" sz="2400" dirty="0">
              <a:gradFill>
                <a:gsLst>
                  <a:gs pos="2917">
                    <a:schemeClr val="tx1"/>
                  </a:gs>
                  <a:gs pos="30000">
                    <a:schemeClr val="tx1"/>
                  </a:gs>
                </a:gsLst>
                <a:lin ang="5400000" scaled="0"/>
              </a:gradFill>
            </a:endParaRPr>
          </a:p>
        </p:txBody>
      </p:sp>
      <p:sp>
        <p:nvSpPr>
          <p:cNvPr id="13" name="TextBox 12">
            <a:extLst>
              <a:ext uri="{FF2B5EF4-FFF2-40B4-BE49-F238E27FC236}">
                <a16:creationId xmlns:a16="http://schemas.microsoft.com/office/drawing/2014/main" id="{D332C698-47E1-4946-883C-17BDBE765EE0}"/>
              </a:ext>
            </a:extLst>
          </p:cNvPr>
          <p:cNvSpPr txBox="1"/>
          <p:nvPr/>
        </p:nvSpPr>
        <p:spPr>
          <a:xfrm>
            <a:off x="7132637" y="3192462"/>
            <a:ext cx="1524000" cy="738664"/>
          </a:xfrm>
          <a:prstGeom prst="rect">
            <a:avLst/>
          </a:prstGeom>
          <a:noFill/>
        </p:spPr>
        <p:txBody>
          <a:bodyPr wrap="square" lIns="182880" tIns="146304" rIns="182880" bIns="146304" rtlCol="0">
            <a:spAutoFit/>
          </a:bodyPr>
          <a:lstStyle/>
          <a:p>
            <a:pPr algn="ctr">
              <a:lnSpc>
                <a:spcPct val="90000"/>
              </a:lnSpc>
              <a:spcAft>
                <a:spcPts val="600"/>
              </a:spcAft>
            </a:pPr>
            <a:r>
              <a:rPr lang="en-US" sz="3200" b="0" i="0" dirty="0">
                <a:gradFill>
                  <a:gsLst>
                    <a:gs pos="2917">
                      <a:schemeClr val="tx1"/>
                    </a:gs>
                    <a:gs pos="30000">
                      <a:schemeClr val="tx1"/>
                    </a:gs>
                  </a:gsLst>
                  <a:lin ang="5400000" scaled="0"/>
                </a:gradFill>
                <a:latin typeface="+mj-lt"/>
              </a:rPr>
              <a:t>&gt;</a:t>
            </a:r>
            <a:endParaRPr lang="en-US" sz="2400" dirty="0">
              <a:gradFill>
                <a:gsLst>
                  <a:gs pos="2917">
                    <a:schemeClr val="tx1"/>
                  </a:gs>
                  <a:gs pos="30000">
                    <a:schemeClr val="tx1"/>
                  </a:gs>
                </a:gsLst>
                <a:lin ang="5400000" scaled="0"/>
              </a:gradFill>
            </a:endParaRP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5B0AF0D2-D3E2-4A6E-8AA7-869C99C452FC}"/>
                  </a:ext>
                </a:extLst>
              </p:cNvPr>
              <p:cNvSpPr txBox="1"/>
              <p:nvPr/>
            </p:nvSpPr>
            <p:spPr>
              <a:xfrm>
                <a:off x="457199" y="296862"/>
                <a:ext cx="11522075" cy="738664"/>
              </a:xfrm>
              <a:prstGeom prst="rect">
                <a:avLst/>
              </a:prstGeom>
              <a:noFill/>
            </p:spPr>
            <p:txBody>
              <a:bodyPr wrap="square" lIns="182880" tIns="146304" rIns="182880" bIns="146304" rtlCol="0">
                <a:spAutoFit/>
              </a:bodyPr>
              <a:lstStyle/>
              <a:p>
                <a:pPr algn="ctr">
                  <a:lnSpc>
                    <a:spcPct val="90000"/>
                  </a:lnSpc>
                  <a:spcAft>
                    <a:spcPts val="600"/>
                  </a:spcAft>
                </a:pPr>
                <a:r>
                  <a:rPr lang="en-US" sz="3200" dirty="0">
                    <a:gradFill>
                      <a:gsLst>
                        <a:gs pos="2917">
                          <a:schemeClr val="tx1"/>
                        </a:gs>
                        <a:gs pos="30000">
                          <a:schemeClr val="tx1"/>
                        </a:gs>
                      </a:gsLst>
                      <a:lin ang="5400000" scaled="0"/>
                    </a:gradFill>
                  </a:rPr>
                  <a:t>(2) Less deep: </a:t>
                </a:r>
                <a:r>
                  <a:rPr lang="en-US" sz="3200" dirty="0" err="1">
                    <a:gradFill>
                      <a:gsLst>
                        <a:gs pos="2917">
                          <a:schemeClr val="tx1"/>
                        </a:gs>
                        <a:gs pos="30000">
                          <a:schemeClr val="tx1"/>
                        </a:gs>
                      </a:gsLst>
                      <a:lin ang="5400000" scaled="0"/>
                    </a:gradFill>
                  </a:rPr>
                  <a:t>ResNet</a:t>
                </a:r>
                <a:r>
                  <a:rPr lang="en-US" sz="3200" dirty="0">
                    <a:gradFill>
                      <a:gsLst>
                        <a:gs pos="2917">
                          <a:schemeClr val="tx1"/>
                        </a:gs>
                        <a:gs pos="30000">
                          <a:schemeClr val="tx1"/>
                        </a:gs>
                      </a:gsLst>
                      <a:lin ang="5400000" scaled="0"/>
                    </a:gradFill>
                  </a:rPr>
                  <a:t> </a:t>
                </a:r>
                <a:r>
                  <a:rPr lang="en-US" sz="3200" i="0" dirty="0">
                    <a:gradFill>
                      <a:gsLst>
                        <a:gs pos="2917">
                          <a:schemeClr val="tx1"/>
                        </a:gs>
                        <a:gs pos="30000">
                          <a:schemeClr val="tx1"/>
                        </a:gs>
                      </a:gsLst>
                      <a:lin ang="5400000" scaled="0"/>
                    </a:gradFill>
                    <a:latin typeface="+mj-lt"/>
                  </a:rPr>
                  <a:t>&gt;</a:t>
                </a:r>
                <a:r>
                  <a:rPr lang="en-US" sz="3200" dirty="0">
                    <a:gradFill>
                      <a:gsLst>
                        <a:gs pos="2917">
                          <a:schemeClr val="tx1"/>
                        </a:gs>
                        <a:gs pos="30000">
                          <a:schemeClr val="tx1"/>
                        </a:gs>
                      </a:gsLst>
                      <a:lin ang="5400000" scaled="0"/>
                    </a:gradFill>
                  </a:rPr>
                  <a:t> </a:t>
                </a:r>
                <a:r>
                  <a:rPr lang="en-US" sz="3200" dirty="0" err="1">
                    <a:gradFill>
                      <a:gsLst>
                        <a:gs pos="2917">
                          <a:schemeClr val="tx1"/>
                        </a:gs>
                        <a:gs pos="30000">
                          <a:schemeClr val="tx1"/>
                        </a:gs>
                      </a:gsLst>
                      <a:lin ang="5400000" scaled="0"/>
                    </a:gradFill>
                  </a:rPr>
                  <a:t>DVANet</a:t>
                </a:r>
                <a14:m>
                  <m:oMath xmlns:m="http://schemas.openxmlformats.org/officeDocument/2006/math">
                    <m:r>
                      <a:rPr lang="en-US" sz="3200" i="1" dirty="0" smtClean="0">
                        <a:gradFill>
                          <a:gsLst>
                            <a:gs pos="2917">
                              <a:schemeClr val="tx1"/>
                            </a:gs>
                            <a:gs pos="30000">
                              <a:schemeClr val="tx1"/>
                            </a:gs>
                          </a:gsLst>
                          <a:lin ang="5400000" scaled="0"/>
                        </a:gradFill>
                        <a:latin typeface="Cambria Math" panose="02040503050406030204" pitchFamily="18" charset="0"/>
                      </a:rPr>
                      <m:t> </m:t>
                    </m:r>
                  </m:oMath>
                </a14:m>
                <a:r>
                  <a:rPr lang="en-US" sz="3200" i="0" dirty="0">
                    <a:gradFill>
                      <a:gsLst>
                        <a:gs pos="2917">
                          <a:schemeClr val="tx1"/>
                        </a:gs>
                        <a:gs pos="30000">
                          <a:schemeClr val="tx1"/>
                        </a:gs>
                      </a:gsLst>
                      <a:lin ang="5400000" scaled="0"/>
                    </a:gradFill>
                    <a:latin typeface="+mj-lt"/>
                  </a:rPr>
                  <a:t>&gt;</a:t>
                </a:r>
                <a14:m>
                  <m:oMath xmlns:m="http://schemas.openxmlformats.org/officeDocument/2006/math">
                    <m:r>
                      <a:rPr lang="en-US" sz="3200" i="1" dirty="0" smtClean="0">
                        <a:gradFill>
                          <a:gsLst>
                            <a:gs pos="2917">
                              <a:schemeClr val="tx1"/>
                            </a:gs>
                            <a:gs pos="30000">
                              <a:schemeClr val="tx1"/>
                            </a:gs>
                          </a:gsLst>
                          <a:lin ang="5400000" scaled="0"/>
                        </a:gradFill>
                        <a:latin typeface="Cambria Math" panose="02040503050406030204" pitchFamily="18" charset="0"/>
                      </a:rPr>
                      <m:t> </m:t>
                    </m:r>
                  </m:oMath>
                </a14:m>
                <a:r>
                  <a:rPr lang="en-US" sz="3200" dirty="0" err="1">
                    <a:gradFill>
                      <a:gsLst>
                        <a:gs pos="2917">
                          <a:schemeClr val="tx1"/>
                        </a:gs>
                        <a:gs pos="30000">
                          <a:schemeClr val="tx1"/>
                        </a:gs>
                      </a:gsLst>
                      <a:lin ang="5400000" scaled="0"/>
                    </a:gradFill>
                  </a:rPr>
                  <a:t>DMRNet</a:t>
                </a:r>
                <a:endParaRPr lang="en-US" sz="3200" dirty="0">
                  <a:gradFill>
                    <a:gsLst>
                      <a:gs pos="2917">
                        <a:schemeClr val="tx1"/>
                      </a:gs>
                      <a:gs pos="30000">
                        <a:schemeClr val="tx1"/>
                      </a:gs>
                    </a:gsLst>
                    <a:lin ang="5400000" scaled="0"/>
                  </a:gradFill>
                </a:endParaRPr>
              </a:p>
            </p:txBody>
          </p:sp>
        </mc:Choice>
        <mc:Fallback xmlns="">
          <p:sp>
            <p:nvSpPr>
              <p:cNvPr id="14" name="TextBox 13">
                <a:extLst>
                  <a:ext uri="{FF2B5EF4-FFF2-40B4-BE49-F238E27FC236}">
                    <a16:creationId xmlns:a16="http://schemas.microsoft.com/office/drawing/2014/main" id="{5B0AF0D2-D3E2-4A6E-8AA7-869C99C452FC}"/>
                  </a:ext>
                </a:extLst>
              </p:cNvPr>
              <p:cNvSpPr txBox="1">
                <a:spLocks noRot="1" noChangeAspect="1" noMove="1" noResize="1" noEditPoints="1" noAdjustHandles="1" noChangeArrowheads="1" noChangeShapeType="1" noTextEdit="1"/>
              </p:cNvSpPr>
              <p:nvPr/>
            </p:nvSpPr>
            <p:spPr>
              <a:xfrm>
                <a:off x="457199" y="296862"/>
                <a:ext cx="11522075" cy="738664"/>
              </a:xfrm>
              <a:prstGeom prst="rect">
                <a:avLst/>
              </a:prstGeom>
              <a:blipFill>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51837620"/>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0BBD6FD-0DB3-45B4-92D8-C67417CEC45A}"/>
              </a:ext>
            </a:extLst>
          </p:cNvPr>
          <p:cNvSpPr>
            <a:spLocks noGrp="1"/>
          </p:cNvSpPr>
          <p:nvPr>
            <p:ph type="body" sz="quarter" idx="10"/>
          </p:nvPr>
        </p:nvSpPr>
        <p:spPr/>
        <p:txBody>
          <a:bodyPr/>
          <a:lstStyle/>
          <a:p>
            <a:endParaRPr lang="en-US"/>
          </a:p>
        </p:txBody>
      </p:sp>
      <p:pic>
        <p:nvPicPr>
          <p:cNvPr id="5" name="Picture 4">
            <a:extLst>
              <a:ext uri="{FF2B5EF4-FFF2-40B4-BE49-F238E27FC236}">
                <a16:creationId xmlns:a16="http://schemas.microsoft.com/office/drawing/2014/main" id="{FA95BF4E-B004-4047-8345-675D9B751145}"/>
              </a:ext>
            </a:extLst>
          </p:cNvPr>
          <p:cNvPicPr>
            <a:picLocks noChangeAspect="1"/>
          </p:cNvPicPr>
          <p:nvPr/>
        </p:nvPicPr>
        <p:blipFill>
          <a:blip r:embed="rId3"/>
          <a:stretch>
            <a:fillRect/>
          </a:stretch>
        </p:blipFill>
        <p:spPr>
          <a:xfrm>
            <a:off x="3339306" y="1897062"/>
            <a:ext cx="5757863" cy="4267200"/>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8301E0CA-A608-4FC6-A1B8-D58549B3AD51}"/>
                  </a:ext>
                </a:extLst>
              </p:cNvPr>
              <p:cNvSpPr txBox="1"/>
              <p:nvPr/>
            </p:nvSpPr>
            <p:spPr>
              <a:xfrm>
                <a:off x="457199" y="296862"/>
                <a:ext cx="11522075" cy="738664"/>
              </a:xfrm>
              <a:prstGeom prst="rect">
                <a:avLst/>
              </a:prstGeom>
              <a:noFill/>
            </p:spPr>
            <p:txBody>
              <a:bodyPr wrap="square" lIns="182880" tIns="146304" rIns="182880" bIns="146304" rtlCol="0">
                <a:spAutoFit/>
              </a:bodyPr>
              <a:lstStyle/>
              <a:p>
                <a:pPr algn="ctr">
                  <a:lnSpc>
                    <a:spcPct val="90000"/>
                  </a:lnSpc>
                  <a:spcAft>
                    <a:spcPts val="600"/>
                  </a:spcAft>
                </a:pPr>
                <a:r>
                  <a:rPr lang="en-US" sz="3200" dirty="0">
                    <a:gradFill>
                      <a:gsLst>
                        <a:gs pos="2917">
                          <a:schemeClr val="tx1"/>
                        </a:gs>
                        <a:gs pos="30000">
                          <a:schemeClr val="tx1"/>
                        </a:gs>
                      </a:gsLst>
                      <a:lin ang="5400000" scaled="0"/>
                    </a:gradFill>
                  </a:rPr>
                  <a:t>(2</a:t>
                </a:r>
                <a:r>
                  <a:rPr lang="en-US" sz="3200">
                    <a:gradFill>
                      <a:gsLst>
                        <a:gs pos="2917">
                          <a:schemeClr val="tx1"/>
                        </a:gs>
                        <a:gs pos="30000">
                          <a:schemeClr val="tx1"/>
                        </a:gs>
                      </a:gsLst>
                      <a:lin ang="5400000" scaled="0"/>
                    </a:gradFill>
                  </a:rPr>
                  <a:t>) Less deep: </a:t>
                </a:r>
                <a:r>
                  <a:rPr lang="en-US" sz="3200" dirty="0" err="1">
                    <a:gradFill>
                      <a:gsLst>
                        <a:gs pos="2917">
                          <a:schemeClr val="tx1"/>
                        </a:gs>
                        <a:gs pos="30000">
                          <a:schemeClr val="tx1"/>
                        </a:gs>
                      </a:gsLst>
                      <a:lin ang="5400000" scaled="0"/>
                    </a:gradFill>
                  </a:rPr>
                  <a:t>ResNet</a:t>
                </a:r>
                <a:r>
                  <a:rPr lang="en-US" sz="3200" dirty="0">
                    <a:gradFill>
                      <a:gsLst>
                        <a:gs pos="2917">
                          <a:schemeClr val="tx1"/>
                        </a:gs>
                        <a:gs pos="30000">
                          <a:schemeClr val="tx1"/>
                        </a:gs>
                      </a:gsLst>
                      <a:lin ang="5400000" scaled="0"/>
                    </a:gradFill>
                  </a:rPr>
                  <a:t> </a:t>
                </a:r>
                <a:r>
                  <a:rPr lang="en-US" sz="3200" i="0" dirty="0">
                    <a:gradFill>
                      <a:gsLst>
                        <a:gs pos="2917">
                          <a:schemeClr val="tx1"/>
                        </a:gs>
                        <a:gs pos="30000">
                          <a:schemeClr val="tx1"/>
                        </a:gs>
                      </a:gsLst>
                      <a:lin ang="5400000" scaled="0"/>
                    </a:gradFill>
                    <a:latin typeface="+mj-lt"/>
                  </a:rPr>
                  <a:t>&gt;</a:t>
                </a:r>
                <a:r>
                  <a:rPr lang="en-US" sz="3200" dirty="0">
                    <a:gradFill>
                      <a:gsLst>
                        <a:gs pos="2917">
                          <a:schemeClr val="tx1"/>
                        </a:gs>
                        <a:gs pos="30000">
                          <a:schemeClr val="tx1"/>
                        </a:gs>
                      </a:gsLst>
                      <a:lin ang="5400000" scaled="0"/>
                    </a:gradFill>
                  </a:rPr>
                  <a:t> </a:t>
                </a:r>
                <a:r>
                  <a:rPr lang="en-US" sz="3200" dirty="0" err="1">
                    <a:gradFill>
                      <a:gsLst>
                        <a:gs pos="2917">
                          <a:schemeClr val="tx1"/>
                        </a:gs>
                        <a:gs pos="30000">
                          <a:schemeClr val="tx1"/>
                        </a:gs>
                      </a:gsLst>
                      <a:lin ang="5400000" scaled="0"/>
                    </a:gradFill>
                  </a:rPr>
                  <a:t>DVANet</a:t>
                </a:r>
                <a14:m>
                  <m:oMath xmlns:m="http://schemas.openxmlformats.org/officeDocument/2006/math">
                    <m:r>
                      <a:rPr lang="en-US" sz="3200" i="1" dirty="0" smtClean="0">
                        <a:gradFill>
                          <a:gsLst>
                            <a:gs pos="2917">
                              <a:schemeClr val="tx1"/>
                            </a:gs>
                            <a:gs pos="30000">
                              <a:schemeClr val="tx1"/>
                            </a:gs>
                          </a:gsLst>
                          <a:lin ang="5400000" scaled="0"/>
                        </a:gradFill>
                        <a:latin typeface="Cambria Math" panose="02040503050406030204" pitchFamily="18" charset="0"/>
                      </a:rPr>
                      <m:t> </m:t>
                    </m:r>
                  </m:oMath>
                </a14:m>
                <a:r>
                  <a:rPr lang="en-US" sz="3200" i="0" dirty="0">
                    <a:gradFill>
                      <a:gsLst>
                        <a:gs pos="2917">
                          <a:schemeClr val="tx1"/>
                        </a:gs>
                        <a:gs pos="30000">
                          <a:schemeClr val="tx1"/>
                        </a:gs>
                      </a:gsLst>
                      <a:lin ang="5400000" scaled="0"/>
                    </a:gradFill>
                    <a:latin typeface="+mj-lt"/>
                  </a:rPr>
                  <a:t>&gt;</a:t>
                </a:r>
                <a14:m>
                  <m:oMath xmlns:m="http://schemas.openxmlformats.org/officeDocument/2006/math">
                    <m:r>
                      <a:rPr lang="en-US" sz="3200" i="1" dirty="0" smtClean="0">
                        <a:gradFill>
                          <a:gsLst>
                            <a:gs pos="2917">
                              <a:schemeClr val="tx1"/>
                            </a:gs>
                            <a:gs pos="30000">
                              <a:schemeClr val="tx1"/>
                            </a:gs>
                          </a:gsLst>
                          <a:lin ang="5400000" scaled="0"/>
                        </a:gradFill>
                        <a:latin typeface="Cambria Math" panose="02040503050406030204" pitchFamily="18" charset="0"/>
                      </a:rPr>
                      <m:t> </m:t>
                    </m:r>
                  </m:oMath>
                </a14:m>
                <a:r>
                  <a:rPr lang="en-US" sz="3200" dirty="0" err="1">
                    <a:gradFill>
                      <a:gsLst>
                        <a:gs pos="2917">
                          <a:schemeClr val="tx1"/>
                        </a:gs>
                        <a:gs pos="30000">
                          <a:schemeClr val="tx1"/>
                        </a:gs>
                      </a:gsLst>
                      <a:lin ang="5400000" scaled="0"/>
                    </a:gradFill>
                  </a:rPr>
                  <a:t>DMRNet</a:t>
                </a:r>
                <a:endParaRPr lang="en-US" sz="3200" dirty="0">
                  <a:gradFill>
                    <a:gsLst>
                      <a:gs pos="2917">
                        <a:schemeClr val="tx1"/>
                      </a:gs>
                      <a:gs pos="30000">
                        <a:schemeClr val="tx1"/>
                      </a:gs>
                    </a:gsLst>
                    <a:lin ang="5400000" scaled="0"/>
                  </a:gradFill>
                </a:endParaRPr>
              </a:p>
            </p:txBody>
          </p:sp>
        </mc:Choice>
        <mc:Fallback xmlns="">
          <p:sp>
            <p:nvSpPr>
              <p:cNvPr id="8" name="TextBox 7">
                <a:extLst>
                  <a:ext uri="{FF2B5EF4-FFF2-40B4-BE49-F238E27FC236}">
                    <a16:creationId xmlns:a16="http://schemas.microsoft.com/office/drawing/2014/main" id="{8301E0CA-A608-4FC6-A1B8-D58549B3AD51}"/>
                  </a:ext>
                </a:extLst>
              </p:cNvPr>
              <p:cNvSpPr txBox="1">
                <a:spLocks noRot="1" noChangeAspect="1" noMove="1" noResize="1" noEditPoints="1" noAdjustHandles="1" noChangeArrowheads="1" noChangeShapeType="1" noTextEdit="1"/>
              </p:cNvSpPr>
              <p:nvPr/>
            </p:nvSpPr>
            <p:spPr>
              <a:xfrm>
                <a:off x="457199" y="296862"/>
                <a:ext cx="11522075" cy="738664"/>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970505711"/>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extBox 5"/>
          <p:cNvSpPr txBox="1"/>
          <p:nvPr/>
        </p:nvSpPr>
        <p:spPr>
          <a:xfrm>
            <a:off x="457199" y="296862"/>
            <a:ext cx="11522075" cy="738664"/>
          </a:xfrm>
          <a:prstGeom prst="rect">
            <a:avLst/>
          </a:prstGeom>
          <a:noFill/>
        </p:spPr>
        <p:txBody>
          <a:bodyPr wrap="square" lIns="182880" tIns="146304" rIns="182880" bIns="146304" rtlCol="0">
            <a:spAutoFit/>
          </a:bodyPr>
          <a:lstStyle/>
          <a:p>
            <a:pPr algn="ctr">
              <a:lnSpc>
                <a:spcPct val="90000"/>
              </a:lnSpc>
              <a:spcAft>
                <a:spcPts val="600"/>
              </a:spcAft>
            </a:pPr>
            <a:r>
              <a:rPr lang="en-US" altLang="zh-CN" sz="3200" dirty="0">
                <a:gradFill>
                  <a:gsLst>
                    <a:gs pos="2917">
                      <a:schemeClr val="tx1"/>
                    </a:gs>
                    <a:gs pos="30000">
                      <a:schemeClr val="tx1"/>
                    </a:gs>
                  </a:gsLst>
                  <a:lin ang="5400000" scaled="0"/>
                </a:gradFill>
              </a:rPr>
              <a:t>(3</a:t>
            </a:r>
            <a:r>
              <a:rPr lang="en-US" altLang="zh-CN" sz="3200">
                <a:gradFill>
                  <a:gsLst>
                    <a:gs pos="2917">
                      <a:schemeClr val="tx1"/>
                    </a:gs>
                    <a:gs pos="30000">
                      <a:schemeClr val="tx1"/>
                    </a:gs>
                  </a:gsLst>
                  <a:lin ang="5400000" scaled="0"/>
                </a:gradFill>
              </a:rPr>
              <a:t>) </a:t>
            </a:r>
            <a:r>
              <a:rPr lang="en-US" sz="3200">
                <a:gradFill>
                  <a:gsLst>
                    <a:gs pos="2917">
                      <a:schemeClr val="tx1"/>
                    </a:gs>
                    <a:gs pos="30000">
                      <a:schemeClr val="tx1"/>
                    </a:gs>
                  </a:gsLst>
                  <a:lin ang="5400000" scaled="0"/>
                </a:gradFill>
              </a:rPr>
              <a:t>Merge-and</a:t>
            </a:r>
            <a:r>
              <a:rPr lang="en-US" altLang="zh-CN" sz="3200">
                <a:gradFill>
                  <a:gsLst>
                    <a:gs pos="2917">
                      <a:schemeClr val="tx1"/>
                    </a:gs>
                    <a:gs pos="30000">
                      <a:schemeClr val="tx1"/>
                    </a:gs>
                  </a:gsLst>
                  <a:lin ang="5400000" scaled="0"/>
                </a:gradFill>
              </a:rPr>
              <a:t>-</a:t>
            </a:r>
            <a:r>
              <a:rPr lang="en-US" sz="3200">
                <a:gradFill>
                  <a:gsLst>
                    <a:gs pos="2917">
                      <a:schemeClr val="tx1"/>
                    </a:gs>
                    <a:gs pos="30000">
                      <a:schemeClr val="tx1"/>
                    </a:gs>
                  </a:gsLst>
                  <a:lin ang="5400000" scaled="0"/>
                </a:gradFill>
              </a:rPr>
              <a:t>run </a:t>
            </a:r>
            <a:r>
              <a:rPr lang="en-US" sz="3200" dirty="0">
                <a:gradFill>
                  <a:gsLst>
                    <a:gs pos="2917">
                      <a:schemeClr val="tx1"/>
                    </a:gs>
                    <a:gs pos="30000">
                      <a:schemeClr val="tx1"/>
                    </a:gs>
                  </a:gsLst>
                  <a:lin ang="5400000" scaled="0"/>
                </a:gradFill>
              </a:rPr>
              <a:t>mappings improve information flow</a:t>
            </a:r>
          </a:p>
        </p:txBody>
      </p:sp>
      <p:pic>
        <p:nvPicPr>
          <p:cNvPr id="55" name="Picture 54"/>
          <p:cNvPicPr>
            <a:picLocks noChangeAspect="1"/>
          </p:cNvPicPr>
          <p:nvPr/>
        </p:nvPicPr>
        <p:blipFill>
          <a:blip r:embed="rId3"/>
          <a:stretch>
            <a:fillRect/>
          </a:stretch>
        </p:blipFill>
        <p:spPr>
          <a:xfrm>
            <a:off x="4389437" y="4735636"/>
            <a:ext cx="6710363" cy="757238"/>
          </a:xfrm>
          <a:prstGeom prst="rect">
            <a:avLst/>
          </a:prstGeom>
        </p:spPr>
      </p:pic>
      <p:sp>
        <p:nvSpPr>
          <p:cNvPr id="58" name="Rectangle 57"/>
          <p:cNvSpPr/>
          <p:nvPr/>
        </p:nvSpPr>
        <p:spPr bwMode="auto">
          <a:xfrm>
            <a:off x="9956800" y="4698198"/>
            <a:ext cx="1154113" cy="854918"/>
          </a:xfrm>
          <a:prstGeom prst="rect">
            <a:avLst/>
          </a:prstGeom>
          <a:noFill/>
          <a:ln>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nvGrpSpPr>
          <p:cNvPr id="17" name="Group 16">
            <a:extLst>
              <a:ext uri="{FF2B5EF4-FFF2-40B4-BE49-F238E27FC236}">
                <a16:creationId xmlns:a16="http://schemas.microsoft.com/office/drawing/2014/main" id="{41060B74-D01F-4FEF-8A4C-6C709DCBA093}"/>
              </a:ext>
            </a:extLst>
          </p:cNvPr>
          <p:cNvGrpSpPr/>
          <p:nvPr/>
        </p:nvGrpSpPr>
        <p:grpSpPr>
          <a:xfrm>
            <a:off x="5072358" y="5554662"/>
            <a:ext cx="5486400" cy="1236944"/>
            <a:chOff x="5072358" y="5536918"/>
            <a:chExt cx="5486400" cy="1236944"/>
          </a:xfrm>
        </p:grpSpPr>
        <p:sp>
          <p:nvSpPr>
            <p:cNvPr id="77" name="Freeform: Shape 76"/>
            <p:cNvSpPr/>
            <p:nvPr/>
          </p:nvSpPr>
          <p:spPr bwMode="auto">
            <a:xfrm>
              <a:off x="5072358" y="5536918"/>
              <a:ext cx="5486400" cy="746717"/>
            </a:xfrm>
            <a:custGeom>
              <a:avLst/>
              <a:gdLst>
                <a:gd name="connsiteX0" fmla="*/ 5486400 w 5486400"/>
                <a:gd name="connsiteY0" fmla="*/ 32368 h 1148068"/>
                <a:gd name="connsiteX1" fmla="*/ 4046017 w 5486400"/>
                <a:gd name="connsiteY1" fmla="*/ 954860 h 1148068"/>
                <a:gd name="connsiteX2" fmla="*/ 1408014 w 5486400"/>
                <a:gd name="connsiteY2" fmla="*/ 1068149 h 1148068"/>
                <a:gd name="connsiteX3" fmla="*/ 0 w 5486400"/>
                <a:gd name="connsiteY3" fmla="*/ 0 h 1148068"/>
              </a:gdLst>
              <a:ahLst/>
              <a:cxnLst>
                <a:cxn ang="0">
                  <a:pos x="connsiteX0" y="connsiteY0"/>
                </a:cxn>
                <a:cxn ang="0">
                  <a:pos x="connsiteX1" y="connsiteY1"/>
                </a:cxn>
                <a:cxn ang="0">
                  <a:pos x="connsiteX2" y="connsiteY2"/>
                </a:cxn>
                <a:cxn ang="0">
                  <a:pos x="connsiteX3" y="connsiteY3"/>
                </a:cxn>
              </a:cxnLst>
              <a:rect l="l" t="t" r="r" b="b"/>
              <a:pathLst>
                <a:path w="5486400" h="1148068">
                  <a:moveTo>
                    <a:pt x="5486400" y="32368"/>
                  </a:moveTo>
                  <a:cubicBezTo>
                    <a:pt x="5106074" y="407299"/>
                    <a:pt x="4725748" y="782230"/>
                    <a:pt x="4046017" y="954860"/>
                  </a:cubicBezTo>
                  <a:cubicBezTo>
                    <a:pt x="3366286" y="1127490"/>
                    <a:pt x="2082350" y="1227292"/>
                    <a:pt x="1408014" y="1068149"/>
                  </a:cubicBezTo>
                  <a:cubicBezTo>
                    <a:pt x="733678" y="909006"/>
                    <a:pt x="366839" y="454503"/>
                    <a:pt x="0" y="0"/>
                  </a:cubicBezTo>
                </a:path>
              </a:pathLst>
            </a:custGeom>
            <a:noFill/>
            <a:ln>
              <a:solidFill>
                <a:srgbClr val="C00000"/>
              </a:solidFill>
              <a:headEnd type="none" w="med" len="med"/>
              <a:tailEnd type="stealth"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78" name="TextBox 77"/>
            <p:cNvSpPr txBox="1"/>
            <p:nvPr/>
          </p:nvSpPr>
          <p:spPr>
            <a:xfrm>
              <a:off x="6218237" y="6145998"/>
              <a:ext cx="3810000" cy="627864"/>
            </a:xfrm>
            <a:prstGeom prst="rect">
              <a:avLst/>
            </a:prstGeom>
            <a:noFill/>
          </p:spPr>
          <p:txBody>
            <a:bodyPr wrap="square" lIns="182880" tIns="146304" rIns="182880" bIns="146304" rtlCol="0">
              <a:spAutoFit/>
            </a:bodyPr>
            <a:lstStyle/>
            <a:p>
              <a:pPr algn="ctr">
                <a:lnSpc>
                  <a:spcPct val="90000"/>
                </a:lnSpc>
                <a:spcAft>
                  <a:spcPts val="600"/>
                </a:spcAft>
              </a:pPr>
              <a:r>
                <a:rPr lang="en-US" sz="2400" dirty="0">
                  <a:solidFill>
                    <a:srgbClr val="C00000"/>
                  </a:solidFill>
                  <a:latin typeface="+mj-lt"/>
                </a:rPr>
                <a:t>Quick path from </a:t>
              </a:r>
              <a:r>
                <a:rPr lang="en-US" sz="2400" i="1" dirty="0">
                  <a:solidFill>
                    <a:srgbClr val="C00000"/>
                  </a:solidFill>
                  <a:latin typeface="+mj-lt"/>
                </a:rPr>
                <a:t>t’ </a:t>
              </a:r>
              <a:r>
                <a:rPr lang="en-US" sz="2400" dirty="0">
                  <a:solidFill>
                    <a:srgbClr val="C00000"/>
                  </a:solidFill>
                  <a:latin typeface="+mj-lt"/>
                </a:rPr>
                <a:t>to </a:t>
              </a:r>
              <a:r>
                <a:rPr lang="en-US" sz="2400" i="1" dirty="0">
                  <a:solidFill>
                    <a:srgbClr val="C00000"/>
                  </a:solidFill>
                  <a:latin typeface="+mj-lt"/>
                </a:rPr>
                <a:t>t</a:t>
              </a:r>
            </a:p>
          </p:txBody>
        </p:sp>
      </p:grpSp>
      <p:grpSp>
        <p:nvGrpSpPr>
          <p:cNvPr id="10" name="Group 9">
            <a:extLst>
              <a:ext uri="{FF2B5EF4-FFF2-40B4-BE49-F238E27FC236}">
                <a16:creationId xmlns:a16="http://schemas.microsoft.com/office/drawing/2014/main" id="{0E0636D3-5FB8-4DC0-A166-8F01474957DD}"/>
              </a:ext>
            </a:extLst>
          </p:cNvPr>
          <p:cNvGrpSpPr/>
          <p:nvPr/>
        </p:nvGrpSpPr>
        <p:grpSpPr>
          <a:xfrm>
            <a:off x="1881152" y="1514134"/>
            <a:ext cx="7385085" cy="2574597"/>
            <a:chOff x="1271552" y="1172198"/>
            <a:chExt cx="7385085" cy="2574597"/>
          </a:xfrm>
        </p:grpSpPr>
        <p:pic>
          <p:nvPicPr>
            <p:cNvPr id="5" name="Picture 4"/>
            <p:cNvPicPr>
              <a:picLocks noChangeAspect="1"/>
            </p:cNvPicPr>
            <p:nvPr/>
          </p:nvPicPr>
          <p:blipFill>
            <a:blip r:embed="rId4"/>
            <a:stretch>
              <a:fillRect/>
            </a:stretch>
          </p:blipFill>
          <p:spPr>
            <a:xfrm>
              <a:off x="1271552" y="1592262"/>
              <a:ext cx="1898685" cy="2154533"/>
            </a:xfrm>
            <a:prstGeom prst="rect">
              <a:avLst/>
            </a:prstGeom>
          </p:spPr>
        </p:pic>
        <p:sp>
          <p:nvSpPr>
            <p:cNvPr id="48" name="TextBox 47"/>
            <p:cNvSpPr txBox="1"/>
            <p:nvPr/>
          </p:nvSpPr>
          <p:spPr>
            <a:xfrm>
              <a:off x="2725737" y="1172198"/>
              <a:ext cx="2501900" cy="572464"/>
            </a:xfrm>
            <a:prstGeom prst="rect">
              <a:avLst/>
            </a:prstGeom>
            <a:noFill/>
          </p:spPr>
          <p:txBody>
            <a:bodyPr wrap="square" lIns="182880" tIns="146304" rIns="182880" bIns="146304" rtlCol="0">
              <a:spAutoFit/>
            </a:bodyPr>
            <a:lstStyle/>
            <a:p>
              <a:pPr algn="ctr">
                <a:lnSpc>
                  <a:spcPct val="90000"/>
                </a:lnSpc>
                <a:spcAft>
                  <a:spcPts val="600"/>
                </a:spcAft>
              </a:pPr>
              <a:r>
                <a:rPr lang="en-US" sz="2000" dirty="0">
                  <a:solidFill>
                    <a:srgbClr val="C00000"/>
                  </a:solidFill>
                  <a:latin typeface="+mj-lt"/>
                </a:rPr>
                <a:t>Merge-and-run</a:t>
              </a:r>
            </a:p>
          </p:txBody>
        </p:sp>
        <p:cxnSp>
          <p:nvCxnSpPr>
            <p:cNvPr id="50" name="Straight Arrow Connector 49"/>
            <p:cNvCxnSpPr>
              <a:cxnSpLocks/>
            </p:cNvCxnSpPr>
            <p:nvPr/>
          </p:nvCxnSpPr>
          <p:spPr>
            <a:xfrm flipV="1">
              <a:off x="2220894" y="1662013"/>
              <a:ext cx="1630380" cy="819900"/>
            </a:xfrm>
            <a:prstGeom prst="straightConnector1">
              <a:avLst/>
            </a:prstGeom>
            <a:ln w="12700">
              <a:solidFill>
                <a:srgbClr val="C0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57" name="Group 56"/>
            <p:cNvGrpSpPr/>
            <p:nvPr/>
          </p:nvGrpSpPr>
          <p:grpSpPr>
            <a:xfrm>
              <a:off x="3760787" y="2049462"/>
              <a:ext cx="4895850" cy="1067586"/>
              <a:chOff x="4446587" y="2067726"/>
              <a:chExt cx="4895850" cy="1067586"/>
            </a:xfrm>
          </p:grpSpPr>
          <p:pic>
            <p:nvPicPr>
              <p:cNvPr id="2" name="Picture 1"/>
              <p:cNvPicPr>
                <a:picLocks noChangeAspect="1"/>
              </p:cNvPicPr>
              <p:nvPr/>
            </p:nvPicPr>
            <p:blipFill>
              <a:blip r:embed="rId5"/>
              <a:stretch>
                <a:fillRect/>
              </a:stretch>
            </p:blipFill>
            <p:spPr>
              <a:xfrm>
                <a:off x="4446587" y="2125663"/>
                <a:ext cx="4895850" cy="723900"/>
              </a:xfrm>
              <a:prstGeom prst="rect">
                <a:avLst/>
              </a:prstGeom>
            </p:spPr>
          </p:pic>
          <p:pic>
            <p:nvPicPr>
              <p:cNvPr id="51" name="Picture 50"/>
              <p:cNvPicPr>
                <a:picLocks noChangeAspect="1"/>
              </p:cNvPicPr>
              <p:nvPr/>
            </p:nvPicPr>
            <p:blipFill>
              <a:blip r:embed="rId6"/>
              <a:stretch>
                <a:fillRect/>
              </a:stretch>
            </p:blipFill>
            <p:spPr>
              <a:xfrm>
                <a:off x="7894637" y="2811462"/>
                <a:ext cx="538163" cy="323850"/>
              </a:xfrm>
              <a:prstGeom prst="rect">
                <a:avLst/>
              </a:prstGeom>
            </p:spPr>
          </p:pic>
          <p:sp>
            <p:nvSpPr>
              <p:cNvPr id="52" name="Rectangle 51"/>
              <p:cNvSpPr/>
              <p:nvPr/>
            </p:nvSpPr>
            <p:spPr bwMode="auto">
              <a:xfrm>
                <a:off x="7818437" y="2067726"/>
                <a:ext cx="685800" cy="1067586"/>
              </a:xfrm>
              <a:prstGeom prst="rect">
                <a:avLst/>
              </a:prstGeom>
              <a:noFill/>
              <a:ln w="12700">
                <a:solidFill>
                  <a:srgbClr val="C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cxnSp>
          <p:nvCxnSpPr>
            <p:cNvPr id="4" name="Straight Arrow Connector 3"/>
            <p:cNvCxnSpPr>
              <a:cxnSpLocks/>
            </p:cNvCxnSpPr>
            <p:nvPr/>
          </p:nvCxnSpPr>
          <p:spPr>
            <a:xfrm flipH="1" flipV="1">
              <a:off x="3976687" y="1704718"/>
              <a:ext cx="3498850" cy="304800"/>
            </a:xfrm>
            <a:prstGeom prst="straightConnector1">
              <a:avLst/>
            </a:prstGeom>
            <a:ln>
              <a:solidFill>
                <a:srgbClr val="C00000"/>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11" name="Group 10">
            <a:extLst>
              <a:ext uri="{FF2B5EF4-FFF2-40B4-BE49-F238E27FC236}">
                <a16:creationId xmlns:a16="http://schemas.microsoft.com/office/drawing/2014/main" id="{B549AD73-D354-4B45-A316-877C77FD5D4F}"/>
              </a:ext>
            </a:extLst>
          </p:cNvPr>
          <p:cNvGrpSpPr/>
          <p:nvPr/>
        </p:nvGrpSpPr>
        <p:grpSpPr>
          <a:xfrm>
            <a:off x="4465637" y="3762998"/>
            <a:ext cx="4543425" cy="572464"/>
            <a:chOff x="5103812" y="3703168"/>
            <a:chExt cx="4543425" cy="572464"/>
          </a:xfrm>
        </p:grpSpPr>
        <p:sp>
          <p:nvSpPr>
            <p:cNvPr id="53" name="TextBox 52"/>
            <p:cNvSpPr txBox="1"/>
            <p:nvPr/>
          </p:nvSpPr>
          <p:spPr>
            <a:xfrm>
              <a:off x="5303837" y="3703168"/>
              <a:ext cx="4343400"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is </a:t>
              </a:r>
              <a:r>
                <a:rPr lang="en-US" sz="2000" dirty="0">
                  <a:solidFill>
                    <a:srgbClr val="FF0000"/>
                  </a:solidFill>
                </a:rPr>
                <a:t>idempotent</a:t>
              </a:r>
              <a:r>
                <a:rPr lang="en-US" sz="2000" dirty="0">
                  <a:gradFill>
                    <a:gsLst>
                      <a:gs pos="2917">
                        <a:schemeClr val="tx1"/>
                      </a:gs>
                      <a:gs pos="30000">
                        <a:schemeClr val="tx1"/>
                      </a:gs>
                    </a:gsLst>
                    <a:lin ang="5400000" scaled="0"/>
                  </a:gradFill>
                </a:rPr>
                <a:t>: </a:t>
              </a:r>
            </a:p>
          </p:txBody>
        </p:sp>
        <p:pic>
          <p:nvPicPr>
            <p:cNvPr id="54" name="Picture 53"/>
            <p:cNvPicPr>
              <a:picLocks noChangeAspect="1"/>
            </p:cNvPicPr>
            <p:nvPr/>
          </p:nvPicPr>
          <p:blipFill>
            <a:blip r:embed="rId7"/>
            <a:stretch>
              <a:fillRect/>
            </a:stretch>
          </p:blipFill>
          <p:spPr>
            <a:xfrm>
              <a:off x="7132637" y="3878262"/>
              <a:ext cx="976313" cy="238125"/>
            </a:xfrm>
            <a:prstGeom prst="rect">
              <a:avLst/>
            </a:prstGeom>
          </p:spPr>
        </p:pic>
        <p:pic>
          <p:nvPicPr>
            <p:cNvPr id="3" name="Picture 2">
              <a:extLst>
                <a:ext uri="{FF2B5EF4-FFF2-40B4-BE49-F238E27FC236}">
                  <a16:creationId xmlns:a16="http://schemas.microsoft.com/office/drawing/2014/main" id="{8B74293B-E8AD-4DE2-AD5E-123DF76A9B09}"/>
                </a:ext>
              </a:extLst>
            </p:cNvPr>
            <p:cNvPicPr>
              <a:picLocks noChangeAspect="1"/>
            </p:cNvPicPr>
            <p:nvPr/>
          </p:nvPicPr>
          <p:blipFill>
            <a:blip r:embed="rId8"/>
            <a:stretch>
              <a:fillRect/>
            </a:stretch>
          </p:blipFill>
          <p:spPr>
            <a:xfrm>
              <a:off x="5103812" y="3878262"/>
              <a:ext cx="352425" cy="228600"/>
            </a:xfrm>
            <a:prstGeom prst="rect">
              <a:avLst/>
            </a:prstGeom>
          </p:spPr>
        </p:pic>
      </p:grpSp>
      <p:sp>
        <p:nvSpPr>
          <p:cNvPr id="16" name="Arrow: Right 15">
            <a:extLst>
              <a:ext uri="{FF2B5EF4-FFF2-40B4-BE49-F238E27FC236}">
                <a16:creationId xmlns:a16="http://schemas.microsoft.com/office/drawing/2014/main" id="{A176FECE-F23F-4109-8318-C4750340E58C}"/>
              </a:ext>
            </a:extLst>
          </p:cNvPr>
          <p:cNvSpPr/>
          <p:nvPr/>
        </p:nvSpPr>
        <p:spPr bwMode="auto">
          <a:xfrm>
            <a:off x="3856037" y="2735262"/>
            <a:ext cx="381000" cy="228600"/>
          </a:xfrm>
          <a:prstGeom prst="rightArrow">
            <a:avLst/>
          </a:prstGeom>
          <a:solidFill>
            <a:schemeClr val="accent3">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7559588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wipe(up)">
                                      <p:cBhvr>
                                        <p:cTn id="7" dur="500"/>
                                        <p:tgtEl>
                                          <p:spTgt spid="55"/>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58"/>
                                        </p:tgtEl>
                                        <p:attrNameLst>
                                          <p:attrName>style.visibility</p:attrName>
                                        </p:attrNameLst>
                                      </p:cBhvr>
                                      <p:to>
                                        <p:strVal val="visible"/>
                                      </p:to>
                                    </p:set>
                                    <p:animEffect transition="in" filter="wipe(up)">
                                      <p:cBhvr>
                                        <p:cTn id="10" dur="500"/>
                                        <p:tgtEl>
                                          <p:spTgt spid="58"/>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2"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wipe(right)">
                                      <p:cBhvr>
                                        <p:cTn id="15"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animBg="1"/>
    </p:bld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a:p>
        </p:txBody>
      </p:sp>
      <p:sp>
        <p:nvSpPr>
          <p:cNvPr id="7" name="TextBox 6"/>
          <p:cNvSpPr txBox="1"/>
          <p:nvPr/>
        </p:nvSpPr>
        <p:spPr>
          <a:xfrm>
            <a:off x="457199" y="296862"/>
            <a:ext cx="11522075" cy="738664"/>
          </a:xfrm>
          <a:prstGeom prst="rect">
            <a:avLst/>
          </a:prstGeom>
          <a:noFill/>
        </p:spPr>
        <p:txBody>
          <a:bodyPr wrap="square" lIns="182880" tIns="146304" rIns="182880" bIns="146304" rtlCol="0">
            <a:spAutoFit/>
          </a:bodyPr>
          <a:lstStyle/>
          <a:p>
            <a:pPr algn="ctr">
              <a:lnSpc>
                <a:spcPct val="90000"/>
              </a:lnSpc>
              <a:spcAft>
                <a:spcPts val="600"/>
              </a:spcAft>
            </a:pPr>
            <a:r>
              <a:rPr lang="en-US" sz="3200" dirty="0">
                <a:gradFill>
                  <a:gsLst>
                    <a:gs pos="2917">
                      <a:schemeClr val="tx1"/>
                    </a:gs>
                    <a:gs pos="30000">
                      <a:schemeClr val="tx1"/>
                    </a:gs>
                  </a:gsLst>
                  <a:lin ang="5400000" scaled="0"/>
                </a:gradFill>
              </a:rPr>
              <a:t>Experimental results - datasets</a:t>
            </a:r>
          </a:p>
        </p:txBody>
      </p:sp>
      <p:graphicFrame>
        <p:nvGraphicFramePr>
          <p:cNvPr id="8" name="Table 7">
            <a:extLst>
              <a:ext uri="{FF2B5EF4-FFF2-40B4-BE49-F238E27FC236}">
                <a16:creationId xmlns:a16="http://schemas.microsoft.com/office/drawing/2014/main" id="{2AABBD14-69D6-4373-9092-FEBB70E4F9C0}"/>
              </a:ext>
            </a:extLst>
          </p:cNvPr>
          <p:cNvGraphicFramePr>
            <a:graphicFrameLocks noGrp="1"/>
          </p:cNvGraphicFramePr>
          <p:nvPr>
            <p:extLst/>
          </p:nvPr>
        </p:nvGraphicFramePr>
        <p:xfrm>
          <a:off x="2219615" y="2477258"/>
          <a:ext cx="7656222" cy="2132255"/>
        </p:xfrm>
        <a:graphic>
          <a:graphicData uri="http://schemas.openxmlformats.org/drawingml/2006/table">
            <a:tbl>
              <a:tblPr firstRow="1" bandRow="1">
                <a:tableStyleId>{2D5ABB26-0587-4C30-8999-92F81FD0307C}</a:tableStyleId>
              </a:tblPr>
              <a:tblGrid>
                <a:gridCol w="1318581">
                  <a:extLst>
                    <a:ext uri="{9D8B030D-6E8A-4147-A177-3AD203B41FA5}">
                      <a16:colId xmlns:a16="http://schemas.microsoft.com/office/drawing/2014/main" val="2675571588"/>
                    </a:ext>
                  </a:extLst>
                </a:gridCol>
                <a:gridCol w="2492805">
                  <a:extLst>
                    <a:ext uri="{9D8B030D-6E8A-4147-A177-3AD203B41FA5}">
                      <a16:colId xmlns:a16="http://schemas.microsoft.com/office/drawing/2014/main" val="3513939354"/>
                    </a:ext>
                  </a:extLst>
                </a:gridCol>
                <a:gridCol w="2492805">
                  <a:extLst>
                    <a:ext uri="{9D8B030D-6E8A-4147-A177-3AD203B41FA5}">
                      <a16:colId xmlns:a16="http://schemas.microsoft.com/office/drawing/2014/main" val="1135780840"/>
                    </a:ext>
                  </a:extLst>
                </a:gridCol>
                <a:gridCol w="1352031">
                  <a:extLst>
                    <a:ext uri="{9D8B030D-6E8A-4147-A177-3AD203B41FA5}">
                      <a16:colId xmlns:a16="http://schemas.microsoft.com/office/drawing/2014/main" val="1850845337"/>
                    </a:ext>
                  </a:extLst>
                </a:gridCol>
              </a:tblGrid>
              <a:tr h="426451">
                <a:tc>
                  <a:txBody>
                    <a:bodyPr/>
                    <a:lstStyle/>
                    <a:p>
                      <a:endParaRPr lang="en-US" b="1" dirty="0">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b="1" dirty="0">
                          <a:latin typeface="Times New Roman" panose="02020603050405020304" pitchFamily="18" charset="0"/>
                          <a:cs typeface="Times New Roman" panose="02020603050405020304" pitchFamily="18" charset="0"/>
                        </a:rPr>
                        <a:t>#(training</a:t>
                      </a:r>
                      <a:r>
                        <a:rPr lang="en-US" sz="1600" b="1" baseline="0" dirty="0">
                          <a:latin typeface="Times New Roman" panose="02020603050405020304" pitchFamily="18" charset="0"/>
                          <a:cs typeface="Times New Roman" panose="02020603050405020304" pitchFamily="18" charset="0"/>
                        </a:rPr>
                        <a:t> images)</a:t>
                      </a:r>
                      <a:endParaRPr lang="en-US" sz="1600" b="1"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b="1" dirty="0">
                          <a:latin typeface="Times New Roman" panose="02020603050405020304" pitchFamily="18" charset="0"/>
                          <a:cs typeface="Times New Roman" panose="02020603050405020304" pitchFamily="18" charset="0"/>
                        </a:rPr>
                        <a:t>#(testing</a:t>
                      </a:r>
                      <a:r>
                        <a:rPr lang="en-US" sz="1600" b="1" baseline="0" dirty="0">
                          <a:latin typeface="Times New Roman" panose="02020603050405020304" pitchFamily="18" charset="0"/>
                          <a:cs typeface="Times New Roman" panose="02020603050405020304" pitchFamily="18" charset="0"/>
                        </a:rPr>
                        <a:t> images</a:t>
                      </a:r>
                      <a:r>
                        <a:rPr lang="en-US" sz="1600" b="1" dirty="0">
                          <a:latin typeface="Times New Roman" panose="02020603050405020304" pitchFamily="18" charset="0"/>
                          <a:cs typeface="Times New Roman" panose="02020603050405020304" pitchFamily="18" charset="0"/>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b="1" dirty="0">
                          <a:latin typeface="Times New Roman" panose="02020603050405020304" pitchFamily="18" charset="0"/>
                          <a:cs typeface="Times New Roman" panose="02020603050405020304" pitchFamily="18" charset="0"/>
                        </a:rPr>
                        <a:t>#classes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77200996"/>
                  </a:ext>
                </a:extLst>
              </a:tr>
              <a:tr h="426451">
                <a:tc>
                  <a:txBody>
                    <a:bodyPr/>
                    <a:lstStyle/>
                    <a:p>
                      <a:r>
                        <a:rPr lang="en-US" dirty="0">
                          <a:latin typeface="Times New Roman" panose="02020603050405020304" pitchFamily="18" charset="0"/>
                          <a:cs typeface="Times New Roman" panose="02020603050405020304" pitchFamily="18" charset="0"/>
                        </a:rPr>
                        <a:t>CIFAR</a:t>
                      </a:r>
                      <a:r>
                        <a:rPr lang="en-US" altLang="zh-CN" dirty="0">
                          <a:latin typeface="Times New Roman" panose="02020603050405020304" pitchFamily="18" charset="0"/>
                          <a:cs typeface="Times New Roman" panose="02020603050405020304" pitchFamily="18" charset="0"/>
                        </a:rPr>
                        <a:t>-</a:t>
                      </a:r>
                      <a:r>
                        <a:rPr lang="en-US" dirty="0">
                          <a:latin typeface="Times New Roman" panose="02020603050405020304" pitchFamily="18" charset="0"/>
                          <a:cs typeface="Times New Roman" panose="02020603050405020304" pitchFamily="18" charset="0"/>
                        </a:rPr>
                        <a:t>10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latin typeface="Times New Roman" panose="02020603050405020304" pitchFamily="18" charset="0"/>
                          <a:cs typeface="Times New Roman" panose="02020603050405020304" pitchFamily="18" charset="0"/>
                        </a:rPr>
                        <a:t>50,000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latin typeface="Times New Roman" panose="02020603050405020304" pitchFamily="18" charset="0"/>
                          <a:cs typeface="Times New Roman" panose="02020603050405020304" pitchFamily="18" charset="0"/>
                        </a:rPr>
                        <a:t>10,000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latin typeface="Times New Roman" panose="02020603050405020304" pitchFamily="18" charset="0"/>
                          <a:cs typeface="Times New Roman" panose="02020603050405020304" pitchFamily="18" charset="0"/>
                        </a:rPr>
                        <a:t>10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53819246"/>
                  </a:ext>
                </a:extLst>
              </a:tr>
              <a:tr h="426451">
                <a:tc>
                  <a:txBody>
                    <a:bodyPr/>
                    <a:lstStyle/>
                    <a:p>
                      <a:r>
                        <a:rPr lang="en-US" dirty="0">
                          <a:latin typeface="Times New Roman" panose="02020603050405020304" pitchFamily="18" charset="0"/>
                          <a:cs typeface="Times New Roman" panose="02020603050405020304" pitchFamily="18" charset="0"/>
                        </a:rPr>
                        <a:t>CIFAR</a:t>
                      </a:r>
                      <a:r>
                        <a:rPr lang="en-US" altLang="zh-CN" dirty="0">
                          <a:latin typeface="Times New Roman" panose="02020603050405020304" pitchFamily="18" charset="0"/>
                          <a:cs typeface="Times New Roman" panose="02020603050405020304" pitchFamily="18" charset="0"/>
                        </a:rPr>
                        <a:t>-</a:t>
                      </a:r>
                      <a:r>
                        <a:rPr lang="en-US" dirty="0">
                          <a:latin typeface="Times New Roman" panose="02020603050405020304" pitchFamily="18" charset="0"/>
                          <a:cs typeface="Times New Roman" panose="02020603050405020304" pitchFamily="18" charset="0"/>
                        </a:rPr>
                        <a:t>100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latin typeface="Times New Roman" panose="02020603050405020304" pitchFamily="18" charset="0"/>
                          <a:cs typeface="Times New Roman" panose="02020603050405020304" pitchFamily="18" charset="0"/>
                        </a:rPr>
                        <a:t>50,000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latin typeface="Times New Roman" panose="02020603050405020304" pitchFamily="18" charset="0"/>
                          <a:cs typeface="Times New Roman" panose="02020603050405020304" pitchFamily="18" charset="0"/>
                        </a:rPr>
                        <a:t>10,000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latin typeface="Times New Roman" panose="02020603050405020304" pitchFamily="18" charset="0"/>
                          <a:cs typeface="Times New Roman" panose="02020603050405020304" pitchFamily="18" charset="0"/>
                        </a:rPr>
                        <a:t>100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77633925"/>
                  </a:ext>
                </a:extLst>
              </a:tr>
              <a:tr h="426451">
                <a:tc>
                  <a:txBody>
                    <a:bodyPr/>
                    <a:lstStyle/>
                    <a:p>
                      <a:r>
                        <a:rPr lang="en-US" dirty="0">
                          <a:latin typeface="Times New Roman" panose="02020603050405020304" pitchFamily="18" charset="0"/>
                          <a:cs typeface="Times New Roman" panose="02020603050405020304" pitchFamily="18" charset="0"/>
                        </a:rPr>
                        <a:t>SVHN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dirty="0">
                          <a:latin typeface="Times New Roman" panose="02020603050405020304" pitchFamily="18" charset="0"/>
                          <a:cs typeface="Times New Roman" panose="02020603050405020304" pitchFamily="18" charset="0"/>
                        </a:rPr>
                        <a:t>73,257 + 531,131</a:t>
                      </a:r>
                      <a:endParaRPr lang="en-US"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dirty="0">
                          <a:latin typeface="Times New Roman" panose="02020603050405020304" pitchFamily="18" charset="0"/>
                          <a:cs typeface="Times New Roman" panose="02020603050405020304" pitchFamily="18" charset="0"/>
                        </a:rPr>
                        <a:t>26,032</a:t>
                      </a:r>
                      <a:endParaRPr lang="en-US"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latin typeface="Times New Roman" panose="02020603050405020304" pitchFamily="18" charset="0"/>
                          <a:cs typeface="Times New Roman" panose="02020603050405020304" pitchFamily="18" charset="0"/>
                        </a:rPr>
                        <a:t>10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71424612"/>
                  </a:ext>
                </a:extLst>
              </a:tr>
              <a:tr h="426451">
                <a:tc>
                  <a:txBody>
                    <a:bodyPr/>
                    <a:lstStyle/>
                    <a:p>
                      <a:r>
                        <a:rPr lang="en-US" dirty="0">
                          <a:latin typeface="Times New Roman" panose="02020603050405020304" pitchFamily="18" charset="0"/>
                          <a:cs typeface="Times New Roman" panose="02020603050405020304" pitchFamily="18" charset="0"/>
                        </a:rPr>
                        <a:t>ImageNet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latin typeface="Times New Roman" panose="02020603050405020304" pitchFamily="18" charset="0"/>
                          <a:cs typeface="Times New Roman" panose="02020603050405020304" pitchFamily="18" charset="0"/>
                        </a:rPr>
                        <a:t>1.2M+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latin typeface="Times New Roman" panose="02020603050405020304" pitchFamily="18" charset="0"/>
                          <a:cs typeface="Times New Roman" panose="02020603050405020304" pitchFamily="18" charset="0"/>
                        </a:rPr>
                        <a:t>50,000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latin typeface="Times New Roman" panose="02020603050405020304" pitchFamily="18" charset="0"/>
                          <a:cs typeface="Times New Roman" panose="02020603050405020304" pitchFamily="18" charset="0"/>
                        </a:rPr>
                        <a:t>1000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7906370"/>
                  </a:ext>
                </a:extLst>
              </a:tr>
            </a:tbl>
          </a:graphicData>
        </a:graphic>
      </p:graphicFrame>
    </p:spTree>
    <p:extLst>
      <p:ext uri="{BB962C8B-B14F-4D97-AF65-F5344CB8AC3E}">
        <p14:creationId xmlns:p14="http://schemas.microsoft.com/office/powerpoint/2010/main" val="4245494085"/>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extBox 6"/>
          <p:cNvSpPr txBox="1"/>
          <p:nvPr/>
        </p:nvSpPr>
        <p:spPr>
          <a:xfrm>
            <a:off x="457199" y="296862"/>
            <a:ext cx="11522075" cy="738664"/>
          </a:xfrm>
          <a:prstGeom prst="rect">
            <a:avLst/>
          </a:prstGeom>
          <a:noFill/>
        </p:spPr>
        <p:txBody>
          <a:bodyPr wrap="square" lIns="182880" tIns="146304" rIns="182880" bIns="146304" rtlCol="0">
            <a:spAutoFit/>
          </a:bodyPr>
          <a:lstStyle/>
          <a:p>
            <a:pPr algn="ctr">
              <a:lnSpc>
                <a:spcPct val="90000"/>
              </a:lnSpc>
              <a:spcAft>
                <a:spcPts val="600"/>
              </a:spcAft>
            </a:pPr>
            <a:r>
              <a:rPr lang="en-US" sz="3200" dirty="0">
                <a:gradFill>
                  <a:gsLst>
                    <a:gs pos="2917">
                      <a:schemeClr val="tx1"/>
                    </a:gs>
                    <a:gs pos="30000">
                      <a:schemeClr val="tx1"/>
                    </a:gs>
                  </a:gsLst>
                  <a:lin ang="5400000" scaled="0"/>
                </a:gradFill>
              </a:rPr>
              <a:t>Comparison with baseline networks</a:t>
            </a:r>
          </a:p>
        </p:txBody>
      </p:sp>
      <p:graphicFrame>
        <p:nvGraphicFramePr>
          <p:cNvPr id="3" name="Table 2">
            <a:extLst>
              <a:ext uri="{FF2B5EF4-FFF2-40B4-BE49-F238E27FC236}">
                <a16:creationId xmlns:a16="http://schemas.microsoft.com/office/drawing/2014/main" id="{B54202B8-32BE-4E23-ACD8-055DA4D45F86}"/>
              </a:ext>
            </a:extLst>
          </p:cNvPr>
          <p:cNvGraphicFramePr>
            <a:graphicFrameLocks noGrp="1"/>
          </p:cNvGraphicFramePr>
          <p:nvPr>
            <p:extLst/>
          </p:nvPr>
        </p:nvGraphicFramePr>
        <p:xfrm>
          <a:off x="2103437" y="2557462"/>
          <a:ext cx="8290986" cy="1854200"/>
        </p:xfrm>
        <a:graphic>
          <a:graphicData uri="http://schemas.openxmlformats.org/drawingml/2006/table">
            <a:tbl>
              <a:tblPr firstRow="1" bandRow="1">
                <a:tableStyleId>{2D5ABB26-0587-4C30-8999-92F81FD0307C}</a:tableStyleId>
              </a:tblPr>
              <a:tblGrid>
                <a:gridCol w="1381831">
                  <a:extLst>
                    <a:ext uri="{9D8B030D-6E8A-4147-A177-3AD203B41FA5}">
                      <a16:colId xmlns:a16="http://schemas.microsoft.com/office/drawing/2014/main" val="4211106549"/>
                    </a:ext>
                  </a:extLst>
                </a:gridCol>
                <a:gridCol w="1381831">
                  <a:extLst>
                    <a:ext uri="{9D8B030D-6E8A-4147-A177-3AD203B41FA5}">
                      <a16:colId xmlns:a16="http://schemas.microsoft.com/office/drawing/2014/main" val="3344996392"/>
                    </a:ext>
                  </a:extLst>
                </a:gridCol>
                <a:gridCol w="1381831">
                  <a:extLst>
                    <a:ext uri="{9D8B030D-6E8A-4147-A177-3AD203B41FA5}">
                      <a16:colId xmlns:a16="http://schemas.microsoft.com/office/drawing/2014/main" val="655457437"/>
                    </a:ext>
                  </a:extLst>
                </a:gridCol>
                <a:gridCol w="1381831">
                  <a:extLst>
                    <a:ext uri="{9D8B030D-6E8A-4147-A177-3AD203B41FA5}">
                      <a16:colId xmlns:a16="http://schemas.microsoft.com/office/drawing/2014/main" val="3855859656"/>
                    </a:ext>
                  </a:extLst>
                </a:gridCol>
                <a:gridCol w="1381831">
                  <a:extLst>
                    <a:ext uri="{9D8B030D-6E8A-4147-A177-3AD203B41FA5}">
                      <a16:colId xmlns:a16="http://schemas.microsoft.com/office/drawing/2014/main" val="4267027678"/>
                    </a:ext>
                  </a:extLst>
                </a:gridCol>
                <a:gridCol w="1381831">
                  <a:extLst>
                    <a:ext uri="{9D8B030D-6E8A-4147-A177-3AD203B41FA5}">
                      <a16:colId xmlns:a16="http://schemas.microsoft.com/office/drawing/2014/main" val="2108816049"/>
                    </a:ext>
                  </a:extLst>
                </a:gridCol>
              </a:tblGrid>
              <a:tr h="370840">
                <a:tc>
                  <a:txBody>
                    <a:bodyPr/>
                    <a:lstStyle/>
                    <a:p>
                      <a:pPr algn="ctr"/>
                      <a:r>
                        <a:rPr lang="en-US" sz="1600" b="1" dirty="0">
                          <a:latin typeface="Times New Roman" panose="02020603050405020304" pitchFamily="18" charset="0"/>
                          <a:cs typeface="Times New Roman" panose="02020603050405020304" pitchFamily="18" charset="0"/>
                        </a:rPr>
                        <a:t>#parameters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b="1" dirty="0">
                          <a:latin typeface="Times New Roman" panose="02020603050405020304" pitchFamily="18" charset="0"/>
                          <a:cs typeface="Times New Roman" panose="02020603050405020304" pitchFamily="18" charset="0"/>
                        </a:rPr>
                        <a:t>Depth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b="1" dirty="0" err="1">
                          <a:solidFill>
                            <a:schemeClr val="tx1"/>
                          </a:solidFill>
                          <a:latin typeface="Times New Roman" panose="02020603050405020304" pitchFamily="18" charset="0"/>
                          <a:cs typeface="Times New Roman" panose="02020603050405020304" pitchFamily="18" charset="0"/>
                        </a:rPr>
                        <a:t>ResNets</a:t>
                      </a:r>
                      <a:endParaRPr 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b="1" dirty="0">
                          <a:solidFill>
                            <a:schemeClr val="tx1">
                              <a:lumMod val="20000"/>
                              <a:lumOff val="80000"/>
                            </a:schemeClr>
                          </a:solidFill>
                          <a:latin typeface="Times New Roman" panose="02020603050405020304" pitchFamily="18" charset="0"/>
                          <a:cs typeface="Times New Roman" panose="02020603050405020304" pitchFamily="18" charset="0"/>
                        </a:rPr>
                        <a:t>W-</a:t>
                      </a:r>
                      <a:r>
                        <a:rPr lang="en-US" sz="1600" b="1" dirty="0" err="1">
                          <a:solidFill>
                            <a:schemeClr val="tx1">
                              <a:lumMod val="20000"/>
                              <a:lumOff val="80000"/>
                            </a:schemeClr>
                          </a:solidFill>
                          <a:latin typeface="Times New Roman" panose="02020603050405020304" pitchFamily="18" charset="0"/>
                          <a:cs typeface="Times New Roman" panose="02020603050405020304" pitchFamily="18" charset="0"/>
                        </a:rPr>
                        <a:t>ResNets</a:t>
                      </a:r>
                      <a:endParaRPr lang="en-US" sz="1600" b="1" dirty="0">
                        <a:solidFill>
                          <a:schemeClr val="tx1">
                            <a:lumMod val="20000"/>
                            <a:lumOff val="80000"/>
                          </a:schemeClr>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b="1" dirty="0" err="1">
                          <a:solidFill>
                            <a:schemeClr val="tx1">
                              <a:lumMod val="20000"/>
                              <a:lumOff val="80000"/>
                            </a:schemeClr>
                          </a:solidFill>
                          <a:latin typeface="Times New Roman" panose="02020603050405020304" pitchFamily="18" charset="0"/>
                          <a:cs typeface="Times New Roman" panose="02020603050405020304" pitchFamily="18" charset="0"/>
                        </a:rPr>
                        <a:t>DVANets</a:t>
                      </a:r>
                      <a:endParaRPr lang="en-US" sz="1600" b="1" dirty="0">
                        <a:solidFill>
                          <a:schemeClr val="tx1">
                            <a:lumMod val="20000"/>
                            <a:lumOff val="80000"/>
                          </a:schemeClr>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b="1" dirty="0" err="1">
                          <a:solidFill>
                            <a:schemeClr val="tx1"/>
                          </a:solidFill>
                          <a:latin typeface="Times New Roman" panose="02020603050405020304" pitchFamily="18" charset="0"/>
                          <a:cs typeface="Times New Roman" panose="02020603050405020304" pitchFamily="18" charset="0"/>
                        </a:rPr>
                        <a:t>DMRNets</a:t>
                      </a:r>
                      <a:endParaRPr 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183745544"/>
                  </a:ext>
                </a:extLst>
              </a:tr>
              <a:tr h="370840">
                <a:tc>
                  <a:txBody>
                    <a:bodyPr/>
                    <a:lstStyle/>
                    <a:p>
                      <a:pPr marL="0" algn="ctr" defTabSz="932742" rtl="0" eaLnBrk="1" latinLnBrk="0" hangingPunct="1"/>
                      <a:r>
                        <a:rPr lang="en-US" sz="1800" kern="1200" dirty="0">
                          <a:solidFill>
                            <a:schemeClr val="tx1"/>
                          </a:solidFill>
                          <a:latin typeface="Times New Roman" panose="02020603050405020304" pitchFamily="18" charset="0"/>
                          <a:ea typeface="+mn-ea"/>
                          <a:cs typeface="Times New Roman" panose="02020603050405020304" pitchFamily="18" charset="0"/>
                        </a:rPr>
                        <a:t>0.4M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32742" rtl="0" eaLnBrk="1" latinLnBrk="0" hangingPunct="1"/>
                      <a:r>
                        <a:rPr lang="en-US" sz="1800" kern="1200" dirty="0">
                          <a:solidFill>
                            <a:schemeClr val="tx1"/>
                          </a:solidFill>
                          <a:latin typeface="Times New Roman" panose="02020603050405020304" pitchFamily="18" charset="0"/>
                          <a:ea typeface="+mn-ea"/>
                          <a:cs typeface="Times New Roman" panose="02020603050405020304" pitchFamily="18" charset="0"/>
                        </a:rPr>
                        <a:t>26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32742" rtl="0" eaLnBrk="1" latinLnBrk="0" hangingPunct="1"/>
                      <a:r>
                        <a:rPr lang="en-US" sz="1800" kern="1200" dirty="0">
                          <a:solidFill>
                            <a:schemeClr val="tx1"/>
                          </a:solidFill>
                          <a:latin typeface="Times New Roman" panose="02020603050405020304" pitchFamily="18" charset="0"/>
                          <a:ea typeface="+mn-ea"/>
                          <a:cs typeface="Times New Roman" panose="02020603050405020304" pitchFamily="18" charset="0"/>
                        </a:rPr>
                        <a:t>6.62 ± 0.24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32742" rtl="0" eaLnBrk="1" latinLnBrk="0" hangingPunct="1"/>
                      <a:r>
                        <a:rPr lang="en-US" sz="1800" kern="1200" dirty="0">
                          <a:solidFill>
                            <a:schemeClr val="tx1">
                              <a:lumMod val="20000"/>
                              <a:lumOff val="80000"/>
                            </a:schemeClr>
                          </a:solidFill>
                          <a:latin typeface="Times New Roman" panose="02020603050405020304" pitchFamily="18" charset="0"/>
                          <a:ea typeface="+mn-ea"/>
                          <a:cs typeface="Times New Roman" panose="02020603050405020304" pitchFamily="18" charset="0"/>
                        </a:rPr>
                        <a:t>6.62 ± 0.20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32742" rtl="0" eaLnBrk="1" latinLnBrk="0" hangingPunct="1"/>
                      <a:r>
                        <a:rPr lang="en-US" sz="1800" kern="1200" dirty="0">
                          <a:solidFill>
                            <a:schemeClr val="tx1">
                              <a:lumMod val="20000"/>
                              <a:lumOff val="80000"/>
                            </a:schemeClr>
                          </a:solidFill>
                          <a:latin typeface="Times New Roman" panose="02020603050405020304" pitchFamily="18" charset="0"/>
                          <a:ea typeface="+mn-ea"/>
                          <a:cs typeface="Times New Roman" panose="02020603050405020304" pitchFamily="18" charset="0"/>
                        </a:rPr>
                        <a:t>6.53 ± 0.12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32742" rtl="0" eaLnBrk="1" latinLnBrk="0" hangingPunct="1"/>
                      <a:r>
                        <a:rPr lang="en-US" sz="1800" kern="1200" dirty="0">
                          <a:solidFill>
                            <a:srgbClr val="FF0000"/>
                          </a:solidFill>
                          <a:latin typeface="Times New Roman" panose="02020603050405020304" pitchFamily="18" charset="0"/>
                          <a:ea typeface="+mn-ea"/>
                          <a:cs typeface="Times New Roman" panose="02020603050405020304" pitchFamily="18" charset="0"/>
                        </a:rPr>
                        <a:t>6.48 ± 0.04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24379313"/>
                  </a:ext>
                </a:extLst>
              </a:tr>
              <a:tr h="370840">
                <a:tc>
                  <a:txBody>
                    <a:bodyPr/>
                    <a:lstStyle/>
                    <a:p>
                      <a:pPr algn="ctr"/>
                      <a:r>
                        <a:rPr lang="en-US" dirty="0">
                          <a:latin typeface="Times New Roman" panose="02020603050405020304" pitchFamily="18" charset="0"/>
                          <a:cs typeface="Times New Roman" panose="02020603050405020304" pitchFamily="18" charset="0"/>
                        </a:rPr>
                        <a:t>0.6M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latin typeface="Times New Roman" panose="02020603050405020304" pitchFamily="18" charset="0"/>
                          <a:cs typeface="Times New Roman" panose="02020603050405020304" pitchFamily="18" charset="0"/>
                        </a:rPr>
                        <a:t>38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latin typeface="Times New Roman" panose="02020603050405020304" pitchFamily="18" charset="0"/>
                          <a:cs typeface="Times New Roman" panose="02020603050405020304" pitchFamily="18" charset="0"/>
                        </a:rPr>
                        <a:t>5.93 </a:t>
                      </a:r>
                      <a:r>
                        <a:rPr lang="en-US" sz="1800" kern="1200" dirty="0">
                          <a:solidFill>
                            <a:schemeClr val="tx1"/>
                          </a:solidFill>
                          <a:latin typeface="Times New Roman" panose="02020603050405020304" pitchFamily="18" charset="0"/>
                          <a:ea typeface="+mn-ea"/>
                          <a:cs typeface="Times New Roman" panose="02020603050405020304" pitchFamily="18" charset="0"/>
                        </a:rPr>
                        <a:t>±</a:t>
                      </a:r>
                      <a:r>
                        <a:rPr lang="en-US" dirty="0">
                          <a:latin typeface="Times New Roman" panose="02020603050405020304" pitchFamily="18" charset="0"/>
                          <a:cs typeface="Times New Roman" panose="02020603050405020304" pitchFamily="18" charset="0"/>
                        </a:rPr>
                        <a:t> 0.17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solidFill>
                            <a:schemeClr val="tx1">
                              <a:lumMod val="20000"/>
                              <a:lumOff val="80000"/>
                            </a:schemeClr>
                          </a:solidFill>
                          <a:latin typeface="Times New Roman" panose="02020603050405020304" pitchFamily="18" charset="0"/>
                          <a:cs typeface="Times New Roman" panose="02020603050405020304" pitchFamily="18" charset="0"/>
                        </a:rPr>
                        <a:t>6.12 </a:t>
                      </a:r>
                      <a:r>
                        <a:rPr lang="en-US" sz="1800" kern="1200" dirty="0">
                          <a:solidFill>
                            <a:schemeClr val="tx1">
                              <a:lumMod val="20000"/>
                              <a:lumOff val="80000"/>
                            </a:schemeClr>
                          </a:solidFill>
                          <a:latin typeface="Times New Roman" panose="02020603050405020304" pitchFamily="18" charset="0"/>
                          <a:ea typeface="+mn-ea"/>
                          <a:cs typeface="Times New Roman" panose="02020603050405020304" pitchFamily="18" charset="0"/>
                        </a:rPr>
                        <a:t>±</a:t>
                      </a:r>
                      <a:r>
                        <a:rPr lang="en-US" dirty="0">
                          <a:solidFill>
                            <a:schemeClr val="tx1">
                              <a:lumMod val="20000"/>
                              <a:lumOff val="80000"/>
                            </a:schemeClr>
                          </a:solidFill>
                          <a:latin typeface="Times New Roman" panose="02020603050405020304" pitchFamily="18" charset="0"/>
                          <a:cs typeface="Times New Roman" panose="02020603050405020304" pitchFamily="18" charset="0"/>
                        </a:rPr>
                        <a:t> 0.13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solidFill>
                            <a:schemeClr val="tx1">
                              <a:lumMod val="20000"/>
                              <a:lumOff val="80000"/>
                            </a:schemeClr>
                          </a:solidFill>
                          <a:latin typeface="Times New Roman" panose="02020603050405020304" pitchFamily="18" charset="0"/>
                          <a:cs typeface="Times New Roman" panose="02020603050405020304" pitchFamily="18" charset="0"/>
                        </a:rPr>
                        <a:t>5.83 </a:t>
                      </a:r>
                      <a:r>
                        <a:rPr lang="en-US" sz="1800" kern="1200" dirty="0">
                          <a:solidFill>
                            <a:schemeClr val="tx1">
                              <a:lumMod val="20000"/>
                              <a:lumOff val="80000"/>
                            </a:schemeClr>
                          </a:solidFill>
                          <a:latin typeface="Times New Roman" panose="02020603050405020304" pitchFamily="18" charset="0"/>
                          <a:ea typeface="+mn-ea"/>
                          <a:cs typeface="Times New Roman" panose="02020603050405020304" pitchFamily="18" charset="0"/>
                        </a:rPr>
                        <a:t>±</a:t>
                      </a:r>
                      <a:r>
                        <a:rPr lang="en-US" dirty="0">
                          <a:solidFill>
                            <a:schemeClr val="tx1">
                              <a:lumMod val="20000"/>
                              <a:lumOff val="80000"/>
                            </a:schemeClr>
                          </a:solidFill>
                          <a:latin typeface="Times New Roman" panose="02020603050405020304" pitchFamily="18" charset="0"/>
                          <a:cs typeface="Times New Roman" panose="02020603050405020304" pitchFamily="18" charset="0"/>
                        </a:rPr>
                        <a:t> 0.09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solidFill>
                            <a:srgbClr val="FF0000"/>
                          </a:solidFill>
                          <a:latin typeface="Times New Roman" panose="02020603050405020304" pitchFamily="18" charset="0"/>
                          <a:cs typeface="Times New Roman" panose="02020603050405020304" pitchFamily="18" charset="0"/>
                        </a:rPr>
                        <a:t>5.79 </a:t>
                      </a:r>
                      <a:r>
                        <a:rPr lang="en-US" sz="1800" kern="1200" dirty="0">
                          <a:solidFill>
                            <a:srgbClr val="FF0000"/>
                          </a:solidFill>
                          <a:latin typeface="Times New Roman" panose="02020603050405020304" pitchFamily="18" charset="0"/>
                          <a:ea typeface="+mn-ea"/>
                          <a:cs typeface="Times New Roman" panose="02020603050405020304" pitchFamily="18" charset="0"/>
                        </a:rPr>
                        <a:t>±</a:t>
                      </a:r>
                      <a:r>
                        <a:rPr lang="en-US" dirty="0">
                          <a:solidFill>
                            <a:srgbClr val="FF0000"/>
                          </a:solidFill>
                          <a:latin typeface="Times New Roman" panose="02020603050405020304" pitchFamily="18" charset="0"/>
                          <a:cs typeface="Times New Roman" panose="02020603050405020304" pitchFamily="18" charset="0"/>
                        </a:rPr>
                        <a:t> 0.13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70244912"/>
                  </a:ext>
                </a:extLst>
              </a:tr>
              <a:tr h="370840">
                <a:tc>
                  <a:txBody>
                    <a:bodyPr/>
                    <a:lstStyle/>
                    <a:p>
                      <a:pPr algn="ctr"/>
                      <a:r>
                        <a:rPr lang="en-US" dirty="0">
                          <a:latin typeface="Times New Roman" panose="02020603050405020304" pitchFamily="18" charset="0"/>
                          <a:cs typeface="Times New Roman" panose="02020603050405020304" pitchFamily="18" charset="0"/>
                        </a:rPr>
                        <a:t>1.2M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latin typeface="Times New Roman" panose="02020603050405020304" pitchFamily="18" charset="0"/>
                          <a:cs typeface="Times New Roman" panose="02020603050405020304" pitchFamily="18" charset="0"/>
                        </a:rPr>
                        <a:t>74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latin typeface="Times New Roman" panose="02020603050405020304" pitchFamily="18" charset="0"/>
                          <a:cs typeface="Times New Roman" panose="02020603050405020304" pitchFamily="18" charset="0"/>
                        </a:rPr>
                        <a:t>5.35 </a:t>
                      </a:r>
                      <a:r>
                        <a:rPr lang="en-US" sz="1800" kern="1200" dirty="0">
                          <a:solidFill>
                            <a:schemeClr val="tx1"/>
                          </a:solidFill>
                          <a:latin typeface="Times New Roman" panose="02020603050405020304" pitchFamily="18" charset="0"/>
                          <a:ea typeface="+mn-ea"/>
                          <a:cs typeface="Times New Roman" panose="02020603050405020304" pitchFamily="18" charset="0"/>
                        </a:rPr>
                        <a:t>±</a:t>
                      </a:r>
                      <a:r>
                        <a:rPr lang="en-US" dirty="0">
                          <a:latin typeface="Times New Roman" panose="02020603050405020304" pitchFamily="18" charset="0"/>
                          <a:cs typeface="Times New Roman" panose="02020603050405020304" pitchFamily="18" charset="0"/>
                        </a:rPr>
                        <a:t> 0.14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solidFill>
                            <a:schemeClr val="tx1">
                              <a:lumMod val="20000"/>
                              <a:lumOff val="80000"/>
                            </a:schemeClr>
                          </a:solidFill>
                          <a:latin typeface="Times New Roman" panose="02020603050405020304" pitchFamily="18" charset="0"/>
                          <a:cs typeface="Times New Roman" panose="02020603050405020304" pitchFamily="18" charset="0"/>
                        </a:rPr>
                        <a:t>5.47 </a:t>
                      </a:r>
                      <a:r>
                        <a:rPr lang="en-US" sz="1800" kern="1200" dirty="0">
                          <a:solidFill>
                            <a:schemeClr val="tx1">
                              <a:lumMod val="20000"/>
                              <a:lumOff val="80000"/>
                            </a:schemeClr>
                          </a:solidFill>
                          <a:latin typeface="Times New Roman" panose="02020603050405020304" pitchFamily="18" charset="0"/>
                          <a:ea typeface="+mn-ea"/>
                          <a:cs typeface="Times New Roman" panose="02020603050405020304" pitchFamily="18" charset="0"/>
                        </a:rPr>
                        <a:t>±</a:t>
                      </a:r>
                      <a:r>
                        <a:rPr lang="en-US" dirty="0">
                          <a:solidFill>
                            <a:schemeClr val="tx1">
                              <a:lumMod val="20000"/>
                              <a:lumOff val="80000"/>
                            </a:schemeClr>
                          </a:solidFill>
                          <a:latin typeface="Times New Roman" panose="02020603050405020304" pitchFamily="18" charset="0"/>
                          <a:cs typeface="Times New Roman" panose="02020603050405020304" pitchFamily="18" charset="0"/>
                        </a:rPr>
                        <a:t> 0.18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solidFill>
                            <a:schemeClr val="tx1">
                              <a:lumMod val="20000"/>
                              <a:lumOff val="80000"/>
                            </a:schemeClr>
                          </a:solidFill>
                          <a:latin typeface="Times New Roman" panose="02020603050405020304" pitchFamily="18" charset="0"/>
                          <a:cs typeface="Times New Roman" panose="02020603050405020304" pitchFamily="18" charset="0"/>
                        </a:rPr>
                        <a:t>5.26 </a:t>
                      </a:r>
                      <a:r>
                        <a:rPr lang="en-US" sz="1800" kern="1200" dirty="0">
                          <a:solidFill>
                            <a:schemeClr val="tx1">
                              <a:lumMod val="20000"/>
                              <a:lumOff val="80000"/>
                            </a:schemeClr>
                          </a:solidFill>
                          <a:latin typeface="Times New Roman" panose="02020603050405020304" pitchFamily="18" charset="0"/>
                          <a:ea typeface="+mn-ea"/>
                          <a:cs typeface="Times New Roman" panose="02020603050405020304" pitchFamily="18" charset="0"/>
                        </a:rPr>
                        <a:t>±</a:t>
                      </a:r>
                      <a:r>
                        <a:rPr lang="en-US" dirty="0">
                          <a:solidFill>
                            <a:schemeClr val="tx1">
                              <a:lumMod val="20000"/>
                              <a:lumOff val="80000"/>
                            </a:schemeClr>
                          </a:solidFill>
                          <a:latin typeface="Times New Roman" panose="02020603050405020304" pitchFamily="18" charset="0"/>
                          <a:cs typeface="Times New Roman" panose="02020603050405020304" pitchFamily="18" charset="0"/>
                        </a:rPr>
                        <a:t> 0.20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solidFill>
                            <a:srgbClr val="FF0000"/>
                          </a:solidFill>
                          <a:latin typeface="Times New Roman" panose="02020603050405020304" pitchFamily="18" charset="0"/>
                          <a:cs typeface="Times New Roman" panose="02020603050405020304" pitchFamily="18" charset="0"/>
                        </a:rPr>
                        <a:t>5.18 </a:t>
                      </a:r>
                      <a:r>
                        <a:rPr lang="en-US" sz="1800" kern="1200" dirty="0">
                          <a:solidFill>
                            <a:srgbClr val="FF0000"/>
                          </a:solidFill>
                          <a:latin typeface="Times New Roman" panose="02020603050405020304" pitchFamily="18" charset="0"/>
                          <a:ea typeface="+mn-ea"/>
                          <a:cs typeface="Times New Roman" panose="02020603050405020304" pitchFamily="18" charset="0"/>
                        </a:rPr>
                        <a:t>±</a:t>
                      </a:r>
                      <a:r>
                        <a:rPr lang="en-US" dirty="0">
                          <a:solidFill>
                            <a:srgbClr val="FF0000"/>
                          </a:solidFill>
                          <a:latin typeface="Times New Roman" panose="02020603050405020304" pitchFamily="18" charset="0"/>
                          <a:cs typeface="Times New Roman" panose="02020603050405020304" pitchFamily="18" charset="0"/>
                        </a:rPr>
                        <a:t> 0.20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647536756"/>
                  </a:ext>
                </a:extLst>
              </a:tr>
              <a:tr h="370840">
                <a:tc>
                  <a:txBody>
                    <a:bodyPr/>
                    <a:lstStyle/>
                    <a:p>
                      <a:pPr algn="ctr"/>
                      <a:r>
                        <a:rPr lang="en-US" dirty="0">
                          <a:latin typeface="Times New Roman" panose="02020603050405020304" pitchFamily="18" charset="0"/>
                          <a:cs typeface="Times New Roman" panose="02020603050405020304" pitchFamily="18" charset="0"/>
                        </a:rPr>
                        <a:t>1.5M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latin typeface="Times New Roman" panose="02020603050405020304" pitchFamily="18" charset="0"/>
                          <a:cs typeface="Times New Roman" panose="02020603050405020304" pitchFamily="18" charset="0"/>
                        </a:rPr>
                        <a:t>98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latin typeface="Times New Roman" panose="02020603050405020304" pitchFamily="18" charset="0"/>
                          <a:cs typeface="Times New Roman" panose="02020603050405020304" pitchFamily="18" charset="0"/>
                        </a:rPr>
                        <a:t>5.26 </a:t>
                      </a:r>
                      <a:r>
                        <a:rPr lang="en-US" sz="1800" kern="1200" dirty="0">
                          <a:solidFill>
                            <a:schemeClr val="tx1"/>
                          </a:solidFill>
                          <a:latin typeface="Times New Roman" panose="02020603050405020304" pitchFamily="18" charset="0"/>
                          <a:ea typeface="+mn-ea"/>
                          <a:cs typeface="Times New Roman" panose="02020603050405020304" pitchFamily="18" charset="0"/>
                        </a:rPr>
                        <a:t>±</a:t>
                      </a:r>
                      <a:r>
                        <a:rPr lang="en-US" dirty="0">
                          <a:latin typeface="Times New Roman" panose="02020603050405020304" pitchFamily="18" charset="0"/>
                          <a:cs typeface="Times New Roman" panose="02020603050405020304" pitchFamily="18" charset="0"/>
                        </a:rPr>
                        <a:t> 0.09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solidFill>
                            <a:schemeClr val="tx1">
                              <a:lumMod val="20000"/>
                              <a:lumOff val="80000"/>
                            </a:schemeClr>
                          </a:solidFill>
                          <a:latin typeface="Times New Roman" panose="02020603050405020304" pitchFamily="18" charset="0"/>
                          <a:cs typeface="Times New Roman" panose="02020603050405020304" pitchFamily="18" charset="0"/>
                        </a:rPr>
                        <a:t>5.55 </a:t>
                      </a:r>
                      <a:r>
                        <a:rPr lang="en-US" sz="1800" kern="1200" dirty="0">
                          <a:solidFill>
                            <a:schemeClr val="tx1">
                              <a:lumMod val="20000"/>
                              <a:lumOff val="80000"/>
                            </a:schemeClr>
                          </a:solidFill>
                          <a:latin typeface="Times New Roman" panose="02020603050405020304" pitchFamily="18" charset="0"/>
                          <a:ea typeface="+mn-ea"/>
                          <a:cs typeface="Times New Roman" panose="02020603050405020304" pitchFamily="18" charset="0"/>
                        </a:rPr>
                        <a:t>±</a:t>
                      </a:r>
                      <a:r>
                        <a:rPr lang="en-US" dirty="0">
                          <a:solidFill>
                            <a:schemeClr val="tx1">
                              <a:lumMod val="20000"/>
                              <a:lumOff val="80000"/>
                            </a:schemeClr>
                          </a:solidFill>
                          <a:latin typeface="Times New Roman" panose="02020603050405020304" pitchFamily="18" charset="0"/>
                          <a:cs typeface="Times New Roman" panose="02020603050405020304" pitchFamily="18" charset="0"/>
                        </a:rPr>
                        <a:t> 0.13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solidFill>
                            <a:schemeClr val="tx1">
                              <a:lumMod val="20000"/>
                              <a:lumOff val="80000"/>
                            </a:schemeClr>
                          </a:solidFill>
                          <a:latin typeface="Times New Roman" panose="02020603050405020304" pitchFamily="18" charset="0"/>
                          <a:cs typeface="Times New Roman" panose="02020603050405020304" pitchFamily="18" charset="0"/>
                        </a:rPr>
                        <a:t>5.05 </a:t>
                      </a:r>
                      <a:r>
                        <a:rPr lang="en-US" sz="1800" kern="1200" dirty="0">
                          <a:solidFill>
                            <a:schemeClr val="tx1">
                              <a:lumMod val="20000"/>
                              <a:lumOff val="80000"/>
                            </a:schemeClr>
                          </a:solidFill>
                          <a:latin typeface="Times New Roman" panose="02020603050405020304" pitchFamily="18" charset="0"/>
                          <a:ea typeface="+mn-ea"/>
                          <a:cs typeface="Times New Roman" panose="02020603050405020304" pitchFamily="18" charset="0"/>
                        </a:rPr>
                        <a:t>±</a:t>
                      </a:r>
                      <a:r>
                        <a:rPr lang="en-US" dirty="0">
                          <a:solidFill>
                            <a:schemeClr val="tx1">
                              <a:lumMod val="20000"/>
                              <a:lumOff val="80000"/>
                            </a:schemeClr>
                          </a:solidFill>
                          <a:latin typeface="Times New Roman" panose="02020603050405020304" pitchFamily="18" charset="0"/>
                          <a:cs typeface="Times New Roman" panose="02020603050405020304" pitchFamily="18" charset="0"/>
                        </a:rPr>
                        <a:t> 0.20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solidFill>
                            <a:srgbClr val="FF0000"/>
                          </a:solidFill>
                          <a:latin typeface="Times New Roman" panose="02020603050405020304" pitchFamily="18" charset="0"/>
                          <a:cs typeface="Times New Roman" panose="02020603050405020304" pitchFamily="18" charset="0"/>
                        </a:rPr>
                        <a:t>4.99 </a:t>
                      </a:r>
                      <a:r>
                        <a:rPr lang="en-US" sz="1800" kern="1200" dirty="0">
                          <a:solidFill>
                            <a:srgbClr val="FF0000"/>
                          </a:solidFill>
                          <a:latin typeface="Times New Roman" panose="02020603050405020304" pitchFamily="18" charset="0"/>
                          <a:ea typeface="+mn-ea"/>
                          <a:cs typeface="Times New Roman" panose="02020603050405020304" pitchFamily="18" charset="0"/>
                        </a:rPr>
                        <a:t>±</a:t>
                      </a:r>
                      <a:r>
                        <a:rPr lang="en-US" dirty="0">
                          <a:solidFill>
                            <a:srgbClr val="FF0000"/>
                          </a:solidFill>
                          <a:latin typeface="Times New Roman" panose="02020603050405020304" pitchFamily="18" charset="0"/>
                          <a:cs typeface="Times New Roman" panose="02020603050405020304" pitchFamily="18" charset="0"/>
                        </a:rPr>
                        <a:t> 0.13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204448"/>
                  </a:ext>
                </a:extLst>
              </a:tr>
            </a:tbl>
          </a:graphicData>
        </a:graphic>
      </p:graphicFrame>
      <p:sp>
        <p:nvSpPr>
          <p:cNvPr id="4" name="TextBox 3">
            <a:extLst>
              <a:ext uri="{FF2B5EF4-FFF2-40B4-BE49-F238E27FC236}">
                <a16:creationId xmlns:a16="http://schemas.microsoft.com/office/drawing/2014/main" id="{B1F61F96-D687-4224-8585-D33F912D623A}"/>
              </a:ext>
            </a:extLst>
          </p:cNvPr>
          <p:cNvSpPr txBox="1"/>
          <p:nvPr/>
        </p:nvSpPr>
        <p:spPr>
          <a:xfrm>
            <a:off x="2103437" y="4716462"/>
            <a:ext cx="8290984" cy="627864"/>
          </a:xfrm>
          <a:prstGeom prst="rect">
            <a:avLst/>
          </a:prstGeom>
          <a:noFill/>
        </p:spPr>
        <p:txBody>
          <a:bodyPr wrap="square" lIns="182880" tIns="146304" rIns="182880" bIns="146304" rtlCol="0">
            <a:spAutoFit/>
          </a:bodyPr>
          <a:lstStyle/>
          <a:p>
            <a:pPr algn="ctr">
              <a:lnSpc>
                <a:spcPct val="90000"/>
              </a:lnSpc>
              <a:spcAft>
                <a:spcPts val="600"/>
              </a:spcAft>
            </a:pPr>
            <a:r>
              <a:rPr lang="en-US" sz="2400" dirty="0">
                <a:gradFill>
                  <a:gsLst>
                    <a:gs pos="2917">
                      <a:schemeClr val="tx1"/>
                    </a:gs>
                    <a:gs pos="30000">
                      <a:schemeClr val="tx1"/>
                    </a:gs>
                  </a:gsLst>
                  <a:lin ang="5400000" scaled="0"/>
                </a:gradFill>
                <a:latin typeface="+mj-lt"/>
              </a:rPr>
              <a:t>CIFAR</a:t>
            </a:r>
            <a:r>
              <a:rPr lang="en-US" altLang="zh-CN" sz="2400" dirty="0">
                <a:gradFill>
                  <a:gsLst>
                    <a:gs pos="2917">
                      <a:schemeClr val="tx1"/>
                    </a:gs>
                    <a:gs pos="30000">
                      <a:schemeClr val="tx1"/>
                    </a:gs>
                  </a:gsLst>
                  <a:lin ang="5400000" scaled="0"/>
                </a:gradFill>
                <a:latin typeface="+mj-lt"/>
              </a:rPr>
              <a:t>-</a:t>
            </a:r>
            <a:r>
              <a:rPr lang="en-US" sz="2400" dirty="0">
                <a:gradFill>
                  <a:gsLst>
                    <a:gs pos="2917">
                      <a:schemeClr val="tx1"/>
                    </a:gs>
                    <a:gs pos="30000">
                      <a:schemeClr val="tx1"/>
                    </a:gs>
                  </a:gsLst>
                  <a:lin ang="5400000" scaled="0"/>
                </a:gradFill>
                <a:latin typeface="+mj-lt"/>
              </a:rPr>
              <a:t>10 classification error, average over 5 runs</a:t>
            </a:r>
          </a:p>
        </p:txBody>
      </p:sp>
    </p:spTree>
    <p:extLst>
      <p:ext uri="{BB962C8B-B14F-4D97-AF65-F5344CB8AC3E}">
        <p14:creationId xmlns:p14="http://schemas.microsoft.com/office/powerpoint/2010/main" val="2850325235"/>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extBox 6"/>
          <p:cNvSpPr txBox="1"/>
          <p:nvPr/>
        </p:nvSpPr>
        <p:spPr>
          <a:xfrm>
            <a:off x="457199" y="296862"/>
            <a:ext cx="11522075" cy="738664"/>
          </a:xfrm>
          <a:prstGeom prst="rect">
            <a:avLst/>
          </a:prstGeom>
          <a:noFill/>
        </p:spPr>
        <p:txBody>
          <a:bodyPr wrap="square" lIns="182880" tIns="146304" rIns="182880" bIns="146304" rtlCol="0">
            <a:spAutoFit/>
          </a:bodyPr>
          <a:lstStyle/>
          <a:p>
            <a:pPr algn="ctr">
              <a:lnSpc>
                <a:spcPct val="90000"/>
              </a:lnSpc>
              <a:spcAft>
                <a:spcPts val="600"/>
              </a:spcAft>
            </a:pPr>
            <a:r>
              <a:rPr lang="en-US" sz="3200" dirty="0">
                <a:gradFill>
                  <a:gsLst>
                    <a:gs pos="2917">
                      <a:schemeClr val="tx1"/>
                    </a:gs>
                    <a:gs pos="30000">
                      <a:schemeClr val="tx1"/>
                    </a:gs>
                  </a:gsLst>
                  <a:lin ang="5400000" scaled="0"/>
                </a:gradFill>
              </a:rPr>
              <a:t>Comparison with baseline networks</a:t>
            </a:r>
          </a:p>
        </p:txBody>
      </p:sp>
      <p:graphicFrame>
        <p:nvGraphicFramePr>
          <p:cNvPr id="3" name="Table 2">
            <a:extLst>
              <a:ext uri="{FF2B5EF4-FFF2-40B4-BE49-F238E27FC236}">
                <a16:creationId xmlns:a16="http://schemas.microsoft.com/office/drawing/2014/main" id="{B54202B8-32BE-4E23-ACD8-055DA4D45F86}"/>
              </a:ext>
            </a:extLst>
          </p:cNvPr>
          <p:cNvGraphicFramePr>
            <a:graphicFrameLocks noGrp="1"/>
          </p:cNvGraphicFramePr>
          <p:nvPr>
            <p:extLst/>
          </p:nvPr>
        </p:nvGraphicFramePr>
        <p:xfrm>
          <a:off x="2103437" y="2557462"/>
          <a:ext cx="8290986" cy="1854200"/>
        </p:xfrm>
        <a:graphic>
          <a:graphicData uri="http://schemas.openxmlformats.org/drawingml/2006/table">
            <a:tbl>
              <a:tblPr firstRow="1" bandRow="1">
                <a:tableStyleId>{2D5ABB26-0587-4C30-8999-92F81FD0307C}</a:tableStyleId>
              </a:tblPr>
              <a:tblGrid>
                <a:gridCol w="1381831">
                  <a:extLst>
                    <a:ext uri="{9D8B030D-6E8A-4147-A177-3AD203B41FA5}">
                      <a16:colId xmlns:a16="http://schemas.microsoft.com/office/drawing/2014/main" val="4211106549"/>
                    </a:ext>
                  </a:extLst>
                </a:gridCol>
                <a:gridCol w="1381831">
                  <a:extLst>
                    <a:ext uri="{9D8B030D-6E8A-4147-A177-3AD203B41FA5}">
                      <a16:colId xmlns:a16="http://schemas.microsoft.com/office/drawing/2014/main" val="3344996392"/>
                    </a:ext>
                  </a:extLst>
                </a:gridCol>
                <a:gridCol w="1381831">
                  <a:extLst>
                    <a:ext uri="{9D8B030D-6E8A-4147-A177-3AD203B41FA5}">
                      <a16:colId xmlns:a16="http://schemas.microsoft.com/office/drawing/2014/main" val="655457437"/>
                    </a:ext>
                  </a:extLst>
                </a:gridCol>
                <a:gridCol w="1381831">
                  <a:extLst>
                    <a:ext uri="{9D8B030D-6E8A-4147-A177-3AD203B41FA5}">
                      <a16:colId xmlns:a16="http://schemas.microsoft.com/office/drawing/2014/main" val="3855859656"/>
                    </a:ext>
                  </a:extLst>
                </a:gridCol>
                <a:gridCol w="1381831">
                  <a:extLst>
                    <a:ext uri="{9D8B030D-6E8A-4147-A177-3AD203B41FA5}">
                      <a16:colId xmlns:a16="http://schemas.microsoft.com/office/drawing/2014/main" val="4267027678"/>
                    </a:ext>
                  </a:extLst>
                </a:gridCol>
                <a:gridCol w="1381831">
                  <a:extLst>
                    <a:ext uri="{9D8B030D-6E8A-4147-A177-3AD203B41FA5}">
                      <a16:colId xmlns:a16="http://schemas.microsoft.com/office/drawing/2014/main" val="2108816049"/>
                    </a:ext>
                  </a:extLst>
                </a:gridCol>
              </a:tblGrid>
              <a:tr h="370840">
                <a:tc>
                  <a:txBody>
                    <a:bodyPr/>
                    <a:lstStyle/>
                    <a:p>
                      <a:pPr algn="ctr"/>
                      <a:r>
                        <a:rPr lang="en-US" sz="1600" b="1" dirty="0">
                          <a:latin typeface="Times New Roman" panose="02020603050405020304" pitchFamily="18" charset="0"/>
                          <a:cs typeface="Times New Roman" panose="02020603050405020304" pitchFamily="18" charset="0"/>
                        </a:rPr>
                        <a:t>#parameters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b="1" dirty="0">
                          <a:latin typeface="Times New Roman" panose="02020603050405020304" pitchFamily="18" charset="0"/>
                          <a:cs typeface="Times New Roman" panose="02020603050405020304" pitchFamily="18" charset="0"/>
                        </a:rPr>
                        <a:t>Depth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b="1" dirty="0" err="1">
                          <a:solidFill>
                            <a:schemeClr val="tx1">
                              <a:lumMod val="20000"/>
                              <a:lumOff val="80000"/>
                            </a:schemeClr>
                          </a:solidFill>
                          <a:latin typeface="Times New Roman" panose="02020603050405020304" pitchFamily="18" charset="0"/>
                          <a:cs typeface="Times New Roman" panose="02020603050405020304" pitchFamily="18" charset="0"/>
                        </a:rPr>
                        <a:t>ResNets</a:t>
                      </a:r>
                      <a:endParaRPr lang="en-US" sz="1600" b="1" dirty="0">
                        <a:solidFill>
                          <a:schemeClr val="tx1">
                            <a:lumMod val="20000"/>
                            <a:lumOff val="80000"/>
                          </a:schemeClr>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b="1" dirty="0">
                          <a:solidFill>
                            <a:schemeClr val="tx1"/>
                          </a:solidFill>
                          <a:latin typeface="Times New Roman" panose="02020603050405020304" pitchFamily="18" charset="0"/>
                          <a:cs typeface="Times New Roman" panose="02020603050405020304" pitchFamily="18" charset="0"/>
                        </a:rPr>
                        <a:t>W-</a:t>
                      </a:r>
                      <a:r>
                        <a:rPr lang="en-US" sz="1600" b="1" dirty="0" err="1">
                          <a:solidFill>
                            <a:schemeClr val="tx1"/>
                          </a:solidFill>
                          <a:latin typeface="Times New Roman" panose="02020603050405020304" pitchFamily="18" charset="0"/>
                          <a:cs typeface="Times New Roman" panose="02020603050405020304" pitchFamily="18" charset="0"/>
                        </a:rPr>
                        <a:t>ResNets</a:t>
                      </a:r>
                      <a:endParaRPr 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b="1" dirty="0" err="1">
                          <a:solidFill>
                            <a:schemeClr val="tx1">
                              <a:lumMod val="20000"/>
                              <a:lumOff val="80000"/>
                            </a:schemeClr>
                          </a:solidFill>
                          <a:latin typeface="Times New Roman" panose="02020603050405020304" pitchFamily="18" charset="0"/>
                          <a:cs typeface="Times New Roman" panose="02020603050405020304" pitchFamily="18" charset="0"/>
                        </a:rPr>
                        <a:t>DVANets</a:t>
                      </a:r>
                      <a:endParaRPr lang="en-US" sz="1600" b="1" dirty="0">
                        <a:solidFill>
                          <a:schemeClr val="tx1">
                            <a:lumMod val="20000"/>
                            <a:lumOff val="80000"/>
                          </a:schemeClr>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b="1" dirty="0" err="1">
                          <a:solidFill>
                            <a:schemeClr val="tx1"/>
                          </a:solidFill>
                          <a:latin typeface="Times New Roman" panose="02020603050405020304" pitchFamily="18" charset="0"/>
                          <a:cs typeface="Times New Roman" panose="02020603050405020304" pitchFamily="18" charset="0"/>
                        </a:rPr>
                        <a:t>DMRNets</a:t>
                      </a:r>
                      <a:endParaRPr 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183745544"/>
                  </a:ext>
                </a:extLst>
              </a:tr>
              <a:tr h="370840">
                <a:tc>
                  <a:txBody>
                    <a:bodyPr/>
                    <a:lstStyle/>
                    <a:p>
                      <a:pPr marL="0" algn="ctr" defTabSz="932742" rtl="0" eaLnBrk="1" latinLnBrk="0" hangingPunct="1"/>
                      <a:r>
                        <a:rPr lang="en-US" sz="1800" kern="1200" dirty="0">
                          <a:solidFill>
                            <a:schemeClr val="tx1"/>
                          </a:solidFill>
                          <a:latin typeface="Times New Roman" panose="02020603050405020304" pitchFamily="18" charset="0"/>
                          <a:ea typeface="+mn-ea"/>
                          <a:cs typeface="Times New Roman" panose="02020603050405020304" pitchFamily="18" charset="0"/>
                        </a:rPr>
                        <a:t>0.4M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32742" rtl="0" eaLnBrk="1" latinLnBrk="0" hangingPunct="1"/>
                      <a:r>
                        <a:rPr lang="en-US" sz="1800" kern="1200" dirty="0">
                          <a:solidFill>
                            <a:schemeClr val="tx1"/>
                          </a:solidFill>
                          <a:latin typeface="Times New Roman" panose="02020603050405020304" pitchFamily="18" charset="0"/>
                          <a:ea typeface="+mn-ea"/>
                          <a:cs typeface="Times New Roman" panose="02020603050405020304" pitchFamily="18" charset="0"/>
                        </a:rPr>
                        <a:t>26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32742" rtl="0" eaLnBrk="1" latinLnBrk="0" hangingPunct="1"/>
                      <a:r>
                        <a:rPr lang="en-US" sz="1800" kern="1200" dirty="0">
                          <a:solidFill>
                            <a:schemeClr val="tx1">
                              <a:lumMod val="20000"/>
                              <a:lumOff val="80000"/>
                            </a:schemeClr>
                          </a:solidFill>
                          <a:latin typeface="Times New Roman" panose="02020603050405020304" pitchFamily="18" charset="0"/>
                          <a:ea typeface="+mn-ea"/>
                          <a:cs typeface="Times New Roman" panose="02020603050405020304" pitchFamily="18" charset="0"/>
                        </a:rPr>
                        <a:t>6.62 ± 0.24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32742" rtl="0" eaLnBrk="1" latinLnBrk="0" hangingPunct="1"/>
                      <a:r>
                        <a:rPr lang="en-US" sz="1800" kern="1200" dirty="0">
                          <a:solidFill>
                            <a:schemeClr val="tx1"/>
                          </a:solidFill>
                          <a:latin typeface="Times New Roman" panose="02020603050405020304" pitchFamily="18" charset="0"/>
                          <a:ea typeface="+mn-ea"/>
                          <a:cs typeface="Times New Roman" panose="02020603050405020304" pitchFamily="18" charset="0"/>
                        </a:rPr>
                        <a:t>6.62 ± 0.20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32742" rtl="0" eaLnBrk="1" latinLnBrk="0" hangingPunct="1"/>
                      <a:r>
                        <a:rPr lang="en-US" sz="1800" kern="1200" dirty="0">
                          <a:solidFill>
                            <a:schemeClr val="tx1">
                              <a:lumMod val="20000"/>
                              <a:lumOff val="80000"/>
                            </a:schemeClr>
                          </a:solidFill>
                          <a:latin typeface="Times New Roman" panose="02020603050405020304" pitchFamily="18" charset="0"/>
                          <a:ea typeface="+mn-ea"/>
                          <a:cs typeface="Times New Roman" panose="02020603050405020304" pitchFamily="18" charset="0"/>
                        </a:rPr>
                        <a:t>6.53 ± 0.12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32742" rtl="0" eaLnBrk="1" latinLnBrk="0" hangingPunct="1"/>
                      <a:r>
                        <a:rPr lang="en-US" sz="1800" kern="1200" dirty="0">
                          <a:solidFill>
                            <a:srgbClr val="FF0000"/>
                          </a:solidFill>
                          <a:latin typeface="Times New Roman" panose="02020603050405020304" pitchFamily="18" charset="0"/>
                          <a:ea typeface="+mn-ea"/>
                          <a:cs typeface="Times New Roman" panose="02020603050405020304" pitchFamily="18" charset="0"/>
                        </a:rPr>
                        <a:t>6.48 ± 0.04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24379313"/>
                  </a:ext>
                </a:extLst>
              </a:tr>
              <a:tr h="370840">
                <a:tc>
                  <a:txBody>
                    <a:bodyPr/>
                    <a:lstStyle/>
                    <a:p>
                      <a:pPr algn="ctr"/>
                      <a:r>
                        <a:rPr lang="en-US" dirty="0">
                          <a:latin typeface="Times New Roman" panose="02020603050405020304" pitchFamily="18" charset="0"/>
                          <a:cs typeface="Times New Roman" panose="02020603050405020304" pitchFamily="18" charset="0"/>
                        </a:rPr>
                        <a:t>0.6M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latin typeface="Times New Roman" panose="02020603050405020304" pitchFamily="18" charset="0"/>
                          <a:cs typeface="Times New Roman" panose="02020603050405020304" pitchFamily="18" charset="0"/>
                        </a:rPr>
                        <a:t>38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solidFill>
                            <a:schemeClr val="tx1">
                              <a:lumMod val="20000"/>
                              <a:lumOff val="80000"/>
                            </a:schemeClr>
                          </a:solidFill>
                          <a:latin typeface="Times New Roman" panose="02020603050405020304" pitchFamily="18" charset="0"/>
                          <a:cs typeface="Times New Roman" panose="02020603050405020304" pitchFamily="18" charset="0"/>
                        </a:rPr>
                        <a:t>5.93 </a:t>
                      </a:r>
                      <a:r>
                        <a:rPr lang="en-US" sz="1800" kern="1200" dirty="0">
                          <a:solidFill>
                            <a:schemeClr val="tx1">
                              <a:lumMod val="20000"/>
                              <a:lumOff val="80000"/>
                            </a:schemeClr>
                          </a:solidFill>
                          <a:latin typeface="Times New Roman" panose="02020603050405020304" pitchFamily="18" charset="0"/>
                          <a:ea typeface="+mn-ea"/>
                          <a:cs typeface="Times New Roman" panose="02020603050405020304" pitchFamily="18" charset="0"/>
                        </a:rPr>
                        <a:t>±</a:t>
                      </a:r>
                      <a:r>
                        <a:rPr lang="en-US" dirty="0">
                          <a:solidFill>
                            <a:schemeClr val="tx1">
                              <a:lumMod val="20000"/>
                              <a:lumOff val="80000"/>
                            </a:schemeClr>
                          </a:solidFill>
                          <a:latin typeface="Times New Roman" panose="02020603050405020304" pitchFamily="18" charset="0"/>
                          <a:cs typeface="Times New Roman" panose="02020603050405020304" pitchFamily="18" charset="0"/>
                        </a:rPr>
                        <a:t> 0.17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solidFill>
                            <a:schemeClr val="tx1"/>
                          </a:solidFill>
                          <a:latin typeface="Times New Roman" panose="02020603050405020304" pitchFamily="18" charset="0"/>
                          <a:cs typeface="Times New Roman" panose="02020603050405020304" pitchFamily="18" charset="0"/>
                        </a:rPr>
                        <a:t>6.12 </a:t>
                      </a:r>
                      <a:r>
                        <a:rPr lang="en-US" sz="1800" kern="1200" dirty="0">
                          <a:solidFill>
                            <a:schemeClr val="tx1"/>
                          </a:solidFill>
                          <a:latin typeface="Times New Roman" panose="02020603050405020304" pitchFamily="18" charset="0"/>
                          <a:ea typeface="+mn-ea"/>
                          <a:cs typeface="Times New Roman" panose="02020603050405020304" pitchFamily="18" charset="0"/>
                        </a:rPr>
                        <a:t>±</a:t>
                      </a:r>
                      <a:r>
                        <a:rPr lang="en-US" dirty="0">
                          <a:solidFill>
                            <a:schemeClr val="tx1"/>
                          </a:solidFill>
                          <a:latin typeface="Times New Roman" panose="02020603050405020304" pitchFamily="18" charset="0"/>
                          <a:cs typeface="Times New Roman" panose="02020603050405020304" pitchFamily="18" charset="0"/>
                        </a:rPr>
                        <a:t> 0.13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solidFill>
                            <a:schemeClr val="tx1">
                              <a:lumMod val="20000"/>
                              <a:lumOff val="80000"/>
                            </a:schemeClr>
                          </a:solidFill>
                          <a:latin typeface="Times New Roman" panose="02020603050405020304" pitchFamily="18" charset="0"/>
                          <a:cs typeface="Times New Roman" panose="02020603050405020304" pitchFamily="18" charset="0"/>
                        </a:rPr>
                        <a:t>5.83 </a:t>
                      </a:r>
                      <a:r>
                        <a:rPr lang="en-US" sz="1800" kern="1200" dirty="0">
                          <a:solidFill>
                            <a:schemeClr val="tx1">
                              <a:lumMod val="20000"/>
                              <a:lumOff val="80000"/>
                            </a:schemeClr>
                          </a:solidFill>
                          <a:latin typeface="Times New Roman" panose="02020603050405020304" pitchFamily="18" charset="0"/>
                          <a:ea typeface="+mn-ea"/>
                          <a:cs typeface="Times New Roman" panose="02020603050405020304" pitchFamily="18" charset="0"/>
                        </a:rPr>
                        <a:t>±</a:t>
                      </a:r>
                      <a:r>
                        <a:rPr lang="en-US" dirty="0">
                          <a:solidFill>
                            <a:schemeClr val="tx1">
                              <a:lumMod val="20000"/>
                              <a:lumOff val="80000"/>
                            </a:schemeClr>
                          </a:solidFill>
                          <a:latin typeface="Times New Roman" panose="02020603050405020304" pitchFamily="18" charset="0"/>
                          <a:cs typeface="Times New Roman" panose="02020603050405020304" pitchFamily="18" charset="0"/>
                        </a:rPr>
                        <a:t> 0.09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solidFill>
                            <a:srgbClr val="FF0000"/>
                          </a:solidFill>
                          <a:latin typeface="Times New Roman" panose="02020603050405020304" pitchFamily="18" charset="0"/>
                          <a:cs typeface="Times New Roman" panose="02020603050405020304" pitchFamily="18" charset="0"/>
                        </a:rPr>
                        <a:t>5.79 </a:t>
                      </a:r>
                      <a:r>
                        <a:rPr lang="en-US" sz="1800" kern="1200" dirty="0">
                          <a:solidFill>
                            <a:srgbClr val="FF0000"/>
                          </a:solidFill>
                          <a:latin typeface="Times New Roman" panose="02020603050405020304" pitchFamily="18" charset="0"/>
                          <a:ea typeface="+mn-ea"/>
                          <a:cs typeface="Times New Roman" panose="02020603050405020304" pitchFamily="18" charset="0"/>
                        </a:rPr>
                        <a:t>±</a:t>
                      </a:r>
                      <a:r>
                        <a:rPr lang="en-US" dirty="0">
                          <a:solidFill>
                            <a:srgbClr val="FF0000"/>
                          </a:solidFill>
                          <a:latin typeface="Times New Roman" panose="02020603050405020304" pitchFamily="18" charset="0"/>
                          <a:cs typeface="Times New Roman" panose="02020603050405020304" pitchFamily="18" charset="0"/>
                        </a:rPr>
                        <a:t> 0.13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70244912"/>
                  </a:ext>
                </a:extLst>
              </a:tr>
              <a:tr h="370840">
                <a:tc>
                  <a:txBody>
                    <a:bodyPr/>
                    <a:lstStyle/>
                    <a:p>
                      <a:pPr algn="ctr"/>
                      <a:r>
                        <a:rPr lang="en-US" dirty="0">
                          <a:latin typeface="Times New Roman" panose="02020603050405020304" pitchFamily="18" charset="0"/>
                          <a:cs typeface="Times New Roman" panose="02020603050405020304" pitchFamily="18" charset="0"/>
                        </a:rPr>
                        <a:t>1.2M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latin typeface="Times New Roman" panose="02020603050405020304" pitchFamily="18" charset="0"/>
                          <a:cs typeface="Times New Roman" panose="02020603050405020304" pitchFamily="18" charset="0"/>
                        </a:rPr>
                        <a:t>74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solidFill>
                            <a:schemeClr val="tx1">
                              <a:lumMod val="20000"/>
                              <a:lumOff val="80000"/>
                            </a:schemeClr>
                          </a:solidFill>
                          <a:latin typeface="Times New Roman" panose="02020603050405020304" pitchFamily="18" charset="0"/>
                          <a:cs typeface="Times New Roman" panose="02020603050405020304" pitchFamily="18" charset="0"/>
                        </a:rPr>
                        <a:t>5.35 </a:t>
                      </a:r>
                      <a:r>
                        <a:rPr lang="en-US" sz="1800" kern="1200" dirty="0">
                          <a:solidFill>
                            <a:schemeClr val="tx1">
                              <a:lumMod val="20000"/>
                              <a:lumOff val="80000"/>
                            </a:schemeClr>
                          </a:solidFill>
                          <a:latin typeface="Times New Roman" panose="02020603050405020304" pitchFamily="18" charset="0"/>
                          <a:ea typeface="+mn-ea"/>
                          <a:cs typeface="Times New Roman" panose="02020603050405020304" pitchFamily="18" charset="0"/>
                        </a:rPr>
                        <a:t>±</a:t>
                      </a:r>
                      <a:r>
                        <a:rPr lang="en-US" dirty="0">
                          <a:solidFill>
                            <a:schemeClr val="tx1">
                              <a:lumMod val="20000"/>
                              <a:lumOff val="80000"/>
                            </a:schemeClr>
                          </a:solidFill>
                          <a:latin typeface="Times New Roman" panose="02020603050405020304" pitchFamily="18" charset="0"/>
                          <a:cs typeface="Times New Roman" panose="02020603050405020304" pitchFamily="18" charset="0"/>
                        </a:rPr>
                        <a:t> 0.14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solidFill>
                            <a:schemeClr val="tx1"/>
                          </a:solidFill>
                          <a:latin typeface="Times New Roman" panose="02020603050405020304" pitchFamily="18" charset="0"/>
                          <a:cs typeface="Times New Roman" panose="02020603050405020304" pitchFamily="18" charset="0"/>
                        </a:rPr>
                        <a:t>5.47 </a:t>
                      </a:r>
                      <a:r>
                        <a:rPr lang="en-US" sz="1800" kern="1200" dirty="0">
                          <a:solidFill>
                            <a:schemeClr val="tx1"/>
                          </a:solidFill>
                          <a:latin typeface="Times New Roman" panose="02020603050405020304" pitchFamily="18" charset="0"/>
                          <a:ea typeface="+mn-ea"/>
                          <a:cs typeface="Times New Roman" panose="02020603050405020304" pitchFamily="18" charset="0"/>
                        </a:rPr>
                        <a:t>±</a:t>
                      </a:r>
                      <a:r>
                        <a:rPr lang="en-US" dirty="0">
                          <a:solidFill>
                            <a:schemeClr val="tx1"/>
                          </a:solidFill>
                          <a:latin typeface="Times New Roman" panose="02020603050405020304" pitchFamily="18" charset="0"/>
                          <a:cs typeface="Times New Roman" panose="02020603050405020304" pitchFamily="18" charset="0"/>
                        </a:rPr>
                        <a:t> 0.18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solidFill>
                            <a:schemeClr val="tx1">
                              <a:lumMod val="20000"/>
                              <a:lumOff val="80000"/>
                            </a:schemeClr>
                          </a:solidFill>
                          <a:latin typeface="Times New Roman" panose="02020603050405020304" pitchFamily="18" charset="0"/>
                          <a:cs typeface="Times New Roman" panose="02020603050405020304" pitchFamily="18" charset="0"/>
                        </a:rPr>
                        <a:t>5.26 </a:t>
                      </a:r>
                      <a:r>
                        <a:rPr lang="en-US" sz="1800" kern="1200" dirty="0">
                          <a:solidFill>
                            <a:schemeClr val="tx1">
                              <a:lumMod val="20000"/>
                              <a:lumOff val="80000"/>
                            </a:schemeClr>
                          </a:solidFill>
                          <a:latin typeface="Times New Roman" panose="02020603050405020304" pitchFamily="18" charset="0"/>
                          <a:ea typeface="+mn-ea"/>
                          <a:cs typeface="Times New Roman" panose="02020603050405020304" pitchFamily="18" charset="0"/>
                        </a:rPr>
                        <a:t>±</a:t>
                      </a:r>
                      <a:r>
                        <a:rPr lang="en-US" dirty="0">
                          <a:solidFill>
                            <a:schemeClr val="tx1">
                              <a:lumMod val="20000"/>
                              <a:lumOff val="80000"/>
                            </a:schemeClr>
                          </a:solidFill>
                          <a:latin typeface="Times New Roman" panose="02020603050405020304" pitchFamily="18" charset="0"/>
                          <a:cs typeface="Times New Roman" panose="02020603050405020304" pitchFamily="18" charset="0"/>
                        </a:rPr>
                        <a:t> 0.20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solidFill>
                            <a:srgbClr val="FF0000"/>
                          </a:solidFill>
                          <a:latin typeface="Times New Roman" panose="02020603050405020304" pitchFamily="18" charset="0"/>
                          <a:cs typeface="Times New Roman" panose="02020603050405020304" pitchFamily="18" charset="0"/>
                        </a:rPr>
                        <a:t>5.18 </a:t>
                      </a:r>
                      <a:r>
                        <a:rPr lang="en-US" sz="1800" kern="1200" dirty="0">
                          <a:solidFill>
                            <a:srgbClr val="FF0000"/>
                          </a:solidFill>
                          <a:latin typeface="Times New Roman" panose="02020603050405020304" pitchFamily="18" charset="0"/>
                          <a:ea typeface="+mn-ea"/>
                          <a:cs typeface="Times New Roman" panose="02020603050405020304" pitchFamily="18" charset="0"/>
                        </a:rPr>
                        <a:t>±</a:t>
                      </a:r>
                      <a:r>
                        <a:rPr lang="en-US" dirty="0">
                          <a:solidFill>
                            <a:srgbClr val="FF0000"/>
                          </a:solidFill>
                          <a:latin typeface="Times New Roman" panose="02020603050405020304" pitchFamily="18" charset="0"/>
                          <a:cs typeface="Times New Roman" panose="02020603050405020304" pitchFamily="18" charset="0"/>
                        </a:rPr>
                        <a:t> 0.20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647536756"/>
                  </a:ext>
                </a:extLst>
              </a:tr>
              <a:tr h="370840">
                <a:tc>
                  <a:txBody>
                    <a:bodyPr/>
                    <a:lstStyle/>
                    <a:p>
                      <a:pPr algn="ctr"/>
                      <a:r>
                        <a:rPr lang="en-US" dirty="0">
                          <a:latin typeface="Times New Roman" panose="02020603050405020304" pitchFamily="18" charset="0"/>
                          <a:cs typeface="Times New Roman" panose="02020603050405020304" pitchFamily="18" charset="0"/>
                        </a:rPr>
                        <a:t>1.5M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latin typeface="Times New Roman" panose="02020603050405020304" pitchFamily="18" charset="0"/>
                          <a:cs typeface="Times New Roman" panose="02020603050405020304" pitchFamily="18" charset="0"/>
                        </a:rPr>
                        <a:t>98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solidFill>
                            <a:schemeClr val="tx1">
                              <a:lumMod val="20000"/>
                              <a:lumOff val="80000"/>
                            </a:schemeClr>
                          </a:solidFill>
                          <a:latin typeface="Times New Roman" panose="02020603050405020304" pitchFamily="18" charset="0"/>
                          <a:cs typeface="Times New Roman" panose="02020603050405020304" pitchFamily="18" charset="0"/>
                        </a:rPr>
                        <a:t>5.26 </a:t>
                      </a:r>
                      <a:r>
                        <a:rPr lang="en-US" sz="1800" kern="1200" dirty="0">
                          <a:solidFill>
                            <a:schemeClr val="tx1">
                              <a:lumMod val="20000"/>
                              <a:lumOff val="80000"/>
                            </a:schemeClr>
                          </a:solidFill>
                          <a:latin typeface="Times New Roman" panose="02020603050405020304" pitchFamily="18" charset="0"/>
                          <a:ea typeface="+mn-ea"/>
                          <a:cs typeface="Times New Roman" panose="02020603050405020304" pitchFamily="18" charset="0"/>
                        </a:rPr>
                        <a:t>±</a:t>
                      </a:r>
                      <a:r>
                        <a:rPr lang="en-US" dirty="0">
                          <a:solidFill>
                            <a:schemeClr val="tx1">
                              <a:lumMod val="20000"/>
                              <a:lumOff val="80000"/>
                            </a:schemeClr>
                          </a:solidFill>
                          <a:latin typeface="Times New Roman" panose="02020603050405020304" pitchFamily="18" charset="0"/>
                          <a:cs typeface="Times New Roman" panose="02020603050405020304" pitchFamily="18" charset="0"/>
                        </a:rPr>
                        <a:t> 0.09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solidFill>
                            <a:schemeClr val="tx1"/>
                          </a:solidFill>
                          <a:latin typeface="Times New Roman" panose="02020603050405020304" pitchFamily="18" charset="0"/>
                          <a:cs typeface="Times New Roman" panose="02020603050405020304" pitchFamily="18" charset="0"/>
                        </a:rPr>
                        <a:t>5.55 </a:t>
                      </a:r>
                      <a:r>
                        <a:rPr lang="en-US" sz="1800" kern="1200" dirty="0">
                          <a:solidFill>
                            <a:schemeClr val="tx1"/>
                          </a:solidFill>
                          <a:latin typeface="Times New Roman" panose="02020603050405020304" pitchFamily="18" charset="0"/>
                          <a:ea typeface="+mn-ea"/>
                          <a:cs typeface="Times New Roman" panose="02020603050405020304" pitchFamily="18" charset="0"/>
                        </a:rPr>
                        <a:t>±</a:t>
                      </a:r>
                      <a:r>
                        <a:rPr lang="en-US" dirty="0">
                          <a:solidFill>
                            <a:schemeClr val="tx1"/>
                          </a:solidFill>
                          <a:latin typeface="Times New Roman" panose="02020603050405020304" pitchFamily="18" charset="0"/>
                          <a:cs typeface="Times New Roman" panose="02020603050405020304" pitchFamily="18" charset="0"/>
                        </a:rPr>
                        <a:t> 0.13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solidFill>
                            <a:schemeClr val="tx1">
                              <a:lumMod val="20000"/>
                              <a:lumOff val="80000"/>
                            </a:schemeClr>
                          </a:solidFill>
                          <a:latin typeface="Times New Roman" panose="02020603050405020304" pitchFamily="18" charset="0"/>
                          <a:cs typeface="Times New Roman" panose="02020603050405020304" pitchFamily="18" charset="0"/>
                        </a:rPr>
                        <a:t>5.05 </a:t>
                      </a:r>
                      <a:r>
                        <a:rPr lang="en-US" sz="1800" kern="1200" dirty="0">
                          <a:solidFill>
                            <a:schemeClr val="tx1">
                              <a:lumMod val="20000"/>
                              <a:lumOff val="80000"/>
                            </a:schemeClr>
                          </a:solidFill>
                          <a:latin typeface="Times New Roman" panose="02020603050405020304" pitchFamily="18" charset="0"/>
                          <a:ea typeface="+mn-ea"/>
                          <a:cs typeface="Times New Roman" panose="02020603050405020304" pitchFamily="18" charset="0"/>
                        </a:rPr>
                        <a:t>±</a:t>
                      </a:r>
                      <a:r>
                        <a:rPr lang="en-US" dirty="0">
                          <a:solidFill>
                            <a:schemeClr val="tx1">
                              <a:lumMod val="20000"/>
                              <a:lumOff val="80000"/>
                            </a:schemeClr>
                          </a:solidFill>
                          <a:latin typeface="Times New Roman" panose="02020603050405020304" pitchFamily="18" charset="0"/>
                          <a:cs typeface="Times New Roman" panose="02020603050405020304" pitchFamily="18" charset="0"/>
                        </a:rPr>
                        <a:t> 0.20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solidFill>
                            <a:srgbClr val="FF0000"/>
                          </a:solidFill>
                          <a:latin typeface="Times New Roman" panose="02020603050405020304" pitchFamily="18" charset="0"/>
                          <a:cs typeface="Times New Roman" panose="02020603050405020304" pitchFamily="18" charset="0"/>
                        </a:rPr>
                        <a:t>4.99 </a:t>
                      </a:r>
                      <a:r>
                        <a:rPr lang="en-US" sz="1800" kern="1200" dirty="0">
                          <a:solidFill>
                            <a:srgbClr val="FF0000"/>
                          </a:solidFill>
                          <a:latin typeface="Times New Roman" panose="02020603050405020304" pitchFamily="18" charset="0"/>
                          <a:ea typeface="+mn-ea"/>
                          <a:cs typeface="Times New Roman" panose="02020603050405020304" pitchFamily="18" charset="0"/>
                        </a:rPr>
                        <a:t>±</a:t>
                      </a:r>
                      <a:r>
                        <a:rPr lang="en-US" dirty="0">
                          <a:solidFill>
                            <a:srgbClr val="FF0000"/>
                          </a:solidFill>
                          <a:latin typeface="Times New Roman" panose="02020603050405020304" pitchFamily="18" charset="0"/>
                          <a:cs typeface="Times New Roman" panose="02020603050405020304" pitchFamily="18" charset="0"/>
                        </a:rPr>
                        <a:t> 0.13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204448"/>
                  </a:ext>
                </a:extLst>
              </a:tr>
            </a:tbl>
          </a:graphicData>
        </a:graphic>
      </p:graphicFrame>
      <p:sp>
        <p:nvSpPr>
          <p:cNvPr id="4" name="TextBox 3">
            <a:extLst>
              <a:ext uri="{FF2B5EF4-FFF2-40B4-BE49-F238E27FC236}">
                <a16:creationId xmlns:a16="http://schemas.microsoft.com/office/drawing/2014/main" id="{B1F61F96-D687-4224-8585-D33F912D623A}"/>
              </a:ext>
            </a:extLst>
          </p:cNvPr>
          <p:cNvSpPr txBox="1"/>
          <p:nvPr/>
        </p:nvSpPr>
        <p:spPr>
          <a:xfrm>
            <a:off x="2103437" y="4716462"/>
            <a:ext cx="8290984" cy="627864"/>
          </a:xfrm>
          <a:prstGeom prst="rect">
            <a:avLst/>
          </a:prstGeom>
          <a:noFill/>
        </p:spPr>
        <p:txBody>
          <a:bodyPr wrap="square" lIns="182880" tIns="146304" rIns="182880" bIns="146304" rtlCol="0">
            <a:spAutoFit/>
          </a:bodyPr>
          <a:lstStyle/>
          <a:p>
            <a:pPr algn="ctr">
              <a:lnSpc>
                <a:spcPct val="90000"/>
              </a:lnSpc>
              <a:spcAft>
                <a:spcPts val="600"/>
              </a:spcAft>
            </a:pPr>
            <a:r>
              <a:rPr lang="en-US" sz="2400" dirty="0">
                <a:gradFill>
                  <a:gsLst>
                    <a:gs pos="2917">
                      <a:schemeClr val="tx1"/>
                    </a:gs>
                    <a:gs pos="30000">
                      <a:schemeClr val="tx1"/>
                    </a:gs>
                  </a:gsLst>
                  <a:lin ang="5400000" scaled="0"/>
                </a:gradFill>
                <a:latin typeface="+mj-lt"/>
              </a:rPr>
              <a:t>CIFAR</a:t>
            </a:r>
            <a:r>
              <a:rPr lang="en-US" altLang="zh-CN" sz="2400" dirty="0">
                <a:gradFill>
                  <a:gsLst>
                    <a:gs pos="2917">
                      <a:schemeClr val="tx1"/>
                    </a:gs>
                    <a:gs pos="30000">
                      <a:schemeClr val="tx1"/>
                    </a:gs>
                  </a:gsLst>
                  <a:lin ang="5400000" scaled="0"/>
                </a:gradFill>
                <a:latin typeface="+mj-lt"/>
              </a:rPr>
              <a:t>-</a:t>
            </a:r>
            <a:r>
              <a:rPr lang="en-US" sz="2400" dirty="0">
                <a:gradFill>
                  <a:gsLst>
                    <a:gs pos="2917">
                      <a:schemeClr val="tx1"/>
                    </a:gs>
                    <a:gs pos="30000">
                      <a:schemeClr val="tx1"/>
                    </a:gs>
                  </a:gsLst>
                  <a:lin ang="5400000" scaled="0"/>
                </a:gradFill>
                <a:latin typeface="+mj-lt"/>
              </a:rPr>
              <a:t>10 classification error, average over 5 runs</a:t>
            </a:r>
          </a:p>
        </p:txBody>
      </p:sp>
      <p:cxnSp>
        <p:nvCxnSpPr>
          <p:cNvPr id="5" name="Straight Arrow Connector 4">
            <a:extLst>
              <a:ext uri="{FF2B5EF4-FFF2-40B4-BE49-F238E27FC236}">
                <a16:creationId xmlns:a16="http://schemas.microsoft.com/office/drawing/2014/main" id="{8042494B-9305-4FAC-A68C-7B396E30F0D1}"/>
              </a:ext>
            </a:extLst>
          </p:cNvPr>
          <p:cNvCxnSpPr>
            <a:cxnSpLocks/>
          </p:cNvCxnSpPr>
          <p:nvPr/>
        </p:nvCxnSpPr>
        <p:spPr>
          <a:xfrm flipV="1">
            <a:off x="6981825" y="2049462"/>
            <a:ext cx="1598612" cy="45561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C915277A-B525-44E2-97E8-AFDF29B9DCAA}"/>
              </a:ext>
            </a:extLst>
          </p:cNvPr>
          <p:cNvSpPr/>
          <p:nvPr/>
        </p:nvSpPr>
        <p:spPr bwMode="auto">
          <a:xfrm>
            <a:off x="6142037" y="1287462"/>
            <a:ext cx="4876800" cy="762000"/>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r>
              <a:rPr lang="en-US" sz="2400" dirty="0">
                <a:solidFill>
                  <a:schemeClr val="tx1"/>
                </a:solidFill>
                <a:latin typeface="+mj-lt"/>
                <a:ea typeface="Segoe UI" pitchFamily="34" charset="0"/>
                <a:cs typeface="Segoe UI" pitchFamily="34" charset="0"/>
              </a:rPr>
              <a:t>Simply increase #channels </a:t>
            </a:r>
          </a:p>
          <a:p>
            <a:pPr algn="ctr" defTabSz="932406"/>
            <a:r>
              <a:rPr lang="en-US" sz="2400" dirty="0">
                <a:solidFill>
                  <a:schemeClr val="tx1"/>
                </a:solidFill>
                <a:latin typeface="+mj-lt"/>
                <a:ea typeface="Segoe UI" pitchFamily="34" charset="0"/>
                <a:cs typeface="Segoe UI" pitchFamily="34" charset="0"/>
              </a:rPr>
              <a:t>with the depth = depth of </a:t>
            </a:r>
            <a:r>
              <a:rPr lang="en-US" sz="2400" dirty="0" err="1">
                <a:solidFill>
                  <a:schemeClr val="tx1"/>
                </a:solidFill>
                <a:latin typeface="+mj-lt"/>
                <a:ea typeface="Segoe UI" pitchFamily="34" charset="0"/>
                <a:cs typeface="Segoe UI" pitchFamily="34" charset="0"/>
              </a:rPr>
              <a:t>DMRNets</a:t>
            </a:r>
            <a:endParaRPr lang="en-US" sz="2400" dirty="0">
              <a:solidFill>
                <a:schemeClr val="tx1"/>
              </a:solidFill>
              <a:latin typeface="+mj-lt"/>
              <a:ea typeface="Segoe UI" pitchFamily="34" charset="0"/>
              <a:cs typeface="Segoe UI" pitchFamily="34" charset="0"/>
            </a:endParaRPr>
          </a:p>
        </p:txBody>
      </p:sp>
    </p:spTree>
    <p:extLst>
      <p:ext uri="{BB962C8B-B14F-4D97-AF65-F5344CB8AC3E}">
        <p14:creationId xmlns:p14="http://schemas.microsoft.com/office/powerpoint/2010/main" val="3964635968"/>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extBox 6"/>
          <p:cNvSpPr txBox="1"/>
          <p:nvPr/>
        </p:nvSpPr>
        <p:spPr>
          <a:xfrm>
            <a:off x="457199" y="296862"/>
            <a:ext cx="11522075" cy="738664"/>
          </a:xfrm>
          <a:prstGeom prst="rect">
            <a:avLst/>
          </a:prstGeom>
          <a:noFill/>
        </p:spPr>
        <p:txBody>
          <a:bodyPr wrap="square" lIns="182880" tIns="146304" rIns="182880" bIns="146304" rtlCol="0">
            <a:spAutoFit/>
          </a:bodyPr>
          <a:lstStyle/>
          <a:p>
            <a:pPr algn="ctr">
              <a:lnSpc>
                <a:spcPct val="90000"/>
              </a:lnSpc>
              <a:spcAft>
                <a:spcPts val="600"/>
              </a:spcAft>
            </a:pPr>
            <a:r>
              <a:rPr lang="en-US" sz="3200" dirty="0">
                <a:gradFill>
                  <a:gsLst>
                    <a:gs pos="2917">
                      <a:schemeClr val="tx1"/>
                    </a:gs>
                    <a:gs pos="30000">
                      <a:schemeClr val="tx1"/>
                    </a:gs>
                  </a:gsLst>
                  <a:lin ang="5400000" scaled="0"/>
                </a:gradFill>
              </a:rPr>
              <a:t>Comparison with baseline networks</a:t>
            </a:r>
          </a:p>
        </p:txBody>
      </p:sp>
      <p:graphicFrame>
        <p:nvGraphicFramePr>
          <p:cNvPr id="3" name="Table 2">
            <a:extLst>
              <a:ext uri="{FF2B5EF4-FFF2-40B4-BE49-F238E27FC236}">
                <a16:creationId xmlns:a16="http://schemas.microsoft.com/office/drawing/2014/main" id="{B54202B8-32BE-4E23-ACD8-055DA4D45F86}"/>
              </a:ext>
            </a:extLst>
          </p:cNvPr>
          <p:cNvGraphicFramePr>
            <a:graphicFrameLocks noGrp="1"/>
          </p:cNvGraphicFramePr>
          <p:nvPr>
            <p:extLst/>
          </p:nvPr>
        </p:nvGraphicFramePr>
        <p:xfrm>
          <a:off x="2103437" y="2557462"/>
          <a:ext cx="8290986" cy="1854200"/>
        </p:xfrm>
        <a:graphic>
          <a:graphicData uri="http://schemas.openxmlformats.org/drawingml/2006/table">
            <a:tbl>
              <a:tblPr firstRow="1" bandRow="1">
                <a:tableStyleId>{2D5ABB26-0587-4C30-8999-92F81FD0307C}</a:tableStyleId>
              </a:tblPr>
              <a:tblGrid>
                <a:gridCol w="1381831">
                  <a:extLst>
                    <a:ext uri="{9D8B030D-6E8A-4147-A177-3AD203B41FA5}">
                      <a16:colId xmlns:a16="http://schemas.microsoft.com/office/drawing/2014/main" val="4211106549"/>
                    </a:ext>
                  </a:extLst>
                </a:gridCol>
                <a:gridCol w="1381831">
                  <a:extLst>
                    <a:ext uri="{9D8B030D-6E8A-4147-A177-3AD203B41FA5}">
                      <a16:colId xmlns:a16="http://schemas.microsoft.com/office/drawing/2014/main" val="3344996392"/>
                    </a:ext>
                  </a:extLst>
                </a:gridCol>
                <a:gridCol w="1381831">
                  <a:extLst>
                    <a:ext uri="{9D8B030D-6E8A-4147-A177-3AD203B41FA5}">
                      <a16:colId xmlns:a16="http://schemas.microsoft.com/office/drawing/2014/main" val="655457437"/>
                    </a:ext>
                  </a:extLst>
                </a:gridCol>
                <a:gridCol w="1381831">
                  <a:extLst>
                    <a:ext uri="{9D8B030D-6E8A-4147-A177-3AD203B41FA5}">
                      <a16:colId xmlns:a16="http://schemas.microsoft.com/office/drawing/2014/main" val="3855859656"/>
                    </a:ext>
                  </a:extLst>
                </a:gridCol>
                <a:gridCol w="1381831">
                  <a:extLst>
                    <a:ext uri="{9D8B030D-6E8A-4147-A177-3AD203B41FA5}">
                      <a16:colId xmlns:a16="http://schemas.microsoft.com/office/drawing/2014/main" val="4267027678"/>
                    </a:ext>
                  </a:extLst>
                </a:gridCol>
                <a:gridCol w="1381831">
                  <a:extLst>
                    <a:ext uri="{9D8B030D-6E8A-4147-A177-3AD203B41FA5}">
                      <a16:colId xmlns:a16="http://schemas.microsoft.com/office/drawing/2014/main" val="2108816049"/>
                    </a:ext>
                  </a:extLst>
                </a:gridCol>
              </a:tblGrid>
              <a:tr h="370840">
                <a:tc>
                  <a:txBody>
                    <a:bodyPr/>
                    <a:lstStyle/>
                    <a:p>
                      <a:pPr algn="ctr"/>
                      <a:r>
                        <a:rPr lang="en-US" sz="1600" b="1" dirty="0">
                          <a:latin typeface="Times New Roman" panose="02020603050405020304" pitchFamily="18" charset="0"/>
                          <a:cs typeface="Times New Roman" panose="02020603050405020304" pitchFamily="18" charset="0"/>
                        </a:rPr>
                        <a:t>#parameters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b="1" dirty="0">
                          <a:latin typeface="Times New Roman" panose="02020603050405020304" pitchFamily="18" charset="0"/>
                          <a:cs typeface="Times New Roman" panose="02020603050405020304" pitchFamily="18" charset="0"/>
                        </a:rPr>
                        <a:t>Depth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b="1" dirty="0" err="1">
                          <a:solidFill>
                            <a:schemeClr val="tx1">
                              <a:lumMod val="20000"/>
                              <a:lumOff val="80000"/>
                            </a:schemeClr>
                          </a:solidFill>
                          <a:latin typeface="Times New Roman" panose="02020603050405020304" pitchFamily="18" charset="0"/>
                          <a:cs typeface="Times New Roman" panose="02020603050405020304" pitchFamily="18" charset="0"/>
                        </a:rPr>
                        <a:t>ResNets</a:t>
                      </a:r>
                      <a:endParaRPr lang="en-US" sz="1600" b="1" dirty="0">
                        <a:solidFill>
                          <a:schemeClr val="tx1">
                            <a:lumMod val="20000"/>
                            <a:lumOff val="80000"/>
                          </a:schemeClr>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b="1" dirty="0">
                          <a:solidFill>
                            <a:schemeClr val="tx1">
                              <a:lumMod val="20000"/>
                              <a:lumOff val="80000"/>
                            </a:schemeClr>
                          </a:solidFill>
                          <a:latin typeface="Times New Roman" panose="02020603050405020304" pitchFamily="18" charset="0"/>
                          <a:cs typeface="Times New Roman" panose="02020603050405020304" pitchFamily="18" charset="0"/>
                        </a:rPr>
                        <a:t>W-</a:t>
                      </a:r>
                      <a:r>
                        <a:rPr lang="en-US" sz="1600" b="1" dirty="0" err="1">
                          <a:solidFill>
                            <a:schemeClr val="tx1">
                              <a:lumMod val="20000"/>
                              <a:lumOff val="80000"/>
                            </a:schemeClr>
                          </a:solidFill>
                          <a:latin typeface="Times New Roman" panose="02020603050405020304" pitchFamily="18" charset="0"/>
                          <a:cs typeface="Times New Roman" panose="02020603050405020304" pitchFamily="18" charset="0"/>
                        </a:rPr>
                        <a:t>ResNets</a:t>
                      </a:r>
                      <a:endParaRPr lang="en-US" sz="1600" b="1" dirty="0">
                        <a:solidFill>
                          <a:schemeClr val="tx1">
                            <a:lumMod val="20000"/>
                            <a:lumOff val="80000"/>
                          </a:schemeClr>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b="1" dirty="0" err="1">
                          <a:solidFill>
                            <a:schemeClr val="tx1"/>
                          </a:solidFill>
                          <a:latin typeface="Times New Roman" panose="02020603050405020304" pitchFamily="18" charset="0"/>
                          <a:cs typeface="Times New Roman" panose="02020603050405020304" pitchFamily="18" charset="0"/>
                        </a:rPr>
                        <a:t>DVANets</a:t>
                      </a:r>
                      <a:endParaRPr 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b="1" dirty="0" err="1">
                          <a:solidFill>
                            <a:schemeClr val="tx1"/>
                          </a:solidFill>
                          <a:latin typeface="Times New Roman" panose="02020603050405020304" pitchFamily="18" charset="0"/>
                          <a:cs typeface="Times New Roman" panose="02020603050405020304" pitchFamily="18" charset="0"/>
                        </a:rPr>
                        <a:t>DMRNets</a:t>
                      </a:r>
                      <a:endParaRPr 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183745544"/>
                  </a:ext>
                </a:extLst>
              </a:tr>
              <a:tr h="370840">
                <a:tc>
                  <a:txBody>
                    <a:bodyPr/>
                    <a:lstStyle/>
                    <a:p>
                      <a:pPr marL="0" algn="ctr" defTabSz="932742" rtl="0" eaLnBrk="1" latinLnBrk="0" hangingPunct="1"/>
                      <a:r>
                        <a:rPr lang="en-US" sz="1800" kern="1200" dirty="0">
                          <a:solidFill>
                            <a:schemeClr val="tx1"/>
                          </a:solidFill>
                          <a:latin typeface="Times New Roman" panose="02020603050405020304" pitchFamily="18" charset="0"/>
                          <a:ea typeface="+mn-ea"/>
                          <a:cs typeface="Times New Roman" panose="02020603050405020304" pitchFamily="18" charset="0"/>
                        </a:rPr>
                        <a:t>0.4M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32742" rtl="0" eaLnBrk="1" latinLnBrk="0" hangingPunct="1"/>
                      <a:r>
                        <a:rPr lang="en-US" sz="1800" kern="1200" dirty="0">
                          <a:solidFill>
                            <a:schemeClr val="tx1"/>
                          </a:solidFill>
                          <a:latin typeface="Times New Roman" panose="02020603050405020304" pitchFamily="18" charset="0"/>
                          <a:ea typeface="+mn-ea"/>
                          <a:cs typeface="Times New Roman" panose="02020603050405020304" pitchFamily="18" charset="0"/>
                        </a:rPr>
                        <a:t>26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32742" rtl="0" eaLnBrk="1" latinLnBrk="0" hangingPunct="1"/>
                      <a:r>
                        <a:rPr lang="en-US" sz="1800" kern="1200" dirty="0">
                          <a:solidFill>
                            <a:schemeClr val="tx1">
                              <a:lumMod val="20000"/>
                              <a:lumOff val="80000"/>
                            </a:schemeClr>
                          </a:solidFill>
                          <a:latin typeface="Times New Roman" panose="02020603050405020304" pitchFamily="18" charset="0"/>
                          <a:ea typeface="+mn-ea"/>
                          <a:cs typeface="Times New Roman" panose="02020603050405020304" pitchFamily="18" charset="0"/>
                        </a:rPr>
                        <a:t>6.62 ± 0.24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32742" rtl="0" eaLnBrk="1" latinLnBrk="0" hangingPunct="1"/>
                      <a:r>
                        <a:rPr lang="en-US" sz="1800" kern="1200" dirty="0">
                          <a:solidFill>
                            <a:schemeClr val="tx1">
                              <a:lumMod val="20000"/>
                              <a:lumOff val="80000"/>
                            </a:schemeClr>
                          </a:solidFill>
                          <a:latin typeface="Times New Roman" panose="02020603050405020304" pitchFamily="18" charset="0"/>
                          <a:ea typeface="+mn-ea"/>
                          <a:cs typeface="Times New Roman" panose="02020603050405020304" pitchFamily="18" charset="0"/>
                        </a:rPr>
                        <a:t>6.62 ± 0.20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32742" rtl="0" eaLnBrk="1" latinLnBrk="0" hangingPunct="1"/>
                      <a:r>
                        <a:rPr lang="en-US" sz="1800" kern="1200" dirty="0">
                          <a:solidFill>
                            <a:schemeClr val="tx1"/>
                          </a:solidFill>
                          <a:latin typeface="Times New Roman" panose="02020603050405020304" pitchFamily="18" charset="0"/>
                          <a:ea typeface="+mn-ea"/>
                          <a:cs typeface="Times New Roman" panose="02020603050405020304" pitchFamily="18" charset="0"/>
                        </a:rPr>
                        <a:t>6.53 ± 0.12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32742" rtl="0" eaLnBrk="1" latinLnBrk="0" hangingPunct="1"/>
                      <a:r>
                        <a:rPr lang="en-US" sz="1800" kern="1200" dirty="0">
                          <a:solidFill>
                            <a:srgbClr val="FF0000"/>
                          </a:solidFill>
                          <a:latin typeface="Times New Roman" panose="02020603050405020304" pitchFamily="18" charset="0"/>
                          <a:ea typeface="+mn-ea"/>
                          <a:cs typeface="Times New Roman" panose="02020603050405020304" pitchFamily="18" charset="0"/>
                        </a:rPr>
                        <a:t>6.48 ± 0.04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24379313"/>
                  </a:ext>
                </a:extLst>
              </a:tr>
              <a:tr h="370840">
                <a:tc>
                  <a:txBody>
                    <a:bodyPr/>
                    <a:lstStyle/>
                    <a:p>
                      <a:pPr algn="ctr"/>
                      <a:r>
                        <a:rPr lang="en-US" dirty="0">
                          <a:latin typeface="Times New Roman" panose="02020603050405020304" pitchFamily="18" charset="0"/>
                          <a:cs typeface="Times New Roman" panose="02020603050405020304" pitchFamily="18" charset="0"/>
                        </a:rPr>
                        <a:t>0.6M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latin typeface="Times New Roman" panose="02020603050405020304" pitchFamily="18" charset="0"/>
                          <a:cs typeface="Times New Roman" panose="02020603050405020304" pitchFamily="18" charset="0"/>
                        </a:rPr>
                        <a:t>38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solidFill>
                            <a:schemeClr val="tx1">
                              <a:lumMod val="20000"/>
                              <a:lumOff val="80000"/>
                            </a:schemeClr>
                          </a:solidFill>
                          <a:latin typeface="Times New Roman" panose="02020603050405020304" pitchFamily="18" charset="0"/>
                          <a:cs typeface="Times New Roman" panose="02020603050405020304" pitchFamily="18" charset="0"/>
                        </a:rPr>
                        <a:t>5.93 </a:t>
                      </a:r>
                      <a:r>
                        <a:rPr lang="en-US" sz="1800" kern="1200" dirty="0">
                          <a:solidFill>
                            <a:schemeClr val="tx1">
                              <a:lumMod val="20000"/>
                              <a:lumOff val="80000"/>
                            </a:schemeClr>
                          </a:solidFill>
                          <a:latin typeface="Times New Roman" panose="02020603050405020304" pitchFamily="18" charset="0"/>
                          <a:ea typeface="+mn-ea"/>
                          <a:cs typeface="Times New Roman" panose="02020603050405020304" pitchFamily="18" charset="0"/>
                        </a:rPr>
                        <a:t>±</a:t>
                      </a:r>
                      <a:r>
                        <a:rPr lang="en-US" dirty="0">
                          <a:solidFill>
                            <a:schemeClr val="tx1">
                              <a:lumMod val="20000"/>
                              <a:lumOff val="80000"/>
                            </a:schemeClr>
                          </a:solidFill>
                          <a:latin typeface="Times New Roman" panose="02020603050405020304" pitchFamily="18" charset="0"/>
                          <a:cs typeface="Times New Roman" panose="02020603050405020304" pitchFamily="18" charset="0"/>
                        </a:rPr>
                        <a:t> 0.17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solidFill>
                            <a:schemeClr val="tx1">
                              <a:lumMod val="20000"/>
                              <a:lumOff val="80000"/>
                            </a:schemeClr>
                          </a:solidFill>
                          <a:latin typeface="Times New Roman" panose="02020603050405020304" pitchFamily="18" charset="0"/>
                          <a:cs typeface="Times New Roman" panose="02020603050405020304" pitchFamily="18" charset="0"/>
                        </a:rPr>
                        <a:t>6.12 </a:t>
                      </a:r>
                      <a:r>
                        <a:rPr lang="en-US" sz="1800" kern="1200" dirty="0">
                          <a:solidFill>
                            <a:schemeClr val="tx1">
                              <a:lumMod val="20000"/>
                              <a:lumOff val="80000"/>
                            </a:schemeClr>
                          </a:solidFill>
                          <a:latin typeface="Times New Roman" panose="02020603050405020304" pitchFamily="18" charset="0"/>
                          <a:ea typeface="+mn-ea"/>
                          <a:cs typeface="Times New Roman" panose="02020603050405020304" pitchFamily="18" charset="0"/>
                        </a:rPr>
                        <a:t>±</a:t>
                      </a:r>
                      <a:r>
                        <a:rPr lang="en-US" dirty="0">
                          <a:solidFill>
                            <a:schemeClr val="tx1">
                              <a:lumMod val="20000"/>
                              <a:lumOff val="80000"/>
                            </a:schemeClr>
                          </a:solidFill>
                          <a:latin typeface="Times New Roman" panose="02020603050405020304" pitchFamily="18" charset="0"/>
                          <a:cs typeface="Times New Roman" panose="02020603050405020304" pitchFamily="18" charset="0"/>
                        </a:rPr>
                        <a:t> 0.13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solidFill>
                            <a:schemeClr val="tx1"/>
                          </a:solidFill>
                          <a:latin typeface="Times New Roman" panose="02020603050405020304" pitchFamily="18" charset="0"/>
                          <a:cs typeface="Times New Roman" panose="02020603050405020304" pitchFamily="18" charset="0"/>
                        </a:rPr>
                        <a:t>5.83 </a:t>
                      </a:r>
                      <a:r>
                        <a:rPr lang="en-US" sz="1800" kern="1200" dirty="0">
                          <a:solidFill>
                            <a:schemeClr val="tx1"/>
                          </a:solidFill>
                          <a:latin typeface="Times New Roman" panose="02020603050405020304" pitchFamily="18" charset="0"/>
                          <a:ea typeface="+mn-ea"/>
                          <a:cs typeface="Times New Roman" panose="02020603050405020304" pitchFamily="18" charset="0"/>
                        </a:rPr>
                        <a:t>±</a:t>
                      </a:r>
                      <a:r>
                        <a:rPr lang="en-US" dirty="0">
                          <a:solidFill>
                            <a:schemeClr val="tx1"/>
                          </a:solidFill>
                          <a:latin typeface="Times New Roman" panose="02020603050405020304" pitchFamily="18" charset="0"/>
                          <a:cs typeface="Times New Roman" panose="02020603050405020304" pitchFamily="18" charset="0"/>
                        </a:rPr>
                        <a:t> 0.09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solidFill>
                            <a:srgbClr val="FF0000"/>
                          </a:solidFill>
                          <a:latin typeface="Times New Roman" panose="02020603050405020304" pitchFamily="18" charset="0"/>
                          <a:cs typeface="Times New Roman" panose="02020603050405020304" pitchFamily="18" charset="0"/>
                        </a:rPr>
                        <a:t>5.79 </a:t>
                      </a:r>
                      <a:r>
                        <a:rPr lang="en-US" sz="1800" kern="1200" dirty="0">
                          <a:solidFill>
                            <a:srgbClr val="FF0000"/>
                          </a:solidFill>
                          <a:latin typeface="Times New Roman" panose="02020603050405020304" pitchFamily="18" charset="0"/>
                          <a:ea typeface="+mn-ea"/>
                          <a:cs typeface="Times New Roman" panose="02020603050405020304" pitchFamily="18" charset="0"/>
                        </a:rPr>
                        <a:t>±</a:t>
                      </a:r>
                      <a:r>
                        <a:rPr lang="en-US" dirty="0">
                          <a:solidFill>
                            <a:srgbClr val="FF0000"/>
                          </a:solidFill>
                          <a:latin typeface="Times New Roman" panose="02020603050405020304" pitchFamily="18" charset="0"/>
                          <a:cs typeface="Times New Roman" panose="02020603050405020304" pitchFamily="18" charset="0"/>
                        </a:rPr>
                        <a:t> 0.13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70244912"/>
                  </a:ext>
                </a:extLst>
              </a:tr>
              <a:tr h="370840">
                <a:tc>
                  <a:txBody>
                    <a:bodyPr/>
                    <a:lstStyle/>
                    <a:p>
                      <a:pPr algn="ctr"/>
                      <a:r>
                        <a:rPr lang="en-US" dirty="0">
                          <a:latin typeface="Times New Roman" panose="02020603050405020304" pitchFamily="18" charset="0"/>
                          <a:cs typeface="Times New Roman" panose="02020603050405020304" pitchFamily="18" charset="0"/>
                        </a:rPr>
                        <a:t>1.2M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latin typeface="Times New Roman" panose="02020603050405020304" pitchFamily="18" charset="0"/>
                          <a:cs typeface="Times New Roman" panose="02020603050405020304" pitchFamily="18" charset="0"/>
                        </a:rPr>
                        <a:t>74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solidFill>
                            <a:schemeClr val="tx1">
                              <a:lumMod val="20000"/>
                              <a:lumOff val="80000"/>
                            </a:schemeClr>
                          </a:solidFill>
                          <a:latin typeface="Times New Roman" panose="02020603050405020304" pitchFamily="18" charset="0"/>
                          <a:cs typeface="Times New Roman" panose="02020603050405020304" pitchFamily="18" charset="0"/>
                        </a:rPr>
                        <a:t>5.35 </a:t>
                      </a:r>
                      <a:r>
                        <a:rPr lang="en-US" sz="1800" kern="1200" dirty="0">
                          <a:solidFill>
                            <a:schemeClr val="tx1">
                              <a:lumMod val="20000"/>
                              <a:lumOff val="80000"/>
                            </a:schemeClr>
                          </a:solidFill>
                          <a:latin typeface="Times New Roman" panose="02020603050405020304" pitchFamily="18" charset="0"/>
                          <a:ea typeface="+mn-ea"/>
                          <a:cs typeface="Times New Roman" panose="02020603050405020304" pitchFamily="18" charset="0"/>
                        </a:rPr>
                        <a:t>±</a:t>
                      </a:r>
                      <a:r>
                        <a:rPr lang="en-US" dirty="0">
                          <a:solidFill>
                            <a:schemeClr val="tx1">
                              <a:lumMod val="20000"/>
                              <a:lumOff val="80000"/>
                            </a:schemeClr>
                          </a:solidFill>
                          <a:latin typeface="Times New Roman" panose="02020603050405020304" pitchFamily="18" charset="0"/>
                          <a:cs typeface="Times New Roman" panose="02020603050405020304" pitchFamily="18" charset="0"/>
                        </a:rPr>
                        <a:t> 0.14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solidFill>
                            <a:schemeClr val="tx1">
                              <a:lumMod val="20000"/>
                              <a:lumOff val="80000"/>
                            </a:schemeClr>
                          </a:solidFill>
                          <a:latin typeface="Times New Roman" panose="02020603050405020304" pitchFamily="18" charset="0"/>
                          <a:cs typeface="Times New Roman" panose="02020603050405020304" pitchFamily="18" charset="0"/>
                        </a:rPr>
                        <a:t>5.47 </a:t>
                      </a:r>
                      <a:r>
                        <a:rPr lang="en-US" sz="1800" kern="1200" dirty="0">
                          <a:solidFill>
                            <a:schemeClr val="tx1">
                              <a:lumMod val="20000"/>
                              <a:lumOff val="80000"/>
                            </a:schemeClr>
                          </a:solidFill>
                          <a:latin typeface="Times New Roman" panose="02020603050405020304" pitchFamily="18" charset="0"/>
                          <a:ea typeface="+mn-ea"/>
                          <a:cs typeface="Times New Roman" panose="02020603050405020304" pitchFamily="18" charset="0"/>
                        </a:rPr>
                        <a:t>±</a:t>
                      </a:r>
                      <a:r>
                        <a:rPr lang="en-US" dirty="0">
                          <a:solidFill>
                            <a:schemeClr val="tx1">
                              <a:lumMod val="20000"/>
                              <a:lumOff val="80000"/>
                            </a:schemeClr>
                          </a:solidFill>
                          <a:latin typeface="Times New Roman" panose="02020603050405020304" pitchFamily="18" charset="0"/>
                          <a:cs typeface="Times New Roman" panose="02020603050405020304" pitchFamily="18" charset="0"/>
                        </a:rPr>
                        <a:t> 0.18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solidFill>
                            <a:schemeClr val="tx1"/>
                          </a:solidFill>
                          <a:latin typeface="Times New Roman" panose="02020603050405020304" pitchFamily="18" charset="0"/>
                          <a:cs typeface="Times New Roman" panose="02020603050405020304" pitchFamily="18" charset="0"/>
                        </a:rPr>
                        <a:t>5.26 </a:t>
                      </a:r>
                      <a:r>
                        <a:rPr lang="en-US" sz="1800" kern="1200" dirty="0">
                          <a:solidFill>
                            <a:schemeClr val="tx1"/>
                          </a:solidFill>
                          <a:latin typeface="Times New Roman" panose="02020603050405020304" pitchFamily="18" charset="0"/>
                          <a:ea typeface="+mn-ea"/>
                          <a:cs typeface="Times New Roman" panose="02020603050405020304" pitchFamily="18" charset="0"/>
                        </a:rPr>
                        <a:t>±</a:t>
                      </a:r>
                      <a:r>
                        <a:rPr lang="en-US" dirty="0">
                          <a:solidFill>
                            <a:schemeClr val="tx1"/>
                          </a:solidFill>
                          <a:latin typeface="Times New Roman" panose="02020603050405020304" pitchFamily="18" charset="0"/>
                          <a:cs typeface="Times New Roman" panose="02020603050405020304" pitchFamily="18" charset="0"/>
                        </a:rPr>
                        <a:t> 0.20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solidFill>
                            <a:srgbClr val="FF0000"/>
                          </a:solidFill>
                          <a:latin typeface="Times New Roman" panose="02020603050405020304" pitchFamily="18" charset="0"/>
                          <a:cs typeface="Times New Roman" panose="02020603050405020304" pitchFamily="18" charset="0"/>
                        </a:rPr>
                        <a:t>5.18 </a:t>
                      </a:r>
                      <a:r>
                        <a:rPr lang="en-US" sz="1800" kern="1200" dirty="0">
                          <a:solidFill>
                            <a:srgbClr val="FF0000"/>
                          </a:solidFill>
                          <a:latin typeface="Times New Roman" panose="02020603050405020304" pitchFamily="18" charset="0"/>
                          <a:ea typeface="+mn-ea"/>
                          <a:cs typeface="Times New Roman" panose="02020603050405020304" pitchFamily="18" charset="0"/>
                        </a:rPr>
                        <a:t>±</a:t>
                      </a:r>
                      <a:r>
                        <a:rPr lang="en-US" dirty="0">
                          <a:solidFill>
                            <a:srgbClr val="FF0000"/>
                          </a:solidFill>
                          <a:latin typeface="Times New Roman" panose="02020603050405020304" pitchFamily="18" charset="0"/>
                          <a:cs typeface="Times New Roman" panose="02020603050405020304" pitchFamily="18" charset="0"/>
                        </a:rPr>
                        <a:t> 0.20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647536756"/>
                  </a:ext>
                </a:extLst>
              </a:tr>
              <a:tr h="370840">
                <a:tc>
                  <a:txBody>
                    <a:bodyPr/>
                    <a:lstStyle/>
                    <a:p>
                      <a:pPr algn="ctr"/>
                      <a:r>
                        <a:rPr lang="en-US" dirty="0">
                          <a:latin typeface="Times New Roman" panose="02020603050405020304" pitchFamily="18" charset="0"/>
                          <a:cs typeface="Times New Roman" panose="02020603050405020304" pitchFamily="18" charset="0"/>
                        </a:rPr>
                        <a:t>1.5M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latin typeface="Times New Roman" panose="02020603050405020304" pitchFamily="18" charset="0"/>
                          <a:cs typeface="Times New Roman" panose="02020603050405020304" pitchFamily="18" charset="0"/>
                        </a:rPr>
                        <a:t>98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solidFill>
                            <a:schemeClr val="tx1">
                              <a:lumMod val="20000"/>
                              <a:lumOff val="80000"/>
                            </a:schemeClr>
                          </a:solidFill>
                          <a:latin typeface="Times New Roman" panose="02020603050405020304" pitchFamily="18" charset="0"/>
                          <a:cs typeface="Times New Roman" panose="02020603050405020304" pitchFamily="18" charset="0"/>
                        </a:rPr>
                        <a:t>5.26 </a:t>
                      </a:r>
                      <a:r>
                        <a:rPr lang="en-US" sz="1800" kern="1200" dirty="0">
                          <a:solidFill>
                            <a:schemeClr val="tx1">
                              <a:lumMod val="20000"/>
                              <a:lumOff val="80000"/>
                            </a:schemeClr>
                          </a:solidFill>
                          <a:latin typeface="Times New Roman" panose="02020603050405020304" pitchFamily="18" charset="0"/>
                          <a:ea typeface="+mn-ea"/>
                          <a:cs typeface="Times New Roman" panose="02020603050405020304" pitchFamily="18" charset="0"/>
                        </a:rPr>
                        <a:t>±</a:t>
                      </a:r>
                      <a:r>
                        <a:rPr lang="en-US" dirty="0">
                          <a:solidFill>
                            <a:schemeClr val="tx1">
                              <a:lumMod val="20000"/>
                              <a:lumOff val="80000"/>
                            </a:schemeClr>
                          </a:solidFill>
                          <a:latin typeface="Times New Roman" panose="02020603050405020304" pitchFamily="18" charset="0"/>
                          <a:cs typeface="Times New Roman" panose="02020603050405020304" pitchFamily="18" charset="0"/>
                        </a:rPr>
                        <a:t> 0.09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solidFill>
                            <a:schemeClr val="tx1">
                              <a:lumMod val="20000"/>
                              <a:lumOff val="80000"/>
                            </a:schemeClr>
                          </a:solidFill>
                          <a:latin typeface="Times New Roman" panose="02020603050405020304" pitchFamily="18" charset="0"/>
                          <a:cs typeface="Times New Roman" panose="02020603050405020304" pitchFamily="18" charset="0"/>
                        </a:rPr>
                        <a:t>5.55 </a:t>
                      </a:r>
                      <a:r>
                        <a:rPr lang="en-US" sz="1800" kern="1200" dirty="0">
                          <a:solidFill>
                            <a:schemeClr val="tx1">
                              <a:lumMod val="20000"/>
                              <a:lumOff val="80000"/>
                            </a:schemeClr>
                          </a:solidFill>
                          <a:latin typeface="Times New Roman" panose="02020603050405020304" pitchFamily="18" charset="0"/>
                          <a:ea typeface="+mn-ea"/>
                          <a:cs typeface="Times New Roman" panose="02020603050405020304" pitchFamily="18" charset="0"/>
                        </a:rPr>
                        <a:t>±</a:t>
                      </a:r>
                      <a:r>
                        <a:rPr lang="en-US" dirty="0">
                          <a:solidFill>
                            <a:schemeClr val="tx1">
                              <a:lumMod val="20000"/>
                              <a:lumOff val="80000"/>
                            </a:schemeClr>
                          </a:solidFill>
                          <a:latin typeface="Times New Roman" panose="02020603050405020304" pitchFamily="18" charset="0"/>
                          <a:cs typeface="Times New Roman" panose="02020603050405020304" pitchFamily="18" charset="0"/>
                        </a:rPr>
                        <a:t> 0.13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solidFill>
                            <a:schemeClr val="tx1"/>
                          </a:solidFill>
                          <a:latin typeface="Times New Roman" panose="02020603050405020304" pitchFamily="18" charset="0"/>
                          <a:cs typeface="Times New Roman" panose="02020603050405020304" pitchFamily="18" charset="0"/>
                        </a:rPr>
                        <a:t>5.05 </a:t>
                      </a:r>
                      <a:r>
                        <a:rPr lang="en-US" sz="1800" kern="1200" dirty="0">
                          <a:solidFill>
                            <a:schemeClr val="tx1"/>
                          </a:solidFill>
                          <a:latin typeface="Times New Roman" panose="02020603050405020304" pitchFamily="18" charset="0"/>
                          <a:ea typeface="+mn-ea"/>
                          <a:cs typeface="Times New Roman" panose="02020603050405020304" pitchFamily="18" charset="0"/>
                        </a:rPr>
                        <a:t>±</a:t>
                      </a:r>
                      <a:r>
                        <a:rPr lang="en-US" dirty="0">
                          <a:solidFill>
                            <a:schemeClr val="tx1"/>
                          </a:solidFill>
                          <a:latin typeface="Times New Roman" panose="02020603050405020304" pitchFamily="18" charset="0"/>
                          <a:cs typeface="Times New Roman" panose="02020603050405020304" pitchFamily="18" charset="0"/>
                        </a:rPr>
                        <a:t> 0.20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solidFill>
                            <a:srgbClr val="FF0000"/>
                          </a:solidFill>
                          <a:latin typeface="Times New Roman" panose="02020603050405020304" pitchFamily="18" charset="0"/>
                          <a:cs typeface="Times New Roman" panose="02020603050405020304" pitchFamily="18" charset="0"/>
                        </a:rPr>
                        <a:t>4.99 </a:t>
                      </a:r>
                      <a:r>
                        <a:rPr lang="en-US" sz="1800" kern="1200" dirty="0">
                          <a:solidFill>
                            <a:srgbClr val="FF0000"/>
                          </a:solidFill>
                          <a:latin typeface="Times New Roman" panose="02020603050405020304" pitchFamily="18" charset="0"/>
                          <a:ea typeface="+mn-ea"/>
                          <a:cs typeface="Times New Roman" panose="02020603050405020304" pitchFamily="18" charset="0"/>
                        </a:rPr>
                        <a:t>±</a:t>
                      </a:r>
                      <a:r>
                        <a:rPr lang="en-US" dirty="0">
                          <a:solidFill>
                            <a:srgbClr val="FF0000"/>
                          </a:solidFill>
                          <a:latin typeface="Times New Roman" panose="02020603050405020304" pitchFamily="18" charset="0"/>
                          <a:cs typeface="Times New Roman" panose="02020603050405020304" pitchFamily="18" charset="0"/>
                        </a:rPr>
                        <a:t> 0.13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204448"/>
                  </a:ext>
                </a:extLst>
              </a:tr>
            </a:tbl>
          </a:graphicData>
        </a:graphic>
      </p:graphicFrame>
      <p:sp>
        <p:nvSpPr>
          <p:cNvPr id="4" name="TextBox 3">
            <a:extLst>
              <a:ext uri="{FF2B5EF4-FFF2-40B4-BE49-F238E27FC236}">
                <a16:creationId xmlns:a16="http://schemas.microsoft.com/office/drawing/2014/main" id="{B1F61F96-D687-4224-8585-D33F912D623A}"/>
              </a:ext>
            </a:extLst>
          </p:cNvPr>
          <p:cNvSpPr txBox="1"/>
          <p:nvPr/>
        </p:nvSpPr>
        <p:spPr>
          <a:xfrm>
            <a:off x="2103437" y="4716462"/>
            <a:ext cx="8290984" cy="627864"/>
          </a:xfrm>
          <a:prstGeom prst="rect">
            <a:avLst/>
          </a:prstGeom>
          <a:noFill/>
        </p:spPr>
        <p:txBody>
          <a:bodyPr wrap="square" lIns="182880" tIns="146304" rIns="182880" bIns="146304" rtlCol="0">
            <a:spAutoFit/>
          </a:bodyPr>
          <a:lstStyle/>
          <a:p>
            <a:pPr algn="ctr">
              <a:lnSpc>
                <a:spcPct val="90000"/>
              </a:lnSpc>
              <a:spcAft>
                <a:spcPts val="600"/>
              </a:spcAft>
            </a:pPr>
            <a:r>
              <a:rPr lang="en-US" sz="2400" dirty="0">
                <a:gradFill>
                  <a:gsLst>
                    <a:gs pos="2917">
                      <a:schemeClr val="tx1"/>
                    </a:gs>
                    <a:gs pos="30000">
                      <a:schemeClr val="tx1"/>
                    </a:gs>
                  </a:gsLst>
                  <a:lin ang="5400000" scaled="0"/>
                </a:gradFill>
                <a:latin typeface="+mj-lt"/>
              </a:rPr>
              <a:t>CIFAR</a:t>
            </a:r>
            <a:r>
              <a:rPr lang="en-US" altLang="zh-CN" sz="2400" dirty="0">
                <a:gradFill>
                  <a:gsLst>
                    <a:gs pos="2917">
                      <a:schemeClr val="tx1"/>
                    </a:gs>
                    <a:gs pos="30000">
                      <a:schemeClr val="tx1"/>
                    </a:gs>
                  </a:gsLst>
                  <a:lin ang="5400000" scaled="0"/>
                </a:gradFill>
                <a:latin typeface="+mj-lt"/>
              </a:rPr>
              <a:t>-</a:t>
            </a:r>
            <a:r>
              <a:rPr lang="en-US" sz="2400" dirty="0">
                <a:gradFill>
                  <a:gsLst>
                    <a:gs pos="2917">
                      <a:schemeClr val="tx1"/>
                    </a:gs>
                    <a:gs pos="30000">
                      <a:schemeClr val="tx1"/>
                    </a:gs>
                  </a:gsLst>
                  <a:lin ang="5400000" scaled="0"/>
                </a:gradFill>
                <a:latin typeface="+mj-lt"/>
              </a:rPr>
              <a:t>10 classification error, average over 5 runs</a:t>
            </a:r>
          </a:p>
        </p:txBody>
      </p:sp>
      <p:cxnSp>
        <p:nvCxnSpPr>
          <p:cNvPr id="5" name="Straight Arrow Connector 4">
            <a:extLst>
              <a:ext uri="{FF2B5EF4-FFF2-40B4-BE49-F238E27FC236}">
                <a16:creationId xmlns:a16="http://schemas.microsoft.com/office/drawing/2014/main" id="{E938B18B-112F-4109-9EBC-29E0E7E665D8}"/>
              </a:ext>
            </a:extLst>
          </p:cNvPr>
          <p:cNvCxnSpPr>
            <a:cxnSpLocks/>
          </p:cNvCxnSpPr>
          <p:nvPr/>
        </p:nvCxnSpPr>
        <p:spPr>
          <a:xfrm flipV="1">
            <a:off x="8201025" y="2049462"/>
            <a:ext cx="1598612" cy="45561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7EB00D51-344B-438B-85B4-1FEBCC1F78DD}"/>
              </a:ext>
            </a:extLst>
          </p:cNvPr>
          <p:cNvSpPr/>
          <p:nvPr/>
        </p:nvSpPr>
        <p:spPr bwMode="auto">
          <a:xfrm>
            <a:off x="6980237" y="1287462"/>
            <a:ext cx="5257800" cy="762000"/>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r>
              <a:rPr lang="en-US" sz="2400" dirty="0">
                <a:solidFill>
                  <a:schemeClr val="tx1"/>
                </a:solidFill>
                <a:latin typeface="+mj-lt"/>
                <a:ea typeface="Segoe UI" pitchFamily="34" charset="0"/>
                <a:cs typeface="Segoe UI" pitchFamily="34" charset="0"/>
              </a:rPr>
              <a:t>Less wide than </a:t>
            </a:r>
            <a:r>
              <a:rPr lang="en-US" sz="2400" dirty="0" err="1">
                <a:solidFill>
                  <a:schemeClr val="tx1"/>
                </a:solidFill>
                <a:latin typeface="+mj-lt"/>
                <a:ea typeface="Segoe UI" pitchFamily="34" charset="0"/>
                <a:cs typeface="Segoe UI" pitchFamily="34" charset="0"/>
              </a:rPr>
              <a:t>DMRNets</a:t>
            </a:r>
            <a:endParaRPr lang="en-US" sz="2400" dirty="0">
              <a:solidFill>
                <a:schemeClr val="tx1"/>
              </a:solidFill>
              <a:latin typeface="+mj-lt"/>
              <a:ea typeface="Segoe UI" pitchFamily="34" charset="0"/>
              <a:cs typeface="Segoe UI" pitchFamily="34" charset="0"/>
            </a:endParaRPr>
          </a:p>
          <a:p>
            <a:pPr algn="ctr" defTabSz="932406"/>
            <a:r>
              <a:rPr lang="en-US" sz="2400" dirty="0">
                <a:solidFill>
                  <a:schemeClr val="tx1"/>
                </a:solidFill>
                <a:latin typeface="+mj-lt"/>
                <a:ea typeface="Segoe UI" pitchFamily="34" charset="0"/>
                <a:cs typeface="Segoe UI" pitchFamily="34" charset="0"/>
              </a:rPr>
              <a:t>Identity mapping other merge-and-run</a:t>
            </a:r>
          </a:p>
        </p:txBody>
      </p:sp>
    </p:spTree>
    <p:extLst>
      <p:ext uri="{BB962C8B-B14F-4D97-AF65-F5344CB8AC3E}">
        <p14:creationId xmlns:p14="http://schemas.microsoft.com/office/powerpoint/2010/main" val="2966429079"/>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extBox 6"/>
          <p:cNvSpPr txBox="1"/>
          <p:nvPr/>
        </p:nvSpPr>
        <p:spPr>
          <a:xfrm>
            <a:off x="457199" y="296862"/>
            <a:ext cx="11522075" cy="738664"/>
          </a:xfrm>
          <a:prstGeom prst="rect">
            <a:avLst/>
          </a:prstGeom>
          <a:noFill/>
        </p:spPr>
        <p:txBody>
          <a:bodyPr wrap="square" lIns="182880" tIns="146304" rIns="182880" bIns="146304" rtlCol="0">
            <a:spAutoFit/>
          </a:bodyPr>
          <a:lstStyle/>
          <a:p>
            <a:pPr algn="ctr">
              <a:lnSpc>
                <a:spcPct val="90000"/>
              </a:lnSpc>
              <a:spcAft>
                <a:spcPts val="600"/>
              </a:spcAft>
            </a:pPr>
            <a:r>
              <a:rPr lang="en-US" sz="3200" dirty="0">
                <a:gradFill>
                  <a:gsLst>
                    <a:gs pos="2917">
                      <a:schemeClr val="tx1"/>
                    </a:gs>
                    <a:gs pos="30000">
                      <a:schemeClr val="tx1"/>
                    </a:gs>
                  </a:gsLst>
                  <a:lin ang="5400000" scaled="0"/>
                </a:gradFill>
              </a:rPr>
              <a:t>Comparison with baseline networks</a:t>
            </a:r>
          </a:p>
        </p:txBody>
      </p:sp>
      <p:graphicFrame>
        <p:nvGraphicFramePr>
          <p:cNvPr id="3" name="Table 2">
            <a:extLst>
              <a:ext uri="{FF2B5EF4-FFF2-40B4-BE49-F238E27FC236}">
                <a16:creationId xmlns:a16="http://schemas.microsoft.com/office/drawing/2014/main" id="{B54202B8-32BE-4E23-ACD8-055DA4D45F86}"/>
              </a:ext>
            </a:extLst>
          </p:cNvPr>
          <p:cNvGraphicFramePr>
            <a:graphicFrameLocks noGrp="1"/>
          </p:cNvGraphicFramePr>
          <p:nvPr>
            <p:extLst/>
          </p:nvPr>
        </p:nvGraphicFramePr>
        <p:xfrm>
          <a:off x="2103437" y="2557462"/>
          <a:ext cx="8290986" cy="1854200"/>
        </p:xfrm>
        <a:graphic>
          <a:graphicData uri="http://schemas.openxmlformats.org/drawingml/2006/table">
            <a:tbl>
              <a:tblPr firstRow="1" bandRow="1">
                <a:tableStyleId>{2D5ABB26-0587-4C30-8999-92F81FD0307C}</a:tableStyleId>
              </a:tblPr>
              <a:tblGrid>
                <a:gridCol w="1381831">
                  <a:extLst>
                    <a:ext uri="{9D8B030D-6E8A-4147-A177-3AD203B41FA5}">
                      <a16:colId xmlns:a16="http://schemas.microsoft.com/office/drawing/2014/main" val="4211106549"/>
                    </a:ext>
                  </a:extLst>
                </a:gridCol>
                <a:gridCol w="1381831">
                  <a:extLst>
                    <a:ext uri="{9D8B030D-6E8A-4147-A177-3AD203B41FA5}">
                      <a16:colId xmlns:a16="http://schemas.microsoft.com/office/drawing/2014/main" val="3344996392"/>
                    </a:ext>
                  </a:extLst>
                </a:gridCol>
                <a:gridCol w="1381831">
                  <a:extLst>
                    <a:ext uri="{9D8B030D-6E8A-4147-A177-3AD203B41FA5}">
                      <a16:colId xmlns:a16="http://schemas.microsoft.com/office/drawing/2014/main" val="655457437"/>
                    </a:ext>
                  </a:extLst>
                </a:gridCol>
                <a:gridCol w="1381831">
                  <a:extLst>
                    <a:ext uri="{9D8B030D-6E8A-4147-A177-3AD203B41FA5}">
                      <a16:colId xmlns:a16="http://schemas.microsoft.com/office/drawing/2014/main" val="3855859656"/>
                    </a:ext>
                  </a:extLst>
                </a:gridCol>
                <a:gridCol w="1381831">
                  <a:extLst>
                    <a:ext uri="{9D8B030D-6E8A-4147-A177-3AD203B41FA5}">
                      <a16:colId xmlns:a16="http://schemas.microsoft.com/office/drawing/2014/main" val="4267027678"/>
                    </a:ext>
                  </a:extLst>
                </a:gridCol>
                <a:gridCol w="1381831">
                  <a:extLst>
                    <a:ext uri="{9D8B030D-6E8A-4147-A177-3AD203B41FA5}">
                      <a16:colId xmlns:a16="http://schemas.microsoft.com/office/drawing/2014/main" val="2108816049"/>
                    </a:ext>
                  </a:extLst>
                </a:gridCol>
              </a:tblGrid>
              <a:tr h="370840">
                <a:tc>
                  <a:txBody>
                    <a:bodyPr/>
                    <a:lstStyle/>
                    <a:p>
                      <a:pPr algn="ctr"/>
                      <a:r>
                        <a:rPr lang="en-US" sz="1600" b="1" dirty="0">
                          <a:latin typeface="Times New Roman" panose="02020603050405020304" pitchFamily="18" charset="0"/>
                          <a:cs typeface="Times New Roman" panose="02020603050405020304" pitchFamily="18" charset="0"/>
                        </a:rPr>
                        <a:t>#parameters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b="1" dirty="0">
                          <a:latin typeface="Times New Roman" panose="02020603050405020304" pitchFamily="18" charset="0"/>
                          <a:cs typeface="Times New Roman" panose="02020603050405020304" pitchFamily="18" charset="0"/>
                        </a:rPr>
                        <a:t>Depth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b="1" dirty="0" err="1">
                          <a:solidFill>
                            <a:schemeClr val="tx1"/>
                          </a:solidFill>
                          <a:latin typeface="Times New Roman" panose="02020603050405020304" pitchFamily="18" charset="0"/>
                          <a:cs typeface="Times New Roman" panose="02020603050405020304" pitchFamily="18" charset="0"/>
                        </a:rPr>
                        <a:t>ResNets</a:t>
                      </a:r>
                      <a:endParaRPr 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b="1" dirty="0">
                          <a:solidFill>
                            <a:schemeClr val="tx1"/>
                          </a:solidFill>
                          <a:latin typeface="Times New Roman" panose="02020603050405020304" pitchFamily="18" charset="0"/>
                          <a:cs typeface="Times New Roman" panose="02020603050405020304" pitchFamily="18" charset="0"/>
                        </a:rPr>
                        <a:t>W-</a:t>
                      </a:r>
                      <a:r>
                        <a:rPr lang="en-US" sz="1600" b="1" dirty="0" err="1">
                          <a:solidFill>
                            <a:schemeClr val="tx1"/>
                          </a:solidFill>
                          <a:latin typeface="Times New Roman" panose="02020603050405020304" pitchFamily="18" charset="0"/>
                          <a:cs typeface="Times New Roman" panose="02020603050405020304" pitchFamily="18" charset="0"/>
                        </a:rPr>
                        <a:t>ResNets</a:t>
                      </a:r>
                      <a:endParaRPr 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b="1" dirty="0" err="1">
                          <a:solidFill>
                            <a:schemeClr val="tx1"/>
                          </a:solidFill>
                          <a:latin typeface="Times New Roman" panose="02020603050405020304" pitchFamily="18" charset="0"/>
                          <a:cs typeface="Times New Roman" panose="02020603050405020304" pitchFamily="18" charset="0"/>
                        </a:rPr>
                        <a:t>DVANets</a:t>
                      </a:r>
                      <a:endParaRPr 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b="1" dirty="0" err="1">
                          <a:solidFill>
                            <a:schemeClr val="tx1"/>
                          </a:solidFill>
                          <a:latin typeface="Times New Roman" panose="02020603050405020304" pitchFamily="18" charset="0"/>
                          <a:cs typeface="Times New Roman" panose="02020603050405020304" pitchFamily="18" charset="0"/>
                        </a:rPr>
                        <a:t>DMRNets</a:t>
                      </a:r>
                      <a:endParaRPr 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183745544"/>
                  </a:ext>
                </a:extLst>
              </a:tr>
              <a:tr h="370840">
                <a:tc>
                  <a:txBody>
                    <a:bodyPr/>
                    <a:lstStyle/>
                    <a:p>
                      <a:pPr marL="0" algn="ctr" defTabSz="932742" rtl="0" eaLnBrk="1" latinLnBrk="0" hangingPunct="1"/>
                      <a:r>
                        <a:rPr lang="en-US" sz="1800" kern="1200" dirty="0">
                          <a:solidFill>
                            <a:schemeClr val="tx1"/>
                          </a:solidFill>
                          <a:latin typeface="Times New Roman" panose="02020603050405020304" pitchFamily="18" charset="0"/>
                          <a:ea typeface="+mn-ea"/>
                          <a:cs typeface="Times New Roman" panose="02020603050405020304" pitchFamily="18" charset="0"/>
                        </a:rPr>
                        <a:t>0.4M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32742" rtl="0" eaLnBrk="1" latinLnBrk="0" hangingPunct="1"/>
                      <a:r>
                        <a:rPr lang="en-US" sz="1800" kern="1200" dirty="0">
                          <a:solidFill>
                            <a:schemeClr val="tx1"/>
                          </a:solidFill>
                          <a:latin typeface="Times New Roman" panose="02020603050405020304" pitchFamily="18" charset="0"/>
                          <a:ea typeface="+mn-ea"/>
                          <a:cs typeface="Times New Roman" panose="02020603050405020304" pitchFamily="18" charset="0"/>
                        </a:rPr>
                        <a:t>26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32742" rtl="0" eaLnBrk="1" latinLnBrk="0" hangingPunct="1"/>
                      <a:r>
                        <a:rPr lang="en-US" sz="1800" kern="1200" dirty="0">
                          <a:solidFill>
                            <a:schemeClr val="tx1"/>
                          </a:solidFill>
                          <a:latin typeface="Times New Roman" panose="02020603050405020304" pitchFamily="18" charset="0"/>
                          <a:ea typeface="+mn-ea"/>
                          <a:cs typeface="Times New Roman" panose="02020603050405020304" pitchFamily="18" charset="0"/>
                        </a:rPr>
                        <a:t>6.62 ± 0.24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32742" rtl="0" eaLnBrk="1" latinLnBrk="0" hangingPunct="1"/>
                      <a:r>
                        <a:rPr lang="en-US" sz="1800" kern="1200" dirty="0">
                          <a:solidFill>
                            <a:schemeClr val="tx1"/>
                          </a:solidFill>
                          <a:latin typeface="Times New Roman" panose="02020603050405020304" pitchFamily="18" charset="0"/>
                          <a:ea typeface="+mn-ea"/>
                          <a:cs typeface="Times New Roman" panose="02020603050405020304" pitchFamily="18" charset="0"/>
                        </a:rPr>
                        <a:t>6.62 ± 0.20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32742" rtl="0" eaLnBrk="1" latinLnBrk="0" hangingPunct="1"/>
                      <a:r>
                        <a:rPr lang="en-US" sz="1800" kern="1200" dirty="0">
                          <a:solidFill>
                            <a:schemeClr val="tx1"/>
                          </a:solidFill>
                          <a:latin typeface="Times New Roman" panose="02020603050405020304" pitchFamily="18" charset="0"/>
                          <a:ea typeface="+mn-ea"/>
                          <a:cs typeface="Times New Roman" panose="02020603050405020304" pitchFamily="18" charset="0"/>
                        </a:rPr>
                        <a:t>6.53 ± 0.12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32742" rtl="0" eaLnBrk="1" latinLnBrk="0" hangingPunct="1"/>
                      <a:r>
                        <a:rPr lang="en-US" sz="1800" kern="1200" dirty="0">
                          <a:solidFill>
                            <a:srgbClr val="FF0000"/>
                          </a:solidFill>
                          <a:latin typeface="Times New Roman" panose="02020603050405020304" pitchFamily="18" charset="0"/>
                          <a:ea typeface="+mn-ea"/>
                          <a:cs typeface="Times New Roman" panose="02020603050405020304" pitchFamily="18" charset="0"/>
                        </a:rPr>
                        <a:t>6.48 ± 0.04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24379313"/>
                  </a:ext>
                </a:extLst>
              </a:tr>
              <a:tr h="370840">
                <a:tc>
                  <a:txBody>
                    <a:bodyPr/>
                    <a:lstStyle/>
                    <a:p>
                      <a:pPr algn="ctr"/>
                      <a:r>
                        <a:rPr lang="en-US" dirty="0">
                          <a:latin typeface="Times New Roman" panose="02020603050405020304" pitchFamily="18" charset="0"/>
                          <a:cs typeface="Times New Roman" panose="02020603050405020304" pitchFamily="18" charset="0"/>
                        </a:rPr>
                        <a:t>0.6M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latin typeface="Times New Roman" panose="02020603050405020304" pitchFamily="18" charset="0"/>
                          <a:cs typeface="Times New Roman" panose="02020603050405020304" pitchFamily="18" charset="0"/>
                        </a:rPr>
                        <a:t>38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solidFill>
                            <a:schemeClr val="tx1"/>
                          </a:solidFill>
                          <a:latin typeface="Times New Roman" panose="02020603050405020304" pitchFamily="18" charset="0"/>
                          <a:cs typeface="Times New Roman" panose="02020603050405020304" pitchFamily="18" charset="0"/>
                        </a:rPr>
                        <a:t>5.93 </a:t>
                      </a:r>
                      <a:r>
                        <a:rPr lang="en-US" sz="1800" kern="1200" dirty="0">
                          <a:solidFill>
                            <a:schemeClr val="tx1"/>
                          </a:solidFill>
                          <a:latin typeface="Times New Roman" panose="02020603050405020304" pitchFamily="18" charset="0"/>
                          <a:ea typeface="+mn-ea"/>
                          <a:cs typeface="Times New Roman" panose="02020603050405020304" pitchFamily="18" charset="0"/>
                        </a:rPr>
                        <a:t>±</a:t>
                      </a:r>
                      <a:r>
                        <a:rPr lang="en-US" dirty="0">
                          <a:solidFill>
                            <a:schemeClr val="tx1"/>
                          </a:solidFill>
                          <a:latin typeface="Times New Roman" panose="02020603050405020304" pitchFamily="18" charset="0"/>
                          <a:cs typeface="Times New Roman" panose="02020603050405020304" pitchFamily="18" charset="0"/>
                        </a:rPr>
                        <a:t> 0.17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solidFill>
                            <a:schemeClr val="tx1"/>
                          </a:solidFill>
                          <a:latin typeface="Times New Roman" panose="02020603050405020304" pitchFamily="18" charset="0"/>
                          <a:cs typeface="Times New Roman" panose="02020603050405020304" pitchFamily="18" charset="0"/>
                        </a:rPr>
                        <a:t>6.12 </a:t>
                      </a:r>
                      <a:r>
                        <a:rPr lang="en-US" sz="1800" kern="1200" dirty="0">
                          <a:solidFill>
                            <a:schemeClr val="tx1"/>
                          </a:solidFill>
                          <a:latin typeface="Times New Roman" panose="02020603050405020304" pitchFamily="18" charset="0"/>
                          <a:ea typeface="+mn-ea"/>
                          <a:cs typeface="Times New Roman" panose="02020603050405020304" pitchFamily="18" charset="0"/>
                        </a:rPr>
                        <a:t>±</a:t>
                      </a:r>
                      <a:r>
                        <a:rPr lang="en-US" dirty="0">
                          <a:solidFill>
                            <a:schemeClr val="tx1"/>
                          </a:solidFill>
                          <a:latin typeface="Times New Roman" panose="02020603050405020304" pitchFamily="18" charset="0"/>
                          <a:cs typeface="Times New Roman" panose="02020603050405020304" pitchFamily="18" charset="0"/>
                        </a:rPr>
                        <a:t> 0.13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solidFill>
                            <a:schemeClr val="tx1"/>
                          </a:solidFill>
                          <a:latin typeface="Times New Roman" panose="02020603050405020304" pitchFamily="18" charset="0"/>
                          <a:cs typeface="Times New Roman" panose="02020603050405020304" pitchFamily="18" charset="0"/>
                        </a:rPr>
                        <a:t>5.83 </a:t>
                      </a:r>
                      <a:r>
                        <a:rPr lang="en-US" sz="1800" kern="1200" dirty="0">
                          <a:solidFill>
                            <a:schemeClr val="tx1"/>
                          </a:solidFill>
                          <a:latin typeface="Times New Roman" panose="02020603050405020304" pitchFamily="18" charset="0"/>
                          <a:ea typeface="+mn-ea"/>
                          <a:cs typeface="Times New Roman" panose="02020603050405020304" pitchFamily="18" charset="0"/>
                        </a:rPr>
                        <a:t>±</a:t>
                      </a:r>
                      <a:r>
                        <a:rPr lang="en-US" dirty="0">
                          <a:solidFill>
                            <a:schemeClr val="tx1"/>
                          </a:solidFill>
                          <a:latin typeface="Times New Roman" panose="02020603050405020304" pitchFamily="18" charset="0"/>
                          <a:cs typeface="Times New Roman" panose="02020603050405020304" pitchFamily="18" charset="0"/>
                        </a:rPr>
                        <a:t> 0.09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solidFill>
                            <a:srgbClr val="FF0000"/>
                          </a:solidFill>
                          <a:latin typeface="Times New Roman" panose="02020603050405020304" pitchFamily="18" charset="0"/>
                          <a:cs typeface="Times New Roman" panose="02020603050405020304" pitchFamily="18" charset="0"/>
                        </a:rPr>
                        <a:t>5.79 </a:t>
                      </a:r>
                      <a:r>
                        <a:rPr lang="en-US" sz="1800" kern="1200" dirty="0">
                          <a:solidFill>
                            <a:srgbClr val="FF0000"/>
                          </a:solidFill>
                          <a:latin typeface="Times New Roman" panose="02020603050405020304" pitchFamily="18" charset="0"/>
                          <a:ea typeface="+mn-ea"/>
                          <a:cs typeface="Times New Roman" panose="02020603050405020304" pitchFamily="18" charset="0"/>
                        </a:rPr>
                        <a:t>±</a:t>
                      </a:r>
                      <a:r>
                        <a:rPr lang="en-US" dirty="0">
                          <a:solidFill>
                            <a:srgbClr val="FF0000"/>
                          </a:solidFill>
                          <a:latin typeface="Times New Roman" panose="02020603050405020304" pitchFamily="18" charset="0"/>
                          <a:cs typeface="Times New Roman" panose="02020603050405020304" pitchFamily="18" charset="0"/>
                        </a:rPr>
                        <a:t> 0.13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70244912"/>
                  </a:ext>
                </a:extLst>
              </a:tr>
              <a:tr h="370840">
                <a:tc>
                  <a:txBody>
                    <a:bodyPr/>
                    <a:lstStyle/>
                    <a:p>
                      <a:pPr algn="ctr"/>
                      <a:r>
                        <a:rPr lang="en-US" dirty="0">
                          <a:latin typeface="Times New Roman" panose="02020603050405020304" pitchFamily="18" charset="0"/>
                          <a:cs typeface="Times New Roman" panose="02020603050405020304" pitchFamily="18" charset="0"/>
                        </a:rPr>
                        <a:t>1.2M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latin typeface="Times New Roman" panose="02020603050405020304" pitchFamily="18" charset="0"/>
                          <a:cs typeface="Times New Roman" panose="02020603050405020304" pitchFamily="18" charset="0"/>
                        </a:rPr>
                        <a:t>74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solidFill>
                            <a:schemeClr val="tx1"/>
                          </a:solidFill>
                          <a:latin typeface="Times New Roman" panose="02020603050405020304" pitchFamily="18" charset="0"/>
                          <a:cs typeface="Times New Roman" panose="02020603050405020304" pitchFamily="18" charset="0"/>
                        </a:rPr>
                        <a:t>5.35 </a:t>
                      </a:r>
                      <a:r>
                        <a:rPr lang="en-US" sz="1800" kern="1200" dirty="0">
                          <a:solidFill>
                            <a:schemeClr val="tx1"/>
                          </a:solidFill>
                          <a:latin typeface="Times New Roman" panose="02020603050405020304" pitchFamily="18" charset="0"/>
                          <a:ea typeface="+mn-ea"/>
                          <a:cs typeface="Times New Roman" panose="02020603050405020304" pitchFamily="18" charset="0"/>
                        </a:rPr>
                        <a:t>±</a:t>
                      </a:r>
                      <a:r>
                        <a:rPr lang="en-US" dirty="0">
                          <a:solidFill>
                            <a:schemeClr val="tx1"/>
                          </a:solidFill>
                          <a:latin typeface="Times New Roman" panose="02020603050405020304" pitchFamily="18" charset="0"/>
                          <a:cs typeface="Times New Roman" panose="02020603050405020304" pitchFamily="18" charset="0"/>
                        </a:rPr>
                        <a:t> 0.14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solidFill>
                            <a:schemeClr val="tx1"/>
                          </a:solidFill>
                          <a:latin typeface="Times New Roman" panose="02020603050405020304" pitchFamily="18" charset="0"/>
                          <a:cs typeface="Times New Roman" panose="02020603050405020304" pitchFamily="18" charset="0"/>
                        </a:rPr>
                        <a:t>5.47 </a:t>
                      </a:r>
                      <a:r>
                        <a:rPr lang="en-US" sz="1800" kern="1200" dirty="0">
                          <a:solidFill>
                            <a:schemeClr val="tx1"/>
                          </a:solidFill>
                          <a:latin typeface="Times New Roman" panose="02020603050405020304" pitchFamily="18" charset="0"/>
                          <a:ea typeface="+mn-ea"/>
                          <a:cs typeface="Times New Roman" panose="02020603050405020304" pitchFamily="18" charset="0"/>
                        </a:rPr>
                        <a:t>±</a:t>
                      </a:r>
                      <a:r>
                        <a:rPr lang="en-US" dirty="0">
                          <a:solidFill>
                            <a:schemeClr val="tx1"/>
                          </a:solidFill>
                          <a:latin typeface="Times New Roman" panose="02020603050405020304" pitchFamily="18" charset="0"/>
                          <a:cs typeface="Times New Roman" panose="02020603050405020304" pitchFamily="18" charset="0"/>
                        </a:rPr>
                        <a:t> 0.18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solidFill>
                            <a:schemeClr val="tx1"/>
                          </a:solidFill>
                          <a:latin typeface="Times New Roman" panose="02020603050405020304" pitchFamily="18" charset="0"/>
                          <a:cs typeface="Times New Roman" panose="02020603050405020304" pitchFamily="18" charset="0"/>
                        </a:rPr>
                        <a:t>5.26 </a:t>
                      </a:r>
                      <a:r>
                        <a:rPr lang="en-US" sz="1800" kern="1200" dirty="0">
                          <a:solidFill>
                            <a:schemeClr val="tx1"/>
                          </a:solidFill>
                          <a:latin typeface="Times New Roman" panose="02020603050405020304" pitchFamily="18" charset="0"/>
                          <a:ea typeface="+mn-ea"/>
                          <a:cs typeface="Times New Roman" panose="02020603050405020304" pitchFamily="18" charset="0"/>
                        </a:rPr>
                        <a:t>±</a:t>
                      </a:r>
                      <a:r>
                        <a:rPr lang="en-US" dirty="0">
                          <a:solidFill>
                            <a:schemeClr val="tx1"/>
                          </a:solidFill>
                          <a:latin typeface="Times New Roman" panose="02020603050405020304" pitchFamily="18" charset="0"/>
                          <a:cs typeface="Times New Roman" panose="02020603050405020304" pitchFamily="18" charset="0"/>
                        </a:rPr>
                        <a:t> 0.20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solidFill>
                            <a:srgbClr val="FF0000"/>
                          </a:solidFill>
                          <a:latin typeface="Times New Roman" panose="02020603050405020304" pitchFamily="18" charset="0"/>
                          <a:cs typeface="Times New Roman" panose="02020603050405020304" pitchFamily="18" charset="0"/>
                        </a:rPr>
                        <a:t>5.18 </a:t>
                      </a:r>
                      <a:r>
                        <a:rPr lang="en-US" sz="1800" kern="1200" dirty="0">
                          <a:solidFill>
                            <a:srgbClr val="FF0000"/>
                          </a:solidFill>
                          <a:latin typeface="Times New Roman" panose="02020603050405020304" pitchFamily="18" charset="0"/>
                          <a:ea typeface="+mn-ea"/>
                          <a:cs typeface="Times New Roman" panose="02020603050405020304" pitchFamily="18" charset="0"/>
                        </a:rPr>
                        <a:t>±</a:t>
                      </a:r>
                      <a:r>
                        <a:rPr lang="en-US" dirty="0">
                          <a:solidFill>
                            <a:srgbClr val="FF0000"/>
                          </a:solidFill>
                          <a:latin typeface="Times New Roman" panose="02020603050405020304" pitchFamily="18" charset="0"/>
                          <a:cs typeface="Times New Roman" panose="02020603050405020304" pitchFamily="18" charset="0"/>
                        </a:rPr>
                        <a:t> 0.20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647536756"/>
                  </a:ext>
                </a:extLst>
              </a:tr>
              <a:tr h="370840">
                <a:tc>
                  <a:txBody>
                    <a:bodyPr/>
                    <a:lstStyle/>
                    <a:p>
                      <a:pPr algn="ctr"/>
                      <a:r>
                        <a:rPr lang="en-US" dirty="0">
                          <a:latin typeface="Times New Roman" panose="02020603050405020304" pitchFamily="18" charset="0"/>
                          <a:cs typeface="Times New Roman" panose="02020603050405020304" pitchFamily="18" charset="0"/>
                        </a:rPr>
                        <a:t>1.5M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latin typeface="Times New Roman" panose="02020603050405020304" pitchFamily="18" charset="0"/>
                          <a:cs typeface="Times New Roman" panose="02020603050405020304" pitchFamily="18" charset="0"/>
                        </a:rPr>
                        <a:t>98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solidFill>
                            <a:schemeClr val="tx1"/>
                          </a:solidFill>
                          <a:latin typeface="Times New Roman" panose="02020603050405020304" pitchFamily="18" charset="0"/>
                          <a:cs typeface="Times New Roman" panose="02020603050405020304" pitchFamily="18" charset="0"/>
                        </a:rPr>
                        <a:t>5.26 </a:t>
                      </a:r>
                      <a:r>
                        <a:rPr lang="en-US" sz="1800" kern="1200" dirty="0">
                          <a:solidFill>
                            <a:schemeClr val="tx1"/>
                          </a:solidFill>
                          <a:latin typeface="Times New Roman" panose="02020603050405020304" pitchFamily="18" charset="0"/>
                          <a:ea typeface="+mn-ea"/>
                          <a:cs typeface="Times New Roman" panose="02020603050405020304" pitchFamily="18" charset="0"/>
                        </a:rPr>
                        <a:t>±</a:t>
                      </a:r>
                      <a:r>
                        <a:rPr lang="en-US" dirty="0">
                          <a:solidFill>
                            <a:schemeClr val="tx1"/>
                          </a:solidFill>
                          <a:latin typeface="Times New Roman" panose="02020603050405020304" pitchFamily="18" charset="0"/>
                          <a:cs typeface="Times New Roman" panose="02020603050405020304" pitchFamily="18" charset="0"/>
                        </a:rPr>
                        <a:t> 0.09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solidFill>
                            <a:schemeClr val="tx1"/>
                          </a:solidFill>
                          <a:latin typeface="Times New Roman" panose="02020603050405020304" pitchFamily="18" charset="0"/>
                          <a:cs typeface="Times New Roman" panose="02020603050405020304" pitchFamily="18" charset="0"/>
                        </a:rPr>
                        <a:t>5.55 </a:t>
                      </a:r>
                      <a:r>
                        <a:rPr lang="en-US" sz="1800" kern="1200" dirty="0">
                          <a:solidFill>
                            <a:schemeClr val="tx1"/>
                          </a:solidFill>
                          <a:latin typeface="Times New Roman" panose="02020603050405020304" pitchFamily="18" charset="0"/>
                          <a:ea typeface="+mn-ea"/>
                          <a:cs typeface="Times New Roman" panose="02020603050405020304" pitchFamily="18" charset="0"/>
                        </a:rPr>
                        <a:t>±</a:t>
                      </a:r>
                      <a:r>
                        <a:rPr lang="en-US" dirty="0">
                          <a:solidFill>
                            <a:schemeClr val="tx1"/>
                          </a:solidFill>
                          <a:latin typeface="Times New Roman" panose="02020603050405020304" pitchFamily="18" charset="0"/>
                          <a:cs typeface="Times New Roman" panose="02020603050405020304" pitchFamily="18" charset="0"/>
                        </a:rPr>
                        <a:t> 0.13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solidFill>
                            <a:schemeClr val="tx1"/>
                          </a:solidFill>
                          <a:latin typeface="Times New Roman" panose="02020603050405020304" pitchFamily="18" charset="0"/>
                          <a:cs typeface="Times New Roman" panose="02020603050405020304" pitchFamily="18" charset="0"/>
                        </a:rPr>
                        <a:t>5.05 </a:t>
                      </a:r>
                      <a:r>
                        <a:rPr lang="en-US" sz="1800" kern="1200" dirty="0">
                          <a:solidFill>
                            <a:schemeClr val="tx1"/>
                          </a:solidFill>
                          <a:latin typeface="Times New Roman" panose="02020603050405020304" pitchFamily="18" charset="0"/>
                          <a:ea typeface="+mn-ea"/>
                          <a:cs typeface="Times New Roman" panose="02020603050405020304" pitchFamily="18" charset="0"/>
                        </a:rPr>
                        <a:t>±</a:t>
                      </a:r>
                      <a:r>
                        <a:rPr lang="en-US" dirty="0">
                          <a:solidFill>
                            <a:schemeClr val="tx1"/>
                          </a:solidFill>
                          <a:latin typeface="Times New Roman" panose="02020603050405020304" pitchFamily="18" charset="0"/>
                          <a:cs typeface="Times New Roman" panose="02020603050405020304" pitchFamily="18" charset="0"/>
                        </a:rPr>
                        <a:t> 0.20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solidFill>
                            <a:srgbClr val="FF0000"/>
                          </a:solidFill>
                          <a:latin typeface="Times New Roman" panose="02020603050405020304" pitchFamily="18" charset="0"/>
                          <a:cs typeface="Times New Roman" panose="02020603050405020304" pitchFamily="18" charset="0"/>
                        </a:rPr>
                        <a:t>4.99 </a:t>
                      </a:r>
                      <a:r>
                        <a:rPr lang="en-US" sz="1800" kern="1200" dirty="0">
                          <a:solidFill>
                            <a:srgbClr val="FF0000"/>
                          </a:solidFill>
                          <a:latin typeface="Times New Roman" panose="02020603050405020304" pitchFamily="18" charset="0"/>
                          <a:ea typeface="+mn-ea"/>
                          <a:cs typeface="Times New Roman" panose="02020603050405020304" pitchFamily="18" charset="0"/>
                        </a:rPr>
                        <a:t>±</a:t>
                      </a:r>
                      <a:r>
                        <a:rPr lang="en-US" dirty="0">
                          <a:solidFill>
                            <a:srgbClr val="FF0000"/>
                          </a:solidFill>
                          <a:latin typeface="Times New Roman" panose="02020603050405020304" pitchFamily="18" charset="0"/>
                          <a:cs typeface="Times New Roman" panose="02020603050405020304" pitchFamily="18" charset="0"/>
                        </a:rPr>
                        <a:t> 0.13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204448"/>
                  </a:ext>
                </a:extLst>
              </a:tr>
            </a:tbl>
          </a:graphicData>
        </a:graphic>
      </p:graphicFrame>
      <p:sp>
        <p:nvSpPr>
          <p:cNvPr id="4" name="TextBox 3">
            <a:extLst>
              <a:ext uri="{FF2B5EF4-FFF2-40B4-BE49-F238E27FC236}">
                <a16:creationId xmlns:a16="http://schemas.microsoft.com/office/drawing/2014/main" id="{B1F61F96-D687-4224-8585-D33F912D623A}"/>
              </a:ext>
            </a:extLst>
          </p:cNvPr>
          <p:cNvSpPr txBox="1"/>
          <p:nvPr/>
        </p:nvSpPr>
        <p:spPr>
          <a:xfrm>
            <a:off x="2103437" y="4716462"/>
            <a:ext cx="8290984" cy="627864"/>
          </a:xfrm>
          <a:prstGeom prst="rect">
            <a:avLst/>
          </a:prstGeom>
          <a:noFill/>
        </p:spPr>
        <p:txBody>
          <a:bodyPr wrap="square" lIns="182880" tIns="146304" rIns="182880" bIns="146304" rtlCol="0">
            <a:spAutoFit/>
          </a:bodyPr>
          <a:lstStyle/>
          <a:p>
            <a:pPr algn="ctr">
              <a:lnSpc>
                <a:spcPct val="90000"/>
              </a:lnSpc>
              <a:spcAft>
                <a:spcPts val="600"/>
              </a:spcAft>
            </a:pPr>
            <a:r>
              <a:rPr lang="en-US" sz="2400" dirty="0">
                <a:gradFill>
                  <a:gsLst>
                    <a:gs pos="2917">
                      <a:schemeClr val="tx1"/>
                    </a:gs>
                    <a:gs pos="30000">
                      <a:schemeClr val="tx1"/>
                    </a:gs>
                  </a:gsLst>
                  <a:lin ang="5400000" scaled="0"/>
                </a:gradFill>
                <a:latin typeface="+mj-lt"/>
              </a:rPr>
              <a:t>CIFAR</a:t>
            </a:r>
            <a:r>
              <a:rPr lang="en-US" altLang="zh-CN" sz="2400" dirty="0">
                <a:gradFill>
                  <a:gsLst>
                    <a:gs pos="2917">
                      <a:schemeClr val="tx1"/>
                    </a:gs>
                    <a:gs pos="30000">
                      <a:schemeClr val="tx1"/>
                    </a:gs>
                  </a:gsLst>
                  <a:lin ang="5400000" scaled="0"/>
                </a:gradFill>
                <a:latin typeface="+mj-lt"/>
              </a:rPr>
              <a:t>-</a:t>
            </a:r>
            <a:r>
              <a:rPr lang="en-US" sz="2400" dirty="0">
                <a:gradFill>
                  <a:gsLst>
                    <a:gs pos="2917">
                      <a:schemeClr val="tx1"/>
                    </a:gs>
                    <a:gs pos="30000">
                      <a:schemeClr val="tx1"/>
                    </a:gs>
                  </a:gsLst>
                  <a:lin ang="5400000" scaled="0"/>
                </a:gradFill>
                <a:latin typeface="+mj-lt"/>
              </a:rPr>
              <a:t>10 classification error, average over 5 runs</a:t>
            </a:r>
          </a:p>
        </p:txBody>
      </p:sp>
    </p:spTree>
    <p:extLst>
      <p:ext uri="{BB962C8B-B14F-4D97-AF65-F5344CB8AC3E}">
        <p14:creationId xmlns:p14="http://schemas.microsoft.com/office/powerpoint/2010/main" val="2960510367"/>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a:p>
        </p:txBody>
      </p:sp>
      <p:sp>
        <p:nvSpPr>
          <p:cNvPr id="7" name="TextBox 6"/>
          <p:cNvSpPr txBox="1"/>
          <p:nvPr/>
        </p:nvSpPr>
        <p:spPr>
          <a:xfrm>
            <a:off x="457199" y="296862"/>
            <a:ext cx="11522075" cy="738664"/>
          </a:xfrm>
          <a:prstGeom prst="rect">
            <a:avLst/>
          </a:prstGeom>
          <a:noFill/>
        </p:spPr>
        <p:txBody>
          <a:bodyPr wrap="square" lIns="182880" tIns="146304" rIns="182880" bIns="146304" rtlCol="0">
            <a:spAutoFit/>
          </a:bodyPr>
          <a:lstStyle/>
          <a:p>
            <a:pPr algn="ctr">
              <a:lnSpc>
                <a:spcPct val="90000"/>
              </a:lnSpc>
              <a:spcAft>
                <a:spcPts val="600"/>
              </a:spcAft>
            </a:pPr>
            <a:r>
              <a:rPr lang="en-US" sz="3200" dirty="0">
                <a:gradFill>
                  <a:gsLst>
                    <a:gs pos="2917">
                      <a:schemeClr val="tx1"/>
                    </a:gs>
                    <a:gs pos="30000">
                      <a:schemeClr val="tx1"/>
                    </a:gs>
                  </a:gsLst>
                  <a:lin ang="5400000" scaled="0"/>
                </a:gradFill>
              </a:rPr>
              <a:t>Comparison with baseline networks</a:t>
            </a:r>
          </a:p>
        </p:txBody>
      </p:sp>
      <p:graphicFrame>
        <p:nvGraphicFramePr>
          <p:cNvPr id="6" name="Table 5">
            <a:extLst>
              <a:ext uri="{FF2B5EF4-FFF2-40B4-BE49-F238E27FC236}">
                <a16:creationId xmlns:a16="http://schemas.microsoft.com/office/drawing/2014/main" id="{BA9F271F-7A75-4DB1-93D7-26A623DD1BFE}"/>
              </a:ext>
            </a:extLst>
          </p:cNvPr>
          <p:cNvGraphicFramePr>
            <a:graphicFrameLocks noGrp="1"/>
          </p:cNvGraphicFramePr>
          <p:nvPr>
            <p:extLst/>
          </p:nvPr>
        </p:nvGraphicFramePr>
        <p:xfrm>
          <a:off x="2103437" y="2557462"/>
          <a:ext cx="8290986" cy="1854200"/>
        </p:xfrm>
        <a:graphic>
          <a:graphicData uri="http://schemas.openxmlformats.org/drawingml/2006/table">
            <a:tbl>
              <a:tblPr firstRow="1" bandRow="1">
                <a:tableStyleId>{2D5ABB26-0587-4C30-8999-92F81FD0307C}</a:tableStyleId>
              </a:tblPr>
              <a:tblGrid>
                <a:gridCol w="1381831">
                  <a:extLst>
                    <a:ext uri="{9D8B030D-6E8A-4147-A177-3AD203B41FA5}">
                      <a16:colId xmlns:a16="http://schemas.microsoft.com/office/drawing/2014/main" val="4211106549"/>
                    </a:ext>
                  </a:extLst>
                </a:gridCol>
                <a:gridCol w="1381831">
                  <a:extLst>
                    <a:ext uri="{9D8B030D-6E8A-4147-A177-3AD203B41FA5}">
                      <a16:colId xmlns:a16="http://schemas.microsoft.com/office/drawing/2014/main" val="3344996392"/>
                    </a:ext>
                  </a:extLst>
                </a:gridCol>
                <a:gridCol w="1381831">
                  <a:extLst>
                    <a:ext uri="{9D8B030D-6E8A-4147-A177-3AD203B41FA5}">
                      <a16:colId xmlns:a16="http://schemas.microsoft.com/office/drawing/2014/main" val="655457437"/>
                    </a:ext>
                  </a:extLst>
                </a:gridCol>
                <a:gridCol w="1381831">
                  <a:extLst>
                    <a:ext uri="{9D8B030D-6E8A-4147-A177-3AD203B41FA5}">
                      <a16:colId xmlns:a16="http://schemas.microsoft.com/office/drawing/2014/main" val="3855859656"/>
                    </a:ext>
                  </a:extLst>
                </a:gridCol>
                <a:gridCol w="1381831">
                  <a:extLst>
                    <a:ext uri="{9D8B030D-6E8A-4147-A177-3AD203B41FA5}">
                      <a16:colId xmlns:a16="http://schemas.microsoft.com/office/drawing/2014/main" val="4267027678"/>
                    </a:ext>
                  </a:extLst>
                </a:gridCol>
                <a:gridCol w="1381831">
                  <a:extLst>
                    <a:ext uri="{9D8B030D-6E8A-4147-A177-3AD203B41FA5}">
                      <a16:colId xmlns:a16="http://schemas.microsoft.com/office/drawing/2014/main" val="2108816049"/>
                    </a:ext>
                  </a:extLst>
                </a:gridCol>
              </a:tblGrid>
              <a:tr h="370840">
                <a:tc>
                  <a:txBody>
                    <a:bodyPr/>
                    <a:lstStyle/>
                    <a:p>
                      <a:pPr algn="ctr"/>
                      <a:r>
                        <a:rPr lang="en-US" sz="1600" b="1" dirty="0">
                          <a:latin typeface="Times New Roman" panose="02020603050405020304" pitchFamily="18" charset="0"/>
                          <a:cs typeface="Times New Roman" panose="02020603050405020304" pitchFamily="18" charset="0"/>
                        </a:rPr>
                        <a:t>#parameters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b="1" dirty="0">
                          <a:latin typeface="Times New Roman" panose="02020603050405020304" pitchFamily="18" charset="0"/>
                          <a:cs typeface="Times New Roman" panose="02020603050405020304" pitchFamily="18" charset="0"/>
                        </a:rPr>
                        <a:t>Depth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b="1" dirty="0" err="1">
                          <a:solidFill>
                            <a:schemeClr val="tx1"/>
                          </a:solidFill>
                          <a:latin typeface="Times New Roman" panose="02020603050405020304" pitchFamily="18" charset="0"/>
                          <a:cs typeface="Times New Roman" panose="02020603050405020304" pitchFamily="18" charset="0"/>
                        </a:rPr>
                        <a:t>ResNets</a:t>
                      </a:r>
                      <a:endParaRPr 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b="1" dirty="0">
                          <a:solidFill>
                            <a:schemeClr val="tx1"/>
                          </a:solidFill>
                          <a:latin typeface="Times New Roman" panose="02020603050405020304" pitchFamily="18" charset="0"/>
                          <a:cs typeface="Times New Roman" panose="02020603050405020304" pitchFamily="18" charset="0"/>
                        </a:rPr>
                        <a:t>W-</a:t>
                      </a:r>
                      <a:r>
                        <a:rPr lang="en-US" sz="1600" b="1" dirty="0" err="1">
                          <a:solidFill>
                            <a:schemeClr val="tx1"/>
                          </a:solidFill>
                          <a:latin typeface="Times New Roman" panose="02020603050405020304" pitchFamily="18" charset="0"/>
                          <a:cs typeface="Times New Roman" panose="02020603050405020304" pitchFamily="18" charset="0"/>
                        </a:rPr>
                        <a:t>ResNets</a:t>
                      </a:r>
                      <a:endParaRPr 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b="1" dirty="0" err="1">
                          <a:solidFill>
                            <a:schemeClr val="tx1"/>
                          </a:solidFill>
                          <a:latin typeface="Times New Roman" panose="02020603050405020304" pitchFamily="18" charset="0"/>
                          <a:cs typeface="Times New Roman" panose="02020603050405020304" pitchFamily="18" charset="0"/>
                        </a:rPr>
                        <a:t>DVANets</a:t>
                      </a:r>
                      <a:endParaRPr 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b="1" dirty="0" err="1">
                          <a:solidFill>
                            <a:schemeClr val="tx1"/>
                          </a:solidFill>
                          <a:latin typeface="Times New Roman" panose="02020603050405020304" pitchFamily="18" charset="0"/>
                          <a:cs typeface="Times New Roman" panose="02020603050405020304" pitchFamily="18" charset="0"/>
                        </a:rPr>
                        <a:t>DMRNets</a:t>
                      </a:r>
                      <a:endParaRPr 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183745544"/>
                  </a:ext>
                </a:extLst>
              </a:tr>
              <a:tr h="370840">
                <a:tc>
                  <a:txBody>
                    <a:bodyPr/>
                    <a:lstStyle/>
                    <a:p>
                      <a:pPr marL="0" algn="ctr" defTabSz="932742" rtl="0" eaLnBrk="1" latinLnBrk="0" hangingPunct="1"/>
                      <a:r>
                        <a:rPr lang="en-US" sz="1800" kern="1200" dirty="0">
                          <a:solidFill>
                            <a:schemeClr val="tx1"/>
                          </a:solidFill>
                          <a:latin typeface="Times New Roman" panose="02020603050405020304" pitchFamily="18" charset="0"/>
                          <a:ea typeface="+mn-ea"/>
                          <a:cs typeface="Times New Roman" panose="02020603050405020304" pitchFamily="18" charset="0"/>
                        </a:rPr>
                        <a:t>0.4M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32742" rtl="0" eaLnBrk="1" latinLnBrk="0" hangingPunct="1"/>
                      <a:r>
                        <a:rPr lang="en-US" sz="1800" kern="1200" dirty="0">
                          <a:solidFill>
                            <a:schemeClr val="tx1"/>
                          </a:solidFill>
                          <a:latin typeface="Times New Roman" panose="02020603050405020304" pitchFamily="18" charset="0"/>
                          <a:ea typeface="+mn-ea"/>
                          <a:cs typeface="Times New Roman" panose="02020603050405020304" pitchFamily="18" charset="0"/>
                        </a:rPr>
                        <a:t>26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32742" rtl="0" eaLnBrk="1" latinLnBrk="0" hangingPunct="1"/>
                      <a:r>
                        <a:rPr lang="en-US" sz="1800" kern="1200" dirty="0">
                          <a:solidFill>
                            <a:schemeClr val="tx1"/>
                          </a:solidFill>
                          <a:latin typeface="Times New Roman" panose="02020603050405020304" pitchFamily="18" charset="0"/>
                          <a:ea typeface="+mn-ea"/>
                          <a:cs typeface="Times New Roman" panose="02020603050405020304" pitchFamily="18" charset="0"/>
                        </a:rPr>
                        <a:t>29.69 ± 0.15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32742" rtl="0" eaLnBrk="1" latinLnBrk="0" hangingPunct="1"/>
                      <a:r>
                        <a:rPr lang="en-US" sz="1800" kern="1200" dirty="0">
                          <a:solidFill>
                            <a:srgbClr val="FF0000"/>
                          </a:solidFill>
                          <a:latin typeface="Times New Roman" panose="02020603050405020304" pitchFamily="18" charset="0"/>
                          <a:ea typeface="+mn-ea"/>
                          <a:cs typeface="Times New Roman" panose="02020603050405020304" pitchFamily="18" charset="0"/>
                        </a:rPr>
                        <a:t>29.59 ± 0.31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32742" rtl="0" eaLnBrk="1" latinLnBrk="0" hangingPunct="1"/>
                      <a:r>
                        <a:rPr lang="en-US" sz="1800" kern="1200" dirty="0">
                          <a:solidFill>
                            <a:schemeClr val="tx1"/>
                          </a:solidFill>
                          <a:latin typeface="Times New Roman" panose="02020603050405020304" pitchFamily="18" charset="0"/>
                          <a:ea typeface="+mn-ea"/>
                          <a:cs typeface="Times New Roman" panose="02020603050405020304" pitchFamily="18" charset="0"/>
                        </a:rPr>
                        <a:t>29.75 ± 0.27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32742" rtl="0" eaLnBrk="1" latinLnBrk="0" hangingPunct="1"/>
                      <a:r>
                        <a:rPr lang="en-US" sz="1800" kern="1200" dirty="0">
                          <a:solidFill>
                            <a:schemeClr val="tx1"/>
                          </a:solidFill>
                          <a:latin typeface="Times New Roman" panose="02020603050405020304" pitchFamily="18" charset="0"/>
                          <a:ea typeface="+mn-ea"/>
                          <a:cs typeface="Times New Roman" panose="02020603050405020304" pitchFamily="18" charset="0"/>
                        </a:rPr>
                        <a:t>29.62 ± 0.08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24379313"/>
                  </a:ext>
                </a:extLst>
              </a:tr>
              <a:tr h="370840">
                <a:tc>
                  <a:txBody>
                    <a:bodyPr/>
                    <a:lstStyle/>
                    <a:p>
                      <a:pPr algn="ctr"/>
                      <a:r>
                        <a:rPr lang="en-US" dirty="0">
                          <a:latin typeface="Times New Roman" panose="02020603050405020304" pitchFamily="18" charset="0"/>
                          <a:cs typeface="Times New Roman" panose="02020603050405020304" pitchFamily="18" charset="0"/>
                        </a:rPr>
                        <a:t>0.6M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latin typeface="Times New Roman" panose="02020603050405020304" pitchFamily="18" charset="0"/>
                          <a:cs typeface="Times New Roman" panose="02020603050405020304" pitchFamily="18" charset="0"/>
                        </a:rPr>
                        <a:t>38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latin typeface="Times New Roman" panose="02020603050405020304" pitchFamily="18" charset="0"/>
                          <a:cs typeface="Times New Roman" panose="02020603050405020304" pitchFamily="18" charset="0"/>
                        </a:rPr>
                        <a:t>27.90</a:t>
                      </a:r>
                      <a:r>
                        <a:rPr lang="en-US" sz="1800" kern="1200" dirty="0">
                          <a:solidFill>
                            <a:schemeClr val="tx1"/>
                          </a:solidFill>
                          <a:latin typeface="Times New Roman" panose="02020603050405020304" pitchFamily="18" charset="0"/>
                          <a:ea typeface="+mn-ea"/>
                          <a:cs typeface="Times New Roman" panose="02020603050405020304" pitchFamily="18" charset="0"/>
                        </a:rPr>
                        <a:t> ± 0.26</a:t>
                      </a:r>
                      <a:endParaRPr lang="en-US"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latin typeface="Times New Roman" panose="02020603050405020304" pitchFamily="18" charset="0"/>
                          <a:cs typeface="Times New Roman" panose="02020603050405020304" pitchFamily="18" charset="0"/>
                        </a:rPr>
                        <a:t>27.95</a:t>
                      </a:r>
                      <a:r>
                        <a:rPr lang="en-US" sz="1800" kern="1200" dirty="0">
                          <a:solidFill>
                            <a:schemeClr val="tx1"/>
                          </a:solidFill>
                          <a:latin typeface="Times New Roman" panose="02020603050405020304" pitchFamily="18" charset="0"/>
                          <a:ea typeface="+mn-ea"/>
                          <a:cs typeface="Times New Roman" panose="02020603050405020304" pitchFamily="18" charset="0"/>
                        </a:rPr>
                        <a:t> ± 0.26</a:t>
                      </a:r>
                      <a:endParaRPr lang="en-US"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latin typeface="Times New Roman" panose="02020603050405020304" pitchFamily="18" charset="0"/>
                          <a:cs typeface="Times New Roman" panose="02020603050405020304" pitchFamily="18" charset="0"/>
                        </a:rPr>
                        <a:t>27.87</a:t>
                      </a:r>
                      <a:r>
                        <a:rPr lang="en-US" sz="1800" kern="1200" dirty="0">
                          <a:solidFill>
                            <a:schemeClr val="tx1"/>
                          </a:solidFill>
                          <a:latin typeface="Times New Roman" panose="02020603050405020304" pitchFamily="18" charset="0"/>
                          <a:ea typeface="+mn-ea"/>
                          <a:cs typeface="Times New Roman" panose="02020603050405020304" pitchFamily="18" charset="0"/>
                        </a:rPr>
                        <a:t> ± 0.22</a:t>
                      </a:r>
                      <a:endParaRPr lang="en-US"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solidFill>
                            <a:srgbClr val="FF0000"/>
                          </a:solidFill>
                          <a:latin typeface="Times New Roman" panose="02020603050405020304" pitchFamily="18" charset="0"/>
                          <a:cs typeface="Times New Roman" panose="02020603050405020304" pitchFamily="18" charset="0"/>
                        </a:rPr>
                        <a:t>27.80</a:t>
                      </a:r>
                      <a:r>
                        <a:rPr lang="en-US" sz="1800" kern="1200" dirty="0">
                          <a:solidFill>
                            <a:srgbClr val="FF0000"/>
                          </a:solidFill>
                          <a:latin typeface="Times New Roman" panose="02020603050405020304" pitchFamily="18" charset="0"/>
                          <a:ea typeface="+mn-ea"/>
                          <a:cs typeface="Times New Roman" panose="02020603050405020304" pitchFamily="18" charset="0"/>
                        </a:rPr>
                        <a:t> ± 0.26</a:t>
                      </a:r>
                      <a:endParaRPr lang="en-US" dirty="0">
                        <a:solidFill>
                          <a:srgbClr val="FF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70244912"/>
                  </a:ext>
                </a:extLst>
              </a:tr>
              <a:tr h="370840">
                <a:tc>
                  <a:txBody>
                    <a:bodyPr/>
                    <a:lstStyle/>
                    <a:p>
                      <a:pPr algn="ctr"/>
                      <a:r>
                        <a:rPr lang="en-US" dirty="0">
                          <a:latin typeface="Times New Roman" panose="02020603050405020304" pitchFamily="18" charset="0"/>
                          <a:cs typeface="Times New Roman" panose="02020603050405020304" pitchFamily="18" charset="0"/>
                        </a:rPr>
                        <a:t>1.2M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latin typeface="Times New Roman" panose="02020603050405020304" pitchFamily="18" charset="0"/>
                          <a:cs typeface="Times New Roman" panose="02020603050405020304" pitchFamily="18" charset="0"/>
                        </a:rPr>
                        <a:t>74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latin typeface="Times New Roman" panose="02020603050405020304" pitchFamily="18" charset="0"/>
                          <a:cs typeface="Times New Roman" panose="02020603050405020304" pitchFamily="18" charset="0"/>
                        </a:rPr>
                        <a:t>26.00</a:t>
                      </a:r>
                      <a:r>
                        <a:rPr lang="en-US" sz="1800" kern="1200" dirty="0">
                          <a:solidFill>
                            <a:schemeClr val="tx1"/>
                          </a:solidFill>
                          <a:latin typeface="Times New Roman" panose="02020603050405020304" pitchFamily="18" charset="0"/>
                          <a:ea typeface="+mn-ea"/>
                          <a:cs typeface="Times New Roman" panose="02020603050405020304" pitchFamily="18" charset="0"/>
                        </a:rPr>
                        <a:t> ± 0.48</a:t>
                      </a:r>
                      <a:endParaRPr lang="en-US"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latin typeface="Times New Roman" panose="02020603050405020304" pitchFamily="18" charset="0"/>
                          <a:cs typeface="Times New Roman" panose="02020603050405020304" pitchFamily="18" charset="0"/>
                        </a:rPr>
                        <a:t>25.99</a:t>
                      </a:r>
                      <a:r>
                        <a:rPr lang="en-US" sz="1800" kern="1200" dirty="0">
                          <a:solidFill>
                            <a:schemeClr val="tx1"/>
                          </a:solidFill>
                          <a:latin typeface="Times New Roman" panose="02020603050405020304" pitchFamily="18" charset="0"/>
                          <a:ea typeface="+mn-ea"/>
                          <a:cs typeface="Times New Roman" panose="02020603050405020304" pitchFamily="18" charset="0"/>
                        </a:rPr>
                        <a:t> ± 0.28</a:t>
                      </a:r>
                      <a:endParaRPr lang="en-US"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latin typeface="Times New Roman" panose="02020603050405020304" pitchFamily="18" charset="0"/>
                          <a:cs typeface="Times New Roman" panose="02020603050405020304" pitchFamily="18" charset="0"/>
                        </a:rPr>
                        <a:t>25.98</a:t>
                      </a:r>
                      <a:r>
                        <a:rPr lang="en-US" sz="1800" kern="1200" dirty="0">
                          <a:solidFill>
                            <a:schemeClr val="tx1"/>
                          </a:solidFill>
                          <a:latin typeface="Times New Roman" panose="02020603050405020304" pitchFamily="18" charset="0"/>
                          <a:ea typeface="+mn-ea"/>
                          <a:cs typeface="Times New Roman" panose="02020603050405020304" pitchFamily="18" charset="0"/>
                        </a:rPr>
                        <a:t> ± 0.23</a:t>
                      </a:r>
                      <a:endParaRPr lang="en-US"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solidFill>
                            <a:srgbClr val="FF0000"/>
                          </a:solidFill>
                          <a:latin typeface="Times New Roman" panose="02020603050405020304" pitchFamily="18" charset="0"/>
                          <a:cs typeface="Times New Roman" panose="02020603050405020304" pitchFamily="18" charset="0"/>
                        </a:rPr>
                        <a:t>25.41</a:t>
                      </a:r>
                      <a:r>
                        <a:rPr lang="en-US" sz="1800" kern="1200" dirty="0">
                          <a:solidFill>
                            <a:srgbClr val="FF0000"/>
                          </a:solidFill>
                          <a:latin typeface="Times New Roman" panose="02020603050405020304" pitchFamily="18" charset="0"/>
                          <a:ea typeface="+mn-ea"/>
                          <a:cs typeface="Times New Roman" panose="02020603050405020304" pitchFamily="18" charset="0"/>
                        </a:rPr>
                        <a:t> ± 0.19</a:t>
                      </a:r>
                      <a:endParaRPr lang="en-US" dirty="0">
                        <a:solidFill>
                          <a:srgbClr val="FF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647536756"/>
                  </a:ext>
                </a:extLst>
              </a:tr>
              <a:tr h="370840">
                <a:tc>
                  <a:txBody>
                    <a:bodyPr/>
                    <a:lstStyle/>
                    <a:p>
                      <a:pPr algn="ctr"/>
                      <a:r>
                        <a:rPr lang="en-US" dirty="0">
                          <a:latin typeface="Times New Roman" panose="02020603050405020304" pitchFamily="18" charset="0"/>
                          <a:cs typeface="Times New Roman" panose="02020603050405020304" pitchFamily="18" charset="0"/>
                        </a:rPr>
                        <a:t>1.5M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latin typeface="Times New Roman" panose="02020603050405020304" pitchFamily="18" charset="0"/>
                          <a:cs typeface="Times New Roman" panose="02020603050405020304" pitchFamily="18" charset="0"/>
                        </a:rPr>
                        <a:t>98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latin typeface="Times New Roman" panose="02020603050405020304" pitchFamily="18" charset="0"/>
                          <a:cs typeface="Times New Roman" panose="02020603050405020304" pitchFamily="18" charset="0"/>
                        </a:rPr>
                        <a:t>25.44</a:t>
                      </a:r>
                      <a:r>
                        <a:rPr lang="en-US" sz="1800" kern="1200" dirty="0">
                          <a:solidFill>
                            <a:schemeClr val="tx1"/>
                          </a:solidFill>
                          <a:latin typeface="Times New Roman" panose="02020603050405020304" pitchFamily="18" charset="0"/>
                          <a:ea typeface="+mn-ea"/>
                          <a:cs typeface="Times New Roman" panose="02020603050405020304" pitchFamily="18" charset="0"/>
                        </a:rPr>
                        <a:t> ± 0.20</a:t>
                      </a:r>
                      <a:endParaRPr lang="en-US"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latin typeface="Times New Roman" panose="02020603050405020304" pitchFamily="18" charset="0"/>
                          <a:cs typeface="Times New Roman" panose="02020603050405020304" pitchFamily="18" charset="0"/>
                        </a:rPr>
                        <a:t>25.38</a:t>
                      </a:r>
                      <a:r>
                        <a:rPr lang="en-US" sz="1800" kern="1200" dirty="0">
                          <a:solidFill>
                            <a:schemeClr val="tx1"/>
                          </a:solidFill>
                          <a:latin typeface="Times New Roman" panose="02020603050405020304" pitchFamily="18" charset="0"/>
                          <a:ea typeface="+mn-ea"/>
                          <a:cs typeface="Times New Roman" panose="02020603050405020304" pitchFamily="18" charset="0"/>
                        </a:rPr>
                        <a:t> ± 0.37</a:t>
                      </a:r>
                      <a:endParaRPr lang="en-US"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latin typeface="Times New Roman" panose="02020603050405020304" pitchFamily="18" charset="0"/>
                          <a:cs typeface="Times New Roman" panose="02020603050405020304" pitchFamily="18" charset="0"/>
                        </a:rPr>
                        <a:t>24.76</a:t>
                      </a:r>
                      <a:r>
                        <a:rPr lang="en-US" sz="1800" kern="1200" dirty="0">
                          <a:solidFill>
                            <a:schemeClr val="tx1"/>
                          </a:solidFill>
                          <a:latin typeface="Times New Roman" panose="02020603050405020304" pitchFamily="18" charset="0"/>
                          <a:ea typeface="+mn-ea"/>
                          <a:cs typeface="Times New Roman" panose="02020603050405020304" pitchFamily="18" charset="0"/>
                        </a:rPr>
                        <a:t> ± 0.33</a:t>
                      </a:r>
                      <a:endParaRPr lang="en-US"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solidFill>
                            <a:srgbClr val="FF0000"/>
                          </a:solidFill>
                          <a:latin typeface="Times New Roman" panose="02020603050405020304" pitchFamily="18" charset="0"/>
                          <a:cs typeface="Times New Roman" panose="02020603050405020304" pitchFamily="18" charset="0"/>
                        </a:rPr>
                        <a:t>24.73</a:t>
                      </a:r>
                      <a:r>
                        <a:rPr lang="en-US" sz="1800" kern="1200" dirty="0">
                          <a:solidFill>
                            <a:srgbClr val="FF0000"/>
                          </a:solidFill>
                          <a:latin typeface="Times New Roman" panose="02020603050405020304" pitchFamily="18" charset="0"/>
                          <a:ea typeface="+mn-ea"/>
                          <a:cs typeface="Times New Roman" panose="02020603050405020304" pitchFamily="18" charset="0"/>
                        </a:rPr>
                        <a:t> ± 0.40</a:t>
                      </a:r>
                      <a:endParaRPr lang="en-US" dirty="0">
                        <a:solidFill>
                          <a:srgbClr val="FF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204448"/>
                  </a:ext>
                </a:extLst>
              </a:tr>
            </a:tbl>
          </a:graphicData>
        </a:graphic>
      </p:graphicFrame>
      <p:sp>
        <p:nvSpPr>
          <p:cNvPr id="8" name="TextBox 7">
            <a:extLst>
              <a:ext uri="{FF2B5EF4-FFF2-40B4-BE49-F238E27FC236}">
                <a16:creationId xmlns:a16="http://schemas.microsoft.com/office/drawing/2014/main" id="{33BD9AC1-6F73-44E6-AB68-6988AEAE7629}"/>
              </a:ext>
            </a:extLst>
          </p:cNvPr>
          <p:cNvSpPr txBox="1"/>
          <p:nvPr/>
        </p:nvSpPr>
        <p:spPr>
          <a:xfrm>
            <a:off x="2103437" y="4716462"/>
            <a:ext cx="8290984" cy="627864"/>
          </a:xfrm>
          <a:prstGeom prst="rect">
            <a:avLst/>
          </a:prstGeom>
          <a:noFill/>
        </p:spPr>
        <p:txBody>
          <a:bodyPr wrap="square" lIns="182880" tIns="146304" rIns="182880" bIns="146304" rtlCol="0">
            <a:spAutoFit/>
          </a:bodyPr>
          <a:lstStyle/>
          <a:p>
            <a:pPr algn="ctr">
              <a:lnSpc>
                <a:spcPct val="90000"/>
              </a:lnSpc>
              <a:spcAft>
                <a:spcPts val="600"/>
              </a:spcAft>
            </a:pPr>
            <a:r>
              <a:rPr lang="en-US" sz="2400" dirty="0">
                <a:gradFill>
                  <a:gsLst>
                    <a:gs pos="2917">
                      <a:schemeClr val="tx1"/>
                    </a:gs>
                    <a:gs pos="30000">
                      <a:schemeClr val="tx1"/>
                    </a:gs>
                  </a:gsLst>
                  <a:lin ang="5400000" scaled="0"/>
                </a:gradFill>
                <a:latin typeface="+mj-lt"/>
              </a:rPr>
              <a:t>CIFAR</a:t>
            </a:r>
            <a:r>
              <a:rPr lang="en-US" altLang="zh-CN" sz="2400" dirty="0">
                <a:gradFill>
                  <a:gsLst>
                    <a:gs pos="2917">
                      <a:schemeClr val="tx1"/>
                    </a:gs>
                    <a:gs pos="30000">
                      <a:schemeClr val="tx1"/>
                    </a:gs>
                  </a:gsLst>
                  <a:lin ang="5400000" scaled="0"/>
                </a:gradFill>
                <a:latin typeface="+mj-lt"/>
              </a:rPr>
              <a:t>-</a:t>
            </a:r>
            <a:r>
              <a:rPr lang="en-US" sz="2400" dirty="0">
                <a:gradFill>
                  <a:gsLst>
                    <a:gs pos="2917">
                      <a:schemeClr val="tx1"/>
                    </a:gs>
                    <a:gs pos="30000">
                      <a:schemeClr val="tx1"/>
                    </a:gs>
                  </a:gsLst>
                  <a:lin ang="5400000" scaled="0"/>
                </a:gradFill>
                <a:latin typeface="+mj-lt"/>
              </a:rPr>
              <a:t>100 classification error, average over 5 runs</a:t>
            </a:r>
          </a:p>
        </p:txBody>
      </p:sp>
    </p:spTree>
    <p:extLst>
      <p:ext uri="{BB962C8B-B14F-4D97-AF65-F5344CB8AC3E}">
        <p14:creationId xmlns:p14="http://schemas.microsoft.com/office/powerpoint/2010/main" val="3188906848"/>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extBox 40"/>
          <p:cNvSpPr txBox="1"/>
          <p:nvPr/>
        </p:nvSpPr>
        <p:spPr>
          <a:xfrm>
            <a:off x="457199" y="296862"/>
            <a:ext cx="11522075" cy="794064"/>
          </a:xfrm>
          <a:prstGeom prst="rect">
            <a:avLst/>
          </a:prstGeom>
          <a:noFill/>
        </p:spPr>
        <p:txBody>
          <a:bodyPr wrap="square" lIns="182880" tIns="146304" rIns="182880" bIns="146304" rtlCol="0">
            <a:spAutoFit/>
          </a:bodyPr>
          <a:lstStyle/>
          <a:p>
            <a:pPr algn="ctr">
              <a:lnSpc>
                <a:spcPct val="90000"/>
              </a:lnSpc>
              <a:spcAft>
                <a:spcPts val="600"/>
              </a:spcAft>
            </a:pPr>
            <a:r>
              <a:rPr lang="en-US" altLang="zh-CN" sz="3600" dirty="0">
                <a:gradFill>
                  <a:gsLst>
                    <a:gs pos="2917">
                      <a:schemeClr val="tx1"/>
                    </a:gs>
                    <a:gs pos="30000">
                      <a:schemeClr val="tx1"/>
                    </a:gs>
                  </a:gsLst>
                  <a:lin ang="5400000" scaled="0"/>
                </a:gradFill>
              </a:rPr>
              <a:t>Two architecture design paths</a:t>
            </a:r>
            <a:endParaRPr lang="en-US" sz="3600" dirty="0">
              <a:gradFill>
                <a:gsLst>
                  <a:gs pos="2917">
                    <a:schemeClr val="tx1"/>
                  </a:gs>
                  <a:gs pos="30000">
                    <a:schemeClr val="tx1"/>
                  </a:gs>
                </a:gsLst>
                <a:lin ang="5400000" scaled="0"/>
              </a:gradFill>
            </a:endParaRPr>
          </a:p>
        </p:txBody>
      </p:sp>
      <p:sp>
        <p:nvSpPr>
          <p:cNvPr id="42" name="Text Placeholder 1">
            <a:extLst>
              <a:ext uri="{FF2B5EF4-FFF2-40B4-BE49-F238E27FC236}">
                <a16:creationId xmlns:a16="http://schemas.microsoft.com/office/drawing/2014/main" id="{DF94E077-1DD1-4D72-A90B-74BB25EC224A}"/>
              </a:ext>
            </a:extLst>
          </p:cNvPr>
          <p:cNvSpPr>
            <a:spLocks noGrp="1"/>
          </p:cNvSpPr>
          <p:nvPr>
            <p:ph type="body" sz="quarter" idx="10"/>
          </p:nvPr>
        </p:nvSpPr>
        <p:spPr>
          <a:xfrm>
            <a:off x="457201" y="1212850"/>
            <a:ext cx="11522073" cy="2845394"/>
          </a:xfrm>
        </p:spPr>
        <p:txBody>
          <a:bodyPr/>
          <a:lstStyle/>
          <a:p>
            <a:r>
              <a:rPr lang="en-US" sz="3200" dirty="0"/>
              <a:t>Going deeper</a:t>
            </a:r>
          </a:p>
          <a:p>
            <a:pPr lvl="1"/>
            <a:r>
              <a:rPr lang="en-US" dirty="0"/>
              <a:t>Stack multiple blocks: </a:t>
            </a:r>
            <a:r>
              <a:rPr lang="en-US" sz="1800" dirty="0"/>
              <a:t>VGG</a:t>
            </a:r>
            <a:endParaRPr lang="en-US" sz="2000" dirty="0"/>
          </a:p>
          <a:p>
            <a:pPr lvl="1"/>
            <a:r>
              <a:rPr lang="en-US" dirty="0"/>
              <a:t>Improve information flow by skip connections</a:t>
            </a:r>
          </a:p>
          <a:p>
            <a:pPr lvl="2"/>
            <a:r>
              <a:rPr lang="en-US" sz="1800" dirty="0" err="1"/>
              <a:t>GoogleNet</a:t>
            </a:r>
            <a:r>
              <a:rPr lang="en-US" sz="1800" dirty="0"/>
              <a:t>, Highway, </a:t>
            </a:r>
            <a:r>
              <a:rPr lang="en-US" sz="1800" dirty="0" err="1"/>
              <a:t>ResNet</a:t>
            </a:r>
            <a:r>
              <a:rPr lang="en-US" sz="1800" dirty="0"/>
              <a:t>, Deeply-Fused Nets, </a:t>
            </a:r>
            <a:r>
              <a:rPr lang="en-US" sz="1800" dirty="0" err="1"/>
              <a:t>FractalNets</a:t>
            </a:r>
            <a:r>
              <a:rPr lang="en-US" sz="1800" dirty="0"/>
              <a:t>, </a:t>
            </a:r>
            <a:r>
              <a:rPr lang="en-US" sz="1800" dirty="0" err="1"/>
              <a:t>DenseNets</a:t>
            </a:r>
            <a:r>
              <a:rPr lang="en-US" sz="1800" dirty="0"/>
              <a:t>, Merge-and-run</a:t>
            </a:r>
          </a:p>
          <a:p>
            <a:endParaRPr lang="en-US" sz="3200" dirty="0"/>
          </a:p>
          <a:p>
            <a:endParaRPr lang="en-US" sz="3200" dirty="0"/>
          </a:p>
          <a:p>
            <a:pPr lvl="1"/>
            <a:endParaRPr lang="en-US" sz="100" dirty="0"/>
          </a:p>
        </p:txBody>
      </p:sp>
      <p:sp>
        <p:nvSpPr>
          <p:cNvPr id="2" name="Slide Number Placeholder 1">
            <a:extLst>
              <a:ext uri="{FF2B5EF4-FFF2-40B4-BE49-F238E27FC236}">
                <a16:creationId xmlns:a16="http://schemas.microsoft.com/office/drawing/2014/main" id="{2ABC6AE3-653F-4661-A05D-3D628FAC92B4}"/>
              </a:ext>
            </a:extLst>
          </p:cNvPr>
          <p:cNvSpPr>
            <a:spLocks noGrp="1"/>
          </p:cNvSpPr>
          <p:nvPr>
            <p:ph type="sldNum" sz="quarter" idx="4"/>
          </p:nvPr>
        </p:nvSpPr>
        <p:spPr/>
        <p:txBody>
          <a:bodyPr/>
          <a:lstStyle/>
          <a:p>
            <a:pPr algn="ctr"/>
            <a:fld id="{1BA29183-7CD2-4C0C-A7F1-D2FD10734D96}" type="slidenum">
              <a:rPr lang="en-US" smtClean="0"/>
              <a:pPr algn="ctr"/>
              <a:t>4</a:t>
            </a:fld>
            <a:endParaRPr lang="en-US" dirty="0"/>
          </a:p>
        </p:txBody>
      </p:sp>
    </p:spTree>
    <p:extLst>
      <p:ext uri="{BB962C8B-B14F-4D97-AF65-F5344CB8AC3E}">
        <p14:creationId xmlns:p14="http://schemas.microsoft.com/office/powerpoint/2010/main" val="3999329283"/>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a:p>
        </p:txBody>
      </p:sp>
      <p:sp>
        <p:nvSpPr>
          <p:cNvPr id="7" name="TextBox 6"/>
          <p:cNvSpPr txBox="1"/>
          <p:nvPr/>
        </p:nvSpPr>
        <p:spPr>
          <a:xfrm>
            <a:off x="457199" y="296862"/>
            <a:ext cx="11522075" cy="738664"/>
          </a:xfrm>
          <a:prstGeom prst="rect">
            <a:avLst/>
          </a:prstGeom>
          <a:noFill/>
        </p:spPr>
        <p:txBody>
          <a:bodyPr wrap="square" lIns="182880" tIns="146304" rIns="182880" bIns="146304" rtlCol="0">
            <a:spAutoFit/>
          </a:bodyPr>
          <a:lstStyle/>
          <a:p>
            <a:pPr algn="ctr">
              <a:lnSpc>
                <a:spcPct val="90000"/>
              </a:lnSpc>
              <a:spcAft>
                <a:spcPts val="600"/>
              </a:spcAft>
            </a:pPr>
            <a:r>
              <a:rPr lang="en-US" sz="3200" dirty="0">
                <a:gradFill>
                  <a:gsLst>
                    <a:gs pos="2917">
                      <a:schemeClr val="tx1"/>
                    </a:gs>
                    <a:gs pos="30000">
                      <a:schemeClr val="tx1"/>
                    </a:gs>
                  </a:gsLst>
                  <a:lin ang="5400000" scaled="0"/>
                </a:gradFill>
              </a:rPr>
              <a:t>Comparison with baseline networks</a:t>
            </a:r>
          </a:p>
        </p:txBody>
      </p:sp>
      <p:graphicFrame>
        <p:nvGraphicFramePr>
          <p:cNvPr id="6" name="Table 5">
            <a:extLst>
              <a:ext uri="{FF2B5EF4-FFF2-40B4-BE49-F238E27FC236}">
                <a16:creationId xmlns:a16="http://schemas.microsoft.com/office/drawing/2014/main" id="{4025C7F9-1CC6-441F-AEE5-01EC4FAF3E4D}"/>
              </a:ext>
            </a:extLst>
          </p:cNvPr>
          <p:cNvGraphicFramePr>
            <a:graphicFrameLocks noGrp="1"/>
          </p:cNvGraphicFramePr>
          <p:nvPr>
            <p:extLst/>
          </p:nvPr>
        </p:nvGraphicFramePr>
        <p:xfrm>
          <a:off x="2103437" y="2557462"/>
          <a:ext cx="8290986" cy="1854200"/>
        </p:xfrm>
        <a:graphic>
          <a:graphicData uri="http://schemas.openxmlformats.org/drawingml/2006/table">
            <a:tbl>
              <a:tblPr firstRow="1" bandRow="1">
                <a:tableStyleId>{2D5ABB26-0587-4C30-8999-92F81FD0307C}</a:tableStyleId>
              </a:tblPr>
              <a:tblGrid>
                <a:gridCol w="1381831">
                  <a:extLst>
                    <a:ext uri="{9D8B030D-6E8A-4147-A177-3AD203B41FA5}">
                      <a16:colId xmlns:a16="http://schemas.microsoft.com/office/drawing/2014/main" val="4211106549"/>
                    </a:ext>
                  </a:extLst>
                </a:gridCol>
                <a:gridCol w="1381831">
                  <a:extLst>
                    <a:ext uri="{9D8B030D-6E8A-4147-A177-3AD203B41FA5}">
                      <a16:colId xmlns:a16="http://schemas.microsoft.com/office/drawing/2014/main" val="3344996392"/>
                    </a:ext>
                  </a:extLst>
                </a:gridCol>
                <a:gridCol w="1381831">
                  <a:extLst>
                    <a:ext uri="{9D8B030D-6E8A-4147-A177-3AD203B41FA5}">
                      <a16:colId xmlns:a16="http://schemas.microsoft.com/office/drawing/2014/main" val="655457437"/>
                    </a:ext>
                  </a:extLst>
                </a:gridCol>
                <a:gridCol w="1381831">
                  <a:extLst>
                    <a:ext uri="{9D8B030D-6E8A-4147-A177-3AD203B41FA5}">
                      <a16:colId xmlns:a16="http://schemas.microsoft.com/office/drawing/2014/main" val="3855859656"/>
                    </a:ext>
                  </a:extLst>
                </a:gridCol>
                <a:gridCol w="1381831">
                  <a:extLst>
                    <a:ext uri="{9D8B030D-6E8A-4147-A177-3AD203B41FA5}">
                      <a16:colId xmlns:a16="http://schemas.microsoft.com/office/drawing/2014/main" val="4267027678"/>
                    </a:ext>
                  </a:extLst>
                </a:gridCol>
                <a:gridCol w="1381831">
                  <a:extLst>
                    <a:ext uri="{9D8B030D-6E8A-4147-A177-3AD203B41FA5}">
                      <a16:colId xmlns:a16="http://schemas.microsoft.com/office/drawing/2014/main" val="2108816049"/>
                    </a:ext>
                  </a:extLst>
                </a:gridCol>
              </a:tblGrid>
              <a:tr h="370840">
                <a:tc>
                  <a:txBody>
                    <a:bodyPr/>
                    <a:lstStyle/>
                    <a:p>
                      <a:pPr algn="ctr"/>
                      <a:r>
                        <a:rPr lang="en-US" sz="1600" b="1" dirty="0">
                          <a:latin typeface="Times New Roman" panose="02020603050405020304" pitchFamily="18" charset="0"/>
                          <a:cs typeface="Times New Roman" panose="02020603050405020304" pitchFamily="18" charset="0"/>
                        </a:rPr>
                        <a:t>#parameters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b="1" dirty="0">
                          <a:latin typeface="Times New Roman" panose="02020603050405020304" pitchFamily="18" charset="0"/>
                          <a:cs typeface="Times New Roman" panose="02020603050405020304" pitchFamily="18" charset="0"/>
                        </a:rPr>
                        <a:t>Depth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b="1" dirty="0" err="1">
                          <a:solidFill>
                            <a:schemeClr val="tx1"/>
                          </a:solidFill>
                          <a:latin typeface="Times New Roman" panose="02020603050405020304" pitchFamily="18" charset="0"/>
                          <a:cs typeface="Times New Roman" panose="02020603050405020304" pitchFamily="18" charset="0"/>
                        </a:rPr>
                        <a:t>ResNets</a:t>
                      </a:r>
                      <a:endParaRPr 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b="1" dirty="0">
                          <a:solidFill>
                            <a:schemeClr val="tx1"/>
                          </a:solidFill>
                          <a:latin typeface="Times New Roman" panose="02020603050405020304" pitchFamily="18" charset="0"/>
                          <a:cs typeface="Times New Roman" panose="02020603050405020304" pitchFamily="18" charset="0"/>
                        </a:rPr>
                        <a:t>W-</a:t>
                      </a:r>
                      <a:r>
                        <a:rPr lang="en-US" sz="1600" b="1" dirty="0" err="1">
                          <a:solidFill>
                            <a:schemeClr val="tx1"/>
                          </a:solidFill>
                          <a:latin typeface="Times New Roman" panose="02020603050405020304" pitchFamily="18" charset="0"/>
                          <a:cs typeface="Times New Roman" panose="02020603050405020304" pitchFamily="18" charset="0"/>
                        </a:rPr>
                        <a:t>ResNets</a:t>
                      </a:r>
                      <a:endParaRPr 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b="1" dirty="0" err="1">
                          <a:solidFill>
                            <a:schemeClr val="tx1"/>
                          </a:solidFill>
                          <a:latin typeface="Times New Roman" panose="02020603050405020304" pitchFamily="18" charset="0"/>
                          <a:cs typeface="Times New Roman" panose="02020603050405020304" pitchFamily="18" charset="0"/>
                        </a:rPr>
                        <a:t>DVANets</a:t>
                      </a:r>
                      <a:endParaRPr 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b="1" dirty="0" err="1">
                          <a:solidFill>
                            <a:schemeClr val="tx1"/>
                          </a:solidFill>
                          <a:latin typeface="Times New Roman" panose="02020603050405020304" pitchFamily="18" charset="0"/>
                          <a:cs typeface="Times New Roman" panose="02020603050405020304" pitchFamily="18" charset="0"/>
                        </a:rPr>
                        <a:t>DMRNets</a:t>
                      </a:r>
                      <a:endParaRPr 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183745544"/>
                  </a:ext>
                </a:extLst>
              </a:tr>
              <a:tr h="370840">
                <a:tc>
                  <a:txBody>
                    <a:bodyPr/>
                    <a:lstStyle/>
                    <a:p>
                      <a:pPr marL="0" algn="ctr" defTabSz="932742" rtl="0" eaLnBrk="1" latinLnBrk="0" hangingPunct="1"/>
                      <a:r>
                        <a:rPr lang="en-US" sz="1800" kern="1200" dirty="0">
                          <a:solidFill>
                            <a:schemeClr val="tx1"/>
                          </a:solidFill>
                          <a:latin typeface="Times New Roman" panose="02020603050405020304" pitchFamily="18" charset="0"/>
                          <a:ea typeface="+mn-ea"/>
                          <a:cs typeface="Times New Roman" panose="02020603050405020304" pitchFamily="18" charset="0"/>
                        </a:rPr>
                        <a:t>0.4M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32742" rtl="0" eaLnBrk="1" latinLnBrk="0" hangingPunct="1"/>
                      <a:r>
                        <a:rPr lang="en-US" sz="1800" kern="1200" dirty="0">
                          <a:solidFill>
                            <a:schemeClr val="tx1"/>
                          </a:solidFill>
                          <a:latin typeface="Times New Roman" panose="02020603050405020304" pitchFamily="18" charset="0"/>
                          <a:ea typeface="+mn-ea"/>
                          <a:cs typeface="Times New Roman" panose="02020603050405020304" pitchFamily="18" charset="0"/>
                        </a:rPr>
                        <a:t>26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32742" rtl="0" eaLnBrk="1" latinLnBrk="0" hangingPunct="1"/>
                      <a:r>
                        <a:rPr lang="en-US" sz="1800" kern="1200" dirty="0">
                          <a:solidFill>
                            <a:srgbClr val="FF0000"/>
                          </a:solidFill>
                          <a:latin typeface="Times New Roman" panose="02020603050405020304" pitchFamily="18" charset="0"/>
                          <a:ea typeface="+mn-ea"/>
                          <a:cs typeface="Times New Roman" panose="02020603050405020304" pitchFamily="18" charset="0"/>
                        </a:rPr>
                        <a:t>1.90 ± 0.08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32742" rtl="0" eaLnBrk="1" latinLnBrk="0" hangingPunct="1"/>
                      <a:r>
                        <a:rPr lang="en-US" sz="1800" kern="1200" dirty="0">
                          <a:solidFill>
                            <a:schemeClr val="tx1"/>
                          </a:solidFill>
                          <a:latin typeface="Times New Roman" panose="02020603050405020304" pitchFamily="18" charset="0"/>
                          <a:ea typeface="+mn-ea"/>
                          <a:cs typeface="Times New Roman" panose="02020603050405020304" pitchFamily="18" charset="0"/>
                        </a:rPr>
                        <a:t>2.25 ± 0.03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32742" rtl="0" eaLnBrk="1" latinLnBrk="0" hangingPunct="1"/>
                      <a:r>
                        <a:rPr lang="en-US" sz="1800" kern="1200" dirty="0">
                          <a:solidFill>
                            <a:schemeClr val="tx1"/>
                          </a:solidFill>
                          <a:latin typeface="Times New Roman" panose="02020603050405020304" pitchFamily="18" charset="0"/>
                          <a:ea typeface="+mn-ea"/>
                          <a:cs typeface="Times New Roman" panose="02020603050405020304" pitchFamily="18" charset="0"/>
                        </a:rPr>
                        <a:t>2.13 ± 0.09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32742" rtl="0" eaLnBrk="1" latinLnBrk="0" hangingPunct="1"/>
                      <a:r>
                        <a:rPr lang="en-US" sz="1800" kern="1200" dirty="0">
                          <a:solidFill>
                            <a:schemeClr val="tx1"/>
                          </a:solidFill>
                          <a:latin typeface="Times New Roman" panose="02020603050405020304" pitchFamily="18" charset="0"/>
                          <a:ea typeface="+mn-ea"/>
                          <a:cs typeface="Times New Roman" panose="02020603050405020304" pitchFamily="18" charset="0"/>
                        </a:rPr>
                        <a:t>2.00 ± 0.04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24379313"/>
                  </a:ext>
                </a:extLst>
              </a:tr>
              <a:tr h="370840">
                <a:tc>
                  <a:txBody>
                    <a:bodyPr/>
                    <a:lstStyle/>
                    <a:p>
                      <a:pPr algn="ctr"/>
                      <a:r>
                        <a:rPr lang="en-US" dirty="0">
                          <a:latin typeface="Times New Roman" panose="02020603050405020304" pitchFamily="18" charset="0"/>
                          <a:cs typeface="Times New Roman" panose="02020603050405020304" pitchFamily="18" charset="0"/>
                        </a:rPr>
                        <a:t>0.6M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latin typeface="Times New Roman" panose="02020603050405020304" pitchFamily="18" charset="0"/>
                          <a:cs typeface="Times New Roman" panose="02020603050405020304" pitchFamily="18" charset="0"/>
                        </a:rPr>
                        <a:t>38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latin typeface="Times New Roman" panose="02020603050405020304" pitchFamily="18" charset="0"/>
                          <a:cs typeface="Times New Roman" panose="02020603050405020304" pitchFamily="18" charset="0"/>
                        </a:rPr>
                        <a:t>1.97</a:t>
                      </a:r>
                      <a:r>
                        <a:rPr lang="en-US" sz="1800" kern="1200" dirty="0">
                          <a:solidFill>
                            <a:schemeClr val="tx1"/>
                          </a:solidFill>
                          <a:latin typeface="Times New Roman" panose="02020603050405020304" pitchFamily="18" charset="0"/>
                          <a:ea typeface="+mn-ea"/>
                          <a:cs typeface="Times New Roman" panose="02020603050405020304" pitchFamily="18" charset="0"/>
                        </a:rPr>
                        <a:t> ± 0.09</a:t>
                      </a:r>
                      <a:endParaRPr lang="en-US"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latin typeface="Times New Roman" panose="02020603050405020304" pitchFamily="18" charset="0"/>
                          <a:cs typeface="Times New Roman" panose="02020603050405020304" pitchFamily="18" charset="0"/>
                        </a:rPr>
                        <a:t>2.10</a:t>
                      </a:r>
                      <a:r>
                        <a:rPr lang="en-US" sz="1800" kern="1200" dirty="0">
                          <a:solidFill>
                            <a:schemeClr val="tx1"/>
                          </a:solidFill>
                          <a:latin typeface="Times New Roman" panose="02020603050405020304" pitchFamily="18" charset="0"/>
                          <a:ea typeface="+mn-ea"/>
                          <a:cs typeface="Times New Roman" panose="02020603050405020304" pitchFamily="18" charset="0"/>
                        </a:rPr>
                        <a:t> ± 0.06</a:t>
                      </a:r>
                      <a:endParaRPr lang="en-US"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latin typeface="Times New Roman" panose="02020603050405020304" pitchFamily="18" charset="0"/>
                          <a:cs typeface="Times New Roman" panose="02020603050405020304" pitchFamily="18" charset="0"/>
                        </a:rPr>
                        <a:t>1.96</a:t>
                      </a:r>
                      <a:r>
                        <a:rPr lang="en-US" sz="1800" kern="1200" dirty="0">
                          <a:solidFill>
                            <a:schemeClr val="tx1"/>
                          </a:solidFill>
                          <a:latin typeface="Times New Roman" panose="02020603050405020304" pitchFamily="18" charset="0"/>
                          <a:ea typeface="+mn-ea"/>
                          <a:cs typeface="Times New Roman" panose="02020603050405020304" pitchFamily="18" charset="0"/>
                        </a:rPr>
                        <a:t> ± 0.10</a:t>
                      </a:r>
                      <a:endParaRPr lang="en-US"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solidFill>
                            <a:srgbClr val="FF0000"/>
                          </a:solidFill>
                          <a:latin typeface="Times New Roman" panose="02020603050405020304" pitchFamily="18" charset="0"/>
                          <a:cs typeface="Times New Roman" panose="02020603050405020304" pitchFamily="18" charset="0"/>
                        </a:rPr>
                        <a:t>1.87</a:t>
                      </a:r>
                      <a:r>
                        <a:rPr lang="en-US" sz="1800" kern="1200" dirty="0">
                          <a:solidFill>
                            <a:srgbClr val="FF0000"/>
                          </a:solidFill>
                          <a:latin typeface="Times New Roman" panose="02020603050405020304" pitchFamily="18" charset="0"/>
                          <a:ea typeface="+mn-ea"/>
                          <a:cs typeface="Times New Roman" panose="02020603050405020304" pitchFamily="18" charset="0"/>
                        </a:rPr>
                        <a:t> ± 0.09</a:t>
                      </a:r>
                      <a:endParaRPr lang="en-US" dirty="0">
                        <a:solidFill>
                          <a:srgbClr val="FF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70244912"/>
                  </a:ext>
                </a:extLst>
              </a:tr>
              <a:tr h="370840">
                <a:tc>
                  <a:txBody>
                    <a:bodyPr/>
                    <a:lstStyle/>
                    <a:p>
                      <a:pPr algn="ctr"/>
                      <a:r>
                        <a:rPr lang="en-US" dirty="0">
                          <a:latin typeface="Times New Roman" panose="02020603050405020304" pitchFamily="18" charset="0"/>
                          <a:cs typeface="Times New Roman" panose="02020603050405020304" pitchFamily="18" charset="0"/>
                        </a:rPr>
                        <a:t>1.2M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latin typeface="Times New Roman" panose="02020603050405020304" pitchFamily="18" charset="0"/>
                          <a:cs typeface="Times New Roman" panose="02020603050405020304" pitchFamily="18" charset="0"/>
                        </a:rPr>
                        <a:t>74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latin typeface="Times New Roman" panose="02020603050405020304" pitchFamily="18" charset="0"/>
                          <a:cs typeface="Times New Roman" panose="02020603050405020304" pitchFamily="18" charset="0"/>
                        </a:rPr>
                        <a:t>1.90</a:t>
                      </a:r>
                      <a:r>
                        <a:rPr lang="en-US" sz="1800" kern="1200" dirty="0">
                          <a:solidFill>
                            <a:schemeClr val="tx1"/>
                          </a:solidFill>
                          <a:latin typeface="Times New Roman" panose="02020603050405020304" pitchFamily="18" charset="0"/>
                          <a:ea typeface="+mn-ea"/>
                          <a:cs typeface="Times New Roman" panose="02020603050405020304" pitchFamily="18" charset="0"/>
                        </a:rPr>
                        <a:t> ± 0.04</a:t>
                      </a:r>
                      <a:endParaRPr lang="en-US"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latin typeface="Times New Roman" panose="02020603050405020304" pitchFamily="18" charset="0"/>
                          <a:cs typeface="Times New Roman" panose="02020603050405020304" pitchFamily="18" charset="0"/>
                        </a:rPr>
                        <a:t>2.05</a:t>
                      </a:r>
                      <a:r>
                        <a:rPr lang="en-US" sz="1800" kern="1200" dirty="0">
                          <a:solidFill>
                            <a:schemeClr val="tx1"/>
                          </a:solidFill>
                          <a:latin typeface="Times New Roman" panose="02020603050405020304" pitchFamily="18" charset="0"/>
                          <a:ea typeface="+mn-ea"/>
                          <a:cs typeface="Times New Roman" panose="02020603050405020304" pitchFamily="18" charset="0"/>
                        </a:rPr>
                        <a:t> ± 0.02</a:t>
                      </a:r>
                      <a:endParaRPr lang="en-US"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latin typeface="Times New Roman" panose="02020603050405020304" pitchFamily="18" charset="0"/>
                          <a:cs typeface="Times New Roman" panose="02020603050405020304" pitchFamily="18" charset="0"/>
                        </a:rPr>
                        <a:t>1.81</a:t>
                      </a:r>
                      <a:r>
                        <a:rPr lang="en-US" sz="1800" kern="1200" dirty="0">
                          <a:solidFill>
                            <a:schemeClr val="tx1"/>
                          </a:solidFill>
                          <a:latin typeface="Times New Roman" panose="02020603050405020304" pitchFamily="18" charset="0"/>
                          <a:ea typeface="+mn-ea"/>
                          <a:cs typeface="Times New Roman" panose="02020603050405020304" pitchFamily="18" charset="0"/>
                        </a:rPr>
                        <a:t> ± 0.11</a:t>
                      </a:r>
                      <a:endParaRPr lang="en-US"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solidFill>
                            <a:srgbClr val="FF0000"/>
                          </a:solidFill>
                          <a:latin typeface="Times New Roman" panose="02020603050405020304" pitchFamily="18" charset="0"/>
                          <a:cs typeface="Times New Roman" panose="02020603050405020304" pitchFamily="18" charset="0"/>
                        </a:rPr>
                        <a:t>1.77</a:t>
                      </a:r>
                      <a:r>
                        <a:rPr lang="en-US" sz="1800" kern="1200" dirty="0">
                          <a:solidFill>
                            <a:srgbClr val="FF0000"/>
                          </a:solidFill>
                          <a:latin typeface="Times New Roman" panose="02020603050405020304" pitchFamily="18" charset="0"/>
                          <a:ea typeface="+mn-ea"/>
                          <a:cs typeface="Times New Roman" panose="02020603050405020304" pitchFamily="18" charset="0"/>
                        </a:rPr>
                        <a:t> ± 0.11</a:t>
                      </a:r>
                      <a:endParaRPr lang="en-US" dirty="0">
                        <a:solidFill>
                          <a:srgbClr val="FF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647536756"/>
                  </a:ext>
                </a:extLst>
              </a:tr>
              <a:tr h="370840">
                <a:tc>
                  <a:txBody>
                    <a:bodyPr/>
                    <a:lstStyle/>
                    <a:p>
                      <a:pPr algn="ctr"/>
                      <a:r>
                        <a:rPr lang="en-US" dirty="0">
                          <a:latin typeface="Times New Roman" panose="02020603050405020304" pitchFamily="18" charset="0"/>
                          <a:cs typeface="Times New Roman" panose="02020603050405020304" pitchFamily="18" charset="0"/>
                        </a:rPr>
                        <a:t>1.5M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latin typeface="Times New Roman" panose="02020603050405020304" pitchFamily="18" charset="0"/>
                          <a:cs typeface="Times New Roman" panose="02020603050405020304" pitchFamily="18" charset="0"/>
                        </a:rPr>
                        <a:t>98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latin typeface="Times New Roman" panose="02020603050405020304" pitchFamily="18" charset="0"/>
                          <a:cs typeface="Times New Roman" panose="02020603050405020304" pitchFamily="18" charset="0"/>
                        </a:rPr>
                        <a:t>1.91</a:t>
                      </a:r>
                      <a:r>
                        <a:rPr lang="en-US" sz="1800" kern="1200" dirty="0">
                          <a:solidFill>
                            <a:schemeClr val="tx1"/>
                          </a:solidFill>
                          <a:latin typeface="Times New Roman" panose="02020603050405020304" pitchFamily="18" charset="0"/>
                          <a:ea typeface="+mn-ea"/>
                          <a:cs typeface="Times New Roman" panose="02020603050405020304" pitchFamily="18" charset="0"/>
                        </a:rPr>
                        <a:t> ± 0.03</a:t>
                      </a:r>
                      <a:endParaRPr lang="en-US"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latin typeface="Times New Roman" panose="02020603050405020304" pitchFamily="18" charset="0"/>
                          <a:cs typeface="Times New Roman" panose="02020603050405020304" pitchFamily="18" charset="0"/>
                        </a:rPr>
                        <a:t>2.08</a:t>
                      </a:r>
                      <a:r>
                        <a:rPr lang="en-US" sz="1800" kern="1200" dirty="0">
                          <a:solidFill>
                            <a:schemeClr val="tx1"/>
                          </a:solidFill>
                          <a:latin typeface="Times New Roman" panose="02020603050405020304" pitchFamily="18" charset="0"/>
                          <a:ea typeface="+mn-ea"/>
                          <a:cs typeface="Times New Roman" panose="02020603050405020304" pitchFamily="18" charset="0"/>
                        </a:rPr>
                        <a:t> ± 0.06</a:t>
                      </a:r>
                      <a:endParaRPr lang="en-US"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latin typeface="Times New Roman" panose="02020603050405020304" pitchFamily="18" charset="0"/>
                          <a:cs typeface="Times New Roman" panose="02020603050405020304" pitchFamily="18" charset="0"/>
                        </a:rPr>
                        <a:t>1.84</a:t>
                      </a:r>
                      <a:r>
                        <a:rPr lang="en-US" sz="1800" kern="1200" dirty="0">
                          <a:solidFill>
                            <a:schemeClr val="tx1"/>
                          </a:solidFill>
                          <a:latin typeface="Times New Roman" panose="02020603050405020304" pitchFamily="18" charset="0"/>
                          <a:ea typeface="+mn-ea"/>
                          <a:cs typeface="Times New Roman" panose="02020603050405020304" pitchFamily="18" charset="0"/>
                        </a:rPr>
                        <a:t> ± 0.06</a:t>
                      </a:r>
                      <a:endParaRPr lang="en-US"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solidFill>
                            <a:srgbClr val="FF0000"/>
                          </a:solidFill>
                          <a:latin typeface="Times New Roman" panose="02020603050405020304" pitchFamily="18" charset="0"/>
                          <a:cs typeface="Times New Roman" panose="02020603050405020304" pitchFamily="18" charset="0"/>
                        </a:rPr>
                        <a:t>1.84</a:t>
                      </a:r>
                      <a:r>
                        <a:rPr lang="en-US" sz="1800" kern="1200" dirty="0">
                          <a:solidFill>
                            <a:srgbClr val="FF0000"/>
                          </a:solidFill>
                          <a:latin typeface="Times New Roman" panose="02020603050405020304" pitchFamily="18" charset="0"/>
                          <a:ea typeface="+mn-ea"/>
                          <a:cs typeface="Times New Roman" panose="02020603050405020304" pitchFamily="18" charset="0"/>
                        </a:rPr>
                        <a:t> ± 0.15</a:t>
                      </a:r>
                      <a:endParaRPr lang="en-US" dirty="0">
                        <a:solidFill>
                          <a:srgbClr val="FF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204448"/>
                  </a:ext>
                </a:extLst>
              </a:tr>
            </a:tbl>
          </a:graphicData>
        </a:graphic>
      </p:graphicFrame>
      <p:sp>
        <p:nvSpPr>
          <p:cNvPr id="8" name="TextBox 7">
            <a:extLst>
              <a:ext uri="{FF2B5EF4-FFF2-40B4-BE49-F238E27FC236}">
                <a16:creationId xmlns:a16="http://schemas.microsoft.com/office/drawing/2014/main" id="{52F0A292-67A3-4BD8-9D91-CB26D1E51878}"/>
              </a:ext>
            </a:extLst>
          </p:cNvPr>
          <p:cNvSpPr txBox="1"/>
          <p:nvPr/>
        </p:nvSpPr>
        <p:spPr>
          <a:xfrm>
            <a:off x="2103437" y="4716462"/>
            <a:ext cx="8290984" cy="627864"/>
          </a:xfrm>
          <a:prstGeom prst="rect">
            <a:avLst/>
          </a:prstGeom>
          <a:noFill/>
        </p:spPr>
        <p:txBody>
          <a:bodyPr wrap="square" lIns="182880" tIns="146304" rIns="182880" bIns="146304" rtlCol="0">
            <a:spAutoFit/>
          </a:bodyPr>
          <a:lstStyle/>
          <a:p>
            <a:pPr algn="ctr">
              <a:lnSpc>
                <a:spcPct val="90000"/>
              </a:lnSpc>
              <a:spcAft>
                <a:spcPts val="600"/>
              </a:spcAft>
            </a:pPr>
            <a:r>
              <a:rPr lang="en-US" sz="2400" dirty="0">
                <a:gradFill>
                  <a:gsLst>
                    <a:gs pos="2917">
                      <a:schemeClr val="tx1"/>
                    </a:gs>
                    <a:gs pos="30000">
                      <a:schemeClr val="tx1"/>
                    </a:gs>
                  </a:gsLst>
                  <a:lin ang="5400000" scaled="0"/>
                </a:gradFill>
                <a:latin typeface="+mj-lt"/>
              </a:rPr>
              <a:t>SVHN classification error, average over 5 runs</a:t>
            </a:r>
          </a:p>
        </p:txBody>
      </p:sp>
    </p:spTree>
    <p:extLst>
      <p:ext uri="{BB962C8B-B14F-4D97-AF65-F5344CB8AC3E}">
        <p14:creationId xmlns:p14="http://schemas.microsoft.com/office/powerpoint/2010/main" val="1692368249"/>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矩形 12"/>
          <p:cNvSpPr/>
          <p:nvPr/>
        </p:nvSpPr>
        <p:spPr>
          <a:xfrm>
            <a:off x="7811820" y="1285337"/>
            <a:ext cx="1479302" cy="4823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4" name="TextBox 13"/>
          <p:cNvSpPr txBox="1"/>
          <p:nvPr/>
        </p:nvSpPr>
        <p:spPr>
          <a:xfrm>
            <a:off x="457199" y="296862"/>
            <a:ext cx="11522075" cy="683264"/>
          </a:xfrm>
          <a:prstGeom prst="rect">
            <a:avLst/>
          </a:prstGeom>
          <a:noFill/>
        </p:spPr>
        <p:txBody>
          <a:bodyPr wrap="square" lIns="182880" tIns="146304" rIns="182880" bIns="146304" rtlCol="0">
            <a:spAutoFit/>
          </a:bodyPr>
          <a:lstStyle/>
          <a:p>
            <a:pPr algn="ctr">
              <a:lnSpc>
                <a:spcPct val="90000"/>
              </a:lnSpc>
              <a:spcAft>
                <a:spcPts val="600"/>
              </a:spcAft>
            </a:pPr>
            <a:r>
              <a:rPr lang="en-US" sz="2800" dirty="0">
                <a:gradFill>
                  <a:gsLst>
                    <a:gs pos="2917">
                      <a:schemeClr val="tx1"/>
                    </a:gs>
                    <a:gs pos="30000">
                      <a:schemeClr val="tx1"/>
                    </a:gs>
                  </a:gsLst>
                  <a:lin ang="5400000" scaled="0"/>
                </a:gradFill>
              </a:rPr>
              <a:t>ImageNet classification</a:t>
            </a:r>
          </a:p>
        </p:txBody>
      </p:sp>
      <p:graphicFrame>
        <p:nvGraphicFramePr>
          <p:cNvPr id="15" name="Table 14"/>
          <p:cNvGraphicFramePr>
            <a:graphicFrameLocks noGrp="1"/>
          </p:cNvGraphicFramePr>
          <p:nvPr>
            <p:extLst/>
          </p:nvPr>
        </p:nvGraphicFramePr>
        <p:xfrm>
          <a:off x="1646238" y="2506662"/>
          <a:ext cx="9220200" cy="1811848"/>
        </p:xfrm>
        <a:graphic>
          <a:graphicData uri="http://schemas.openxmlformats.org/drawingml/2006/table">
            <a:tbl>
              <a:tblPr firstRow="1" firstCol="1">
                <a:tableStyleId>{9D7B26C5-4107-4FEC-AEDC-1716B250A1EF}</a:tableStyleId>
              </a:tblPr>
              <a:tblGrid>
                <a:gridCol w="2721205">
                  <a:extLst>
                    <a:ext uri="{9D8B030D-6E8A-4147-A177-3AD203B41FA5}">
                      <a16:colId xmlns:a16="http://schemas.microsoft.com/office/drawing/2014/main" val="3908990729"/>
                    </a:ext>
                  </a:extLst>
                </a:gridCol>
                <a:gridCol w="4007049">
                  <a:extLst>
                    <a:ext uri="{9D8B030D-6E8A-4147-A177-3AD203B41FA5}">
                      <a16:colId xmlns:a16="http://schemas.microsoft.com/office/drawing/2014/main" val="389499926"/>
                    </a:ext>
                  </a:extLst>
                </a:gridCol>
                <a:gridCol w="2491946">
                  <a:extLst>
                    <a:ext uri="{9D8B030D-6E8A-4147-A177-3AD203B41FA5}">
                      <a16:colId xmlns:a16="http://schemas.microsoft.com/office/drawing/2014/main" val="4107779806"/>
                    </a:ext>
                  </a:extLst>
                </a:gridCol>
              </a:tblGrid>
              <a:tr h="300562">
                <a:tc>
                  <a:txBody>
                    <a:bodyPr/>
                    <a:lstStyle/>
                    <a:p>
                      <a:pPr marL="0" algn="ctr" defTabSz="932742" rtl="0" eaLnBrk="1" fontAlgn="b" latinLnBrk="0" hangingPunct="1"/>
                      <a:endParaRPr lang="en-US" sz="1900" b="1" i="0" u="none" strike="noStrike" kern="1200" dirty="0">
                        <a:solidFill>
                          <a:srgbClr val="000000"/>
                        </a:solidFill>
                        <a:effectLst/>
                        <a:latin typeface="Calibri" panose="020F0502020204030204" pitchFamily="34" charset="0"/>
                        <a:ea typeface="+mn-ea"/>
                        <a:cs typeface="+mn-cs"/>
                      </a:endParaRPr>
                    </a:p>
                  </a:txBody>
                  <a:tcPr marL="11002" marR="11002" marT="11002" marB="0" anchor="b"/>
                </a:tc>
                <a:tc>
                  <a:txBody>
                    <a:bodyPr/>
                    <a:lstStyle/>
                    <a:p>
                      <a:pPr marL="0" algn="ctr" defTabSz="932742" rtl="0" eaLnBrk="1" fontAlgn="b" latinLnBrk="0" hangingPunct="1"/>
                      <a:r>
                        <a:rPr lang="en-US" sz="1600" b="1" i="0" u="none" strike="noStrike" kern="1200" dirty="0">
                          <a:solidFill>
                            <a:srgbClr val="000000"/>
                          </a:solidFill>
                          <a:effectLst/>
                          <a:latin typeface="Times New Roman" panose="02020603050405020304" pitchFamily="18" charset="0"/>
                          <a:ea typeface="+mn-ea"/>
                          <a:cs typeface="Times New Roman" panose="02020603050405020304" pitchFamily="18" charset="0"/>
                        </a:rPr>
                        <a:t>ResNet-98</a:t>
                      </a:r>
                    </a:p>
                  </a:txBody>
                  <a:tcPr marL="11002" marR="11002" marT="11002" marB="0" anchor="ctr"/>
                </a:tc>
                <a:tc>
                  <a:txBody>
                    <a:bodyPr/>
                    <a:lstStyle/>
                    <a:p>
                      <a:pPr marL="0" algn="ctr" defTabSz="932742" rtl="0" eaLnBrk="1" fontAlgn="b" latinLnBrk="0" hangingPunct="1"/>
                      <a:r>
                        <a:rPr lang="en-US" sz="1600" b="1" i="0" u="none" strike="noStrike" kern="1200" dirty="0">
                          <a:solidFill>
                            <a:srgbClr val="000000"/>
                          </a:solidFill>
                          <a:effectLst/>
                          <a:latin typeface="Times New Roman" panose="02020603050405020304" pitchFamily="18" charset="0"/>
                          <a:ea typeface="+mn-ea"/>
                          <a:cs typeface="Times New Roman" panose="02020603050405020304" pitchFamily="18" charset="0"/>
                        </a:rPr>
                        <a:t>D</a:t>
                      </a:r>
                      <a:r>
                        <a:rPr lang="en-US" altLang="zh-CN" sz="1600" b="1" i="0" u="none" strike="noStrike" kern="1200" dirty="0">
                          <a:solidFill>
                            <a:srgbClr val="000000"/>
                          </a:solidFill>
                          <a:effectLst/>
                          <a:latin typeface="Times New Roman" panose="02020603050405020304" pitchFamily="18" charset="0"/>
                          <a:ea typeface="+mn-ea"/>
                          <a:cs typeface="Times New Roman" panose="02020603050405020304" pitchFamily="18" charset="0"/>
                        </a:rPr>
                        <a:t>MRNet-50</a:t>
                      </a:r>
                      <a:endParaRPr lang="en-US" sz="1600" b="1" i="0" u="none" strike="noStrike" kern="1200" dirty="0">
                        <a:solidFill>
                          <a:srgbClr val="000000"/>
                        </a:solidFill>
                        <a:effectLst/>
                        <a:latin typeface="Times New Roman" panose="02020603050405020304" pitchFamily="18" charset="0"/>
                        <a:ea typeface="+mn-ea"/>
                        <a:cs typeface="Times New Roman" panose="02020603050405020304" pitchFamily="18" charset="0"/>
                      </a:endParaRPr>
                    </a:p>
                  </a:txBody>
                  <a:tcPr marL="11002" marR="11002" marT="11002" marB="0" anchor="ctr"/>
                </a:tc>
                <a:extLst>
                  <a:ext uri="{0D108BD9-81ED-4DB2-BD59-A6C34878D82A}">
                    <a16:rowId xmlns:a16="http://schemas.microsoft.com/office/drawing/2014/main" val="3304990015"/>
                  </a:ext>
                </a:extLst>
              </a:tr>
              <a:tr h="309038">
                <a:tc>
                  <a:txBody>
                    <a:bodyPr/>
                    <a:lstStyle/>
                    <a:p>
                      <a:pPr algn="ctr" fontAlgn="b"/>
                      <a:endParaRPr lang="en-US" sz="1900" b="0" i="0" u="none" strike="noStrike" dirty="0">
                        <a:solidFill>
                          <a:srgbClr val="000000"/>
                        </a:solidFill>
                        <a:effectLst/>
                        <a:latin typeface="Calibri" panose="020F0502020204030204" pitchFamily="34" charset="0"/>
                      </a:endParaRPr>
                    </a:p>
                  </a:txBody>
                  <a:tcPr marL="11002" marR="11002" marT="11002" marB="0" anchor="b">
                    <a:lnB w="12700" cap="flat" cmpd="sng" algn="ctr">
                      <a:solidFill>
                        <a:schemeClr val="tx1"/>
                      </a:solidFill>
                      <a:prstDash val="solid"/>
                      <a:round/>
                      <a:headEnd type="none" w="med" len="med"/>
                      <a:tailEnd type="none" w="med" len="med"/>
                    </a:lnB>
                  </a:tcPr>
                </a:tc>
                <a:tc>
                  <a:txBody>
                    <a:bodyPr/>
                    <a:lstStyle/>
                    <a:p>
                      <a:pPr marL="0" algn="ctr" defTabSz="932742" rtl="0" eaLnBrk="1" fontAlgn="b" latinLnBrk="0" hangingPunct="1"/>
                      <a:r>
                        <a:rPr lang="en-US" sz="1800" b="0" i="0" u="none" strike="noStrike" kern="1200" dirty="0">
                          <a:solidFill>
                            <a:srgbClr val="000000"/>
                          </a:solidFill>
                          <a:effectLst/>
                          <a:latin typeface="Times New Roman" panose="02020603050405020304" pitchFamily="18" charset="0"/>
                          <a:ea typeface="+mn-ea"/>
                          <a:cs typeface="Times New Roman" panose="02020603050405020304" pitchFamily="18" charset="0"/>
                        </a:rPr>
                        <a:t>45M</a:t>
                      </a:r>
                    </a:p>
                  </a:txBody>
                  <a:tcPr marL="11002" marR="11002" marT="11002" marB="0" anchor="b">
                    <a:lnB w="12700" cap="flat" cmpd="sng" algn="ctr">
                      <a:solidFill>
                        <a:schemeClr val="tx1"/>
                      </a:solidFill>
                      <a:prstDash val="solid"/>
                      <a:round/>
                      <a:headEnd type="none" w="med" len="med"/>
                      <a:tailEnd type="none" w="med" len="med"/>
                    </a:lnB>
                  </a:tcPr>
                </a:tc>
                <a:tc>
                  <a:txBody>
                    <a:bodyPr/>
                    <a:lstStyle/>
                    <a:p>
                      <a:pPr marL="0" algn="ctr" defTabSz="932742" rtl="0" eaLnBrk="1" fontAlgn="b" latinLnBrk="0" hangingPunct="1"/>
                      <a:r>
                        <a:rPr lang="en-US" sz="1800" b="0" i="0" u="none" strike="noStrike" kern="1200" dirty="0">
                          <a:solidFill>
                            <a:srgbClr val="000000"/>
                          </a:solidFill>
                          <a:effectLst/>
                          <a:latin typeface="Times New Roman" panose="02020603050405020304" pitchFamily="18" charset="0"/>
                          <a:ea typeface="+mn-ea"/>
                          <a:cs typeface="Times New Roman" panose="02020603050405020304" pitchFamily="18" charset="0"/>
                        </a:rPr>
                        <a:t>46.4M</a:t>
                      </a:r>
                    </a:p>
                  </a:txBody>
                  <a:tcPr marL="11002" marR="11002" marT="11002" marB="0" anchor="b">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21479430"/>
                  </a:ext>
                </a:extLst>
              </a:tr>
              <a:tr h="300562">
                <a:tc>
                  <a:txBody>
                    <a:bodyPr/>
                    <a:lstStyle/>
                    <a:p>
                      <a:pPr algn="ctr" fontAlgn="b"/>
                      <a:r>
                        <a:rPr lang="en-US" sz="1600" b="1" i="0" u="none" strike="noStrike" kern="1200" dirty="0">
                          <a:solidFill>
                            <a:srgbClr val="000000"/>
                          </a:solidFill>
                          <a:effectLst/>
                          <a:latin typeface="Times New Roman" panose="02020603050405020304" pitchFamily="18" charset="0"/>
                          <a:ea typeface="+mn-ea"/>
                          <a:cs typeface="Times New Roman" panose="02020603050405020304" pitchFamily="18" charset="0"/>
                        </a:rPr>
                        <a:t>Top</a:t>
                      </a:r>
                      <a:r>
                        <a:rPr lang="en-US" altLang="zh-CN" sz="1600" b="1" i="0" u="none" strike="noStrike" kern="1200" dirty="0">
                          <a:solidFill>
                            <a:srgbClr val="000000"/>
                          </a:solidFill>
                          <a:effectLst/>
                          <a:latin typeface="Times New Roman" panose="02020603050405020304" pitchFamily="18" charset="0"/>
                          <a:ea typeface="+mn-ea"/>
                          <a:cs typeface="Times New Roman" panose="02020603050405020304" pitchFamily="18" charset="0"/>
                        </a:rPr>
                        <a:t>-</a:t>
                      </a:r>
                      <a:r>
                        <a:rPr lang="en-US" sz="1600" b="1" i="0" u="none" strike="noStrike" kern="1200" dirty="0">
                          <a:solidFill>
                            <a:srgbClr val="000000"/>
                          </a:solidFill>
                          <a:effectLst/>
                          <a:latin typeface="Times New Roman" panose="02020603050405020304" pitchFamily="18" charset="0"/>
                          <a:ea typeface="+mn-ea"/>
                          <a:cs typeface="Times New Roman" panose="02020603050405020304" pitchFamily="18" charset="0"/>
                        </a:rPr>
                        <a:t>1 validation error</a:t>
                      </a:r>
                    </a:p>
                  </a:txBody>
                  <a:tcPr marL="11002" marR="11002" marT="11002" marB="0" anchor="ctr">
                    <a:lnT w="12700" cap="flat" cmpd="sng" algn="ctr">
                      <a:solidFill>
                        <a:schemeClr val="tx1"/>
                      </a:solidFill>
                      <a:prstDash val="solid"/>
                      <a:round/>
                      <a:headEnd type="none" w="med" len="med"/>
                      <a:tailEnd type="none" w="med" len="med"/>
                    </a:lnT>
                  </a:tcPr>
                </a:tc>
                <a:tc>
                  <a:txBody>
                    <a:bodyPr/>
                    <a:lstStyle/>
                    <a:p>
                      <a:pPr marL="0" algn="ctr" defTabSz="932742" rtl="0" eaLnBrk="1" fontAlgn="b" latinLnBrk="0" hangingPunct="1"/>
                      <a:r>
                        <a:rPr lang="en-US" sz="1800" b="0" i="0" u="none" strike="noStrike" kern="1200" dirty="0">
                          <a:solidFill>
                            <a:srgbClr val="000000"/>
                          </a:solidFill>
                          <a:effectLst/>
                          <a:latin typeface="Times New Roman" panose="02020603050405020304" pitchFamily="18" charset="0"/>
                          <a:ea typeface="+mn-ea"/>
                          <a:cs typeface="Times New Roman" panose="02020603050405020304" pitchFamily="18" charset="0"/>
                        </a:rPr>
                        <a:t>23.38</a:t>
                      </a:r>
                    </a:p>
                  </a:txBody>
                  <a:tcPr marL="11002" marR="11002" marT="11002" marB="0" anchor="b">
                    <a:lnT w="12700" cap="flat" cmpd="sng" algn="ctr">
                      <a:solidFill>
                        <a:schemeClr val="tx1"/>
                      </a:solidFill>
                      <a:prstDash val="solid"/>
                      <a:round/>
                      <a:headEnd type="none" w="med" len="med"/>
                      <a:tailEnd type="none" w="med" len="med"/>
                    </a:lnT>
                  </a:tcPr>
                </a:tc>
                <a:tc>
                  <a:txBody>
                    <a:bodyPr/>
                    <a:lstStyle/>
                    <a:p>
                      <a:pPr marL="0" algn="ctr" defTabSz="932742" rtl="0" eaLnBrk="1" fontAlgn="b" latinLnBrk="0" hangingPunct="1"/>
                      <a:r>
                        <a:rPr lang="en-US" sz="1800" b="0" i="0" u="none" strike="noStrike" kern="1200" dirty="0">
                          <a:solidFill>
                            <a:srgbClr val="FF0000"/>
                          </a:solidFill>
                          <a:effectLst/>
                          <a:latin typeface="Times New Roman" panose="02020603050405020304" pitchFamily="18" charset="0"/>
                          <a:ea typeface="+mn-ea"/>
                          <a:cs typeface="Times New Roman" panose="02020603050405020304" pitchFamily="18" charset="0"/>
                        </a:rPr>
                        <a:t>23.16</a:t>
                      </a:r>
                    </a:p>
                  </a:txBody>
                  <a:tcPr marL="11002" marR="11002" marT="11002" marB="0" anchor="b">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877857306"/>
                  </a:ext>
                </a:extLst>
              </a:tr>
              <a:tr h="300562">
                <a:tc>
                  <a:txBody>
                    <a:bodyPr/>
                    <a:lstStyle/>
                    <a:p>
                      <a:pPr algn="ctr" fontAlgn="b"/>
                      <a:r>
                        <a:rPr lang="en-US" sz="1600" b="1" i="0" u="none" strike="noStrike" kern="1200" dirty="0">
                          <a:solidFill>
                            <a:srgbClr val="000000"/>
                          </a:solidFill>
                          <a:effectLst/>
                          <a:latin typeface="Times New Roman" panose="02020603050405020304" pitchFamily="18" charset="0"/>
                          <a:ea typeface="+mn-ea"/>
                          <a:cs typeface="Times New Roman" panose="02020603050405020304" pitchFamily="18" charset="0"/>
                        </a:rPr>
                        <a:t>Top</a:t>
                      </a:r>
                      <a:r>
                        <a:rPr lang="en-US" altLang="zh-CN" sz="1600" b="1" i="0" u="none" strike="noStrike" kern="1200" dirty="0">
                          <a:solidFill>
                            <a:srgbClr val="000000"/>
                          </a:solidFill>
                          <a:effectLst/>
                          <a:latin typeface="Times New Roman" panose="02020603050405020304" pitchFamily="18" charset="0"/>
                          <a:ea typeface="+mn-ea"/>
                          <a:cs typeface="Times New Roman" panose="02020603050405020304" pitchFamily="18" charset="0"/>
                        </a:rPr>
                        <a:t>-</a:t>
                      </a:r>
                      <a:r>
                        <a:rPr lang="en-US" sz="1600" b="1" i="0" u="none" strike="noStrike" kern="1200" dirty="0">
                          <a:solidFill>
                            <a:srgbClr val="000000"/>
                          </a:solidFill>
                          <a:effectLst/>
                          <a:latin typeface="Times New Roman" panose="02020603050405020304" pitchFamily="18" charset="0"/>
                          <a:ea typeface="+mn-ea"/>
                          <a:cs typeface="Times New Roman" panose="02020603050405020304" pitchFamily="18" charset="0"/>
                        </a:rPr>
                        <a:t>5 validation error</a:t>
                      </a:r>
                    </a:p>
                  </a:txBody>
                  <a:tcPr marL="11002" marR="11002" marT="11002" marB="0" anchor="ctr">
                    <a:lnB w="12700" cap="flat" cmpd="sng" algn="ctr">
                      <a:solidFill>
                        <a:schemeClr val="tx1"/>
                      </a:solidFill>
                      <a:prstDash val="solid"/>
                      <a:round/>
                      <a:headEnd type="none" w="med" len="med"/>
                      <a:tailEnd type="none" w="med" len="med"/>
                    </a:lnB>
                  </a:tcPr>
                </a:tc>
                <a:tc>
                  <a:txBody>
                    <a:bodyPr/>
                    <a:lstStyle/>
                    <a:p>
                      <a:pPr marL="0" algn="ctr" defTabSz="932742" rtl="0" eaLnBrk="1" fontAlgn="b" latinLnBrk="0" hangingPunct="1"/>
                      <a:r>
                        <a:rPr lang="en-US" sz="1800" b="0" i="0" u="none" strike="noStrike" kern="1200" dirty="0">
                          <a:solidFill>
                            <a:srgbClr val="000000"/>
                          </a:solidFill>
                          <a:effectLst/>
                          <a:latin typeface="Times New Roman" panose="02020603050405020304" pitchFamily="18" charset="0"/>
                          <a:ea typeface="+mn-ea"/>
                          <a:cs typeface="Times New Roman" panose="02020603050405020304" pitchFamily="18" charset="0"/>
                        </a:rPr>
                        <a:t>6.79</a:t>
                      </a:r>
                    </a:p>
                  </a:txBody>
                  <a:tcPr marL="11002" marR="11002" marT="11002" marB="0" anchor="b">
                    <a:lnB w="12700" cap="flat" cmpd="sng" algn="ctr">
                      <a:solidFill>
                        <a:schemeClr val="tx1"/>
                      </a:solidFill>
                      <a:prstDash val="solid"/>
                      <a:round/>
                      <a:headEnd type="none" w="med" len="med"/>
                      <a:tailEnd type="none" w="med" len="med"/>
                    </a:lnB>
                  </a:tcPr>
                </a:tc>
                <a:tc>
                  <a:txBody>
                    <a:bodyPr/>
                    <a:lstStyle/>
                    <a:p>
                      <a:pPr marL="0" algn="ctr" defTabSz="932742" rtl="0" eaLnBrk="1" fontAlgn="b" latinLnBrk="0" hangingPunct="1"/>
                      <a:r>
                        <a:rPr lang="en-US" sz="1800" b="0" i="0" u="none" strike="noStrike" kern="1200" dirty="0">
                          <a:solidFill>
                            <a:srgbClr val="FF0000"/>
                          </a:solidFill>
                          <a:effectLst/>
                          <a:latin typeface="Times New Roman" panose="02020603050405020304" pitchFamily="18" charset="0"/>
                          <a:ea typeface="+mn-ea"/>
                          <a:cs typeface="Times New Roman" panose="02020603050405020304" pitchFamily="18" charset="0"/>
                        </a:rPr>
                        <a:t>6.64</a:t>
                      </a:r>
                    </a:p>
                  </a:txBody>
                  <a:tcPr marL="11002" marR="11002" marT="11002" marB="0" anchor="b">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97064915"/>
                  </a:ext>
                </a:extLst>
              </a:tr>
              <a:tr h="300562">
                <a:tc>
                  <a:txBody>
                    <a:bodyPr/>
                    <a:lstStyle/>
                    <a:p>
                      <a:pPr algn="ctr" fontAlgn="b"/>
                      <a:r>
                        <a:rPr lang="en-US" sz="1600" b="1" i="0" u="none" strike="noStrike" kern="1200" dirty="0">
                          <a:solidFill>
                            <a:srgbClr val="000000"/>
                          </a:solidFill>
                          <a:effectLst/>
                          <a:latin typeface="Times New Roman" panose="02020603050405020304" pitchFamily="18" charset="0"/>
                          <a:ea typeface="+mn-ea"/>
                          <a:cs typeface="Times New Roman" panose="02020603050405020304" pitchFamily="18" charset="0"/>
                        </a:rPr>
                        <a:t>Top-1 training error</a:t>
                      </a:r>
                    </a:p>
                  </a:txBody>
                  <a:tcPr marL="11002" marR="11002" marT="11002" marB="0" anchor="ct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marL="0" algn="ctr" defTabSz="932742" rtl="0" eaLnBrk="1" fontAlgn="b" latinLnBrk="0" hangingPunct="1"/>
                      <a:r>
                        <a:rPr lang="en-US" sz="1800" b="0" i="0" u="none" strike="noStrike" kern="1200" dirty="0">
                          <a:solidFill>
                            <a:srgbClr val="000000"/>
                          </a:solidFill>
                          <a:effectLst/>
                          <a:latin typeface="Times New Roman" panose="02020603050405020304" pitchFamily="18" charset="0"/>
                          <a:ea typeface="+mn-ea"/>
                          <a:cs typeface="Times New Roman" panose="02020603050405020304" pitchFamily="18" charset="0"/>
                        </a:rPr>
                        <a:t>15.09</a:t>
                      </a:r>
                    </a:p>
                  </a:txBody>
                  <a:tcPr marL="11002" marR="11002" marT="11002" marB="0" anchor="b">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marL="0" algn="ctr" defTabSz="932742" rtl="0" eaLnBrk="1" fontAlgn="b" latinLnBrk="0" hangingPunct="1"/>
                      <a:r>
                        <a:rPr lang="en-US" sz="1800" b="0" i="0" u="none" strike="noStrike" kern="1200" dirty="0">
                          <a:solidFill>
                            <a:srgbClr val="FF0000"/>
                          </a:solidFill>
                          <a:effectLst/>
                          <a:latin typeface="Times New Roman" panose="02020603050405020304" pitchFamily="18" charset="0"/>
                          <a:ea typeface="+mn-ea"/>
                          <a:cs typeface="Times New Roman" panose="02020603050405020304" pitchFamily="18" charset="0"/>
                        </a:rPr>
                        <a:t>14.46</a:t>
                      </a:r>
                    </a:p>
                  </a:txBody>
                  <a:tcPr marL="11002" marR="11002" marT="11002" marB="0" anchor="b">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636669178"/>
                  </a:ext>
                </a:extLst>
              </a:tr>
              <a:tr h="300562">
                <a:tc>
                  <a:txBody>
                    <a:bodyPr/>
                    <a:lstStyle/>
                    <a:p>
                      <a:pPr algn="ctr" fontAlgn="b"/>
                      <a:r>
                        <a:rPr lang="en-US" sz="1600" b="1" i="0" u="none" strike="noStrike" kern="1200" dirty="0">
                          <a:solidFill>
                            <a:srgbClr val="000000"/>
                          </a:solidFill>
                          <a:effectLst/>
                          <a:latin typeface="Times New Roman" panose="02020603050405020304" pitchFamily="18" charset="0"/>
                          <a:ea typeface="+mn-ea"/>
                          <a:cs typeface="Times New Roman" panose="02020603050405020304" pitchFamily="18" charset="0"/>
                        </a:rPr>
                        <a:t>Top-5 training error</a:t>
                      </a:r>
                    </a:p>
                  </a:txBody>
                  <a:tcPr marL="11002" marR="11002" marT="11002" marB="0" anchor="ctr">
                    <a:lnT w="12700" cap="flat" cmpd="sng" algn="ctr">
                      <a:noFill/>
                      <a:prstDash val="solid"/>
                      <a:round/>
                      <a:headEnd type="none" w="med" len="med"/>
                      <a:tailEnd type="none" w="med" len="med"/>
                    </a:lnT>
                  </a:tcPr>
                </a:tc>
                <a:tc>
                  <a:txBody>
                    <a:bodyPr/>
                    <a:lstStyle/>
                    <a:p>
                      <a:pPr marL="0" algn="ctr" defTabSz="932742" rtl="0" eaLnBrk="1" fontAlgn="b" latinLnBrk="0" hangingPunct="1"/>
                      <a:r>
                        <a:rPr lang="en-US" sz="1800" b="0" i="0" u="none" strike="noStrike" kern="1200" dirty="0">
                          <a:solidFill>
                            <a:srgbClr val="000000"/>
                          </a:solidFill>
                          <a:effectLst/>
                          <a:latin typeface="Times New Roman" panose="02020603050405020304" pitchFamily="18" charset="0"/>
                          <a:ea typeface="+mn-ea"/>
                          <a:cs typeface="Times New Roman" panose="02020603050405020304" pitchFamily="18" charset="0"/>
                        </a:rPr>
                        <a:t>3.25</a:t>
                      </a:r>
                    </a:p>
                  </a:txBody>
                  <a:tcPr marL="11002" marR="11002" marT="11002" marB="0" anchor="b">
                    <a:lnT w="12700" cap="flat" cmpd="sng" algn="ctr">
                      <a:noFill/>
                      <a:prstDash val="solid"/>
                      <a:round/>
                      <a:headEnd type="none" w="med" len="med"/>
                      <a:tailEnd type="none" w="med" len="med"/>
                    </a:lnT>
                  </a:tcPr>
                </a:tc>
                <a:tc>
                  <a:txBody>
                    <a:bodyPr/>
                    <a:lstStyle/>
                    <a:p>
                      <a:pPr marL="0" algn="ctr" defTabSz="932742" rtl="0" eaLnBrk="1" fontAlgn="b" latinLnBrk="0" hangingPunct="1"/>
                      <a:r>
                        <a:rPr lang="en-US" sz="1800" b="0" i="0" u="none" strike="noStrike" kern="1200" dirty="0">
                          <a:solidFill>
                            <a:srgbClr val="FF0000"/>
                          </a:solidFill>
                          <a:effectLst/>
                          <a:latin typeface="Times New Roman" panose="02020603050405020304" pitchFamily="18" charset="0"/>
                          <a:ea typeface="+mn-ea"/>
                          <a:cs typeface="Times New Roman" panose="02020603050405020304" pitchFamily="18" charset="0"/>
                        </a:rPr>
                        <a:t>3.16</a:t>
                      </a:r>
                    </a:p>
                  </a:txBody>
                  <a:tcPr marL="11002" marR="11002" marT="11002" marB="0" anchor="b">
                    <a:lnT w="12700" cap="flat" cmpd="sng" algn="ctr">
                      <a:noFill/>
                      <a:prstDash val="solid"/>
                      <a:round/>
                      <a:headEnd type="none" w="med" len="med"/>
                      <a:tailEnd type="none" w="med" len="med"/>
                    </a:lnT>
                  </a:tcPr>
                </a:tc>
                <a:extLst>
                  <a:ext uri="{0D108BD9-81ED-4DB2-BD59-A6C34878D82A}">
                    <a16:rowId xmlns:a16="http://schemas.microsoft.com/office/drawing/2014/main" val="4183935204"/>
                  </a:ext>
                </a:extLst>
              </a:tr>
            </a:tbl>
          </a:graphicData>
        </a:graphic>
      </p:graphicFrame>
    </p:spTree>
    <p:extLst>
      <p:ext uri="{BB962C8B-B14F-4D97-AF65-F5344CB8AC3E}">
        <p14:creationId xmlns:p14="http://schemas.microsoft.com/office/powerpoint/2010/main" val="246339203"/>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6D5E25-F829-4B5E-A5B3-56856B1E3A9A}"/>
              </a:ext>
            </a:extLst>
          </p:cNvPr>
          <p:cNvSpPr/>
          <p:nvPr/>
        </p:nvSpPr>
        <p:spPr bwMode="auto">
          <a:xfrm>
            <a:off x="5303837" y="4030662"/>
            <a:ext cx="4876800" cy="2506663"/>
          </a:xfrm>
          <a:prstGeom prst="rect">
            <a:avLst/>
          </a:prstGeom>
          <a:solidFill>
            <a:schemeClr val="accent4">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a:extLst>
              <a:ext uri="{FF2B5EF4-FFF2-40B4-BE49-F238E27FC236}">
                <a16:creationId xmlns:a16="http://schemas.microsoft.com/office/drawing/2014/main" id="{93B9F995-A948-4EAD-9592-BDAD70011B6F}"/>
              </a:ext>
            </a:extLst>
          </p:cNvPr>
          <p:cNvSpPr/>
          <p:nvPr/>
        </p:nvSpPr>
        <p:spPr bwMode="auto">
          <a:xfrm>
            <a:off x="2332037" y="4030663"/>
            <a:ext cx="2971800" cy="2506662"/>
          </a:xfrm>
          <a:prstGeom prst="rect">
            <a:avLst/>
          </a:prstGeom>
          <a:solidFill>
            <a:schemeClr val="tx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4" name="Table 3">
            <a:extLst>
              <a:ext uri="{FF2B5EF4-FFF2-40B4-BE49-F238E27FC236}">
                <a16:creationId xmlns:a16="http://schemas.microsoft.com/office/drawing/2014/main" id="{943937AE-91B3-4454-8883-D117196092A5}"/>
              </a:ext>
            </a:extLst>
          </p:cNvPr>
          <p:cNvGraphicFramePr>
            <a:graphicFrameLocks noGrp="1"/>
          </p:cNvGraphicFramePr>
          <p:nvPr>
            <p:extLst/>
          </p:nvPr>
        </p:nvGraphicFramePr>
        <p:xfrm>
          <a:off x="2522538" y="1668462"/>
          <a:ext cx="7391400" cy="1854200"/>
        </p:xfrm>
        <a:graphic>
          <a:graphicData uri="http://schemas.openxmlformats.org/drawingml/2006/table">
            <a:tbl>
              <a:tblPr firstRow="1" bandRow="1">
                <a:tableStyleId>{2D5ABB26-0587-4C30-8999-92F81FD0307C}</a:tableStyleId>
              </a:tblPr>
              <a:tblGrid>
                <a:gridCol w="1478280">
                  <a:extLst>
                    <a:ext uri="{9D8B030D-6E8A-4147-A177-3AD203B41FA5}">
                      <a16:colId xmlns:a16="http://schemas.microsoft.com/office/drawing/2014/main" val="4211106549"/>
                    </a:ext>
                  </a:extLst>
                </a:gridCol>
                <a:gridCol w="1478280">
                  <a:extLst>
                    <a:ext uri="{9D8B030D-6E8A-4147-A177-3AD203B41FA5}">
                      <a16:colId xmlns:a16="http://schemas.microsoft.com/office/drawing/2014/main" val="655457437"/>
                    </a:ext>
                  </a:extLst>
                </a:gridCol>
                <a:gridCol w="1478280">
                  <a:extLst>
                    <a:ext uri="{9D8B030D-6E8A-4147-A177-3AD203B41FA5}">
                      <a16:colId xmlns:a16="http://schemas.microsoft.com/office/drawing/2014/main" val="3855859656"/>
                    </a:ext>
                  </a:extLst>
                </a:gridCol>
                <a:gridCol w="1516018">
                  <a:extLst>
                    <a:ext uri="{9D8B030D-6E8A-4147-A177-3AD203B41FA5}">
                      <a16:colId xmlns:a16="http://schemas.microsoft.com/office/drawing/2014/main" val="4267027678"/>
                    </a:ext>
                  </a:extLst>
                </a:gridCol>
                <a:gridCol w="1440542">
                  <a:extLst>
                    <a:ext uri="{9D8B030D-6E8A-4147-A177-3AD203B41FA5}">
                      <a16:colId xmlns:a16="http://schemas.microsoft.com/office/drawing/2014/main" val="2108816049"/>
                    </a:ext>
                  </a:extLst>
                </a:gridCol>
              </a:tblGrid>
              <a:tr h="370840">
                <a:tc rowSpan="2">
                  <a:txBody>
                    <a:bodyPr/>
                    <a:lstStyle/>
                    <a:p>
                      <a:pPr algn="ctr"/>
                      <a:r>
                        <a:rPr lang="en-US" sz="1600" b="1" dirty="0">
                          <a:latin typeface="Times New Roman" panose="02020603050405020304" pitchFamily="18" charset="0"/>
                          <a:cs typeface="Times New Roman" panose="02020603050405020304" pitchFamily="18" charset="0"/>
                        </a:rPr>
                        <a:t>depth</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gridSpan="2">
                  <a:txBody>
                    <a:bodyPr/>
                    <a:lstStyle/>
                    <a:p>
                      <a:pPr algn="ctr"/>
                      <a:r>
                        <a:rPr lang="en-US" sz="1600" b="1" dirty="0">
                          <a:solidFill>
                            <a:schemeClr val="tx1"/>
                          </a:solidFill>
                          <a:latin typeface="Times New Roman" panose="02020603050405020304" pitchFamily="18" charset="0"/>
                          <a:cs typeface="Times New Roman" panose="02020603050405020304" pitchFamily="18" charset="0"/>
                        </a:rPr>
                        <a:t>CIFAR-10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a:endParaRPr 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gridSpan="2">
                  <a:txBody>
                    <a:bodyPr/>
                    <a:lstStyle/>
                    <a:p>
                      <a:pPr algn="ctr"/>
                      <a:r>
                        <a:rPr lang="en-US" sz="1600" b="1" dirty="0">
                          <a:solidFill>
                            <a:schemeClr val="tx1"/>
                          </a:solidFill>
                          <a:latin typeface="Times New Roman" panose="02020603050405020304" pitchFamily="18" charset="0"/>
                          <a:cs typeface="Times New Roman" panose="02020603050405020304" pitchFamily="18" charset="0"/>
                        </a:rPr>
                        <a:t>CIFAR-100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a:endParaRPr 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75732673"/>
                  </a:ext>
                </a:extLst>
              </a:tr>
              <a:tr h="370840">
                <a:tc vMerge="1">
                  <a:txBody>
                    <a:bodyPr/>
                    <a:lstStyle/>
                    <a:p>
                      <a:pPr algn="ctr"/>
                      <a:endParaRPr lang="en-US" sz="1600" b="1"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b="1" dirty="0" err="1">
                          <a:solidFill>
                            <a:schemeClr val="tx1"/>
                          </a:solidFill>
                          <a:latin typeface="Times New Roman" panose="02020603050405020304" pitchFamily="18" charset="0"/>
                          <a:cs typeface="Times New Roman" panose="02020603050405020304" pitchFamily="18" charset="0"/>
                        </a:rPr>
                        <a:t>ResNe</a:t>
                      </a:r>
                      <a:r>
                        <a:rPr lang="en-US" altLang="zh-CN" sz="1600" b="1" dirty="0" err="1">
                          <a:solidFill>
                            <a:schemeClr val="tx1"/>
                          </a:solidFill>
                          <a:latin typeface="Times New Roman" panose="02020603050405020304" pitchFamily="18" charset="0"/>
                          <a:cs typeface="Times New Roman" panose="02020603050405020304" pitchFamily="18" charset="0"/>
                        </a:rPr>
                        <a:t>X</a:t>
                      </a:r>
                      <a:r>
                        <a:rPr lang="en-US" sz="1600" b="1" dirty="0" err="1">
                          <a:solidFill>
                            <a:schemeClr val="tx1"/>
                          </a:solidFill>
                          <a:latin typeface="Times New Roman" panose="02020603050405020304" pitchFamily="18" charset="0"/>
                          <a:cs typeface="Times New Roman" panose="02020603050405020304" pitchFamily="18" charset="0"/>
                        </a:rPr>
                        <a:t>t</a:t>
                      </a:r>
                      <a:endParaRPr 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b="1" dirty="0" err="1">
                          <a:solidFill>
                            <a:schemeClr val="tx1"/>
                          </a:solidFill>
                          <a:latin typeface="Times New Roman" panose="02020603050405020304" pitchFamily="18" charset="0"/>
                          <a:cs typeface="Times New Roman" panose="02020603050405020304" pitchFamily="18" charset="0"/>
                        </a:rPr>
                        <a:t>DMRNeXt</a:t>
                      </a:r>
                      <a:endParaRPr 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b="1" dirty="0" err="1">
                          <a:solidFill>
                            <a:schemeClr val="tx1"/>
                          </a:solidFill>
                          <a:latin typeface="Times New Roman" panose="02020603050405020304" pitchFamily="18" charset="0"/>
                          <a:cs typeface="Times New Roman" panose="02020603050405020304" pitchFamily="18" charset="0"/>
                        </a:rPr>
                        <a:t>ResNe</a:t>
                      </a:r>
                      <a:r>
                        <a:rPr lang="en-US" altLang="zh-CN" sz="1600" b="1" dirty="0" err="1">
                          <a:solidFill>
                            <a:schemeClr val="tx1"/>
                          </a:solidFill>
                          <a:latin typeface="Times New Roman" panose="02020603050405020304" pitchFamily="18" charset="0"/>
                          <a:cs typeface="Times New Roman" panose="02020603050405020304" pitchFamily="18" charset="0"/>
                        </a:rPr>
                        <a:t>X</a:t>
                      </a:r>
                      <a:r>
                        <a:rPr lang="en-US" sz="1600" b="1" dirty="0" err="1">
                          <a:solidFill>
                            <a:schemeClr val="tx1"/>
                          </a:solidFill>
                          <a:latin typeface="Times New Roman" panose="02020603050405020304" pitchFamily="18" charset="0"/>
                          <a:cs typeface="Times New Roman" panose="02020603050405020304" pitchFamily="18" charset="0"/>
                        </a:rPr>
                        <a:t>t</a:t>
                      </a:r>
                      <a:endParaRPr 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b="1" dirty="0" err="1">
                          <a:solidFill>
                            <a:schemeClr val="tx1"/>
                          </a:solidFill>
                          <a:latin typeface="Times New Roman" panose="02020603050405020304" pitchFamily="18" charset="0"/>
                          <a:cs typeface="Times New Roman" panose="02020603050405020304" pitchFamily="18" charset="0"/>
                        </a:rPr>
                        <a:t>DMRNeXt</a:t>
                      </a:r>
                      <a:endParaRPr 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183745544"/>
                  </a:ext>
                </a:extLst>
              </a:tr>
              <a:tr h="370840">
                <a:tc>
                  <a:txBody>
                    <a:bodyPr/>
                    <a:lstStyle/>
                    <a:p>
                      <a:pPr marL="0" algn="ctr" defTabSz="932742" rtl="0" eaLnBrk="1" latinLnBrk="0" hangingPunct="1"/>
                      <a:r>
                        <a:rPr lang="en-US" sz="1800" kern="1200" dirty="0">
                          <a:solidFill>
                            <a:schemeClr val="tx1"/>
                          </a:solidFill>
                          <a:latin typeface="Times New Roman" panose="02020603050405020304" pitchFamily="18" charset="0"/>
                          <a:ea typeface="+mn-ea"/>
                          <a:cs typeface="Times New Roman" panose="02020603050405020304" pitchFamily="18" charset="0"/>
                        </a:rPr>
                        <a:t>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32742" rtl="0" eaLnBrk="1" latinLnBrk="0" hangingPunct="1"/>
                      <a:r>
                        <a:rPr lang="en-US" sz="1800" b="0" i="0" u="none" strike="noStrike" kern="1200" baseline="0" dirty="0">
                          <a:solidFill>
                            <a:schemeClr val="tx1"/>
                          </a:solidFill>
                          <a:latin typeface="Times New Roman" panose="02020603050405020304" pitchFamily="18" charset="0"/>
                          <a:ea typeface="+mn-ea"/>
                          <a:cs typeface="Times New Roman" panose="02020603050405020304" pitchFamily="18" charset="0"/>
                        </a:rPr>
                        <a:t>6.79 </a:t>
                      </a:r>
                      <a:r>
                        <a:rPr lang="en-US" sz="1800" kern="1200" dirty="0">
                          <a:solidFill>
                            <a:schemeClr val="tx1"/>
                          </a:solidFill>
                          <a:latin typeface="Times New Roman" panose="02020603050405020304" pitchFamily="18" charset="0"/>
                          <a:ea typeface="+mn-ea"/>
                          <a:cs typeface="Times New Roman" panose="02020603050405020304" pitchFamily="18" charset="0"/>
                        </a:rPr>
                        <a:t>± </a:t>
                      </a:r>
                      <a:r>
                        <a:rPr lang="en-US" sz="1800" b="0" i="0" u="none" strike="noStrike" kern="1200" baseline="0" dirty="0">
                          <a:solidFill>
                            <a:schemeClr val="tx1"/>
                          </a:solidFill>
                          <a:latin typeface="Times New Roman" panose="02020603050405020304" pitchFamily="18" charset="0"/>
                          <a:ea typeface="+mn-ea"/>
                          <a:cs typeface="Times New Roman" panose="02020603050405020304" pitchFamily="18" charset="0"/>
                        </a:rPr>
                        <a:t>0.38</a:t>
                      </a:r>
                      <a:endParaRPr lang="en-US" sz="1800" kern="1200" dirty="0">
                        <a:solidFill>
                          <a:schemeClr val="tx1"/>
                        </a:solidFill>
                        <a:latin typeface="Times New Roman" panose="02020603050405020304" pitchFamily="18" charset="0"/>
                        <a:ea typeface="+mn-ea"/>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32742" rtl="0" eaLnBrk="1" latinLnBrk="0" hangingPunct="1"/>
                      <a:r>
                        <a:rPr lang="en-US" sz="1800" b="0" i="0" u="none" strike="noStrike" kern="1200" baseline="0" dirty="0">
                          <a:solidFill>
                            <a:srgbClr val="FF0000"/>
                          </a:solidFill>
                          <a:latin typeface="Times New Roman" panose="02020603050405020304" pitchFamily="18" charset="0"/>
                          <a:ea typeface="+mn-ea"/>
                          <a:cs typeface="Times New Roman" panose="02020603050405020304" pitchFamily="18" charset="0"/>
                        </a:rPr>
                        <a:t>6.70 </a:t>
                      </a:r>
                      <a:r>
                        <a:rPr lang="en-US" sz="1800" kern="1200" dirty="0">
                          <a:solidFill>
                            <a:srgbClr val="FF0000"/>
                          </a:solidFill>
                          <a:latin typeface="Times New Roman" panose="02020603050405020304" pitchFamily="18" charset="0"/>
                          <a:ea typeface="+mn-ea"/>
                          <a:cs typeface="Times New Roman" panose="02020603050405020304" pitchFamily="18" charset="0"/>
                        </a:rPr>
                        <a:t>±</a:t>
                      </a:r>
                      <a:r>
                        <a:rPr lang="en-US" sz="1800" b="0" i="0" u="none" strike="noStrike" kern="1200" baseline="0" dirty="0">
                          <a:solidFill>
                            <a:srgbClr val="FF0000"/>
                          </a:solidFill>
                          <a:latin typeface="Times New Roman" panose="02020603050405020304" pitchFamily="18" charset="0"/>
                          <a:ea typeface="+mn-ea"/>
                          <a:cs typeface="Times New Roman" panose="02020603050405020304" pitchFamily="18" charset="0"/>
                        </a:rPr>
                        <a:t> 0.19</a:t>
                      </a:r>
                      <a:endParaRPr lang="en-US" sz="1800" kern="1200" dirty="0">
                        <a:solidFill>
                          <a:srgbClr val="FF0000"/>
                        </a:solidFill>
                        <a:latin typeface="Times New Roman" panose="02020603050405020304" pitchFamily="18" charset="0"/>
                        <a:ea typeface="+mn-ea"/>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32742" rtl="0" eaLnBrk="1" latinLnBrk="0" hangingPunct="1"/>
                      <a:r>
                        <a:rPr lang="en-US" sz="1800" b="0" i="0" u="none" strike="noStrike" kern="1200" baseline="0" dirty="0">
                          <a:solidFill>
                            <a:schemeClr val="tx1"/>
                          </a:solidFill>
                          <a:latin typeface="Times New Roman" panose="02020603050405020304" pitchFamily="18" charset="0"/>
                          <a:ea typeface="+mn-ea"/>
                          <a:cs typeface="Times New Roman" panose="02020603050405020304" pitchFamily="18" charset="0"/>
                        </a:rPr>
                        <a:t>26.64 </a:t>
                      </a:r>
                      <a:r>
                        <a:rPr lang="en-US" sz="1800" kern="1200" dirty="0">
                          <a:solidFill>
                            <a:schemeClr val="tx1"/>
                          </a:solidFill>
                          <a:latin typeface="Times New Roman" panose="02020603050405020304" pitchFamily="18" charset="0"/>
                          <a:ea typeface="+mn-ea"/>
                          <a:cs typeface="Times New Roman" panose="02020603050405020304" pitchFamily="18" charset="0"/>
                        </a:rPr>
                        <a:t>±</a:t>
                      </a:r>
                      <a:r>
                        <a:rPr lang="en-US" sz="1800" b="0" i="0" u="none" strike="noStrike" kern="1200" baseline="0" dirty="0">
                          <a:solidFill>
                            <a:schemeClr val="tx1"/>
                          </a:solidFill>
                          <a:latin typeface="Times New Roman" panose="02020603050405020304" pitchFamily="18" charset="0"/>
                          <a:ea typeface="+mn-ea"/>
                          <a:cs typeface="Times New Roman" panose="02020603050405020304" pitchFamily="18" charset="0"/>
                        </a:rPr>
                        <a:t> 0.48</a:t>
                      </a:r>
                      <a:endParaRPr lang="en-US" sz="1800" kern="1200" dirty="0">
                        <a:solidFill>
                          <a:schemeClr val="tx1"/>
                        </a:solidFill>
                        <a:latin typeface="Times New Roman" panose="02020603050405020304" pitchFamily="18" charset="0"/>
                        <a:ea typeface="+mn-ea"/>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32742" rtl="0" eaLnBrk="1" latinLnBrk="0" hangingPunct="1"/>
                      <a:r>
                        <a:rPr lang="en-US" sz="1800" b="0" i="0" u="none" strike="noStrike" kern="1200" baseline="0" dirty="0">
                          <a:solidFill>
                            <a:srgbClr val="FF0000"/>
                          </a:solidFill>
                          <a:latin typeface="Times New Roman" panose="02020603050405020304" pitchFamily="18" charset="0"/>
                          <a:ea typeface="+mn-ea"/>
                          <a:cs typeface="Times New Roman" panose="02020603050405020304" pitchFamily="18" charset="0"/>
                        </a:rPr>
                        <a:t>26.61 </a:t>
                      </a:r>
                      <a:r>
                        <a:rPr lang="en-US" sz="1800" kern="1200" dirty="0">
                          <a:solidFill>
                            <a:srgbClr val="FF0000"/>
                          </a:solidFill>
                          <a:latin typeface="Times New Roman" panose="02020603050405020304" pitchFamily="18" charset="0"/>
                          <a:ea typeface="+mn-ea"/>
                          <a:cs typeface="Times New Roman" panose="02020603050405020304" pitchFamily="18" charset="0"/>
                        </a:rPr>
                        <a:t>±</a:t>
                      </a:r>
                      <a:r>
                        <a:rPr lang="en-US" sz="1800" b="0" i="0" u="none" strike="noStrike" kern="1200" baseline="0" dirty="0">
                          <a:solidFill>
                            <a:srgbClr val="FF0000"/>
                          </a:solidFill>
                          <a:latin typeface="Times New Roman" panose="02020603050405020304" pitchFamily="18" charset="0"/>
                          <a:ea typeface="+mn-ea"/>
                          <a:cs typeface="Times New Roman" panose="02020603050405020304" pitchFamily="18" charset="0"/>
                        </a:rPr>
                        <a:t> 0.19</a:t>
                      </a:r>
                      <a:endParaRPr lang="en-US" sz="1800" kern="1200" dirty="0">
                        <a:solidFill>
                          <a:srgbClr val="FF0000"/>
                        </a:solidFill>
                        <a:latin typeface="Times New Roman" panose="02020603050405020304" pitchFamily="18" charset="0"/>
                        <a:ea typeface="+mn-ea"/>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24379313"/>
                  </a:ext>
                </a:extLst>
              </a:tr>
              <a:tr h="370840">
                <a:tc>
                  <a:txBody>
                    <a:bodyPr/>
                    <a:lstStyle/>
                    <a:p>
                      <a:pPr algn="ctr"/>
                      <a:r>
                        <a:rPr lang="en-US" dirty="0">
                          <a:latin typeface="Times New Roman" panose="02020603050405020304" pitchFamily="18" charset="0"/>
                          <a:cs typeface="Times New Roman" panose="02020603050405020304" pitchFamily="18" charset="0"/>
                        </a:rPr>
                        <a:t>29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800" b="0" i="0" u="none" strike="noStrike" kern="1200" baseline="0" dirty="0">
                          <a:solidFill>
                            <a:schemeClr val="tx1"/>
                          </a:solidFill>
                          <a:latin typeface="Times New Roman" panose="02020603050405020304" pitchFamily="18" charset="0"/>
                          <a:ea typeface="+mn-ea"/>
                          <a:cs typeface="Times New Roman" panose="02020603050405020304" pitchFamily="18" charset="0"/>
                        </a:rPr>
                        <a:t>5.77 </a:t>
                      </a:r>
                      <a:r>
                        <a:rPr lang="en-US" sz="1800" kern="1200" dirty="0">
                          <a:solidFill>
                            <a:schemeClr val="tx1"/>
                          </a:solidFill>
                          <a:latin typeface="Times New Roman" panose="02020603050405020304" pitchFamily="18" charset="0"/>
                          <a:ea typeface="+mn-ea"/>
                          <a:cs typeface="Times New Roman" panose="02020603050405020304" pitchFamily="18" charset="0"/>
                        </a:rPr>
                        <a:t>±</a:t>
                      </a:r>
                      <a:r>
                        <a:rPr lang="en-US" sz="1800" b="0" i="0" u="none" strike="noStrike" kern="1200" baseline="0" dirty="0">
                          <a:solidFill>
                            <a:schemeClr val="tx1"/>
                          </a:solidFill>
                          <a:latin typeface="Times New Roman" panose="02020603050405020304" pitchFamily="18" charset="0"/>
                          <a:ea typeface="+mn-ea"/>
                          <a:cs typeface="Times New Roman" panose="02020603050405020304" pitchFamily="18" charset="0"/>
                        </a:rPr>
                        <a:t> 0.22</a:t>
                      </a:r>
                      <a:endParaRPr lang="en-US"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800" b="0" i="0" u="none" strike="noStrike" kern="1200" baseline="0" dirty="0">
                          <a:solidFill>
                            <a:srgbClr val="FF0000"/>
                          </a:solidFill>
                          <a:latin typeface="Times New Roman" panose="02020603050405020304" pitchFamily="18" charset="0"/>
                          <a:ea typeface="+mn-ea"/>
                          <a:cs typeface="Times New Roman" panose="02020603050405020304" pitchFamily="18" charset="0"/>
                        </a:rPr>
                        <a:t>5.62 </a:t>
                      </a:r>
                      <a:r>
                        <a:rPr lang="en-US" sz="1800" kern="1200" dirty="0">
                          <a:solidFill>
                            <a:srgbClr val="FF0000"/>
                          </a:solidFill>
                          <a:latin typeface="Times New Roman" panose="02020603050405020304" pitchFamily="18" charset="0"/>
                          <a:ea typeface="+mn-ea"/>
                          <a:cs typeface="Times New Roman" panose="02020603050405020304" pitchFamily="18" charset="0"/>
                        </a:rPr>
                        <a:t>±</a:t>
                      </a:r>
                      <a:r>
                        <a:rPr lang="en-US" sz="1800" b="0" i="0" u="none" strike="noStrike" kern="1200" baseline="0" dirty="0">
                          <a:solidFill>
                            <a:srgbClr val="FF0000"/>
                          </a:solidFill>
                          <a:latin typeface="Times New Roman" panose="02020603050405020304" pitchFamily="18" charset="0"/>
                          <a:ea typeface="+mn-ea"/>
                          <a:cs typeface="Times New Roman" panose="02020603050405020304" pitchFamily="18" charset="0"/>
                        </a:rPr>
                        <a:t> 0.21</a:t>
                      </a:r>
                      <a:endParaRPr lang="en-US" dirty="0">
                        <a:solidFill>
                          <a:srgbClr val="FF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800" b="0" i="0" u="none" strike="noStrike" kern="1200" baseline="0" dirty="0">
                          <a:solidFill>
                            <a:schemeClr val="tx1"/>
                          </a:solidFill>
                          <a:latin typeface="Times New Roman" panose="02020603050405020304" pitchFamily="18" charset="0"/>
                          <a:ea typeface="+mn-ea"/>
                          <a:cs typeface="Times New Roman" panose="02020603050405020304" pitchFamily="18" charset="0"/>
                        </a:rPr>
                        <a:t>25.45 </a:t>
                      </a:r>
                      <a:r>
                        <a:rPr lang="en-US" sz="1800" kern="1200" dirty="0">
                          <a:solidFill>
                            <a:schemeClr val="tx1"/>
                          </a:solidFill>
                          <a:latin typeface="Times New Roman" panose="02020603050405020304" pitchFamily="18" charset="0"/>
                          <a:ea typeface="+mn-ea"/>
                          <a:cs typeface="Times New Roman" panose="02020603050405020304" pitchFamily="18" charset="0"/>
                        </a:rPr>
                        <a:t>±</a:t>
                      </a:r>
                      <a:r>
                        <a:rPr lang="en-US" sz="1800" b="0" i="0" u="none" strike="noStrike" kern="1200" baseline="0" dirty="0">
                          <a:solidFill>
                            <a:schemeClr val="tx1"/>
                          </a:solidFill>
                          <a:latin typeface="Times New Roman" panose="02020603050405020304" pitchFamily="18" charset="0"/>
                          <a:ea typeface="+mn-ea"/>
                          <a:cs typeface="Times New Roman" panose="02020603050405020304" pitchFamily="18" charset="0"/>
                        </a:rPr>
                        <a:t> 0.18</a:t>
                      </a:r>
                      <a:endParaRPr lang="en-US"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800" b="0" i="0" u="none" strike="noStrike" kern="1200" baseline="0" dirty="0">
                          <a:solidFill>
                            <a:srgbClr val="FF0000"/>
                          </a:solidFill>
                          <a:latin typeface="Times New Roman" panose="02020603050405020304" pitchFamily="18" charset="0"/>
                          <a:ea typeface="+mn-ea"/>
                          <a:cs typeface="Times New Roman" panose="02020603050405020304" pitchFamily="18" charset="0"/>
                        </a:rPr>
                        <a:t>25.12 </a:t>
                      </a:r>
                      <a:r>
                        <a:rPr lang="en-US" sz="1800" kern="1200" dirty="0">
                          <a:solidFill>
                            <a:srgbClr val="FF0000"/>
                          </a:solidFill>
                          <a:latin typeface="Times New Roman" panose="02020603050405020304" pitchFamily="18" charset="0"/>
                          <a:ea typeface="+mn-ea"/>
                          <a:cs typeface="Times New Roman" panose="02020603050405020304" pitchFamily="18" charset="0"/>
                        </a:rPr>
                        <a:t>±</a:t>
                      </a:r>
                      <a:r>
                        <a:rPr lang="en-US" sz="1800" b="0" i="0" u="none" strike="noStrike" kern="1200" baseline="0" dirty="0">
                          <a:solidFill>
                            <a:srgbClr val="FF0000"/>
                          </a:solidFill>
                          <a:latin typeface="Times New Roman" panose="02020603050405020304" pitchFamily="18" charset="0"/>
                          <a:ea typeface="+mn-ea"/>
                          <a:cs typeface="Times New Roman" panose="02020603050405020304" pitchFamily="18" charset="0"/>
                        </a:rPr>
                        <a:t> 0.23</a:t>
                      </a:r>
                      <a:endParaRPr lang="en-US" dirty="0">
                        <a:solidFill>
                          <a:srgbClr val="FF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70244912"/>
                  </a:ext>
                </a:extLst>
              </a:tr>
              <a:tr h="370840">
                <a:tc>
                  <a:txBody>
                    <a:bodyPr/>
                    <a:lstStyle/>
                    <a:p>
                      <a:pPr algn="ctr"/>
                      <a:r>
                        <a:rPr lang="en-US" dirty="0">
                          <a:latin typeface="Times New Roman" panose="02020603050405020304" pitchFamily="18" charset="0"/>
                          <a:cs typeface="Times New Roman" panose="02020603050405020304" pitchFamily="18" charset="0"/>
                        </a:rPr>
                        <a:t>38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800" b="0" i="0" u="none" strike="noStrike" kern="1200" baseline="0" dirty="0">
                          <a:solidFill>
                            <a:schemeClr val="tx1"/>
                          </a:solidFill>
                          <a:latin typeface="Times New Roman" panose="02020603050405020304" pitchFamily="18" charset="0"/>
                          <a:ea typeface="+mn-ea"/>
                          <a:cs typeface="Times New Roman" panose="02020603050405020304" pitchFamily="18" charset="0"/>
                        </a:rPr>
                        <a:t>5.61 </a:t>
                      </a:r>
                      <a:r>
                        <a:rPr lang="en-US" sz="1800" kern="1200" dirty="0">
                          <a:solidFill>
                            <a:schemeClr val="tx1"/>
                          </a:solidFill>
                          <a:latin typeface="Times New Roman" panose="02020603050405020304" pitchFamily="18" charset="0"/>
                          <a:ea typeface="+mn-ea"/>
                          <a:cs typeface="Times New Roman" panose="02020603050405020304" pitchFamily="18" charset="0"/>
                        </a:rPr>
                        <a:t>±</a:t>
                      </a:r>
                      <a:r>
                        <a:rPr lang="en-US" sz="1800" b="0" i="0" u="none" strike="noStrike" kern="1200" baseline="0" dirty="0">
                          <a:solidFill>
                            <a:schemeClr val="tx1"/>
                          </a:solidFill>
                          <a:latin typeface="Times New Roman" panose="02020603050405020304" pitchFamily="18" charset="0"/>
                          <a:ea typeface="+mn-ea"/>
                          <a:cs typeface="Times New Roman" panose="02020603050405020304" pitchFamily="18" charset="0"/>
                        </a:rPr>
                        <a:t> 0.19</a:t>
                      </a:r>
                      <a:endParaRPr lang="en-US"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800" b="0" i="0" u="none" strike="noStrike" kern="1200" baseline="0" dirty="0">
                          <a:solidFill>
                            <a:srgbClr val="FF0000"/>
                          </a:solidFill>
                          <a:latin typeface="Times New Roman" panose="02020603050405020304" pitchFamily="18" charset="0"/>
                          <a:ea typeface="+mn-ea"/>
                          <a:cs typeface="Times New Roman" panose="02020603050405020304" pitchFamily="18" charset="0"/>
                        </a:rPr>
                        <a:t>5.45 </a:t>
                      </a:r>
                      <a:r>
                        <a:rPr lang="en-US" sz="1800" kern="1200" dirty="0">
                          <a:solidFill>
                            <a:srgbClr val="FF0000"/>
                          </a:solidFill>
                          <a:latin typeface="Times New Roman" panose="02020603050405020304" pitchFamily="18" charset="0"/>
                          <a:ea typeface="+mn-ea"/>
                          <a:cs typeface="Times New Roman" panose="02020603050405020304" pitchFamily="18" charset="0"/>
                        </a:rPr>
                        <a:t>±</a:t>
                      </a:r>
                      <a:r>
                        <a:rPr lang="en-US" sz="1800" b="0" i="0" u="none" strike="noStrike" kern="1200" baseline="0" dirty="0">
                          <a:solidFill>
                            <a:srgbClr val="FF0000"/>
                          </a:solidFill>
                          <a:latin typeface="Times New Roman" panose="02020603050405020304" pitchFamily="18" charset="0"/>
                          <a:ea typeface="+mn-ea"/>
                          <a:cs typeface="Times New Roman" panose="02020603050405020304" pitchFamily="18" charset="0"/>
                        </a:rPr>
                        <a:t> 0.19</a:t>
                      </a:r>
                      <a:endParaRPr lang="en-US" dirty="0">
                        <a:solidFill>
                          <a:srgbClr val="FF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800" b="0" i="0" u="none" strike="noStrike" kern="1200" baseline="0" dirty="0">
                          <a:solidFill>
                            <a:schemeClr val="tx1"/>
                          </a:solidFill>
                          <a:latin typeface="Times New Roman" panose="02020603050405020304" pitchFamily="18" charset="0"/>
                          <a:ea typeface="+mn-ea"/>
                          <a:cs typeface="Times New Roman" panose="02020603050405020304" pitchFamily="18" charset="0"/>
                        </a:rPr>
                        <a:t>25.01 </a:t>
                      </a:r>
                      <a:r>
                        <a:rPr lang="en-US" sz="1800" kern="1200" dirty="0">
                          <a:solidFill>
                            <a:schemeClr val="tx1"/>
                          </a:solidFill>
                          <a:latin typeface="Times New Roman" panose="02020603050405020304" pitchFamily="18" charset="0"/>
                          <a:ea typeface="+mn-ea"/>
                          <a:cs typeface="Times New Roman" panose="02020603050405020304" pitchFamily="18" charset="0"/>
                        </a:rPr>
                        <a:t>±</a:t>
                      </a:r>
                      <a:r>
                        <a:rPr lang="en-US" sz="1800" b="0" i="0" u="none" strike="noStrike" kern="1200" baseline="0" dirty="0">
                          <a:solidFill>
                            <a:schemeClr val="tx1"/>
                          </a:solidFill>
                          <a:latin typeface="Times New Roman" panose="02020603050405020304" pitchFamily="18" charset="0"/>
                          <a:ea typeface="+mn-ea"/>
                          <a:cs typeface="Times New Roman" panose="02020603050405020304" pitchFamily="18" charset="0"/>
                        </a:rPr>
                        <a:t> 0.36</a:t>
                      </a:r>
                      <a:endParaRPr lang="en-US"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800" b="0" i="0" u="none" strike="noStrike" kern="1200" baseline="0" dirty="0">
                          <a:solidFill>
                            <a:srgbClr val="FF0000"/>
                          </a:solidFill>
                          <a:latin typeface="Times New Roman" panose="02020603050405020304" pitchFamily="18" charset="0"/>
                          <a:ea typeface="+mn-ea"/>
                          <a:cs typeface="Times New Roman" panose="02020603050405020304" pitchFamily="18" charset="0"/>
                        </a:rPr>
                        <a:t>24.52 </a:t>
                      </a:r>
                      <a:r>
                        <a:rPr lang="en-US" sz="1800" kern="1200" dirty="0">
                          <a:solidFill>
                            <a:srgbClr val="FF0000"/>
                          </a:solidFill>
                          <a:latin typeface="Times New Roman" panose="02020603050405020304" pitchFamily="18" charset="0"/>
                          <a:ea typeface="+mn-ea"/>
                          <a:cs typeface="Times New Roman" panose="02020603050405020304" pitchFamily="18" charset="0"/>
                        </a:rPr>
                        <a:t>±</a:t>
                      </a:r>
                      <a:r>
                        <a:rPr lang="en-US" sz="1800" b="0" i="0" u="none" strike="noStrike" kern="1200" baseline="0" dirty="0">
                          <a:solidFill>
                            <a:srgbClr val="FF0000"/>
                          </a:solidFill>
                          <a:latin typeface="Times New Roman" panose="02020603050405020304" pitchFamily="18" charset="0"/>
                          <a:ea typeface="+mn-ea"/>
                          <a:cs typeface="Times New Roman" panose="02020603050405020304" pitchFamily="18" charset="0"/>
                        </a:rPr>
                        <a:t> 0.42</a:t>
                      </a:r>
                      <a:endParaRPr lang="en-US" dirty="0">
                        <a:solidFill>
                          <a:srgbClr val="FF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647536756"/>
                  </a:ext>
                </a:extLst>
              </a:tr>
            </a:tbl>
          </a:graphicData>
        </a:graphic>
      </p:graphicFrame>
      <p:sp>
        <p:nvSpPr>
          <p:cNvPr id="12" name="TextBox 11">
            <a:extLst>
              <a:ext uri="{FF2B5EF4-FFF2-40B4-BE49-F238E27FC236}">
                <a16:creationId xmlns:a16="http://schemas.microsoft.com/office/drawing/2014/main" id="{7112AF03-8B88-474F-B412-B9CCA7C56E91}"/>
              </a:ext>
            </a:extLst>
          </p:cNvPr>
          <p:cNvSpPr txBox="1"/>
          <p:nvPr/>
        </p:nvSpPr>
        <p:spPr>
          <a:xfrm>
            <a:off x="457199" y="296862"/>
            <a:ext cx="11522075" cy="683264"/>
          </a:xfrm>
          <a:prstGeom prst="rect">
            <a:avLst/>
          </a:prstGeom>
          <a:noFill/>
        </p:spPr>
        <p:txBody>
          <a:bodyPr wrap="square" lIns="182880" tIns="146304" rIns="182880" bIns="146304" rtlCol="0">
            <a:spAutoFit/>
          </a:bodyPr>
          <a:lstStyle/>
          <a:p>
            <a:pPr algn="ctr">
              <a:lnSpc>
                <a:spcPct val="90000"/>
              </a:lnSpc>
              <a:spcAft>
                <a:spcPts val="600"/>
              </a:spcAft>
            </a:pPr>
            <a:r>
              <a:rPr lang="en-US" sz="2800" dirty="0">
                <a:gradFill>
                  <a:gsLst>
                    <a:gs pos="2917">
                      <a:schemeClr val="tx1"/>
                    </a:gs>
                    <a:gs pos="30000">
                      <a:schemeClr val="tx1"/>
                    </a:gs>
                  </a:gsLst>
                  <a:lin ang="5400000" scaled="0"/>
                </a:gradFill>
              </a:rPr>
              <a:t>Comparison to </a:t>
            </a:r>
            <a:r>
              <a:rPr lang="en-US" sz="2800" dirty="0" err="1">
                <a:gradFill>
                  <a:gsLst>
                    <a:gs pos="2917">
                      <a:schemeClr val="tx1"/>
                    </a:gs>
                    <a:gs pos="30000">
                      <a:schemeClr val="tx1"/>
                    </a:gs>
                  </a:gsLst>
                  <a:lin ang="5400000" scaled="0"/>
                </a:gradFill>
              </a:rPr>
              <a:t>ResNeXt</a:t>
            </a:r>
            <a:endParaRPr lang="en-US" sz="2800" dirty="0">
              <a:gradFill>
                <a:gsLst>
                  <a:gs pos="2917">
                    <a:schemeClr val="tx1"/>
                  </a:gs>
                  <a:gs pos="30000">
                    <a:schemeClr val="tx1"/>
                  </a:gs>
                </a:gsLst>
                <a:lin ang="5400000" scaled="0"/>
              </a:gradFill>
            </a:endParaRPr>
          </a:p>
        </p:txBody>
      </p:sp>
      <p:pic>
        <p:nvPicPr>
          <p:cNvPr id="6" name="Picture 5">
            <a:extLst>
              <a:ext uri="{FF2B5EF4-FFF2-40B4-BE49-F238E27FC236}">
                <a16:creationId xmlns:a16="http://schemas.microsoft.com/office/drawing/2014/main" id="{37A5AD45-4349-4B83-BB25-38C7599020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89237" y="4239414"/>
            <a:ext cx="2442878" cy="1998719"/>
          </a:xfrm>
          <a:prstGeom prst="rect">
            <a:avLst/>
          </a:prstGeom>
        </p:spPr>
      </p:pic>
      <p:pic>
        <p:nvPicPr>
          <p:cNvPr id="7" name="Picture 6">
            <a:extLst>
              <a:ext uri="{FF2B5EF4-FFF2-40B4-BE49-F238E27FC236}">
                <a16:creationId xmlns:a16="http://schemas.microsoft.com/office/drawing/2014/main" id="{58103BD5-0A61-4672-BB00-F694A7D047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77394" y="4239414"/>
            <a:ext cx="4412743" cy="2003381"/>
          </a:xfrm>
          <a:prstGeom prst="rect">
            <a:avLst/>
          </a:prstGeom>
        </p:spPr>
      </p:pic>
      <p:sp>
        <p:nvSpPr>
          <p:cNvPr id="3" name="TextBox 2">
            <a:extLst>
              <a:ext uri="{FF2B5EF4-FFF2-40B4-BE49-F238E27FC236}">
                <a16:creationId xmlns:a16="http://schemas.microsoft.com/office/drawing/2014/main" id="{6DF34D91-7405-4D52-9E35-F388171EC22B}"/>
              </a:ext>
            </a:extLst>
          </p:cNvPr>
          <p:cNvSpPr txBox="1"/>
          <p:nvPr/>
        </p:nvSpPr>
        <p:spPr>
          <a:xfrm>
            <a:off x="2865437" y="6088063"/>
            <a:ext cx="2142421" cy="544765"/>
          </a:xfrm>
          <a:prstGeom prst="rect">
            <a:avLst/>
          </a:prstGeom>
          <a:noFill/>
        </p:spPr>
        <p:txBody>
          <a:bodyPr wrap="square" lIns="182880" tIns="146304" rIns="182880" bIns="146304" rtlCol="0">
            <a:spAutoFit/>
          </a:bodyPr>
          <a:lstStyle/>
          <a:p>
            <a:pPr algn="ctr">
              <a:lnSpc>
                <a:spcPct val="90000"/>
              </a:lnSpc>
              <a:spcAft>
                <a:spcPts val="600"/>
              </a:spcAft>
            </a:pPr>
            <a:r>
              <a:rPr lang="en-US" dirty="0" err="1">
                <a:gradFill>
                  <a:gsLst>
                    <a:gs pos="2917">
                      <a:schemeClr val="tx1"/>
                    </a:gs>
                    <a:gs pos="30000">
                      <a:schemeClr val="tx1"/>
                    </a:gs>
                  </a:gsLst>
                  <a:lin ang="5400000" scaled="0"/>
                </a:gradFill>
                <a:latin typeface="+mj-lt"/>
              </a:rPr>
              <a:t>ResNext</a:t>
            </a:r>
            <a:endParaRPr lang="en-US" dirty="0">
              <a:gradFill>
                <a:gsLst>
                  <a:gs pos="2917">
                    <a:schemeClr val="tx1"/>
                  </a:gs>
                  <a:gs pos="30000">
                    <a:schemeClr val="tx1"/>
                  </a:gs>
                </a:gsLst>
                <a:lin ang="5400000" scaled="0"/>
              </a:gradFill>
              <a:latin typeface="+mj-lt"/>
            </a:endParaRPr>
          </a:p>
        </p:txBody>
      </p:sp>
      <p:sp>
        <p:nvSpPr>
          <p:cNvPr id="10" name="TextBox 9">
            <a:extLst>
              <a:ext uri="{FF2B5EF4-FFF2-40B4-BE49-F238E27FC236}">
                <a16:creationId xmlns:a16="http://schemas.microsoft.com/office/drawing/2014/main" id="{1F62C8BE-8CD6-445E-A64B-3AD715D05DA8}"/>
              </a:ext>
            </a:extLst>
          </p:cNvPr>
          <p:cNvSpPr txBox="1"/>
          <p:nvPr/>
        </p:nvSpPr>
        <p:spPr>
          <a:xfrm>
            <a:off x="6590416" y="6088063"/>
            <a:ext cx="2142421" cy="544765"/>
          </a:xfrm>
          <a:prstGeom prst="rect">
            <a:avLst/>
          </a:prstGeom>
          <a:noFill/>
        </p:spPr>
        <p:txBody>
          <a:bodyPr wrap="square" lIns="182880" tIns="146304" rIns="182880" bIns="146304" rtlCol="0">
            <a:spAutoFit/>
          </a:bodyPr>
          <a:lstStyle/>
          <a:p>
            <a:pPr algn="ctr">
              <a:lnSpc>
                <a:spcPct val="90000"/>
              </a:lnSpc>
              <a:spcAft>
                <a:spcPts val="600"/>
              </a:spcAft>
            </a:pPr>
            <a:r>
              <a:rPr lang="en-US" altLang="zh-CN" dirty="0" err="1">
                <a:gradFill>
                  <a:gsLst>
                    <a:gs pos="2917">
                      <a:schemeClr val="tx1"/>
                    </a:gs>
                    <a:gs pos="30000">
                      <a:schemeClr val="tx1"/>
                    </a:gs>
                  </a:gsLst>
                  <a:lin ang="5400000" scaled="0"/>
                </a:gradFill>
                <a:latin typeface="+mj-lt"/>
              </a:rPr>
              <a:t>DMRNeXt</a:t>
            </a:r>
            <a:endParaRPr lang="en-US" dirty="0">
              <a:gradFill>
                <a:gsLst>
                  <a:gs pos="2917">
                    <a:schemeClr val="tx1"/>
                  </a:gs>
                  <a:gs pos="30000">
                    <a:schemeClr val="tx1"/>
                  </a:gs>
                </a:gsLst>
                <a:lin ang="5400000" scaled="0"/>
              </a:gradFill>
              <a:latin typeface="+mj-lt"/>
            </a:endParaRPr>
          </a:p>
        </p:txBody>
      </p:sp>
      <p:sp>
        <p:nvSpPr>
          <p:cNvPr id="5" name="Rectangle 4">
            <a:extLst>
              <a:ext uri="{FF2B5EF4-FFF2-40B4-BE49-F238E27FC236}">
                <a16:creationId xmlns:a16="http://schemas.microsoft.com/office/drawing/2014/main" id="{91C4A23E-C1BF-45E4-B13C-3D38B229A99E}"/>
              </a:ext>
            </a:extLst>
          </p:cNvPr>
          <p:cNvSpPr/>
          <p:nvPr/>
        </p:nvSpPr>
        <p:spPr bwMode="auto">
          <a:xfrm>
            <a:off x="7132637" y="4106862"/>
            <a:ext cx="1295400" cy="5334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r>
              <a:rPr lang="en-US" altLang="zh-CN" sz="2800" dirty="0">
                <a:solidFill>
                  <a:srgbClr val="FF0000"/>
                </a:solidFill>
                <a:latin typeface="+mj-lt"/>
                <a:ea typeface="Segoe UI" pitchFamily="34" charset="0"/>
                <a:cs typeface="Segoe UI" pitchFamily="34" charset="0"/>
              </a:rPr>
              <a:t>wider</a:t>
            </a:r>
            <a:endParaRPr lang="en-US" sz="2800" dirty="0">
              <a:solidFill>
                <a:srgbClr val="FF0000"/>
              </a:solidFill>
              <a:latin typeface="+mj-lt"/>
              <a:ea typeface="Segoe UI" pitchFamily="34" charset="0"/>
              <a:cs typeface="Segoe UI" pitchFamily="34" charset="0"/>
            </a:endParaRPr>
          </a:p>
        </p:txBody>
      </p:sp>
    </p:spTree>
    <p:extLst>
      <p:ext uri="{BB962C8B-B14F-4D97-AF65-F5344CB8AC3E}">
        <p14:creationId xmlns:p14="http://schemas.microsoft.com/office/powerpoint/2010/main" val="1742914002"/>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DF978419-0E67-423B-BBFA-F5B17E29B2AF}"/>
              </a:ext>
            </a:extLst>
          </p:cNvPr>
          <p:cNvSpPr/>
          <p:nvPr/>
        </p:nvSpPr>
        <p:spPr bwMode="auto">
          <a:xfrm>
            <a:off x="5837237" y="4030662"/>
            <a:ext cx="3962400" cy="2590800"/>
          </a:xfrm>
          <a:prstGeom prst="rect">
            <a:avLst/>
          </a:prstGeom>
          <a:solidFill>
            <a:schemeClr val="accent4">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F320CFED-79B9-4A7F-B022-7C66A860542C}"/>
              </a:ext>
            </a:extLst>
          </p:cNvPr>
          <p:cNvSpPr/>
          <p:nvPr/>
        </p:nvSpPr>
        <p:spPr bwMode="auto">
          <a:xfrm>
            <a:off x="2865437" y="4030662"/>
            <a:ext cx="2971800" cy="2590799"/>
          </a:xfrm>
          <a:prstGeom prst="rect">
            <a:avLst/>
          </a:prstGeom>
          <a:solidFill>
            <a:schemeClr val="tx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4" name="Table 3">
            <a:extLst>
              <a:ext uri="{FF2B5EF4-FFF2-40B4-BE49-F238E27FC236}">
                <a16:creationId xmlns:a16="http://schemas.microsoft.com/office/drawing/2014/main" id="{C46ADA46-B44A-4B47-8775-DA730ED838E3}"/>
              </a:ext>
            </a:extLst>
          </p:cNvPr>
          <p:cNvGraphicFramePr>
            <a:graphicFrameLocks noGrp="1"/>
          </p:cNvGraphicFramePr>
          <p:nvPr>
            <p:extLst/>
          </p:nvPr>
        </p:nvGraphicFramePr>
        <p:xfrm>
          <a:off x="2484438" y="1668462"/>
          <a:ext cx="7467600" cy="1854200"/>
        </p:xfrm>
        <a:graphic>
          <a:graphicData uri="http://schemas.openxmlformats.org/drawingml/2006/table">
            <a:tbl>
              <a:tblPr firstRow="1" bandRow="1">
                <a:tableStyleId>{2D5ABB26-0587-4C30-8999-92F81FD0307C}</a:tableStyleId>
              </a:tblPr>
              <a:tblGrid>
                <a:gridCol w="1478280">
                  <a:extLst>
                    <a:ext uri="{9D8B030D-6E8A-4147-A177-3AD203B41FA5}">
                      <a16:colId xmlns:a16="http://schemas.microsoft.com/office/drawing/2014/main" val="4211106549"/>
                    </a:ext>
                  </a:extLst>
                </a:gridCol>
                <a:gridCol w="1478280">
                  <a:extLst>
                    <a:ext uri="{9D8B030D-6E8A-4147-A177-3AD203B41FA5}">
                      <a16:colId xmlns:a16="http://schemas.microsoft.com/office/drawing/2014/main" val="655457437"/>
                    </a:ext>
                  </a:extLst>
                </a:gridCol>
                <a:gridCol w="1478280">
                  <a:extLst>
                    <a:ext uri="{9D8B030D-6E8A-4147-A177-3AD203B41FA5}">
                      <a16:colId xmlns:a16="http://schemas.microsoft.com/office/drawing/2014/main" val="3855859656"/>
                    </a:ext>
                  </a:extLst>
                </a:gridCol>
                <a:gridCol w="1516018">
                  <a:extLst>
                    <a:ext uri="{9D8B030D-6E8A-4147-A177-3AD203B41FA5}">
                      <a16:colId xmlns:a16="http://schemas.microsoft.com/office/drawing/2014/main" val="4267027678"/>
                    </a:ext>
                  </a:extLst>
                </a:gridCol>
                <a:gridCol w="1516742">
                  <a:extLst>
                    <a:ext uri="{9D8B030D-6E8A-4147-A177-3AD203B41FA5}">
                      <a16:colId xmlns:a16="http://schemas.microsoft.com/office/drawing/2014/main" val="2108816049"/>
                    </a:ext>
                  </a:extLst>
                </a:gridCol>
              </a:tblGrid>
              <a:tr h="370840">
                <a:tc rowSpan="2">
                  <a:txBody>
                    <a:bodyPr/>
                    <a:lstStyle/>
                    <a:p>
                      <a:pPr algn="ctr"/>
                      <a:r>
                        <a:rPr lang="en-US" sz="1600" b="1" dirty="0">
                          <a:latin typeface="Times New Roman" panose="02020603050405020304" pitchFamily="18" charset="0"/>
                          <a:cs typeface="Times New Roman" panose="02020603050405020304" pitchFamily="18" charset="0"/>
                        </a:rPr>
                        <a:t>depth</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gridSpan="2">
                  <a:txBody>
                    <a:bodyPr/>
                    <a:lstStyle/>
                    <a:p>
                      <a:pPr algn="ctr"/>
                      <a:r>
                        <a:rPr lang="en-US" sz="1600" b="1" dirty="0">
                          <a:solidFill>
                            <a:schemeClr val="tx1"/>
                          </a:solidFill>
                          <a:latin typeface="Times New Roman" panose="02020603050405020304" pitchFamily="18" charset="0"/>
                          <a:cs typeface="Times New Roman" panose="02020603050405020304" pitchFamily="18" charset="0"/>
                        </a:rPr>
                        <a:t>CIFAR-10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a:endParaRPr 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gridSpan="2">
                  <a:txBody>
                    <a:bodyPr/>
                    <a:lstStyle/>
                    <a:p>
                      <a:pPr algn="ctr"/>
                      <a:r>
                        <a:rPr lang="en-US" sz="1600" b="1" dirty="0">
                          <a:solidFill>
                            <a:schemeClr val="tx1"/>
                          </a:solidFill>
                          <a:latin typeface="Times New Roman" panose="02020603050405020304" pitchFamily="18" charset="0"/>
                          <a:cs typeface="Times New Roman" panose="02020603050405020304" pitchFamily="18" charset="0"/>
                        </a:rPr>
                        <a:t>CIFAR-100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a:endParaRPr 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75732673"/>
                  </a:ext>
                </a:extLst>
              </a:tr>
              <a:tr h="370840">
                <a:tc vMerge="1">
                  <a:txBody>
                    <a:bodyPr/>
                    <a:lstStyle/>
                    <a:p>
                      <a:pPr algn="ctr"/>
                      <a:endParaRPr lang="en-US" sz="1600" b="1"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b="1" dirty="0" err="1">
                          <a:solidFill>
                            <a:schemeClr val="tx1"/>
                          </a:solidFill>
                          <a:latin typeface="Times New Roman" panose="02020603050405020304" pitchFamily="18" charset="0"/>
                          <a:cs typeface="Times New Roman" panose="02020603050405020304" pitchFamily="18" charset="0"/>
                        </a:rPr>
                        <a:t>Xception</a:t>
                      </a:r>
                      <a:endParaRPr 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b="1" dirty="0" err="1">
                          <a:solidFill>
                            <a:schemeClr val="tx1"/>
                          </a:solidFill>
                          <a:latin typeface="Times New Roman" panose="02020603050405020304" pitchFamily="18" charset="0"/>
                          <a:cs typeface="Times New Roman" panose="02020603050405020304" pitchFamily="18" charset="0"/>
                        </a:rPr>
                        <a:t>DMRNets</a:t>
                      </a:r>
                      <a:endParaRPr 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b="1" dirty="0" err="1">
                          <a:solidFill>
                            <a:schemeClr val="tx1"/>
                          </a:solidFill>
                          <a:latin typeface="Times New Roman" panose="02020603050405020304" pitchFamily="18" charset="0"/>
                          <a:cs typeface="Times New Roman" panose="02020603050405020304" pitchFamily="18" charset="0"/>
                        </a:rPr>
                        <a:t>Xception</a:t>
                      </a:r>
                      <a:endParaRPr 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b="1" dirty="0" err="1">
                          <a:solidFill>
                            <a:schemeClr val="tx1"/>
                          </a:solidFill>
                          <a:latin typeface="Times New Roman" panose="02020603050405020304" pitchFamily="18" charset="0"/>
                          <a:cs typeface="Times New Roman" panose="02020603050405020304" pitchFamily="18" charset="0"/>
                        </a:rPr>
                        <a:t>DMRNets</a:t>
                      </a:r>
                      <a:endParaRPr lang="en-US" sz="16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183745544"/>
                  </a:ext>
                </a:extLst>
              </a:tr>
              <a:tr h="370840">
                <a:tc>
                  <a:txBody>
                    <a:bodyPr/>
                    <a:lstStyle/>
                    <a:p>
                      <a:pPr marL="0" algn="ctr" defTabSz="932742" rtl="0" eaLnBrk="1" latinLnBrk="0" hangingPunct="1"/>
                      <a:r>
                        <a:rPr lang="en-US" sz="1800" kern="1200" dirty="0">
                          <a:solidFill>
                            <a:schemeClr val="tx1"/>
                          </a:solidFill>
                          <a:latin typeface="Times New Roman" panose="02020603050405020304" pitchFamily="18" charset="0"/>
                          <a:ea typeface="+mn-ea"/>
                          <a:cs typeface="Times New Roman" panose="02020603050405020304" pitchFamily="18" charset="0"/>
                        </a:rPr>
                        <a:t>14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32742" rtl="0" eaLnBrk="1" latinLnBrk="0" hangingPunct="1"/>
                      <a:r>
                        <a:rPr lang="en-US" sz="1800" b="0" i="0" u="none" strike="noStrike" kern="1200" baseline="0" dirty="0">
                          <a:solidFill>
                            <a:schemeClr val="tx1"/>
                          </a:solidFill>
                          <a:latin typeface="Times New Roman" panose="02020603050405020304" pitchFamily="18" charset="0"/>
                          <a:ea typeface="+mn-ea"/>
                          <a:cs typeface="Times New Roman" panose="02020603050405020304" pitchFamily="18" charset="0"/>
                        </a:rPr>
                        <a:t>8.16 </a:t>
                      </a:r>
                      <a:r>
                        <a:rPr lang="en-US" sz="1800" kern="1200" dirty="0">
                          <a:solidFill>
                            <a:schemeClr val="tx1"/>
                          </a:solidFill>
                          <a:latin typeface="Times New Roman" panose="02020603050405020304" pitchFamily="18" charset="0"/>
                          <a:ea typeface="+mn-ea"/>
                          <a:cs typeface="Times New Roman" panose="02020603050405020304" pitchFamily="18" charset="0"/>
                        </a:rPr>
                        <a:t>± </a:t>
                      </a:r>
                      <a:r>
                        <a:rPr lang="en-US" sz="1800" b="0" i="0" u="none" strike="noStrike" kern="1200" baseline="0" dirty="0">
                          <a:solidFill>
                            <a:schemeClr val="tx1"/>
                          </a:solidFill>
                          <a:latin typeface="Times New Roman" panose="02020603050405020304" pitchFamily="18" charset="0"/>
                          <a:ea typeface="+mn-ea"/>
                          <a:cs typeface="Times New Roman" panose="02020603050405020304" pitchFamily="18" charset="0"/>
                        </a:rPr>
                        <a:t>0.54</a:t>
                      </a:r>
                      <a:endParaRPr lang="en-US" sz="1800" kern="1200" dirty="0">
                        <a:solidFill>
                          <a:schemeClr val="tx1"/>
                        </a:solidFill>
                        <a:latin typeface="Times New Roman" panose="02020603050405020304" pitchFamily="18" charset="0"/>
                        <a:ea typeface="+mn-ea"/>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32742" rtl="0" eaLnBrk="1" latinLnBrk="0" hangingPunct="1"/>
                      <a:r>
                        <a:rPr lang="en-US" sz="1800" b="0" i="0" u="none" strike="noStrike" kern="1200" baseline="0" dirty="0">
                          <a:solidFill>
                            <a:srgbClr val="FF0000"/>
                          </a:solidFill>
                          <a:latin typeface="Times New Roman" panose="02020603050405020304" pitchFamily="18" charset="0"/>
                          <a:ea typeface="+mn-ea"/>
                          <a:cs typeface="Times New Roman" panose="02020603050405020304" pitchFamily="18" charset="0"/>
                        </a:rPr>
                        <a:t>8.00 </a:t>
                      </a:r>
                      <a:r>
                        <a:rPr lang="en-US" sz="1800" kern="1200" dirty="0">
                          <a:solidFill>
                            <a:srgbClr val="FF0000"/>
                          </a:solidFill>
                          <a:latin typeface="Times New Roman" panose="02020603050405020304" pitchFamily="18" charset="0"/>
                          <a:ea typeface="+mn-ea"/>
                          <a:cs typeface="Times New Roman" panose="02020603050405020304" pitchFamily="18" charset="0"/>
                        </a:rPr>
                        <a:t>± </a:t>
                      </a:r>
                      <a:r>
                        <a:rPr lang="en-US" sz="1800" b="0" i="0" u="none" strike="noStrike" kern="1200" baseline="0" dirty="0">
                          <a:solidFill>
                            <a:srgbClr val="FF0000"/>
                          </a:solidFill>
                          <a:latin typeface="Times New Roman" panose="02020603050405020304" pitchFamily="18" charset="0"/>
                          <a:ea typeface="+mn-ea"/>
                          <a:cs typeface="Times New Roman" panose="02020603050405020304" pitchFamily="18" charset="0"/>
                        </a:rPr>
                        <a:t>0.18</a:t>
                      </a:r>
                      <a:endParaRPr lang="en-US" sz="1800" kern="1200" dirty="0">
                        <a:solidFill>
                          <a:srgbClr val="FF0000"/>
                        </a:solidFill>
                        <a:latin typeface="Times New Roman" panose="02020603050405020304" pitchFamily="18" charset="0"/>
                        <a:ea typeface="+mn-ea"/>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32742" rtl="0" eaLnBrk="1" latinLnBrk="0" hangingPunct="1"/>
                      <a:r>
                        <a:rPr lang="en-US" sz="1800" b="0" i="0" u="none" strike="noStrike" kern="1200" baseline="0" dirty="0">
                          <a:solidFill>
                            <a:schemeClr val="tx1"/>
                          </a:solidFill>
                          <a:latin typeface="Times New Roman" panose="02020603050405020304" pitchFamily="18" charset="0"/>
                          <a:ea typeface="+mn-ea"/>
                          <a:cs typeface="Times New Roman" panose="02020603050405020304" pitchFamily="18" charset="0"/>
                        </a:rPr>
                        <a:t>30.84 </a:t>
                      </a:r>
                      <a:r>
                        <a:rPr lang="en-US" sz="1800" kern="1200" dirty="0">
                          <a:solidFill>
                            <a:schemeClr val="tx1"/>
                          </a:solidFill>
                          <a:latin typeface="Times New Roman" panose="02020603050405020304" pitchFamily="18" charset="0"/>
                          <a:ea typeface="+mn-ea"/>
                          <a:cs typeface="Times New Roman" panose="02020603050405020304" pitchFamily="18" charset="0"/>
                        </a:rPr>
                        <a:t>± </a:t>
                      </a:r>
                      <a:r>
                        <a:rPr lang="en-US" sz="1800" b="0" i="0" u="none" strike="noStrike" kern="1200" baseline="0" dirty="0">
                          <a:solidFill>
                            <a:schemeClr val="tx1"/>
                          </a:solidFill>
                          <a:latin typeface="Times New Roman" panose="02020603050405020304" pitchFamily="18" charset="0"/>
                          <a:ea typeface="+mn-ea"/>
                          <a:cs typeface="Times New Roman" panose="02020603050405020304" pitchFamily="18" charset="0"/>
                        </a:rPr>
                        <a:t>0.44</a:t>
                      </a:r>
                      <a:endParaRPr lang="en-US" sz="1800" kern="1200" dirty="0">
                        <a:solidFill>
                          <a:schemeClr val="tx1"/>
                        </a:solidFill>
                        <a:latin typeface="Times New Roman" panose="02020603050405020304" pitchFamily="18" charset="0"/>
                        <a:ea typeface="+mn-ea"/>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32742" rtl="0" eaLnBrk="1" latinLnBrk="0" hangingPunct="1"/>
                      <a:r>
                        <a:rPr lang="en-US" sz="1800" b="0" i="0" u="none" strike="noStrike" kern="1200" baseline="0" dirty="0">
                          <a:solidFill>
                            <a:srgbClr val="FF0000"/>
                          </a:solidFill>
                          <a:latin typeface="Times New Roman" panose="02020603050405020304" pitchFamily="18" charset="0"/>
                          <a:ea typeface="+mn-ea"/>
                          <a:cs typeface="Times New Roman" panose="02020603050405020304" pitchFamily="18" charset="0"/>
                        </a:rPr>
                        <a:t>30.40 </a:t>
                      </a:r>
                      <a:r>
                        <a:rPr lang="en-US" sz="1800" kern="1200" dirty="0">
                          <a:solidFill>
                            <a:srgbClr val="FF0000"/>
                          </a:solidFill>
                          <a:latin typeface="Times New Roman" panose="02020603050405020304" pitchFamily="18" charset="0"/>
                          <a:ea typeface="+mn-ea"/>
                          <a:cs typeface="Times New Roman" panose="02020603050405020304" pitchFamily="18" charset="0"/>
                        </a:rPr>
                        <a:t>± </a:t>
                      </a:r>
                      <a:r>
                        <a:rPr lang="en-US" sz="1800" b="0" i="0" u="none" strike="noStrike" kern="1200" baseline="0" dirty="0">
                          <a:solidFill>
                            <a:srgbClr val="FF0000"/>
                          </a:solidFill>
                          <a:latin typeface="Times New Roman" panose="02020603050405020304" pitchFamily="18" charset="0"/>
                          <a:ea typeface="+mn-ea"/>
                          <a:cs typeface="Times New Roman" panose="02020603050405020304" pitchFamily="18" charset="0"/>
                        </a:rPr>
                        <a:t>0.09</a:t>
                      </a:r>
                      <a:endParaRPr lang="en-US" sz="1800" kern="1200" dirty="0">
                        <a:solidFill>
                          <a:srgbClr val="FF0000"/>
                        </a:solidFill>
                        <a:latin typeface="Times New Roman" panose="02020603050405020304" pitchFamily="18" charset="0"/>
                        <a:ea typeface="+mn-ea"/>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24379313"/>
                  </a:ext>
                </a:extLst>
              </a:tr>
              <a:tr h="370840">
                <a:tc>
                  <a:txBody>
                    <a:bodyPr/>
                    <a:lstStyle/>
                    <a:p>
                      <a:pPr algn="ctr"/>
                      <a:r>
                        <a:rPr lang="en-US" dirty="0">
                          <a:latin typeface="Times New Roman" panose="02020603050405020304" pitchFamily="18" charset="0"/>
                          <a:cs typeface="Times New Roman" panose="02020603050405020304" pitchFamily="18" charset="0"/>
                        </a:rPr>
                        <a:t>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800" b="0" i="0" u="none" strike="noStrike" kern="1200" baseline="0" dirty="0">
                          <a:solidFill>
                            <a:schemeClr val="tx1"/>
                          </a:solidFill>
                          <a:latin typeface="Times New Roman" panose="02020603050405020304" pitchFamily="18" charset="0"/>
                          <a:ea typeface="+mn-ea"/>
                          <a:cs typeface="Times New Roman" panose="02020603050405020304" pitchFamily="18" charset="0"/>
                        </a:rPr>
                        <a:t>7.87 </a:t>
                      </a:r>
                      <a:r>
                        <a:rPr lang="en-US" sz="1800" kern="1200" dirty="0">
                          <a:solidFill>
                            <a:schemeClr val="tx1"/>
                          </a:solidFill>
                          <a:latin typeface="Times New Roman" panose="02020603050405020304" pitchFamily="18" charset="0"/>
                          <a:ea typeface="+mn-ea"/>
                          <a:cs typeface="Times New Roman" panose="02020603050405020304" pitchFamily="18" charset="0"/>
                        </a:rPr>
                        <a:t>± </a:t>
                      </a:r>
                      <a:r>
                        <a:rPr lang="en-US" sz="1800" b="0" i="0" u="none" strike="noStrike" kern="1200" baseline="0" dirty="0">
                          <a:solidFill>
                            <a:schemeClr val="tx1"/>
                          </a:solidFill>
                          <a:latin typeface="Times New Roman" panose="02020603050405020304" pitchFamily="18" charset="0"/>
                          <a:ea typeface="+mn-ea"/>
                          <a:cs typeface="Times New Roman" panose="02020603050405020304" pitchFamily="18" charset="0"/>
                        </a:rPr>
                        <a:t>0.14</a:t>
                      </a:r>
                      <a:endParaRPr lang="en-US"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800" b="0" i="0" u="none" strike="noStrike" kern="1200" baseline="0" dirty="0">
                          <a:solidFill>
                            <a:srgbClr val="FF0000"/>
                          </a:solidFill>
                          <a:latin typeface="Times New Roman" panose="02020603050405020304" pitchFamily="18" charset="0"/>
                          <a:ea typeface="+mn-ea"/>
                          <a:cs typeface="Times New Roman" panose="02020603050405020304" pitchFamily="18" charset="0"/>
                        </a:rPr>
                        <a:t>7.83 </a:t>
                      </a:r>
                      <a:r>
                        <a:rPr lang="en-US" sz="1800" kern="1200" dirty="0">
                          <a:solidFill>
                            <a:srgbClr val="FF0000"/>
                          </a:solidFill>
                          <a:latin typeface="Times New Roman" panose="02020603050405020304" pitchFamily="18" charset="0"/>
                          <a:ea typeface="+mn-ea"/>
                          <a:cs typeface="Times New Roman" panose="02020603050405020304" pitchFamily="18" charset="0"/>
                        </a:rPr>
                        <a:t>± </a:t>
                      </a:r>
                      <a:r>
                        <a:rPr lang="en-US" sz="1800" b="0" i="0" u="none" strike="noStrike" kern="1200" baseline="0" dirty="0">
                          <a:solidFill>
                            <a:srgbClr val="FF0000"/>
                          </a:solidFill>
                          <a:latin typeface="Times New Roman" panose="02020603050405020304" pitchFamily="18" charset="0"/>
                          <a:ea typeface="+mn-ea"/>
                          <a:cs typeface="Times New Roman" panose="02020603050405020304" pitchFamily="18" charset="0"/>
                        </a:rPr>
                        <a:t>0.20</a:t>
                      </a:r>
                      <a:endParaRPr lang="en-US" dirty="0">
                        <a:solidFill>
                          <a:srgbClr val="FF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800" b="0" i="0" u="none" strike="noStrike" kern="1200" baseline="0" dirty="0">
                          <a:solidFill>
                            <a:schemeClr val="tx1"/>
                          </a:solidFill>
                          <a:latin typeface="Times New Roman" panose="02020603050405020304" pitchFamily="18" charset="0"/>
                          <a:ea typeface="+mn-ea"/>
                          <a:cs typeface="Times New Roman" panose="02020603050405020304" pitchFamily="18" charset="0"/>
                        </a:rPr>
                        <a:t>30.58 </a:t>
                      </a:r>
                      <a:r>
                        <a:rPr lang="en-US" sz="1800" kern="1200" dirty="0">
                          <a:solidFill>
                            <a:schemeClr val="tx1"/>
                          </a:solidFill>
                          <a:latin typeface="Times New Roman" panose="02020603050405020304" pitchFamily="18" charset="0"/>
                          <a:ea typeface="+mn-ea"/>
                          <a:cs typeface="Times New Roman" panose="02020603050405020304" pitchFamily="18" charset="0"/>
                        </a:rPr>
                        <a:t>± </a:t>
                      </a:r>
                      <a:r>
                        <a:rPr lang="en-US" sz="1800" b="0" i="0" u="none" strike="noStrike" kern="1200" baseline="0" dirty="0">
                          <a:solidFill>
                            <a:schemeClr val="tx1"/>
                          </a:solidFill>
                          <a:latin typeface="Times New Roman" panose="02020603050405020304" pitchFamily="18" charset="0"/>
                          <a:ea typeface="+mn-ea"/>
                          <a:cs typeface="Times New Roman" panose="02020603050405020304" pitchFamily="18" charset="0"/>
                        </a:rPr>
                        <a:t>0.98</a:t>
                      </a:r>
                      <a:endParaRPr lang="en-US"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800" b="0" i="0" u="none" strike="noStrike" kern="1200" baseline="0" dirty="0">
                          <a:solidFill>
                            <a:srgbClr val="FF0000"/>
                          </a:solidFill>
                          <a:latin typeface="Times New Roman" panose="02020603050405020304" pitchFamily="18" charset="0"/>
                          <a:ea typeface="+mn-ea"/>
                          <a:cs typeface="Times New Roman" panose="02020603050405020304" pitchFamily="18" charset="0"/>
                        </a:rPr>
                        <a:t> 29.71 </a:t>
                      </a:r>
                      <a:r>
                        <a:rPr lang="en-US" sz="1800" kern="1200" dirty="0">
                          <a:solidFill>
                            <a:srgbClr val="FF0000"/>
                          </a:solidFill>
                          <a:latin typeface="Times New Roman" panose="02020603050405020304" pitchFamily="18" charset="0"/>
                          <a:ea typeface="+mn-ea"/>
                          <a:cs typeface="Times New Roman" panose="02020603050405020304" pitchFamily="18" charset="0"/>
                        </a:rPr>
                        <a:t>± </a:t>
                      </a:r>
                      <a:r>
                        <a:rPr lang="en-US" sz="1800" b="0" i="0" u="none" strike="noStrike" kern="1200" baseline="0" dirty="0">
                          <a:solidFill>
                            <a:srgbClr val="FF0000"/>
                          </a:solidFill>
                          <a:latin typeface="Times New Roman" panose="02020603050405020304" pitchFamily="18" charset="0"/>
                          <a:ea typeface="+mn-ea"/>
                          <a:cs typeface="Times New Roman" panose="02020603050405020304" pitchFamily="18" charset="0"/>
                        </a:rPr>
                        <a:t>0.20</a:t>
                      </a:r>
                      <a:endParaRPr lang="en-US" dirty="0">
                        <a:solidFill>
                          <a:srgbClr val="FF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70244912"/>
                  </a:ext>
                </a:extLst>
              </a:tr>
              <a:tr h="370840">
                <a:tc>
                  <a:txBody>
                    <a:bodyPr/>
                    <a:lstStyle/>
                    <a:p>
                      <a:pPr algn="ctr"/>
                      <a:r>
                        <a:rPr lang="en-US" dirty="0">
                          <a:latin typeface="Times New Roman" panose="02020603050405020304" pitchFamily="18" charset="0"/>
                          <a:cs typeface="Times New Roman" panose="02020603050405020304" pitchFamily="18" charset="0"/>
                        </a:rPr>
                        <a:t>38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800" b="0" i="0" u="none" strike="noStrike" kern="1200" baseline="0" dirty="0">
                          <a:solidFill>
                            <a:schemeClr val="tx1"/>
                          </a:solidFill>
                          <a:latin typeface="Times New Roman" panose="02020603050405020304" pitchFamily="18" charset="0"/>
                          <a:ea typeface="+mn-ea"/>
                          <a:cs typeface="Times New Roman" panose="02020603050405020304" pitchFamily="18" charset="0"/>
                        </a:rPr>
                        <a:t>7.85 </a:t>
                      </a:r>
                      <a:r>
                        <a:rPr lang="en-US" sz="1800" kern="1200" dirty="0">
                          <a:solidFill>
                            <a:schemeClr val="tx1"/>
                          </a:solidFill>
                          <a:latin typeface="Times New Roman" panose="02020603050405020304" pitchFamily="18" charset="0"/>
                          <a:ea typeface="+mn-ea"/>
                          <a:cs typeface="Times New Roman" panose="02020603050405020304" pitchFamily="18" charset="0"/>
                        </a:rPr>
                        <a:t>± </a:t>
                      </a:r>
                      <a:r>
                        <a:rPr lang="en-US" sz="1800" b="0" i="0" u="none" strike="noStrike" kern="1200" baseline="0" dirty="0">
                          <a:solidFill>
                            <a:schemeClr val="tx1"/>
                          </a:solidFill>
                          <a:latin typeface="Times New Roman" panose="02020603050405020304" pitchFamily="18" charset="0"/>
                          <a:ea typeface="+mn-ea"/>
                          <a:cs typeface="Times New Roman" panose="02020603050405020304" pitchFamily="18" charset="0"/>
                        </a:rPr>
                        <a:t>0.60</a:t>
                      </a:r>
                      <a:endParaRPr lang="en-US"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800" b="0" i="0" u="none" strike="noStrike" kern="1200" baseline="0" dirty="0">
                          <a:solidFill>
                            <a:srgbClr val="FF0000"/>
                          </a:solidFill>
                          <a:latin typeface="Times New Roman" panose="02020603050405020304" pitchFamily="18" charset="0"/>
                          <a:ea typeface="+mn-ea"/>
                          <a:cs typeface="Times New Roman" panose="02020603050405020304" pitchFamily="18" charset="0"/>
                        </a:rPr>
                        <a:t>7.77 </a:t>
                      </a:r>
                      <a:r>
                        <a:rPr lang="en-US" sz="1800" kern="1200" dirty="0">
                          <a:solidFill>
                            <a:srgbClr val="FF0000"/>
                          </a:solidFill>
                          <a:latin typeface="Times New Roman" panose="02020603050405020304" pitchFamily="18" charset="0"/>
                          <a:ea typeface="+mn-ea"/>
                          <a:cs typeface="Times New Roman" panose="02020603050405020304" pitchFamily="18" charset="0"/>
                        </a:rPr>
                        <a:t>± </a:t>
                      </a:r>
                      <a:r>
                        <a:rPr lang="en-US" sz="1800" b="0" i="0" u="none" strike="noStrike" kern="1200" baseline="0" dirty="0">
                          <a:solidFill>
                            <a:srgbClr val="FF0000"/>
                          </a:solidFill>
                          <a:latin typeface="Times New Roman" panose="02020603050405020304" pitchFamily="18" charset="0"/>
                          <a:ea typeface="+mn-ea"/>
                          <a:cs typeface="Times New Roman" panose="02020603050405020304" pitchFamily="18" charset="0"/>
                        </a:rPr>
                        <a:t>0.08</a:t>
                      </a:r>
                      <a:endParaRPr lang="en-US" dirty="0">
                        <a:solidFill>
                          <a:srgbClr val="FF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800" b="0" i="0" u="none" strike="noStrike" kern="1200" baseline="0" dirty="0">
                          <a:solidFill>
                            <a:schemeClr val="tx1"/>
                          </a:solidFill>
                          <a:latin typeface="Times New Roman" panose="02020603050405020304" pitchFamily="18" charset="0"/>
                          <a:ea typeface="+mn-ea"/>
                          <a:cs typeface="Times New Roman" panose="02020603050405020304" pitchFamily="18" charset="0"/>
                        </a:rPr>
                        <a:t>30.39 </a:t>
                      </a:r>
                      <a:r>
                        <a:rPr lang="en-US" sz="1800" kern="1200" dirty="0">
                          <a:solidFill>
                            <a:schemeClr val="tx1"/>
                          </a:solidFill>
                          <a:latin typeface="Times New Roman" panose="02020603050405020304" pitchFamily="18" charset="0"/>
                          <a:ea typeface="+mn-ea"/>
                          <a:cs typeface="Times New Roman" panose="02020603050405020304" pitchFamily="18" charset="0"/>
                        </a:rPr>
                        <a:t>± </a:t>
                      </a:r>
                      <a:r>
                        <a:rPr lang="en-US" sz="1800" b="0" i="0" u="none" strike="noStrike" kern="1200" baseline="0" dirty="0">
                          <a:solidFill>
                            <a:schemeClr val="tx1"/>
                          </a:solidFill>
                          <a:latin typeface="Times New Roman" panose="02020603050405020304" pitchFamily="18" charset="0"/>
                          <a:ea typeface="+mn-ea"/>
                          <a:cs typeface="Times New Roman" panose="02020603050405020304" pitchFamily="18" charset="0"/>
                        </a:rPr>
                        <a:t>0.94</a:t>
                      </a:r>
                      <a:endParaRPr lang="en-US"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800" b="0" i="0" u="none" strike="noStrike" kern="1200" baseline="0" dirty="0">
                          <a:solidFill>
                            <a:srgbClr val="FF0000"/>
                          </a:solidFill>
                          <a:latin typeface="Times New Roman" panose="02020603050405020304" pitchFamily="18" charset="0"/>
                          <a:ea typeface="+mn-ea"/>
                          <a:cs typeface="Times New Roman" panose="02020603050405020304" pitchFamily="18" charset="0"/>
                        </a:rPr>
                        <a:t> 29.52 </a:t>
                      </a:r>
                      <a:r>
                        <a:rPr lang="en-US" sz="1800" kern="1200" dirty="0">
                          <a:solidFill>
                            <a:srgbClr val="FF0000"/>
                          </a:solidFill>
                          <a:latin typeface="Times New Roman" panose="02020603050405020304" pitchFamily="18" charset="0"/>
                          <a:ea typeface="+mn-ea"/>
                          <a:cs typeface="Times New Roman" panose="02020603050405020304" pitchFamily="18" charset="0"/>
                        </a:rPr>
                        <a:t>± </a:t>
                      </a:r>
                      <a:r>
                        <a:rPr lang="en-US" sz="1800" b="0" i="0" u="none" strike="noStrike" kern="1200" baseline="0" dirty="0">
                          <a:solidFill>
                            <a:srgbClr val="FF0000"/>
                          </a:solidFill>
                          <a:latin typeface="Times New Roman" panose="02020603050405020304" pitchFamily="18" charset="0"/>
                          <a:ea typeface="+mn-ea"/>
                          <a:cs typeface="Times New Roman" panose="02020603050405020304" pitchFamily="18" charset="0"/>
                        </a:rPr>
                        <a:t>0.31</a:t>
                      </a:r>
                      <a:endParaRPr lang="en-US" dirty="0">
                        <a:solidFill>
                          <a:srgbClr val="FF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647536756"/>
                  </a:ext>
                </a:extLst>
              </a:tr>
            </a:tbl>
          </a:graphicData>
        </a:graphic>
      </p:graphicFrame>
      <p:sp>
        <p:nvSpPr>
          <p:cNvPr id="8" name="TextBox 7">
            <a:extLst>
              <a:ext uri="{FF2B5EF4-FFF2-40B4-BE49-F238E27FC236}">
                <a16:creationId xmlns:a16="http://schemas.microsoft.com/office/drawing/2014/main" id="{1E537A48-AFB8-4861-AE85-75B432093E96}"/>
              </a:ext>
            </a:extLst>
          </p:cNvPr>
          <p:cNvSpPr txBox="1"/>
          <p:nvPr/>
        </p:nvSpPr>
        <p:spPr>
          <a:xfrm>
            <a:off x="457199" y="296862"/>
            <a:ext cx="11522075" cy="683264"/>
          </a:xfrm>
          <a:prstGeom prst="rect">
            <a:avLst/>
          </a:prstGeom>
          <a:noFill/>
        </p:spPr>
        <p:txBody>
          <a:bodyPr wrap="square" lIns="182880" tIns="146304" rIns="182880" bIns="146304" rtlCol="0">
            <a:spAutoFit/>
          </a:bodyPr>
          <a:lstStyle/>
          <a:p>
            <a:pPr algn="ctr">
              <a:lnSpc>
                <a:spcPct val="90000"/>
              </a:lnSpc>
              <a:spcAft>
                <a:spcPts val="600"/>
              </a:spcAft>
            </a:pPr>
            <a:r>
              <a:rPr lang="en-US" sz="2800" dirty="0">
                <a:gradFill>
                  <a:gsLst>
                    <a:gs pos="2917">
                      <a:schemeClr val="tx1"/>
                    </a:gs>
                    <a:gs pos="30000">
                      <a:schemeClr val="tx1"/>
                    </a:gs>
                  </a:gsLst>
                  <a:lin ang="5400000" scaled="0"/>
                </a:gradFill>
              </a:rPr>
              <a:t>Comparison to </a:t>
            </a:r>
            <a:r>
              <a:rPr lang="en-US" sz="2800" dirty="0" err="1">
                <a:gradFill>
                  <a:gsLst>
                    <a:gs pos="2917">
                      <a:schemeClr val="tx1"/>
                    </a:gs>
                    <a:gs pos="30000">
                      <a:schemeClr val="tx1"/>
                    </a:gs>
                  </a:gsLst>
                  <a:lin ang="5400000" scaled="0"/>
                </a:gradFill>
              </a:rPr>
              <a:t>Xception</a:t>
            </a:r>
            <a:endParaRPr lang="en-US" sz="2800" dirty="0">
              <a:gradFill>
                <a:gsLst>
                  <a:gs pos="2917">
                    <a:schemeClr val="tx1"/>
                  </a:gs>
                  <a:gs pos="30000">
                    <a:schemeClr val="tx1"/>
                  </a:gs>
                </a:gsLst>
                <a:lin ang="5400000" scaled="0"/>
              </a:gradFill>
            </a:endParaRPr>
          </a:p>
        </p:txBody>
      </p:sp>
      <p:pic>
        <p:nvPicPr>
          <p:cNvPr id="9" name="图片 7">
            <a:extLst>
              <a:ext uri="{FF2B5EF4-FFF2-40B4-BE49-F238E27FC236}">
                <a16:creationId xmlns:a16="http://schemas.microsoft.com/office/drawing/2014/main" id="{40FF8021-61AD-467E-961C-95A184725B02}"/>
              </a:ext>
            </a:extLst>
          </p:cNvPr>
          <p:cNvPicPr>
            <a:picLocks noChangeAspect="1"/>
          </p:cNvPicPr>
          <p:nvPr/>
        </p:nvPicPr>
        <p:blipFill>
          <a:blip r:embed="rId2"/>
          <a:stretch>
            <a:fillRect/>
          </a:stretch>
        </p:blipFill>
        <p:spPr>
          <a:xfrm>
            <a:off x="3640595" y="4092828"/>
            <a:ext cx="1891842" cy="2280368"/>
          </a:xfrm>
          <a:prstGeom prst="rect">
            <a:avLst/>
          </a:prstGeom>
        </p:spPr>
      </p:pic>
      <p:pic>
        <p:nvPicPr>
          <p:cNvPr id="10" name="图片 8">
            <a:extLst>
              <a:ext uri="{FF2B5EF4-FFF2-40B4-BE49-F238E27FC236}">
                <a16:creationId xmlns:a16="http://schemas.microsoft.com/office/drawing/2014/main" id="{4D80C948-61E2-44B9-AC94-3568A1D7C845}"/>
              </a:ext>
            </a:extLst>
          </p:cNvPr>
          <p:cNvPicPr>
            <a:picLocks noChangeAspect="1"/>
          </p:cNvPicPr>
          <p:nvPr/>
        </p:nvPicPr>
        <p:blipFill>
          <a:blip r:embed="rId3"/>
          <a:stretch>
            <a:fillRect/>
          </a:stretch>
        </p:blipFill>
        <p:spPr>
          <a:xfrm>
            <a:off x="6619457" y="4092828"/>
            <a:ext cx="2570580" cy="2280475"/>
          </a:xfrm>
          <a:prstGeom prst="rect">
            <a:avLst/>
          </a:prstGeom>
        </p:spPr>
      </p:pic>
      <p:sp>
        <p:nvSpPr>
          <p:cNvPr id="13" name="TextBox 12">
            <a:extLst>
              <a:ext uri="{FF2B5EF4-FFF2-40B4-BE49-F238E27FC236}">
                <a16:creationId xmlns:a16="http://schemas.microsoft.com/office/drawing/2014/main" id="{5000C2A7-338F-405D-B439-7E773E5F9267}"/>
              </a:ext>
            </a:extLst>
          </p:cNvPr>
          <p:cNvSpPr txBox="1"/>
          <p:nvPr/>
        </p:nvSpPr>
        <p:spPr>
          <a:xfrm>
            <a:off x="2941637" y="6215063"/>
            <a:ext cx="2667000" cy="544765"/>
          </a:xfrm>
          <a:prstGeom prst="rect">
            <a:avLst/>
          </a:prstGeom>
          <a:noFill/>
        </p:spPr>
        <p:txBody>
          <a:bodyPr wrap="square" lIns="182880" tIns="146304" rIns="182880" bIns="146304" rtlCol="0">
            <a:spAutoFit/>
          </a:bodyPr>
          <a:lstStyle/>
          <a:p>
            <a:pPr algn="ctr">
              <a:lnSpc>
                <a:spcPct val="90000"/>
              </a:lnSpc>
              <a:spcAft>
                <a:spcPts val="600"/>
              </a:spcAft>
            </a:pPr>
            <a:r>
              <a:rPr lang="en-US" altLang="zh-CN" dirty="0" err="1">
                <a:gradFill>
                  <a:gsLst>
                    <a:gs pos="2917">
                      <a:schemeClr val="tx1"/>
                    </a:gs>
                    <a:gs pos="30000">
                      <a:schemeClr val="tx1"/>
                    </a:gs>
                  </a:gsLst>
                  <a:lin ang="5400000" scaled="0"/>
                </a:gradFill>
                <a:latin typeface="+mj-lt"/>
              </a:rPr>
              <a:t>Xception</a:t>
            </a:r>
            <a:endParaRPr lang="en-US" dirty="0">
              <a:gradFill>
                <a:gsLst>
                  <a:gs pos="2917">
                    <a:schemeClr val="tx1"/>
                  </a:gs>
                  <a:gs pos="30000">
                    <a:schemeClr val="tx1"/>
                  </a:gs>
                </a:gsLst>
                <a:lin ang="5400000" scaled="0"/>
              </a:gradFill>
              <a:latin typeface="+mj-lt"/>
            </a:endParaRPr>
          </a:p>
        </p:txBody>
      </p:sp>
      <p:sp>
        <p:nvSpPr>
          <p:cNvPr id="14" name="TextBox 13">
            <a:extLst>
              <a:ext uri="{FF2B5EF4-FFF2-40B4-BE49-F238E27FC236}">
                <a16:creationId xmlns:a16="http://schemas.microsoft.com/office/drawing/2014/main" id="{A2F4694D-6959-49A3-B559-D3C2D45FBB16}"/>
              </a:ext>
            </a:extLst>
          </p:cNvPr>
          <p:cNvSpPr txBox="1"/>
          <p:nvPr/>
        </p:nvSpPr>
        <p:spPr>
          <a:xfrm>
            <a:off x="6666616" y="6215063"/>
            <a:ext cx="2142421" cy="544765"/>
          </a:xfrm>
          <a:prstGeom prst="rect">
            <a:avLst/>
          </a:prstGeom>
          <a:noFill/>
        </p:spPr>
        <p:txBody>
          <a:bodyPr wrap="square" lIns="182880" tIns="146304" rIns="182880" bIns="146304" rtlCol="0">
            <a:spAutoFit/>
          </a:bodyPr>
          <a:lstStyle/>
          <a:p>
            <a:pPr algn="ctr">
              <a:lnSpc>
                <a:spcPct val="90000"/>
              </a:lnSpc>
              <a:spcAft>
                <a:spcPts val="600"/>
              </a:spcAft>
            </a:pPr>
            <a:r>
              <a:rPr lang="en-US" altLang="zh-CN" dirty="0" err="1">
                <a:gradFill>
                  <a:gsLst>
                    <a:gs pos="2917">
                      <a:schemeClr val="tx1"/>
                    </a:gs>
                    <a:gs pos="30000">
                      <a:schemeClr val="tx1"/>
                    </a:gs>
                  </a:gsLst>
                  <a:lin ang="5400000" scaled="0"/>
                </a:gradFill>
                <a:latin typeface="+mj-lt"/>
              </a:rPr>
              <a:t>DMRNet</a:t>
            </a:r>
            <a:endParaRPr lang="en-US" dirty="0">
              <a:gradFill>
                <a:gsLst>
                  <a:gs pos="2917">
                    <a:schemeClr val="tx1"/>
                  </a:gs>
                  <a:gs pos="30000">
                    <a:schemeClr val="tx1"/>
                  </a:gs>
                </a:gsLst>
                <a:lin ang="5400000" scaled="0"/>
              </a:gradFill>
              <a:latin typeface="+mj-lt"/>
            </a:endParaRPr>
          </a:p>
        </p:txBody>
      </p:sp>
      <p:sp>
        <p:nvSpPr>
          <p:cNvPr id="15" name="Rectangle 14">
            <a:extLst>
              <a:ext uri="{FF2B5EF4-FFF2-40B4-BE49-F238E27FC236}">
                <a16:creationId xmlns:a16="http://schemas.microsoft.com/office/drawing/2014/main" id="{2396A591-EA53-43A2-8F45-2DE685AFE710}"/>
              </a:ext>
            </a:extLst>
          </p:cNvPr>
          <p:cNvSpPr/>
          <p:nvPr/>
        </p:nvSpPr>
        <p:spPr bwMode="auto">
          <a:xfrm>
            <a:off x="7132637" y="4106862"/>
            <a:ext cx="1295400" cy="5334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r>
              <a:rPr lang="en-US" altLang="zh-CN" sz="2800" dirty="0">
                <a:solidFill>
                  <a:srgbClr val="FF0000"/>
                </a:solidFill>
                <a:latin typeface="+mj-lt"/>
                <a:ea typeface="Segoe UI" pitchFamily="34" charset="0"/>
                <a:cs typeface="Segoe UI" pitchFamily="34" charset="0"/>
              </a:rPr>
              <a:t>wider</a:t>
            </a:r>
            <a:endParaRPr lang="en-US" sz="2800" dirty="0">
              <a:solidFill>
                <a:srgbClr val="FF0000"/>
              </a:solidFill>
              <a:latin typeface="+mj-lt"/>
              <a:ea typeface="Segoe UI" pitchFamily="34" charset="0"/>
              <a:cs typeface="Segoe UI" pitchFamily="34" charset="0"/>
            </a:endParaRPr>
          </a:p>
        </p:txBody>
      </p:sp>
    </p:spTree>
    <p:extLst>
      <p:ext uri="{BB962C8B-B14F-4D97-AF65-F5344CB8AC3E}">
        <p14:creationId xmlns:p14="http://schemas.microsoft.com/office/powerpoint/2010/main" val="2994656155"/>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2560637" y="1014759"/>
          <a:ext cx="7315201" cy="5903771"/>
        </p:xfrm>
        <a:graphic>
          <a:graphicData uri="http://schemas.openxmlformats.org/drawingml/2006/table">
            <a:tbl>
              <a:tblPr firstRow="1" firstCol="1">
                <a:tableStyleId>{616DA210-FB5B-4158-B5E0-FEB733F419BA}</a:tableStyleId>
              </a:tblPr>
              <a:tblGrid>
                <a:gridCol w="1940119">
                  <a:extLst>
                    <a:ext uri="{9D8B030D-6E8A-4147-A177-3AD203B41FA5}">
                      <a16:colId xmlns:a16="http://schemas.microsoft.com/office/drawing/2014/main" val="1191589949"/>
                    </a:ext>
                  </a:extLst>
                </a:gridCol>
                <a:gridCol w="826936">
                  <a:extLst>
                    <a:ext uri="{9D8B030D-6E8A-4147-A177-3AD203B41FA5}">
                      <a16:colId xmlns:a16="http://schemas.microsoft.com/office/drawing/2014/main" val="3669103931"/>
                    </a:ext>
                  </a:extLst>
                </a:gridCol>
                <a:gridCol w="985963">
                  <a:extLst>
                    <a:ext uri="{9D8B030D-6E8A-4147-A177-3AD203B41FA5}">
                      <a16:colId xmlns:a16="http://schemas.microsoft.com/office/drawing/2014/main" val="1845771442"/>
                    </a:ext>
                  </a:extLst>
                </a:gridCol>
                <a:gridCol w="1276182">
                  <a:extLst>
                    <a:ext uri="{9D8B030D-6E8A-4147-A177-3AD203B41FA5}">
                      <a16:colId xmlns:a16="http://schemas.microsoft.com/office/drawing/2014/main" val="1392135865"/>
                    </a:ext>
                  </a:extLst>
                </a:gridCol>
                <a:gridCol w="1295400">
                  <a:extLst>
                    <a:ext uri="{9D8B030D-6E8A-4147-A177-3AD203B41FA5}">
                      <a16:colId xmlns:a16="http://schemas.microsoft.com/office/drawing/2014/main" val="1125436585"/>
                    </a:ext>
                  </a:extLst>
                </a:gridCol>
                <a:gridCol w="990601">
                  <a:extLst>
                    <a:ext uri="{9D8B030D-6E8A-4147-A177-3AD203B41FA5}">
                      <a16:colId xmlns:a16="http://schemas.microsoft.com/office/drawing/2014/main" val="2064817244"/>
                    </a:ext>
                  </a:extLst>
                </a:gridCol>
              </a:tblGrid>
              <a:tr h="325938">
                <a:tc>
                  <a:txBody>
                    <a:bodyPr/>
                    <a:lstStyle/>
                    <a:p>
                      <a:pPr marL="0" algn="ctr" defTabSz="932742" rtl="0" eaLnBrk="1" fontAlgn="b" latinLnBrk="0" hangingPunct="1"/>
                      <a:r>
                        <a:rPr lang="en-US" sz="1400" b="1" kern="1200" dirty="0">
                          <a:gradFill>
                            <a:gsLst>
                              <a:gs pos="2917">
                                <a:schemeClr val="tx1"/>
                              </a:gs>
                              <a:gs pos="30000">
                                <a:schemeClr val="tx1"/>
                              </a:gs>
                            </a:gsLst>
                            <a:lin ang="5400000" scaled="0"/>
                          </a:gradFill>
                          <a:latin typeface="Times New Roman" panose="02020603050405020304" pitchFamily="18" charset="0"/>
                          <a:ea typeface="+mn-ea"/>
                          <a:cs typeface="Times New Roman" panose="02020603050405020304" pitchFamily="18" charset="0"/>
                        </a:rPr>
                        <a:t>Method</a:t>
                      </a:r>
                    </a:p>
                  </a:txBody>
                  <a:tcPr marL="5484" marR="5484" marT="5484" marB="0" anchor="ctr"/>
                </a:tc>
                <a:tc>
                  <a:txBody>
                    <a:bodyPr/>
                    <a:lstStyle/>
                    <a:p>
                      <a:pPr marL="0" algn="ctr" defTabSz="932742" rtl="0" eaLnBrk="1" fontAlgn="b" latinLnBrk="0" hangingPunct="1"/>
                      <a:r>
                        <a:rPr lang="en-US" sz="1400" b="1" kern="1200" dirty="0">
                          <a:gradFill>
                            <a:gsLst>
                              <a:gs pos="2917">
                                <a:schemeClr val="tx1"/>
                              </a:gs>
                              <a:gs pos="30000">
                                <a:schemeClr val="tx1"/>
                              </a:gs>
                            </a:gsLst>
                            <a:lin ang="5400000" scaled="0"/>
                          </a:gradFill>
                          <a:latin typeface="Times New Roman" panose="02020603050405020304" pitchFamily="18" charset="0"/>
                          <a:ea typeface="+mn-ea"/>
                          <a:cs typeface="Times New Roman" panose="02020603050405020304" pitchFamily="18" charset="0"/>
                        </a:rPr>
                        <a:t>Depth</a:t>
                      </a:r>
                    </a:p>
                  </a:txBody>
                  <a:tcPr marL="5484" marR="5484" marT="5484" marB="0" anchor="ctr">
                    <a:lnR w="12700" cap="flat" cmpd="sng" algn="ctr">
                      <a:noFill/>
                      <a:prstDash val="solid"/>
                      <a:round/>
                      <a:headEnd type="none" w="med" len="med"/>
                      <a:tailEnd type="none" w="med" len="med"/>
                    </a:lnR>
                  </a:tcPr>
                </a:tc>
                <a:tc>
                  <a:txBody>
                    <a:bodyPr/>
                    <a:lstStyle/>
                    <a:p>
                      <a:pPr marL="0" algn="ctr" defTabSz="932742" rtl="0" eaLnBrk="1" fontAlgn="b" latinLnBrk="0" hangingPunct="1"/>
                      <a:r>
                        <a:rPr lang="en-US" altLang="zh-CN" sz="1400" b="1" kern="1200" dirty="0">
                          <a:gradFill>
                            <a:gsLst>
                              <a:gs pos="2917">
                                <a:schemeClr val="tx1"/>
                              </a:gs>
                              <a:gs pos="30000">
                                <a:schemeClr val="tx1"/>
                              </a:gs>
                            </a:gsLst>
                            <a:lin ang="5400000" scaled="0"/>
                          </a:gradFill>
                          <a:latin typeface="Times New Roman" panose="02020603050405020304" pitchFamily="18" charset="0"/>
                          <a:ea typeface="+mn-ea"/>
                          <a:cs typeface="Times New Roman" panose="02020603050405020304" pitchFamily="18" charset="0"/>
                        </a:rPr>
                        <a:t>#</a:t>
                      </a:r>
                      <a:r>
                        <a:rPr lang="en-US" sz="1400" b="1" kern="1200" dirty="0">
                          <a:gradFill>
                            <a:gsLst>
                              <a:gs pos="2917">
                                <a:schemeClr val="tx1"/>
                              </a:gs>
                              <a:gs pos="30000">
                                <a:schemeClr val="tx1"/>
                              </a:gs>
                            </a:gsLst>
                            <a:lin ang="5400000" scaled="0"/>
                          </a:gradFill>
                          <a:latin typeface="Times New Roman" panose="02020603050405020304" pitchFamily="18" charset="0"/>
                          <a:ea typeface="+mn-ea"/>
                          <a:cs typeface="Times New Roman" panose="02020603050405020304" pitchFamily="18" charset="0"/>
                        </a:rPr>
                        <a:t>Params.</a:t>
                      </a:r>
                    </a:p>
                  </a:txBody>
                  <a:tcPr marL="5484" marR="5484" marT="5484" marB="0" anchor="ctr">
                    <a:lnL w="12700" cap="flat" cmpd="sng" algn="ctr">
                      <a:noFill/>
                      <a:prstDash val="solid"/>
                      <a:round/>
                      <a:headEnd type="none" w="med" len="med"/>
                      <a:tailEnd type="none" w="med" len="med"/>
                    </a:lnL>
                  </a:tcPr>
                </a:tc>
                <a:tc>
                  <a:txBody>
                    <a:bodyPr/>
                    <a:lstStyle/>
                    <a:p>
                      <a:pPr marL="0" algn="ctr" defTabSz="932742" rtl="0" eaLnBrk="1" fontAlgn="b" latinLnBrk="0" hangingPunct="1"/>
                      <a:r>
                        <a:rPr lang="en-US" sz="1400" b="1" kern="1200" dirty="0">
                          <a:gradFill>
                            <a:gsLst>
                              <a:gs pos="2917">
                                <a:schemeClr val="tx1"/>
                              </a:gs>
                              <a:gs pos="30000">
                                <a:schemeClr val="tx1"/>
                              </a:gs>
                            </a:gsLst>
                            <a:lin ang="5400000" scaled="0"/>
                          </a:gradFill>
                          <a:latin typeface="Times New Roman" panose="02020603050405020304" pitchFamily="18" charset="0"/>
                          <a:ea typeface="+mn-ea"/>
                          <a:cs typeface="Times New Roman" panose="02020603050405020304" pitchFamily="18" charset="0"/>
                        </a:rPr>
                        <a:t>CIFAR-10</a:t>
                      </a:r>
                    </a:p>
                  </a:txBody>
                  <a:tcPr marL="5484" marR="5484" marT="5484" marB="0" anchor="ctr"/>
                </a:tc>
                <a:tc>
                  <a:txBody>
                    <a:bodyPr/>
                    <a:lstStyle/>
                    <a:p>
                      <a:pPr marL="0" algn="ctr" defTabSz="932742" rtl="0" eaLnBrk="1" fontAlgn="b" latinLnBrk="0" hangingPunct="1"/>
                      <a:r>
                        <a:rPr lang="en-US" sz="1400" b="1" kern="1200" dirty="0">
                          <a:gradFill>
                            <a:gsLst>
                              <a:gs pos="2917">
                                <a:schemeClr val="tx1"/>
                              </a:gs>
                              <a:gs pos="30000">
                                <a:schemeClr val="tx1"/>
                              </a:gs>
                            </a:gsLst>
                            <a:lin ang="5400000" scaled="0"/>
                          </a:gradFill>
                          <a:latin typeface="Times New Roman" panose="02020603050405020304" pitchFamily="18" charset="0"/>
                          <a:ea typeface="+mn-ea"/>
                          <a:cs typeface="Times New Roman" panose="02020603050405020304" pitchFamily="18" charset="0"/>
                        </a:rPr>
                        <a:t>CIFAR-100</a:t>
                      </a:r>
                    </a:p>
                  </a:txBody>
                  <a:tcPr marL="5484" marR="5484" marT="5484" marB="0" anchor="ctr"/>
                </a:tc>
                <a:tc>
                  <a:txBody>
                    <a:bodyPr/>
                    <a:lstStyle/>
                    <a:p>
                      <a:pPr marL="0" algn="ctr" defTabSz="932742" rtl="0" eaLnBrk="1" fontAlgn="b" latinLnBrk="0" hangingPunct="1"/>
                      <a:r>
                        <a:rPr lang="en-US" sz="1400" b="1" kern="1200" dirty="0">
                          <a:gradFill>
                            <a:gsLst>
                              <a:gs pos="2917">
                                <a:schemeClr val="tx1"/>
                              </a:gs>
                              <a:gs pos="30000">
                                <a:schemeClr val="tx1"/>
                              </a:gs>
                            </a:gsLst>
                            <a:lin ang="5400000" scaled="0"/>
                          </a:gradFill>
                          <a:latin typeface="Times New Roman" panose="02020603050405020304" pitchFamily="18" charset="0"/>
                          <a:ea typeface="+mn-ea"/>
                          <a:cs typeface="Times New Roman" panose="02020603050405020304" pitchFamily="18" charset="0"/>
                        </a:rPr>
                        <a:t>SVHN</a:t>
                      </a:r>
                    </a:p>
                  </a:txBody>
                  <a:tcPr marL="5484" marR="5484" marT="5484" marB="0" anchor="ctr"/>
                </a:tc>
                <a:extLst>
                  <a:ext uri="{0D108BD9-81ED-4DB2-BD59-A6C34878D82A}">
                    <a16:rowId xmlns:a16="http://schemas.microsoft.com/office/drawing/2014/main" val="80760696"/>
                  </a:ext>
                </a:extLst>
              </a:tr>
              <a:tr h="362825">
                <a:tc rowSpan="2">
                  <a:txBody>
                    <a:bodyPr/>
                    <a:lstStyle/>
                    <a:p>
                      <a:pPr algn="ctr" fontAlgn="b"/>
                      <a:r>
                        <a:rPr lang="en-US" sz="1400" kern="1200" dirty="0">
                          <a:gradFill>
                            <a:gsLst>
                              <a:gs pos="2917">
                                <a:schemeClr val="tx1"/>
                              </a:gs>
                              <a:gs pos="30000">
                                <a:schemeClr val="tx1"/>
                              </a:gs>
                            </a:gsLst>
                            <a:lin ang="5400000" scaled="0"/>
                          </a:gradFill>
                          <a:latin typeface="Times New Roman" panose="02020603050405020304" pitchFamily="18" charset="0"/>
                          <a:ea typeface="+mn-ea"/>
                          <a:cs typeface="Times New Roman" panose="02020603050405020304" pitchFamily="18" charset="0"/>
                        </a:rPr>
                        <a:t>FractalNet</a:t>
                      </a:r>
                    </a:p>
                    <a:p>
                      <a:pPr algn="ctr" fontAlgn="b"/>
                      <a:r>
                        <a:rPr lang="en-US" sz="1400" kern="1200" dirty="0">
                          <a:gradFill>
                            <a:gsLst>
                              <a:gs pos="2917">
                                <a:schemeClr val="tx1"/>
                              </a:gs>
                              <a:gs pos="30000">
                                <a:schemeClr val="tx1"/>
                              </a:gs>
                            </a:gsLst>
                            <a:lin ang="5400000" scaled="0"/>
                          </a:gradFill>
                          <a:latin typeface="Times New Roman" panose="02020603050405020304" pitchFamily="18" charset="0"/>
                          <a:ea typeface="+mn-ea"/>
                          <a:cs typeface="Times New Roman" panose="02020603050405020304" pitchFamily="18" charset="0"/>
                        </a:rPr>
                        <a:t>with DO/DP</a:t>
                      </a:r>
                    </a:p>
                  </a:txBody>
                  <a:tcPr marL="5484" marR="5484" marT="5484" marB="0" anchor="ctr"/>
                </a:tc>
                <a:tc>
                  <a:txBody>
                    <a:bodyPr/>
                    <a:lstStyle/>
                    <a:p>
                      <a:pPr algn="ctr" fontAlgn="b"/>
                      <a:r>
                        <a:rPr lang="en-US" sz="1400" u="none" strike="noStrike">
                          <a:effectLst/>
                          <a:latin typeface="Times New Roman" panose="02020603050405020304" pitchFamily="18" charset="0"/>
                          <a:ea typeface="Segoe UI Symbol" panose="020B0502040204020203" pitchFamily="34" charset="0"/>
                          <a:cs typeface="Times New Roman" panose="02020603050405020304" pitchFamily="18" charset="0"/>
                        </a:rPr>
                        <a:t>21</a:t>
                      </a:r>
                      <a:endParaRPr lang="en-US" sz="1400" b="0" i="0" u="none" strike="noStrike">
                        <a:solidFill>
                          <a:srgbClr val="000000"/>
                        </a:solidFill>
                        <a:effectLst/>
                        <a:latin typeface="Times New Roman" panose="02020603050405020304" pitchFamily="18" charset="0"/>
                        <a:ea typeface="Segoe UI Symbol" panose="020B0502040204020203" pitchFamily="34" charset="0"/>
                        <a:cs typeface="Times New Roman" panose="02020603050405020304" pitchFamily="18" charset="0"/>
                      </a:endParaRPr>
                    </a:p>
                  </a:txBody>
                  <a:tcPr marL="5484" marR="5484" marT="5484" marB="0" anchor="ctr">
                    <a:lnR w="12700" cap="flat" cmpd="sng" algn="ctr">
                      <a:noFill/>
                      <a:prstDash val="solid"/>
                      <a:round/>
                      <a:headEnd type="none" w="med" len="med"/>
                      <a:tailEnd type="none" w="med" len="med"/>
                    </a:lnR>
                    <a:lnB w="12700" cap="flat" cmpd="sng" algn="ctr">
                      <a:noFill/>
                      <a:prstDash val="solid"/>
                      <a:round/>
                      <a:headEnd type="none" w="med" len="med"/>
                      <a:tailEnd type="none" w="med" len="med"/>
                    </a:lnB>
                  </a:tcPr>
                </a:tc>
                <a:tc>
                  <a:txBody>
                    <a:bodyPr/>
                    <a:lstStyle/>
                    <a:p>
                      <a:pPr algn="ctr" fontAlgn="b"/>
                      <a:r>
                        <a:rPr lang="en-US" sz="1400" u="none" strike="noStrike">
                          <a:effectLst/>
                          <a:latin typeface="Times New Roman" panose="02020603050405020304" pitchFamily="18" charset="0"/>
                          <a:ea typeface="Segoe UI Symbol" panose="020B0502040204020203" pitchFamily="34" charset="0"/>
                          <a:cs typeface="Times New Roman" panose="02020603050405020304" pitchFamily="18" charset="0"/>
                        </a:rPr>
                        <a:t> 38.6M </a:t>
                      </a:r>
                      <a:endParaRPr lang="en-US" sz="1400" b="0" i="0" u="none" strike="noStrike">
                        <a:solidFill>
                          <a:srgbClr val="000000"/>
                        </a:solidFill>
                        <a:effectLst/>
                        <a:latin typeface="Times New Roman" panose="02020603050405020304" pitchFamily="18" charset="0"/>
                        <a:ea typeface="Segoe UI Symbol" panose="020B0502040204020203" pitchFamily="34" charset="0"/>
                        <a:cs typeface="Times New Roman" panose="02020603050405020304" pitchFamily="18" charset="0"/>
                      </a:endParaRPr>
                    </a:p>
                  </a:txBody>
                  <a:tcPr marL="5484" marR="5484" marT="5484" marB="0" anchor="ctr">
                    <a:lnL w="12700" cap="flat" cmpd="sng" algn="ctr">
                      <a:noFill/>
                      <a:prstDash val="solid"/>
                      <a:round/>
                      <a:headEnd type="none" w="med" len="med"/>
                      <a:tailEnd type="none" w="med" len="med"/>
                    </a:lnL>
                    <a:lnB w="12700" cap="flat" cmpd="sng" algn="ctr">
                      <a:noFill/>
                      <a:prstDash val="solid"/>
                      <a:round/>
                      <a:headEnd type="none" w="med" len="med"/>
                      <a:tailEnd type="none" w="med" len="med"/>
                    </a:lnB>
                  </a:tcPr>
                </a:tc>
                <a:tc>
                  <a:txBody>
                    <a:bodyPr/>
                    <a:lstStyle/>
                    <a:p>
                      <a:pPr algn="ctr" fontAlgn="b"/>
                      <a:r>
                        <a:rPr lang="en-US" sz="1400" u="none" strike="noStrike">
                          <a:effectLst/>
                          <a:latin typeface="Times New Roman" panose="02020603050405020304" pitchFamily="18" charset="0"/>
                          <a:ea typeface="Segoe UI Symbol" panose="020B0502040204020203" pitchFamily="34" charset="0"/>
                          <a:cs typeface="Times New Roman" panose="02020603050405020304" pitchFamily="18" charset="0"/>
                        </a:rPr>
                        <a:t>5.22</a:t>
                      </a:r>
                      <a:endParaRPr lang="en-US" sz="1400" b="0" i="0" u="none" strike="noStrike">
                        <a:solidFill>
                          <a:srgbClr val="000000"/>
                        </a:solidFill>
                        <a:effectLst/>
                        <a:latin typeface="Times New Roman" panose="02020603050405020304" pitchFamily="18" charset="0"/>
                        <a:ea typeface="Segoe UI Symbol" panose="020B0502040204020203" pitchFamily="34" charset="0"/>
                        <a:cs typeface="Times New Roman" panose="02020603050405020304" pitchFamily="18" charset="0"/>
                      </a:endParaRPr>
                    </a:p>
                  </a:txBody>
                  <a:tcPr marL="5484" marR="5484" marT="5484" marB="0" anchor="ctr">
                    <a:lnB w="12700" cap="flat" cmpd="sng" algn="ctr">
                      <a:noFill/>
                      <a:prstDash val="solid"/>
                      <a:round/>
                      <a:headEnd type="none" w="med" len="med"/>
                      <a:tailEnd type="none" w="med" len="med"/>
                    </a:lnB>
                  </a:tcPr>
                </a:tc>
                <a:tc>
                  <a:txBody>
                    <a:bodyPr/>
                    <a:lstStyle/>
                    <a:p>
                      <a:pPr algn="ctr" fontAlgn="b"/>
                      <a:r>
                        <a:rPr lang="en-US" sz="1400" u="none" strike="noStrike">
                          <a:effectLst/>
                          <a:latin typeface="Times New Roman" panose="02020603050405020304" pitchFamily="18" charset="0"/>
                          <a:ea typeface="Segoe UI Symbol" panose="020B0502040204020203" pitchFamily="34" charset="0"/>
                          <a:cs typeface="Times New Roman" panose="02020603050405020304" pitchFamily="18" charset="0"/>
                        </a:rPr>
                        <a:t>23.30</a:t>
                      </a:r>
                      <a:endParaRPr lang="en-US" sz="1400" b="0" i="0" u="none" strike="noStrike">
                        <a:solidFill>
                          <a:srgbClr val="000000"/>
                        </a:solidFill>
                        <a:effectLst/>
                        <a:latin typeface="Times New Roman" panose="02020603050405020304" pitchFamily="18" charset="0"/>
                        <a:ea typeface="Segoe UI Symbol" panose="020B0502040204020203" pitchFamily="34" charset="0"/>
                        <a:cs typeface="Times New Roman" panose="02020603050405020304" pitchFamily="18" charset="0"/>
                      </a:endParaRPr>
                    </a:p>
                  </a:txBody>
                  <a:tcPr marL="5484" marR="5484" marT="5484" marB="0" anchor="ctr">
                    <a:lnB w="12700" cap="flat" cmpd="sng" algn="ctr">
                      <a:noFill/>
                      <a:prstDash val="solid"/>
                      <a:round/>
                      <a:headEnd type="none" w="med" len="med"/>
                      <a:tailEnd type="none" w="med" len="med"/>
                    </a:lnB>
                  </a:tcPr>
                </a:tc>
                <a:tc>
                  <a:txBody>
                    <a:bodyPr/>
                    <a:lstStyle/>
                    <a:p>
                      <a:pPr algn="ctr" fontAlgn="b"/>
                      <a:r>
                        <a:rPr lang="en-US" sz="1400" u="none" strike="noStrike">
                          <a:effectLst/>
                          <a:latin typeface="Times New Roman" panose="02020603050405020304" pitchFamily="18" charset="0"/>
                          <a:ea typeface="Segoe UI Symbol" panose="020B0502040204020203" pitchFamily="34" charset="0"/>
                          <a:cs typeface="Times New Roman" panose="02020603050405020304" pitchFamily="18" charset="0"/>
                        </a:rPr>
                        <a:t>2.01</a:t>
                      </a:r>
                      <a:endParaRPr lang="en-US" sz="1400" b="0" i="0" u="none" strike="noStrike">
                        <a:solidFill>
                          <a:srgbClr val="000000"/>
                        </a:solidFill>
                        <a:effectLst/>
                        <a:latin typeface="Times New Roman" panose="02020603050405020304" pitchFamily="18" charset="0"/>
                        <a:ea typeface="Segoe UI Symbol" panose="020B0502040204020203" pitchFamily="34" charset="0"/>
                        <a:cs typeface="Times New Roman" panose="02020603050405020304" pitchFamily="18" charset="0"/>
                      </a:endParaRPr>
                    </a:p>
                  </a:txBody>
                  <a:tcPr marL="5484" marR="5484" marT="5484" marB="0" anchor="ctr">
                    <a:lnB w="12700" cap="flat" cmpd="sng" algn="ctr">
                      <a:noFill/>
                      <a:prstDash val="solid"/>
                      <a:round/>
                      <a:headEnd type="none" w="med" len="med"/>
                      <a:tailEnd type="none" w="med" len="med"/>
                    </a:lnB>
                  </a:tcPr>
                </a:tc>
                <a:extLst>
                  <a:ext uri="{0D108BD9-81ED-4DB2-BD59-A6C34878D82A}">
                    <a16:rowId xmlns:a16="http://schemas.microsoft.com/office/drawing/2014/main" val="1580872271"/>
                  </a:ext>
                </a:extLst>
              </a:tr>
              <a:tr h="325938">
                <a:tc vMerge="1">
                  <a:txBody>
                    <a:bodyPr/>
                    <a:lstStyle/>
                    <a:p>
                      <a:pPr algn="ctr" fontAlgn="b"/>
                      <a:endParaRPr lang="en-US" sz="1100" b="0" i="0" u="none" strike="noStrike" dirty="0">
                        <a:solidFill>
                          <a:srgbClr val="000000"/>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ctr" fontAlgn="b"/>
                      <a:r>
                        <a:rPr lang="en-US" sz="1400" u="none" strike="noStrike">
                          <a:effectLst/>
                          <a:latin typeface="Times New Roman" panose="02020603050405020304" pitchFamily="18" charset="0"/>
                          <a:ea typeface="Segoe UI Symbol" panose="020B0502040204020203" pitchFamily="34" charset="0"/>
                          <a:cs typeface="Times New Roman" panose="02020603050405020304" pitchFamily="18" charset="0"/>
                        </a:rPr>
                        <a:t>21</a:t>
                      </a:r>
                      <a:endParaRPr lang="en-US" sz="1400" b="0" i="0" u="none" strike="noStrike">
                        <a:solidFill>
                          <a:srgbClr val="000000"/>
                        </a:solidFill>
                        <a:effectLst/>
                        <a:latin typeface="Times New Roman" panose="02020603050405020304" pitchFamily="18" charset="0"/>
                        <a:ea typeface="Segoe UI Symbol" panose="020B0502040204020203" pitchFamily="34" charset="0"/>
                        <a:cs typeface="Times New Roman" panose="02020603050405020304" pitchFamily="18" charset="0"/>
                      </a:endParaRPr>
                    </a:p>
                  </a:txBody>
                  <a:tcPr marL="5484" marR="5484" marT="5484" marB="0" anchor="ctr">
                    <a:lnR w="12700" cap="flat" cmpd="sng" algn="ctr">
                      <a:noFill/>
                      <a:prstDash val="solid"/>
                      <a:round/>
                      <a:headEnd type="none" w="med" len="med"/>
                      <a:tailEnd type="none" w="med" len="med"/>
                    </a:lnR>
                    <a:lnT w="12700" cap="flat" cmpd="sng" algn="ctr">
                      <a:noFill/>
                      <a:prstDash val="solid"/>
                      <a:round/>
                      <a:headEnd type="none" w="med" len="med"/>
                      <a:tailEnd type="none" w="med" len="med"/>
                    </a:lnT>
                  </a:tcPr>
                </a:tc>
                <a:tc>
                  <a:txBody>
                    <a:bodyPr/>
                    <a:lstStyle/>
                    <a:p>
                      <a:pPr algn="ctr" fontAlgn="b"/>
                      <a:r>
                        <a:rPr lang="en-US" sz="1400" u="none" strike="noStrike">
                          <a:effectLst/>
                          <a:latin typeface="Times New Roman" panose="02020603050405020304" pitchFamily="18" charset="0"/>
                          <a:ea typeface="Segoe UI Symbol" panose="020B0502040204020203" pitchFamily="34" charset="0"/>
                          <a:cs typeface="Times New Roman" panose="02020603050405020304" pitchFamily="18" charset="0"/>
                        </a:rPr>
                        <a:t> 38.6M </a:t>
                      </a:r>
                      <a:endParaRPr lang="en-US" sz="1400" b="0" i="0" u="none" strike="noStrike">
                        <a:solidFill>
                          <a:srgbClr val="000000"/>
                        </a:solidFill>
                        <a:effectLst/>
                        <a:latin typeface="Times New Roman" panose="02020603050405020304" pitchFamily="18" charset="0"/>
                        <a:ea typeface="Segoe UI Symbol" panose="020B0502040204020203" pitchFamily="34" charset="0"/>
                        <a:cs typeface="Times New Roman" panose="02020603050405020304" pitchFamily="18" charset="0"/>
                      </a:endParaRPr>
                    </a:p>
                  </a:txBody>
                  <a:tcPr marL="5484" marR="5484" marT="5484" marB="0"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tcPr>
                </a:tc>
                <a:tc>
                  <a:txBody>
                    <a:bodyPr/>
                    <a:lstStyle/>
                    <a:p>
                      <a:pPr algn="ctr" fontAlgn="b"/>
                      <a:r>
                        <a:rPr lang="en-US" sz="1400" u="none" strike="noStrike">
                          <a:effectLst/>
                          <a:latin typeface="Times New Roman" panose="02020603050405020304" pitchFamily="18" charset="0"/>
                          <a:ea typeface="Segoe UI Symbol" panose="020B0502040204020203" pitchFamily="34" charset="0"/>
                          <a:cs typeface="Times New Roman" panose="02020603050405020304" pitchFamily="18" charset="0"/>
                        </a:rPr>
                        <a:t>4.60</a:t>
                      </a:r>
                      <a:endParaRPr lang="en-US" sz="1400" b="0" i="0" u="none" strike="noStrike">
                        <a:solidFill>
                          <a:srgbClr val="000000"/>
                        </a:solidFill>
                        <a:effectLst/>
                        <a:latin typeface="Times New Roman" panose="02020603050405020304" pitchFamily="18" charset="0"/>
                        <a:ea typeface="Segoe UI Symbol" panose="020B0502040204020203" pitchFamily="34" charset="0"/>
                        <a:cs typeface="Times New Roman" panose="02020603050405020304" pitchFamily="18" charset="0"/>
                      </a:endParaRPr>
                    </a:p>
                  </a:txBody>
                  <a:tcPr marL="5484" marR="5484" marT="5484" marB="0" anchor="ctr">
                    <a:lnT w="12700" cap="flat" cmpd="sng" algn="ctr">
                      <a:noFill/>
                      <a:prstDash val="solid"/>
                      <a:round/>
                      <a:headEnd type="none" w="med" len="med"/>
                      <a:tailEnd type="none" w="med" len="med"/>
                    </a:lnT>
                  </a:tcPr>
                </a:tc>
                <a:tc>
                  <a:txBody>
                    <a:bodyPr/>
                    <a:lstStyle/>
                    <a:p>
                      <a:pPr algn="ctr" fontAlgn="b"/>
                      <a:r>
                        <a:rPr lang="en-US" sz="1400" u="none" strike="noStrike" dirty="0">
                          <a:effectLst/>
                          <a:latin typeface="Times New Roman" panose="02020603050405020304" pitchFamily="18" charset="0"/>
                          <a:ea typeface="Segoe UI Symbol" panose="020B0502040204020203" pitchFamily="34" charset="0"/>
                          <a:cs typeface="Times New Roman" panose="02020603050405020304" pitchFamily="18" charset="0"/>
                        </a:rPr>
                        <a:t>23.73</a:t>
                      </a:r>
                      <a:endParaRPr lang="en-US" sz="1400" b="0" i="0" u="none" strike="noStrike" dirty="0">
                        <a:solidFill>
                          <a:srgbClr val="000000"/>
                        </a:solidFill>
                        <a:effectLst/>
                        <a:latin typeface="Times New Roman" panose="02020603050405020304" pitchFamily="18" charset="0"/>
                        <a:ea typeface="Segoe UI Symbol" panose="020B0502040204020203" pitchFamily="34" charset="0"/>
                        <a:cs typeface="Times New Roman" panose="02020603050405020304" pitchFamily="18" charset="0"/>
                      </a:endParaRPr>
                    </a:p>
                  </a:txBody>
                  <a:tcPr marL="5484" marR="5484" marT="5484" marB="0" anchor="ctr">
                    <a:lnT w="12700" cap="flat" cmpd="sng" algn="ctr">
                      <a:noFill/>
                      <a:prstDash val="solid"/>
                      <a:round/>
                      <a:headEnd type="none" w="med" len="med"/>
                      <a:tailEnd type="none" w="med" len="med"/>
                    </a:lnT>
                  </a:tcPr>
                </a:tc>
                <a:tc>
                  <a:txBody>
                    <a:bodyPr/>
                    <a:lstStyle/>
                    <a:p>
                      <a:pPr algn="ctr" fontAlgn="b"/>
                      <a:r>
                        <a:rPr lang="en-US" sz="1400" u="none" strike="noStrike" dirty="0">
                          <a:effectLst/>
                          <a:latin typeface="Times New Roman" panose="02020603050405020304" pitchFamily="18" charset="0"/>
                          <a:ea typeface="Segoe UI Symbol" panose="020B0502040204020203" pitchFamily="34" charset="0"/>
                          <a:cs typeface="Times New Roman" panose="02020603050405020304" pitchFamily="18" charset="0"/>
                        </a:rPr>
                        <a:t>1.87</a:t>
                      </a:r>
                      <a:endParaRPr lang="en-US" sz="1400" b="0" i="0" u="none" strike="noStrike" dirty="0">
                        <a:solidFill>
                          <a:srgbClr val="000000"/>
                        </a:solidFill>
                        <a:effectLst/>
                        <a:latin typeface="Times New Roman" panose="02020603050405020304" pitchFamily="18" charset="0"/>
                        <a:ea typeface="Segoe UI Symbol" panose="020B0502040204020203" pitchFamily="34" charset="0"/>
                        <a:cs typeface="Times New Roman" panose="02020603050405020304" pitchFamily="18" charset="0"/>
                      </a:endParaRPr>
                    </a:p>
                  </a:txBody>
                  <a:tcPr marL="5484" marR="5484" marT="5484" marB="0" anchor="ctr">
                    <a:lnT w="12700" cap="flat" cmpd="sng" algn="ctr">
                      <a:noFill/>
                      <a:prstDash val="solid"/>
                      <a:round/>
                      <a:headEnd type="none" w="med" len="med"/>
                      <a:tailEnd type="none" w="med" len="med"/>
                    </a:lnT>
                  </a:tcPr>
                </a:tc>
                <a:extLst>
                  <a:ext uri="{0D108BD9-81ED-4DB2-BD59-A6C34878D82A}">
                    <a16:rowId xmlns:a16="http://schemas.microsoft.com/office/drawing/2014/main" val="2432909660"/>
                  </a:ext>
                </a:extLst>
              </a:tr>
              <a:tr h="325938">
                <a:tc>
                  <a:txBody>
                    <a:bodyPr/>
                    <a:lstStyle/>
                    <a:p>
                      <a:pPr algn="ctr" fontAlgn="b"/>
                      <a:r>
                        <a:rPr lang="en-US" sz="1400" kern="1200" dirty="0">
                          <a:gradFill>
                            <a:gsLst>
                              <a:gs pos="2917">
                                <a:schemeClr val="tx1"/>
                              </a:gs>
                              <a:gs pos="30000">
                                <a:schemeClr val="tx1"/>
                              </a:gs>
                            </a:gsLst>
                            <a:lin ang="5400000" scaled="0"/>
                          </a:gradFill>
                          <a:latin typeface="Times New Roman" panose="02020603050405020304" pitchFamily="18" charset="0"/>
                          <a:ea typeface="+mn-ea"/>
                          <a:cs typeface="Times New Roman" panose="02020603050405020304" pitchFamily="18" charset="0"/>
                        </a:rPr>
                        <a:t>ResNet </a:t>
                      </a:r>
                    </a:p>
                  </a:txBody>
                  <a:tcPr marL="5484" marR="5484" marT="5484" marB="0" anchor="ctr">
                    <a:lnB w="12700" cmpd="sng">
                      <a:noFill/>
                    </a:lnB>
                    <a:solidFill>
                      <a:schemeClr val="bg1"/>
                    </a:solidFill>
                  </a:tcPr>
                </a:tc>
                <a:tc>
                  <a:txBody>
                    <a:bodyPr/>
                    <a:lstStyle/>
                    <a:p>
                      <a:pPr algn="ctr" fontAlgn="b"/>
                      <a:r>
                        <a:rPr lang="en-US" sz="1400" u="none" strike="noStrike" dirty="0">
                          <a:effectLst/>
                          <a:latin typeface="Times New Roman" panose="02020603050405020304" pitchFamily="18" charset="0"/>
                          <a:ea typeface="Segoe UI Symbol" panose="020B0502040204020203" pitchFamily="34" charset="0"/>
                          <a:cs typeface="Times New Roman" panose="02020603050405020304" pitchFamily="18" charset="0"/>
                        </a:rPr>
                        <a:t>110</a:t>
                      </a:r>
                      <a:endParaRPr lang="en-US" sz="1400" b="0" i="0" u="none" strike="noStrike" dirty="0">
                        <a:solidFill>
                          <a:srgbClr val="000000"/>
                        </a:solidFill>
                        <a:effectLst/>
                        <a:latin typeface="Times New Roman" panose="02020603050405020304" pitchFamily="18" charset="0"/>
                        <a:ea typeface="Segoe UI Symbol" panose="020B0502040204020203" pitchFamily="34" charset="0"/>
                        <a:cs typeface="Times New Roman" panose="02020603050405020304" pitchFamily="18" charset="0"/>
                      </a:endParaRPr>
                    </a:p>
                  </a:txBody>
                  <a:tcPr marL="5484" marR="5484" marT="5484" marB="0" anchor="ctr">
                    <a:lnR w="12700" cap="flat" cmpd="sng" algn="ctr">
                      <a:noFill/>
                      <a:prstDash val="solid"/>
                      <a:round/>
                      <a:headEnd type="none" w="med" len="med"/>
                      <a:tailEnd type="none" w="med" len="med"/>
                    </a:lnR>
                    <a:lnB w="12700" cmpd="sng">
                      <a:noFill/>
                    </a:lnB>
                    <a:solidFill>
                      <a:schemeClr val="bg1"/>
                    </a:solidFill>
                  </a:tcPr>
                </a:tc>
                <a:tc>
                  <a:txBody>
                    <a:bodyPr/>
                    <a:lstStyle/>
                    <a:p>
                      <a:pPr algn="ctr" fontAlgn="b"/>
                      <a:r>
                        <a:rPr lang="en-US" sz="1400" u="none" strike="noStrike" dirty="0">
                          <a:effectLst/>
                          <a:latin typeface="Times New Roman" panose="02020603050405020304" pitchFamily="18" charset="0"/>
                          <a:ea typeface="Segoe UI Symbol" panose="020B0502040204020203" pitchFamily="34" charset="0"/>
                          <a:cs typeface="Times New Roman" panose="02020603050405020304" pitchFamily="18" charset="0"/>
                        </a:rPr>
                        <a:t> 1.7M </a:t>
                      </a:r>
                      <a:endParaRPr lang="en-US" sz="1400" b="0" i="0" u="none" strike="noStrike" dirty="0">
                        <a:solidFill>
                          <a:srgbClr val="000000"/>
                        </a:solidFill>
                        <a:effectLst/>
                        <a:latin typeface="Times New Roman" panose="02020603050405020304" pitchFamily="18" charset="0"/>
                        <a:ea typeface="Segoe UI Symbol" panose="020B0502040204020203" pitchFamily="34" charset="0"/>
                        <a:cs typeface="Times New Roman" panose="02020603050405020304" pitchFamily="18" charset="0"/>
                      </a:endParaRPr>
                    </a:p>
                  </a:txBody>
                  <a:tcPr marL="5484" marR="5484" marT="5484" marB="0" anchor="ctr">
                    <a:lnL w="12700" cap="flat" cmpd="sng" algn="ctr">
                      <a:noFill/>
                      <a:prstDash val="solid"/>
                      <a:round/>
                      <a:headEnd type="none" w="med" len="med"/>
                      <a:tailEnd type="none" w="med" len="med"/>
                    </a:lnL>
                    <a:lnB w="12700" cmpd="sng">
                      <a:noFill/>
                    </a:lnB>
                    <a:solidFill>
                      <a:schemeClr val="bg1"/>
                    </a:solidFill>
                  </a:tcPr>
                </a:tc>
                <a:tc>
                  <a:txBody>
                    <a:bodyPr/>
                    <a:lstStyle/>
                    <a:p>
                      <a:pPr algn="ctr" fontAlgn="b"/>
                      <a:r>
                        <a:rPr lang="en-US" sz="1400" u="none" strike="noStrike" dirty="0">
                          <a:effectLst/>
                          <a:latin typeface="Times New Roman" panose="02020603050405020304" pitchFamily="18" charset="0"/>
                          <a:ea typeface="Segoe UI Symbol" panose="020B0502040204020203" pitchFamily="34" charset="0"/>
                          <a:cs typeface="Times New Roman" panose="02020603050405020304" pitchFamily="18" charset="0"/>
                        </a:rPr>
                        <a:t>6.41</a:t>
                      </a:r>
                      <a:endParaRPr lang="en-US" sz="1400" b="0" i="0" u="none" strike="noStrike" dirty="0">
                        <a:solidFill>
                          <a:srgbClr val="000000"/>
                        </a:solidFill>
                        <a:effectLst/>
                        <a:latin typeface="Times New Roman" panose="02020603050405020304" pitchFamily="18" charset="0"/>
                        <a:ea typeface="Segoe UI Symbol" panose="020B0502040204020203" pitchFamily="34" charset="0"/>
                        <a:cs typeface="Times New Roman" panose="02020603050405020304" pitchFamily="18" charset="0"/>
                      </a:endParaRPr>
                    </a:p>
                  </a:txBody>
                  <a:tcPr marL="5484" marR="5484" marT="5484" marB="0" anchor="ctr">
                    <a:lnB w="12700" cmpd="sng">
                      <a:noFill/>
                    </a:lnB>
                    <a:solidFill>
                      <a:schemeClr val="bg1"/>
                    </a:solidFill>
                  </a:tcPr>
                </a:tc>
                <a:tc>
                  <a:txBody>
                    <a:bodyPr/>
                    <a:lstStyle/>
                    <a:p>
                      <a:pPr algn="ctr" fontAlgn="b"/>
                      <a:r>
                        <a:rPr lang="en-US" sz="1400" u="none" strike="noStrike" dirty="0">
                          <a:effectLst/>
                          <a:latin typeface="Times New Roman" panose="02020603050405020304" pitchFamily="18" charset="0"/>
                          <a:ea typeface="Segoe UI Symbol" panose="020B0502040204020203" pitchFamily="34" charset="0"/>
                          <a:cs typeface="Times New Roman" panose="02020603050405020304" pitchFamily="18" charset="0"/>
                        </a:rPr>
                        <a:t>27.22</a:t>
                      </a:r>
                      <a:endParaRPr lang="en-US" sz="1400" b="0" i="0" u="none" strike="noStrike" dirty="0">
                        <a:solidFill>
                          <a:srgbClr val="000000"/>
                        </a:solidFill>
                        <a:effectLst/>
                        <a:latin typeface="Times New Roman" panose="02020603050405020304" pitchFamily="18" charset="0"/>
                        <a:ea typeface="Segoe UI Symbol" panose="020B0502040204020203" pitchFamily="34" charset="0"/>
                        <a:cs typeface="Times New Roman" panose="02020603050405020304" pitchFamily="18" charset="0"/>
                      </a:endParaRPr>
                    </a:p>
                  </a:txBody>
                  <a:tcPr marL="5484" marR="5484" marT="5484" marB="0" anchor="ctr">
                    <a:lnB w="12700" cmpd="sng">
                      <a:noFill/>
                    </a:lnB>
                    <a:solidFill>
                      <a:schemeClr val="bg1"/>
                    </a:solidFill>
                  </a:tcPr>
                </a:tc>
                <a:tc>
                  <a:txBody>
                    <a:bodyPr/>
                    <a:lstStyle/>
                    <a:p>
                      <a:pPr algn="ctr" fontAlgn="b"/>
                      <a:r>
                        <a:rPr lang="en-US" sz="1400" u="none" strike="noStrike" dirty="0">
                          <a:effectLst/>
                          <a:latin typeface="Times New Roman" panose="02020603050405020304" pitchFamily="18" charset="0"/>
                          <a:ea typeface="Segoe UI Symbol" panose="020B0502040204020203" pitchFamily="34" charset="0"/>
                          <a:cs typeface="Times New Roman" panose="02020603050405020304" pitchFamily="18" charset="0"/>
                        </a:rPr>
                        <a:t>2.01</a:t>
                      </a:r>
                      <a:endParaRPr lang="en-US" sz="1400" b="0" i="0" u="none" strike="noStrike" dirty="0">
                        <a:solidFill>
                          <a:srgbClr val="000000"/>
                        </a:solidFill>
                        <a:effectLst/>
                        <a:latin typeface="Times New Roman" panose="02020603050405020304" pitchFamily="18" charset="0"/>
                        <a:ea typeface="Segoe UI Symbol" panose="020B0502040204020203" pitchFamily="34" charset="0"/>
                        <a:cs typeface="Times New Roman" panose="02020603050405020304" pitchFamily="18" charset="0"/>
                      </a:endParaRPr>
                    </a:p>
                  </a:txBody>
                  <a:tcPr marL="5484" marR="5484" marT="5484" marB="0" anchor="ctr">
                    <a:lnB w="12700" cmpd="sng">
                      <a:noFill/>
                    </a:lnB>
                    <a:solidFill>
                      <a:schemeClr val="bg1"/>
                    </a:solidFill>
                  </a:tcPr>
                </a:tc>
                <a:extLst>
                  <a:ext uri="{0D108BD9-81ED-4DB2-BD59-A6C34878D82A}">
                    <a16:rowId xmlns:a16="http://schemas.microsoft.com/office/drawing/2014/main" val="2663481757"/>
                  </a:ext>
                </a:extLst>
              </a:tr>
              <a:tr h="325938">
                <a:tc>
                  <a:txBody>
                    <a:bodyPr/>
                    <a:lstStyle/>
                    <a:p>
                      <a:pPr algn="ctr" fontAlgn="b"/>
                      <a:r>
                        <a:rPr lang="en-US" sz="1400" kern="1200" dirty="0">
                          <a:gradFill>
                            <a:gsLst>
                              <a:gs pos="2917">
                                <a:schemeClr val="tx1"/>
                              </a:gs>
                              <a:gs pos="30000">
                                <a:schemeClr val="tx1"/>
                              </a:gs>
                            </a:gsLst>
                            <a:lin ang="5400000" scaled="0"/>
                          </a:gradFill>
                          <a:latin typeface="Times New Roman" panose="02020603050405020304" pitchFamily="18" charset="0"/>
                          <a:ea typeface="+mn-ea"/>
                          <a:cs typeface="Times New Roman" panose="02020603050405020304" pitchFamily="18" charset="0"/>
                        </a:rPr>
                        <a:t>ResNet (pre-act)</a:t>
                      </a:r>
                    </a:p>
                  </a:txBody>
                  <a:tcPr marL="5484" marR="5484" marT="5484" marB="0" anchor="ctr">
                    <a:lnT w="12700" cmpd="sng">
                      <a:noFill/>
                    </a:lnT>
                  </a:tcPr>
                </a:tc>
                <a:tc>
                  <a:txBody>
                    <a:bodyPr/>
                    <a:lstStyle/>
                    <a:p>
                      <a:pPr algn="ctr" fontAlgn="b"/>
                      <a:r>
                        <a:rPr lang="en-US" sz="1400" u="none" strike="noStrike" dirty="0">
                          <a:effectLst/>
                          <a:latin typeface="Times New Roman" panose="02020603050405020304" pitchFamily="18" charset="0"/>
                          <a:ea typeface="Segoe UI Symbol" panose="020B0502040204020203" pitchFamily="34" charset="0"/>
                          <a:cs typeface="Times New Roman" panose="02020603050405020304" pitchFamily="18" charset="0"/>
                        </a:rPr>
                        <a:t>164</a:t>
                      </a:r>
                      <a:endParaRPr lang="en-US" sz="1400" b="0" i="0" u="none" strike="noStrike" dirty="0">
                        <a:solidFill>
                          <a:srgbClr val="000000"/>
                        </a:solidFill>
                        <a:effectLst/>
                        <a:latin typeface="Times New Roman" panose="02020603050405020304" pitchFamily="18" charset="0"/>
                        <a:ea typeface="Segoe UI Symbol" panose="020B0502040204020203" pitchFamily="34" charset="0"/>
                        <a:cs typeface="Times New Roman" panose="02020603050405020304" pitchFamily="18" charset="0"/>
                      </a:endParaRPr>
                    </a:p>
                  </a:txBody>
                  <a:tcPr marL="5484" marR="5484" marT="5484" marB="0" anchor="ctr">
                    <a:lnR w="12700" cap="flat" cmpd="sng" algn="ctr">
                      <a:noFill/>
                      <a:prstDash val="solid"/>
                      <a:round/>
                      <a:headEnd type="none" w="med" len="med"/>
                      <a:tailEnd type="none" w="med" len="med"/>
                    </a:lnR>
                    <a:lnT w="12700" cmpd="sng">
                      <a:noFill/>
                    </a:lnT>
                  </a:tcPr>
                </a:tc>
                <a:tc>
                  <a:txBody>
                    <a:bodyPr/>
                    <a:lstStyle/>
                    <a:p>
                      <a:pPr algn="ctr" fontAlgn="b"/>
                      <a:r>
                        <a:rPr lang="en-US" sz="1400" u="none" strike="noStrike" dirty="0">
                          <a:effectLst/>
                          <a:latin typeface="Times New Roman" panose="02020603050405020304" pitchFamily="18" charset="0"/>
                          <a:ea typeface="Segoe UI Symbol" panose="020B0502040204020203" pitchFamily="34" charset="0"/>
                          <a:cs typeface="Times New Roman" panose="02020603050405020304" pitchFamily="18" charset="0"/>
                        </a:rPr>
                        <a:t>1.7M</a:t>
                      </a:r>
                      <a:endParaRPr lang="en-US" sz="1400" b="0" i="0" u="none" strike="noStrike" dirty="0">
                        <a:solidFill>
                          <a:srgbClr val="000000"/>
                        </a:solidFill>
                        <a:effectLst/>
                        <a:latin typeface="Times New Roman" panose="02020603050405020304" pitchFamily="18" charset="0"/>
                        <a:ea typeface="Segoe UI Symbol" panose="020B0502040204020203" pitchFamily="34" charset="0"/>
                        <a:cs typeface="Times New Roman" panose="02020603050405020304" pitchFamily="18" charset="0"/>
                      </a:endParaRPr>
                    </a:p>
                  </a:txBody>
                  <a:tcPr marL="5484" marR="5484" marT="5484" marB="0" anchor="ctr">
                    <a:lnL w="12700" cap="flat" cmpd="sng" algn="ctr">
                      <a:noFill/>
                      <a:prstDash val="solid"/>
                      <a:round/>
                      <a:headEnd type="none" w="med" len="med"/>
                      <a:tailEnd type="none" w="med" len="med"/>
                    </a:lnL>
                    <a:lnT w="12700" cmpd="sng">
                      <a:noFill/>
                    </a:lnT>
                  </a:tcPr>
                </a:tc>
                <a:tc>
                  <a:txBody>
                    <a:bodyPr/>
                    <a:lstStyle/>
                    <a:p>
                      <a:pPr algn="ctr" fontAlgn="b"/>
                      <a:r>
                        <a:rPr lang="en-US" sz="1400" u="none" strike="noStrike" dirty="0">
                          <a:effectLst/>
                          <a:latin typeface="Times New Roman" panose="02020603050405020304" pitchFamily="18" charset="0"/>
                          <a:ea typeface="Segoe UI Symbol" panose="020B0502040204020203" pitchFamily="34" charset="0"/>
                          <a:cs typeface="Times New Roman" panose="02020603050405020304" pitchFamily="18" charset="0"/>
                        </a:rPr>
                        <a:t>5.46</a:t>
                      </a:r>
                      <a:endParaRPr lang="en-US" sz="1400" b="0" i="0" u="none" strike="noStrike" dirty="0">
                        <a:solidFill>
                          <a:srgbClr val="000000"/>
                        </a:solidFill>
                        <a:effectLst/>
                        <a:latin typeface="Times New Roman" panose="02020603050405020304" pitchFamily="18" charset="0"/>
                        <a:ea typeface="Segoe UI Symbol" panose="020B0502040204020203" pitchFamily="34" charset="0"/>
                        <a:cs typeface="Times New Roman" panose="02020603050405020304" pitchFamily="18" charset="0"/>
                      </a:endParaRPr>
                    </a:p>
                  </a:txBody>
                  <a:tcPr marL="5484" marR="5484" marT="5484" marB="0" anchor="ctr">
                    <a:lnT w="12700" cmpd="sng">
                      <a:noFill/>
                    </a:lnT>
                  </a:tcPr>
                </a:tc>
                <a:tc>
                  <a:txBody>
                    <a:bodyPr/>
                    <a:lstStyle/>
                    <a:p>
                      <a:pPr algn="ctr" fontAlgn="b"/>
                      <a:r>
                        <a:rPr lang="en-US" sz="1400" u="none" strike="noStrike" dirty="0">
                          <a:effectLst/>
                          <a:latin typeface="Times New Roman" panose="02020603050405020304" pitchFamily="18" charset="0"/>
                          <a:ea typeface="Segoe UI Symbol" panose="020B0502040204020203" pitchFamily="34" charset="0"/>
                          <a:cs typeface="Times New Roman" panose="02020603050405020304" pitchFamily="18" charset="0"/>
                        </a:rPr>
                        <a:t>24.33</a:t>
                      </a:r>
                      <a:endParaRPr lang="en-US" sz="1400" b="0" i="0" u="none" strike="noStrike" dirty="0">
                        <a:solidFill>
                          <a:srgbClr val="000000"/>
                        </a:solidFill>
                        <a:effectLst/>
                        <a:latin typeface="Times New Roman" panose="02020603050405020304" pitchFamily="18" charset="0"/>
                        <a:ea typeface="Segoe UI Symbol" panose="020B0502040204020203" pitchFamily="34" charset="0"/>
                        <a:cs typeface="Times New Roman" panose="02020603050405020304" pitchFamily="18" charset="0"/>
                      </a:endParaRPr>
                    </a:p>
                  </a:txBody>
                  <a:tcPr marL="5484" marR="5484" marT="5484" marB="0" anchor="ctr">
                    <a:lnT w="12700" cmpd="sng">
                      <a:noFill/>
                    </a:lnT>
                  </a:tcPr>
                </a:tc>
                <a:tc>
                  <a:txBody>
                    <a:bodyPr/>
                    <a:lstStyle/>
                    <a:p>
                      <a:pPr algn="ctr" fontAlgn="b"/>
                      <a:r>
                        <a:rPr lang="en-US" sz="1400" u="none" strike="noStrike" dirty="0">
                          <a:effectLst/>
                          <a:latin typeface="Times New Roman" panose="02020603050405020304" pitchFamily="18" charset="0"/>
                          <a:ea typeface="Segoe UI Symbol" panose="020B0502040204020203" pitchFamily="34" charset="0"/>
                          <a:cs typeface="Times New Roman" panose="02020603050405020304" pitchFamily="18" charset="0"/>
                        </a:rPr>
                        <a:t>-</a:t>
                      </a:r>
                      <a:endParaRPr lang="en-US" sz="1400" b="0" i="0" u="none" strike="noStrike" dirty="0">
                        <a:solidFill>
                          <a:srgbClr val="000000"/>
                        </a:solidFill>
                        <a:effectLst/>
                        <a:latin typeface="Times New Roman" panose="02020603050405020304" pitchFamily="18" charset="0"/>
                        <a:ea typeface="Segoe UI Symbol" panose="020B0502040204020203" pitchFamily="34" charset="0"/>
                        <a:cs typeface="Times New Roman" panose="02020603050405020304" pitchFamily="18" charset="0"/>
                      </a:endParaRPr>
                    </a:p>
                  </a:txBody>
                  <a:tcPr marL="5484" marR="5484" marT="5484" marB="0" anchor="ctr">
                    <a:lnT w="12700" cmpd="sng">
                      <a:noFill/>
                    </a:lnT>
                  </a:tcPr>
                </a:tc>
                <a:extLst>
                  <a:ext uri="{0D108BD9-81ED-4DB2-BD59-A6C34878D82A}">
                    <a16:rowId xmlns:a16="http://schemas.microsoft.com/office/drawing/2014/main" val="3962208693"/>
                  </a:ext>
                </a:extLst>
              </a:tr>
              <a:tr h="325938">
                <a:tc rowSpan="2">
                  <a:txBody>
                    <a:bodyPr/>
                    <a:lstStyle/>
                    <a:p>
                      <a:pPr algn="ctr" fontAlgn="b"/>
                      <a:r>
                        <a:rPr lang="en-US" sz="1400" kern="1200" dirty="0">
                          <a:gradFill>
                            <a:gsLst>
                              <a:gs pos="2917">
                                <a:schemeClr val="tx1"/>
                              </a:gs>
                              <a:gs pos="30000">
                                <a:schemeClr val="tx1"/>
                              </a:gs>
                            </a:gsLst>
                            <a:lin ang="5400000" scaled="0"/>
                          </a:gradFill>
                          <a:latin typeface="Times New Roman" panose="02020603050405020304" pitchFamily="18" charset="0"/>
                          <a:ea typeface="+mn-ea"/>
                          <a:cs typeface="Times New Roman" panose="02020603050405020304" pitchFamily="18" charset="0"/>
                        </a:rPr>
                        <a:t>Wide ResNet</a:t>
                      </a:r>
                    </a:p>
                  </a:txBody>
                  <a:tcPr marL="5484" marR="5484" marT="5484" marB="0" anchor="ctr"/>
                </a:tc>
                <a:tc>
                  <a:txBody>
                    <a:bodyPr/>
                    <a:lstStyle/>
                    <a:p>
                      <a:pPr algn="ctr" fontAlgn="b"/>
                      <a:r>
                        <a:rPr lang="en-US" sz="1400" u="none" strike="noStrike">
                          <a:effectLst/>
                          <a:latin typeface="Times New Roman" panose="02020603050405020304" pitchFamily="18" charset="0"/>
                          <a:ea typeface="Segoe UI Symbol" panose="020B0502040204020203" pitchFamily="34" charset="0"/>
                          <a:cs typeface="Times New Roman" panose="02020603050405020304" pitchFamily="18" charset="0"/>
                        </a:rPr>
                        <a:t>16</a:t>
                      </a:r>
                      <a:endParaRPr lang="en-US" sz="1400" b="0" i="0" u="none" strike="noStrike">
                        <a:solidFill>
                          <a:srgbClr val="000000"/>
                        </a:solidFill>
                        <a:effectLst/>
                        <a:latin typeface="Times New Roman" panose="02020603050405020304" pitchFamily="18" charset="0"/>
                        <a:ea typeface="Segoe UI Symbol" panose="020B0502040204020203" pitchFamily="34" charset="0"/>
                        <a:cs typeface="Times New Roman" panose="02020603050405020304" pitchFamily="18" charset="0"/>
                      </a:endParaRPr>
                    </a:p>
                  </a:txBody>
                  <a:tcPr marL="5484" marR="5484" marT="5484" marB="0" anchor="ctr">
                    <a:lnR w="12700" cap="flat" cmpd="sng" algn="ctr">
                      <a:noFill/>
                      <a:prstDash val="solid"/>
                      <a:round/>
                      <a:headEnd type="none" w="med" len="med"/>
                      <a:tailEnd type="none" w="med" len="med"/>
                    </a:lnR>
                    <a:lnB w="12700" cap="flat" cmpd="sng" algn="ctr">
                      <a:noFill/>
                      <a:prstDash val="solid"/>
                      <a:round/>
                      <a:headEnd type="none" w="med" len="med"/>
                      <a:tailEnd type="none" w="med" len="med"/>
                    </a:lnB>
                  </a:tcPr>
                </a:tc>
                <a:tc>
                  <a:txBody>
                    <a:bodyPr/>
                    <a:lstStyle/>
                    <a:p>
                      <a:pPr algn="ctr" fontAlgn="b"/>
                      <a:r>
                        <a:rPr lang="en-US" sz="1400" u="none" strike="noStrike">
                          <a:effectLst/>
                          <a:latin typeface="Times New Roman" panose="02020603050405020304" pitchFamily="18" charset="0"/>
                          <a:ea typeface="Segoe UI Symbol" panose="020B0502040204020203" pitchFamily="34" charset="0"/>
                          <a:cs typeface="Times New Roman" panose="02020603050405020304" pitchFamily="18" charset="0"/>
                        </a:rPr>
                        <a:t> 11.0M </a:t>
                      </a:r>
                      <a:endParaRPr lang="en-US" sz="1400" b="0" i="0" u="none" strike="noStrike">
                        <a:solidFill>
                          <a:srgbClr val="000000"/>
                        </a:solidFill>
                        <a:effectLst/>
                        <a:latin typeface="Times New Roman" panose="02020603050405020304" pitchFamily="18" charset="0"/>
                        <a:ea typeface="Segoe UI Symbol" panose="020B0502040204020203" pitchFamily="34" charset="0"/>
                        <a:cs typeface="Times New Roman" panose="02020603050405020304" pitchFamily="18" charset="0"/>
                      </a:endParaRPr>
                    </a:p>
                  </a:txBody>
                  <a:tcPr marL="5484" marR="5484" marT="5484" marB="0" anchor="ctr">
                    <a:lnL w="12700" cap="flat" cmpd="sng" algn="ctr">
                      <a:noFill/>
                      <a:prstDash val="solid"/>
                      <a:round/>
                      <a:headEnd type="none" w="med" len="med"/>
                      <a:tailEnd type="none" w="med" len="med"/>
                    </a:lnL>
                    <a:lnB w="12700" cap="flat" cmpd="sng" algn="ctr">
                      <a:noFill/>
                      <a:prstDash val="solid"/>
                      <a:round/>
                      <a:headEnd type="none" w="med" len="med"/>
                      <a:tailEnd type="none" w="med" len="med"/>
                    </a:lnB>
                  </a:tcPr>
                </a:tc>
                <a:tc>
                  <a:txBody>
                    <a:bodyPr/>
                    <a:lstStyle/>
                    <a:p>
                      <a:pPr algn="ctr" fontAlgn="b"/>
                      <a:r>
                        <a:rPr lang="en-US" sz="1400" u="none" strike="noStrike" dirty="0">
                          <a:effectLst/>
                          <a:latin typeface="Times New Roman" panose="02020603050405020304" pitchFamily="18" charset="0"/>
                          <a:ea typeface="Segoe UI Symbol" panose="020B0502040204020203" pitchFamily="34" charset="0"/>
                          <a:cs typeface="Times New Roman" panose="02020603050405020304" pitchFamily="18" charset="0"/>
                        </a:rPr>
                        <a:t>4.81</a:t>
                      </a:r>
                      <a:endParaRPr lang="en-US" sz="1400" b="0" i="0" u="none" strike="noStrike" dirty="0">
                        <a:solidFill>
                          <a:srgbClr val="000000"/>
                        </a:solidFill>
                        <a:effectLst/>
                        <a:latin typeface="Times New Roman" panose="02020603050405020304" pitchFamily="18" charset="0"/>
                        <a:ea typeface="Segoe UI Symbol" panose="020B0502040204020203" pitchFamily="34" charset="0"/>
                        <a:cs typeface="Times New Roman" panose="02020603050405020304" pitchFamily="18" charset="0"/>
                      </a:endParaRPr>
                    </a:p>
                  </a:txBody>
                  <a:tcPr marL="5484" marR="5484" marT="5484" marB="0" anchor="ctr">
                    <a:lnB w="12700" cap="flat" cmpd="sng" algn="ctr">
                      <a:noFill/>
                      <a:prstDash val="solid"/>
                      <a:round/>
                      <a:headEnd type="none" w="med" len="med"/>
                      <a:tailEnd type="none" w="med" len="med"/>
                    </a:lnB>
                  </a:tcPr>
                </a:tc>
                <a:tc>
                  <a:txBody>
                    <a:bodyPr/>
                    <a:lstStyle/>
                    <a:p>
                      <a:pPr algn="ctr" fontAlgn="b"/>
                      <a:r>
                        <a:rPr lang="en-US" sz="1400" u="none" strike="noStrike">
                          <a:effectLst/>
                          <a:latin typeface="Times New Roman" panose="02020603050405020304" pitchFamily="18" charset="0"/>
                          <a:ea typeface="Segoe UI Symbol" panose="020B0502040204020203" pitchFamily="34" charset="0"/>
                          <a:cs typeface="Times New Roman" panose="02020603050405020304" pitchFamily="18" charset="0"/>
                        </a:rPr>
                        <a:t>22.07</a:t>
                      </a:r>
                      <a:endParaRPr lang="en-US" sz="1400" b="0" i="0" u="none" strike="noStrike">
                        <a:solidFill>
                          <a:srgbClr val="000000"/>
                        </a:solidFill>
                        <a:effectLst/>
                        <a:latin typeface="Times New Roman" panose="02020603050405020304" pitchFamily="18" charset="0"/>
                        <a:ea typeface="Segoe UI Symbol" panose="020B0502040204020203" pitchFamily="34" charset="0"/>
                        <a:cs typeface="Times New Roman" panose="02020603050405020304" pitchFamily="18" charset="0"/>
                      </a:endParaRPr>
                    </a:p>
                  </a:txBody>
                  <a:tcPr marL="5484" marR="5484" marT="5484" marB="0" anchor="ctr">
                    <a:lnB w="12700" cap="flat" cmpd="sng" algn="ctr">
                      <a:noFill/>
                      <a:prstDash val="solid"/>
                      <a:round/>
                      <a:headEnd type="none" w="med" len="med"/>
                      <a:tailEnd type="none" w="med" len="med"/>
                    </a:lnB>
                  </a:tcPr>
                </a:tc>
                <a:tc>
                  <a:txBody>
                    <a:bodyPr/>
                    <a:lstStyle/>
                    <a:p>
                      <a:pPr algn="ctr" fontAlgn="b"/>
                      <a:r>
                        <a:rPr lang="en-US" sz="1400" u="none" strike="noStrike">
                          <a:effectLst/>
                          <a:latin typeface="Times New Roman" panose="02020603050405020304" pitchFamily="18" charset="0"/>
                          <a:ea typeface="Segoe UI Symbol" panose="020B0502040204020203" pitchFamily="34" charset="0"/>
                          <a:cs typeface="Times New Roman" panose="02020603050405020304" pitchFamily="18" charset="0"/>
                        </a:rPr>
                        <a:t>-</a:t>
                      </a:r>
                      <a:endParaRPr lang="en-US" sz="1400" b="0" i="0" u="none" strike="noStrike">
                        <a:solidFill>
                          <a:srgbClr val="000000"/>
                        </a:solidFill>
                        <a:effectLst/>
                        <a:latin typeface="Times New Roman" panose="02020603050405020304" pitchFamily="18" charset="0"/>
                        <a:ea typeface="Segoe UI Symbol" panose="020B0502040204020203" pitchFamily="34" charset="0"/>
                        <a:cs typeface="Times New Roman" panose="02020603050405020304" pitchFamily="18" charset="0"/>
                      </a:endParaRPr>
                    </a:p>
                  </a:txBody>
                  <a:tcPr marL="5484" marR="5484" marT="5484" marB="0" anchor="ctr">
                    <a:lnB w="12700" cap="flat" cmpd="sng" algn="ctr">
                      <a:noFill/>
                      <a:prstDash val="solid"/>
                      <a:round/>
                      <a:headEnd type="none" w="med" len="med"/>
                      <a:tailEnd type="none" w="med" len="med"/>
                    </a:lnB>
                  </a:tcPr>
                </a:tc>
                <a:extLst>
                  <a:ext uri="{0D108BD9-81ED-4DB2-BD59-A6C34878D82A}">
                    <a16:rowId xmlns:a16="http://schemas.microsoft.com/office/drawing/2014/main" val="393006035"/>
                  </a:ext>
                </a:extLst>
              </a:tr>
              <a:tr h="325938">
                <a:tc vMerge="1">
                  <a:txBody>
                    <a:bodyPr/>
                    <a:lstStyle/>
                    <a:p>
                      <a:pPr algn="ctr" fontAlgn="b"/>
                      <a:endParaRPr lang="en-US" sz="1100" b="0" i="0" u="none" strike="noStrike" dirty="0">
                        <a:solidFill>
                          <a:srgbClr val="000000"/>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ctr" fontAlgn="b"/>
                      <a:r>
                        <a:rPr lang="en-US" sz="1400" u="none" strike="noStrike">
                          <a:effectLst/>
                          <a:latin typeface="Times New Roman" panose="02020603050405020304" pitchFamily="18" charset="0"/>
                          <a:ea typeface="Segoe UI Symbol" panose="020B0502040204020203" pitchFamily="34" charset="0"/>
                          <a:cs typeface="Times New Roman" panose="02020603050405020304" pitchFamily="18" charset="0"/>
                        </a:rPr>
                        <a:t>28</a:t>
                      </a:r>
                      <a:endParaRPr lang="en-US" sz="1400" b="0" i="0" u="none" strike="noStrike">
                        <a:solidFill>
                          <a:srgbClr val="000000"/>
                        </a:solidFill>
                        <a:effectLst/>
                        <a:latin typeface="Times New Roman" panose="02020603050405020304" pitchFamily="18" charset="0"/>
                        <a:ea typeface="Segoe UI Symbol" panose="020B0502040204020203" pitchFamily="34" charset="0"/>
                        <a:cs typeface="Times New Roman" panose="02020603050405020304" pitchFamily="18" charset="0"/>
                      </a:endParaRPr>
                    </a:p>
                  </a:txBody>
                  <a:tcPr marL="5484" marR="5484" marT="5484" marB="0" anchor="ctr">
                    <a:lnR w="12700" cap="flat" cmpd="sng" algn="ctr">
                      <a:noFill/>
                      <a:prstDash val="solid"/>
                      <a:round/>
                      <a:headEnd type="none" w="med" len="med"/>
                      <a:tailEnd type="none" w="med" len="med"/>
                    </a:lnR>
                    <a:lnT w="12700" cap="flat" cmpd="sng" algn="ctr">
                      <a:noFill/>
                      <a:prstDash val="solid"/>
                      <a:round/>
                      <a:headEnd type="none" w="med" len="med"/>
                      <a:tailEnd type="none" w="med" len="med"/>
                    </a:lnT>
                  </a:tcPr>
                </a:tc>
                <a:tc>
                  <a:txBody>
                    <a:bodyPr/>
                    <a:lstStyle/>
                    <a:p>
                      <a:pPr algn="ctr" fontAlgn="b"/>
                      <a:r>
                        <a:rPr lang="en-US" sz="1400" u="none" strike="noStrike">
                          <a:effectLst/>
                          <a:latin typeface="Times New Roman" panose="02020603050405020304" pitchFamily="18" charset="0"/>
                          <a:ea typeface="Segoe UI Symbol" panose="020B0502040204020203" pitchFamily="34" charset="0"/>
                          <a:cs typeface="Times New Roman" panose="02020603050405020304" pitchFamily="18" charset="0"/>
                        </a:rPr>
                        <a:t> 36.5M </a:t>
                      </a:r>
                      <a:endParaRPr lang="en-US" sz="1400" b="0" i="0" u="none" strike="noStrike">
                        <a:solidFill>
                          <a:srgbClr val="000000"/>
                        </a:solidFill>
                        <a:effectLst/>
                        <a:latin typeface="Times New Roman" panose="02020603050405020304" pitchFamily="18" charset="0"/>
                        <a:ea typeface="Segoe UI Symbol" panose="020B0502040204020203" pitchFamily="34" charset="0"/>
                        <a:cs typeface="Times New Roman" panose="02020603050405020304" pitchFamily="18" charset="0"/>
                      </a:endParaRPr>
                    </a:p>
                  </a:txBody>
                  <a:tcPr marL="5484" marR="5484" marT="5484" marB="0"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tcPr>
                </a:tc>
                <a:tc>
                  <a:txBody>
                    <a:bodyPr/>
                    <a:lstStyle/>
                    <a:p>
                      <a:pPr algn="ctr" fontAlgn="b"/>
                      <a:r>
                        <a:rPr lang="en-US" sz="1400" u="none" strike="noStrike" dirty="0">
                          <a:effectLst/>
                          <a:latin typeface="Times New Roman" panose="02020603050405020304" pitchFamily="18" charset="0"/>
                          <a:ea typeface="Segoe UI Symbol" panose="020B0502040204020203" pitchFamily="34" charset="0"/>
                          <a:cs typeface="Times New Roman" panose="02020603050405020304" pitchFamily="18" charset="0"/>
                        </a:rPr>
                        <a:t>4.17</a:t>
                      </a:r>
                      <a:endParaRPr lang="en-US" sz="1400" b="0" i="0" u="none" strike="noStrike" dirty="0">
                        <a:solidFill>
                          <a:srgbClr val="000000"/>
                        </a:solidFill>
                        <a:effectLst/>
                        <a:latin typeface="Times New Roman" panose="02020603050405020304" pitchFamily="18" charset="0"/>
                        <a:ea typeface="Segoe UI Symbol" panose="020B0502040204020203" pitchFamily="34" charset="0"/>
                        <a:cs typeface="Times New Roman" panose="02020603050405020304" pitchFamily="18" charset="0"/>
                      </a:endParaRPr>
                    </a:p>
                  </a:txBody>
                  <a:tcPr marL="5484" marR="5484" marT="5484" marB="0" anchor="ctr">
                    <a:lnT w="12700" cap="flat" cmpd="sng" algn="ctr">
                      <a:noFill/>
                      <a:prstDash val="solid"/>
                      <a:round/>
                      <a:headEnd type="none" w="med" len="med"/>
                      <a:tailEnd type="none" w="med" len="med"/>
                    </a:lnT>
                  </a:tcPr>
                </a:tc>
                <a:tc>
                  <a:txBody>
                    <a:bodyPr/>
                    <a:lstStyle/>
                    <a:p>
                      <a:pPr algn="ctr" fontAlgn="b"/>
                      <a:r>
                        <a:rPr lang="en-US" sz="1400" u="none" strike="noStrike">
                          <a:effectLst/>
                          <a:latin typeface="Times New Roman" panose="02020603050405020304" pitchFamily="18" charset="0"/>
                          <a:ea typeface="Segoe UI Symbol" panose="020B0502040204020203" pitchFamily="34" charset="0"/>
                          <a:cs typeface="Times New Roman" panose="02020603050405020304" pitchFamily="18" charset="0"/>
                        </a:rPr>
                        <a:t>20.50</a:t>
                      </a:r>
                      <a:endParaRPr lang="en-US" sz="1400" b="0" i="0" u="none" strike="noStrike">
                        <a:solidFill>
                          <a:srgbClr val="000000"/>
                        </a:solidFill>
                        <a:effectLst/>
                        <a:latin typeface="Times New Roman" panose="02020603050405020304" pitchFamily="18" charset="0"/>
                        <a:ea typeface="Segoe UI Symbol" panose="020B0502040204020203" pitchFamily="34" charset="0"/>
                        <a:cs typeface="Times New Roman" panose="02020603050405020304" pitchFamily="18" charset="0"/>
                      </a:endParaRPr>
                    </a:p>
                  </a:txBody>
                  <a:tcPr marL="5484" marR="5484" marT="5484" marB="0" anchor="ctr">
                    <a:lnT w="12700" cap="flat" cmpd="sng" algn="ctr">
                      <a:noFill/>
                      <a:prstDash val="solid"/>
                      <a:round/>
                      <a:headEnd type="none" w="med" len="med"/>
                      <a:tailEnd type="none" w="med" len="med"/>
                    </a:lnT>
                  </a:tcPr>
                </a:tc>
                <a:tc>
                  <a:txBody>
                    <a:bodyPr/>
                    <a:lstStyle/>
                    <a:p>
                      <a:pPr algn="ctr" fontAlgn="b"/>
                      <a:r>
                        <a:rPr lang="en-US" sz="1400" u="none" strike="noStrike" dirty="0">
                          <a:effectLst/>
                          <a:latin typeface="Times New Roman" panose="02020603050405020304" pitchFamily="18" charset="0"/>
                          <a:ea typeface="Segoe UI Symbol" panose="020B0502040204020203" pitchFamily="34" charset="0"/>
                          <a:cs typeface="Times New Roman" panose="02020603050405020304" pitchFamily="18" charset="0"/>
                        </a:rPr>
                        <a:t>-</a:t>
                      </a:r>
                      <a:endParaRPr lang="en-US" sz="1400" b="0" i="0" u="none" strike="noStrike" dirty="0">
                        <a:solidFill>
                          <a:srgbClr val="000000"/>
                        </a:solidFill>
                        <a:effectLst/>
                        <a:latin typeface="Times New Roman" panose="02020603050405020304" pitchFamily="18" charset="0"/>
                        <a:ea typeface="Segoe UI Symbol" panose="020B0502040204020203" pitchFamily="34" charset="0"/>
                        <a:cs typeface="Times New Roman" panose="02020603050405020304" pitchFamily="18" charset="0"/>
                      </a:endParaRPr>
                    </a:p>
                  </a:txBody>
                  <a:tcPr marL="5484" marR="5484" marT="5484" marB="0" anchor="ctr">
                    <a:lnT w="12700" cap="flat" cmpd="sng" algn="ctr">
                      <a:noFill/>
                      <a:prstDash val="solid"/>
                      <a:round/>
                      <a:headEnd type="none" w="med" len="med"/>
                      <a:tailEnd type="none" w="med" len="med"/>
                    </a:lnT>
                  </a:tcPr>
                </a:tc>
                <a:extLst>
                  <a:ext uri="{0D108BD9-81ED-4DB2-BD59-A6C34878D82A}">
                    <a16:rowId xmlns:a16="http://schemas.microsoft.com/office/drawing/2014/main" val="446398003"/>
                  </a:ext>
                </a:extLst>
              </a:tr>
              <a:tr h="325938">
                <a:tc>
                  <a:txBody>
                    <a:bodyPr/>
                    <a:lstStyle/>
                    <a:p>
                      <a:pPr algn="ctr" fontAlgn="b"/>
                      <a:r>
                        <a:rPr lang="en-US" sz="1400" kern="1200" dirty="0" err="1">
                          <a:gradFill>
                            <a:gsLst>
                              <a:gs pos="2917">
                                <a:schemeClr val="tx1"/>
                              </a:gs>
                              <a:gs pos="30000">
                                <a:schemeClr val="tx1"/>
                              </a:gs>
                            </a:gsLst>
                            <a:lin ang="5400000" scaled="0"/>
                          </a:gradFill>
                          <a:latin typeface="Times New Roman" panose="02020603050405020304" pitchFamily="18" charset="0"/>
                          <a:ea typeface="+mn-ea"/>
                          <a:cs typeface="Times New Roman" panose="02020603050405020304" pitchFamily="18" charset="0"/>
                        </a:rPr>
                        <a:t>DenseNet</a:t>
                      </a:r>
                      <a:endParaRPr lang="en-US" sz="1400" kern="1200" dirty="0">
                        <a:gradFill>
                          <a:gsLst>
                            <a:gs pos="2917">
                              <a:schemeClr val="tx1"/>
                            </a:gs>
                            <a:gs pos="30000">
                              <a:schemeClr val="tx1"/>
                            </a:gs>
                          </a:gsLst>
                          <a:lin ang="5400000" scaled="0"/>
                        </a:gradFill>
                        <a:latin typeface="Times New Roman" panose="02020603050405020304" pitchFamily="18" charset="0"/>
                        <a:ea typeface="+mn-ea"/>
                        <a:cs typeface="Times New Roman" panose="02020603050405020304" pitchFamily="18" charset="0"/>
                      </a:endParaRPr>
                    </a:p>
                  </a:txBody>
                  <a:tcPr marL="5484" marR="5484" marT="5484" marB="0" anchor="ctr">
                    <a:lnB w="12700" cap="flat" cmpd="sng" algn="ctr">
                      <a:noFill/>
                      <a:prstDash val="solid"/>
                      <a:round/>
                      <a:headEnd type="none" w="med" len="med"/>
                      <a:tailEnd type="none" w="med" len="med"/>
                    </a:lnB>
                  </a:tcPr>
                </a:tc>
                <a:tc>
                  <a:txBody>
                    <a:bodyPr/>
                    <a:lstStyle/>
                    <a:p>
                      <a:pPr algn="ctr" fontAlgn="b"/>
                      <a:r>
                        <a:rPr lang="en-US" sz="1400" u="none" strike="noStrike" dirty="0">
                          <a:effectLst/>
                          <a:latin typeface="Times New Roman" panose="02020603050405020304" pitchFamily="18" charset="0"/>
                          <a:ea typeface="Segoe UI Symbol" panose="020B0502040204020203" pitchFamily="34" charset="0"/>
                          <a:cs typeface="Times New Roman" panose="02020603050405020304" pitchFamily="18" charset="0"/>
                        </a:rPr>
                        <a:t>100</a:t>
                      </a:r>
                      <a:endParaRPr lang="en-US" sz="1400" b="0" i="0" u="none" strike="noStrike" dirty="0">
                        <a:solidFill>
                          <a:srgbClr val="000000"/>
                        </a:solidFill>
                        <a:effectLst/>
                        <a:latin typeface="Times New Roman" panose="02020603050405020304" pitchFamily="18" charset="0"/>
                        <a:ea typeface="Segoe UI Symbol" panose="020B0502040204020203" pitchFamily="34" charset="0"/>
                        <a:cs typeface="Times New Roman" panose="02020603050405020304" pitchFamily="18" charset="0"/>
                      </a:endParaRPr>
                    </a:p>
                  </a:txBody>
                  <a:tcPr marL="5484" marR="5484" marT="5484" marB="0" anchor="ctr">
                    <a:lnR w="12700" cap="flat" cmpd="sng" algn="ctr">
                      <a:noFill/>
                      <a:prstDash val="solid"/>
                      <a:round/>
                      <a:headEnd type="none" w="med" len="med"/>
                      <a:tailEnd type="none" w="med" len="med"/>
                    </a:lnR>
                    <a:lnB w="12700" cap="flat" cmpd="sng" algn="ctr">
                      <a:noFill/>
                      <a:prstDash val="solid"/>
                      <a:round/>
                      <a:headEnd type="none" w="med" len="med"/>
                      <a:tailEnd type="none" w="med" len="med"/>
                    </a:lnB>
                  </a:tcPr>
                </a:tc>
                <a:tc>
                  <a:txBody>
                    <a:bodyPr/>
                    <a:lstStyle/>
                    <a:p>
                      <a:pPr algn="ctr" fontAlgn="b"/>
                      <a:r>
                        <a:rPr lang="en-US" sz="1400" u="none" strike="noStrike" dirty="0">
                          <a:effectLst/>
                          <a:latin typeface="Times New Roman" panose="02020603050405020304" pitchFamily="18" charset="0"/>
                          <a:ea typeface="Segoe UI Symbol" panose="020B0502040204020203" pitchFamily="34" charset="0"/>
                          <a:cs typeface="Times New Roman" panose="02020603050405020304" pitchFamily="18" charset="0"/>
                        </a:rPr>
                        <a:t> 27.2M </a:t>
                      </a:r>
                      <a:endParaRPr lang="en-US" sz="1400" b="0" i="0" u="none" strike="noStrike" dirty="0">
                        <a:solidFill>
                          <a:srgbClr val="000000"/>
                        </a:solidFill>
                        <a:effectLst/>
                        <a:latin typeface="Times New Roman" panose="02020603050405020304" pitchFamily="18" charset="0"/>
                        <a:ea typeface="Segoe UI Symbol" panose="020B0502040204020203" pitchFamily="34" charset="0"/>
                        <a:cs typeface="Times New Roman" panose="02020603050405020304" pitchFamily="18" charset="0"/>
                      </a:endParaRPr>
                    </a:p>
                  </a:txBody>
                  <a:tcPr marL="5484" marR="5484" marT="5484" marB="0" anchor="ctr">
                    <a:lnL w="12700" cap="flat" cmpd="sng" algn="ctr">
                      <a:noFill/>
                      <a:prstDash val="solid"/>
                      <a:round/>
                      <a:headEnd type="none" w="med" len="med"/>
                      <a:tailEnd type="none" w="med" len="med"/>
                    </a:lnL>
                    <a:lnB w="12700" cap="flat" cmpd="sng" algn="ctr">
                      <a:noFill/>
                      <a:prstDash val="solid"/>
                      <a:round/>
                      <a:headEnd type="none" w="med" len="med"/>
                      <a:tailEnd type="none" w="med" len="med"/>
                    </a:lnB>
                  </a:tcPr>
                </a:tc>
                <a:tc>
                  <a:txBody>
                    <a:bodyPr/>
                    <a:lstStyle/>
                    <a:p>
                      <a:pPr algn="ctr" fontAlgn="b"/>
                      <a:r>
                        <a:rPr lang="en-US" sz="1400" u="none" strike="noStrike" dirty="0">
                          <a:effectLst/>
                          <a:latin typeface="Times New Roman" panose="02020603050405020304" pitchFamily="18" charset="0"/>
                          <a:ea typeface="Segoe UI Symbol" panose="020B0502040204020203" pitchFamily="34" charset="0"/>
                          <a:cs typeface="Times New Roman" panose="02020603050405020304" pitchFamily="18" charset="0"/>
                        </a:rPr>
                        <a:t>3.74</a:t>
                      </a:r>
                      <a:endParaRPr lang="en-US" sz="1400" b="0" i="0" u="none" strike="noStrike" dirty="0">
                        <a:solidFill>
                          <a:srgbClr val="000000"/>
                        </a:solidFill>
                        <a:effectLst/>
                        <a:latin typeface="Times New Roman" panose="02020603050405020304" pitchFamily="18" charset="0"/>
                        <a:ea typeface="Segoe UI Symbol" panose="020B0502040204020203" pitchFamily="34" charset="0"/>
                        <a:cs typeface="Times New Roman" panose="02020603050405020304" pitchFamily="18" charset="0"/>
                      </a:endParaRPr>
                    </a:p>
                  </a:txBody>
                  <a:tcPr marL="5484" marR="5484" marT="5484" marB="0" anchor="ctr">
                    <a:lnB w="12700" cap="flat" cmpd="sng" algn="ctr">
                      <a:noFill/>
                      <a:prstDash val="solid"/>
                      <a:round/>
                      <a:headEnd type="none" w="med" len="med"/>
                      <a:tailEnd type="none" w="med" len="med"/>
                    </a:lnB>
                  </a:tcPr>
                </a:tc>
                <a:tc>
                  <a:txBody>
                    <a:bodyPr/>
                    <a:lstStyle/>
                    <a:p>
                      <a:pPr algn="ctr" fontAlgn="b"/>
                      <a:r>
                        <a:rPr lang="en-US" sz="1400" u="none" strike="noStrike" dirty="0">
                          <a:effectLst/>
                          <a:latin typeface="Times New Roman" panose="02020603050405020304" pitchFamily="18" charset="0"/>
                          <a:ea typeface="Segoe UI Symbol" panose="020B0502040204020203" pitchFamily="34" charset="0"/>
                          <a:cs typeface="Times New Roman" panose="02020603050405020304" pitchFamily="18" charset="0"/>
                        </a:rPr>
                        <a:t>19.25</a:t>
                      </a:r>
                      <a:endParaRPr lang="en-US" sz="1400" b="0" i="0" u="none" strike="noStrike" dirty="0">
                        <a:solidFill>
                          <a:srgbClr val="000000"/>
                        </a:solidFill>
                        <a:effectLst/>
                        <a:latin typeface="Times New Roman" panose="02020603050405020304" pitchFamily="18" charset="0"/>
                        <a:ea typeface="Segoe UI Symbol" panose="020B0502040204020203" pitchFamily="34" charset="0"/>
                        <a:cs typeface="Times New Roman" panose="02020603050405020304" pitchFamily="18" charset="0"/>
                      </a:endParaRPr>
                    </a:p>
                  </a:txBody>
                  <a:tcPr marL="5484" marR="5484" marT="5484" marB="0" anchor="ctr">
                    <a:lnB w="12700" cap="flat" cmpd="sng" algn="ctr">
                      <a:noFill/>
                      <a:prstDash val="solid"/>
                      <a:round/>
                      <a:headEnd type="none" w="med" len="med"/>
                      <a:tailEnd type="none" w="med" len="med"/>
                    </a:lnB>
                  </a:tcPr>
                </a:tc>
                <a:tc>
                  <a:txBody>
                    <a:bodyPr/>
                    <a:lstStyle/>
                    <a:p>
                      <a:pPr algn="ctr" fontAlgn="b"/>
                      <a:r>
                        <a:rPr lang="en-US" sz="1400" u="none" strike="noStrike" dirty="0">
                          <a:effectLst/>
                          <a:latin typeface="Times New Roman" panose="02020603050405020304" pitchFamily="18" charset="0"/>
                          <a:ea typeface="Segoe UI Symbol" panose="020B0502040204020203" pitchFamily="34" charset="0"/>
                          <a:cs typeface="Times New Roman" panose="02020603050405020304" pitchFamily="18" charset="0"/>
                        </a:rPr>
                        <a:t>1.59</a:t>
                      </a:r>
                      <a:endParaRPr lang="en-US" sz="1400" b="0" i="0" u="none" strike="noStrike" dirty="0">
                        <a:solidFill>
                          <a:srgbClr val="000000"/>
                        </a:solidFill>
                        <a:effectLst/>
                        <a:latin typeface="Times New Roman" panose="02020603050405020304" pitchFamily="18" charset="0"/>
                        <a:ea typeface="Segoe UI Symbol" panose="020B0502040204020203" pitchFamily="34" charset="0"/>
                        <a:cs typeface="Times New Roman" panose="02020603050405020304" pitchFamily="18" charset="0"/>
                      </a:endParaRPr>
                    </a:p>
                  </a:txBody>
                  <a:tcPr marL="5484" marR="5484" marT="5484" marB="0" anchor="ctr">
                    <a:lnB w="12700" cap="flat" cmpd="sng" algn="ctr">
                      <a:noFill/>
                      <a:prstDash val="solid"/>
                      <a:round/>
                      <a:headEnd type="none" w="med" len="med"/>
                      <a:tailEnd type="none" w="med" len="med"/>
                    </a:lnB>
                  </a:tcPr>
                </a:tc>
                <a:extLst>
                  <a:ext uri="{0D108BD9-81ED-4DB2-BD59-A6C34878D82A}">
                    <a16:rowId xmlns:a16="http://schemas.microsoft.com/office/drawing/2014/main" val="1922348999"/>
                  </a:ext>
                </a:extLst>
              </a:tr>
              <a:tr h="325938">
                <a:tc>
                  <a:txBody>
                    <a:bodyPr/>
                    <a:lstStyle/>
                    <a:p>
                      <a:pPr marL="0" marR="0" lvl="0" indent="0" algn="ctr" defTabSz="932742" rtl="0" eaLnBrk="1" fontAlgn="b" latinLnBrk="0" hangingPunct="1">
                        <a:lnSpc>
                          <a:spcPct val="100000"/>
                        </a:lnSpc>
                        <a:spcBef>
                          <a:spcPts val="0"/>
                        </a:spcBef>
                        <a:spcAft>
                          <a:spcPts val="0"/>
                        </a:spcAft>
                        <a:buClrTx/>
                        <a:buSzTx/>
                        <a:buFontTx/>
                        <a:buNone/>
                        <a:tabLst/>
                        <a:defRPr/>
                      </a:pPr>
                      <a:r>
                        <a:rPr lang="en-US" sz="1400" kern="1200" dirty="0" err="1">
                          <a:gradFill>
                            <a:gsLst>
                              <a:gs pos="2917">
                                <a:schemeClr val="tx1"/>
                              </a:gs>
                              <a:gs pos="30000">
                                <a:schemeClr val="tx1"/>
                              </a:gs>
                            </a:gsLst>
                            <a:lin ang="5400000" scaled="0"/>
                          </a:gradFill>
                          <a:latin typeface="Times New Roman" panose="02020603050405020304" pitchFamily="18" charset="0"/>
                          <a:ea typeface="+mn-ea"/>
                          <a:cs typeface="Times New Roman" panose="02020603050405020304" pitchFamily="18" charset="0"/>
                        </a:rPr>
                        <a:t>DenseNet</a:t>
                      </a:r>
                      <a:r>
                        <a:rPr lang="en-US" sz="1400" kern="1200" dirty="0">
                          <a:gradFill>
                            <a:gsLst>
                              <a:gs pos="2917">
                                <a:schemeClr val="tx1"/>
                              </a:gs>
                              <a:gs pos="30000">
                                <a:schemeClr val="tx1"/>
                              </a:gs>
                            </a:gsLst>
                            <a:lin ang="5400000" scaled="0"/>
                          </a:gradFill>
                          <a:latin typeface="Times New Roman" panose="02020603050405020304" pitchFamily="18" charset="0"/>
                          <a:ea typeface="+mn-ea"/>
                          <a:cs typeface="Times New Roman" panose="02020603050405020304" pitchFamily="18" charset="0"/>
                        </a:rPr>
                        <a:t>-BC</a:t>
                      </a:r>
                    </a:p>
                  </a:txBody>
                  <a:tcPr marL="5484" marR="5484" marT="5484" marB="0" anchor="ctr">
                    <a:lnT w="12700" cmpd="sng">
                      <a:noFill/>
                    </a:lnT>
                    <a:lnB w="12700" cap="flat" cmpd="sng" algn="ctr">
                      <a:no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Times New Roman" panose="02020603050405020304" pitchFamily="18" charset="0"/>
                          <a:ea typeface="Segoe UI Symbol" panose="020B0502040204020203" pitchFamily="34" charset="0"/>
                          <a:cs typeface="Times New Roman" panose="02020603050405020304" pitchFamily="18" charset="0"/>
                        </a:rPr>
                        <a:t>250</a:t>
                      </a:r>
                    </a:p>
                  </a:txBody>
                  <a:tcPr marL="5484" marR="5484" marT="5484" marB="0" anchor="ctr">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Times New Roman" panose="02020603050405020304" pitchFamily="18" charset="0"/>
                          <a:ea typeface="Segoe UI Symbol" panose="020B0502040204020203" pitchFamily="34" charset="0"/>
                          <a:cs typeface="Times New Roman" panose="02020603050405020304" pitchFamily="18" charset="0"/>
                        </a:rPr>
                        <a:t>15.3M</a:t>
                      </a:r>
                    </a:p>
                  </a:txBody>
                  <a:tcPr marL="5484" marR="5484" marT="5484" marB="0" anchor="ctr">
                    <a:lnL w="12700" cap="flat" cmpd="sng" algn="ctr">
                      <a:noFill/>
                      <a:prstDash val="solid"/>
                      <a:round/>
                      <a:headEnd type="none" w="med" len="med"/>
                      <a:tailEnd type="none" w="med" len="med"/>
                    </a:lnL>
                    <a:lnT w="12700" cmpd="sng">
                      <a:noFill/>
                    </a:lnT>
                    <a:lnB w="12700" cap="flat" cmpd="sng" algn="ctr">
                      <a:no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Times New Roman" panose="02020603050405020304" pitchFamily="18" charset="0"/>
                          <a:ea typeface="Segoe UI Symbol" panose="020B0502040204020203" pitchFamily="34" charset="0"/>
                          <a:cs typeface="Times New Roman" panose="02020603050405020304" pitchFamily="18" charset="0"/>
                        </a:rPr>
                        <a:t>3.62</a:t>
                      </a:r>
                    </a:p>
                  </a:txBody>
                  <a:tcPr marL="5484" marR="5484" marT="5484" marB="0" anchor="ctr">
                    <a:lnT w="12700" cmpd="sng">
                      <a:noFill/>
                    </a:lnT>
                    <a:lnB w="12700" cap="flat" cmpd="sng" algn="ctr">
                      <a:no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Times New Roman" panose="02020603050405020304" pitchFamily="18" charset="0"/>
                          <a:ea typeface="Segoe UI Symbol" panose="020B0502040204020203" pitchFamily="34" charset="0"/>
                          <a:cs typeface="Times New Roman" panose="02020603050405020304" pitchFamily="18" charset="0"/>
                        </a:rPr>
                        <a:t>17.6</a:t>
                      </a:r>
                    </a:p>
                  </a:txBody>
                  <a:tcPr marL="5484" marR="5484" marT="5484" marB="0" anchor="ctr">
                    <a:lnT w="12700" cmpd="sng">
                      <a:noFill/>
                    </a:lnT>
                    <a:lnB w="12700" cap="flat" cmpd="sng" algn="ctr">
                      <a:no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Times New Roman" panose="02020603050405020304" pitchFamily="18" charset="0"/>
                          <a:ea typeface="Segoe UI Symbol" panose="020B0502040204020203" pitchFamily="34" charset="0"/>
                          <a:cs typeface="Times New Roman" panose="02020603050405020304" pitchFamily="18" charset="0"/>
                        </a:rPr>
                        <a:t>1.74</a:t>
                      </a:r>
                    </a:p>
                  </a:txBody>
                  <a:tcPr marL="5484" marR="5484" marT="5484" marB="0" anchor="ctr">
                    <a:lnT w="12700" cmpd="sng">
                      <a:noFill/>
                    </a:lnT>
                    <a:lnB w="12700" cap="flat" cmpd="sng" algn="ctr">
                      <a:noFill/>
                      <a:prstDash val="solid"/>
                      <a:round/>
                      <a:headEnd type="none" w="med" len="med"/>
                      <a:tailEnd type="none" w="med" len="med"/>
                    </a:lnB>
                  </a:tcPr>
                </a:tc>
                <a:extLst>
                  <a:ext uri="{0D108BD9-81ED-4DB2-BD59-A6C34878D82A}">
                    <a16:rowId xmlns:a16="http://schemas.microsoft.com/office/drawing/2014/main" val="2742036868"/>
                  </a:ext>
                </a:extLst>
              </a:tr>
              <a:tr h="325938">
                <a:tc>
                  <a:txBody>
                    <a:bodyPr/>
                    <a:lstStyle/>
                    <a:p>
                      <a:pPr algn="ctr" fontAlgn="b"/>
                      <a:r>
                        <a:rPr lang="en-US" sz="1400" kern="1200" dirty="0" err="1">
                          <a:gradFill>
                            <a:gsLst>
                              <a:gs pos="2917">
                                <a:schemeClr val="tx1"/>
                              </a:gs>
                              <a:gs pos="30000">
                                <a:schemeClr val="tx1"/>
                              </a:gs>
                            </a:gsLst>
                            <a:lin ang="5400000" scaled="0"/>
                          </a:gradFill>
                          <a:latin typeface="Times New Roman" panose="02020603050405020304" pitchFamily="18" charset="0"/>
                          <a:ea typeface="+mn-ea"/>
                          <a:cs typeface="Times New Roman" panose="02020603050405020304" pitchFamily="18" charset="0"/>
                        </a:rPr>
                        <a:t>DenseNet</a:t>
                      </a:r>
                      <a:r>
                        <a:rPr lang="en-US" sz="1400" kern="1200" dirty="0">
                          <a:gradFill>
                            <a:gsLst>
                              <a:gs pos="2917">
                                <a:schemeClr val="tx1"/>
                              </a:gs>
                              <a:gs pos="30000">
                                <a:schemeClr val="tx1"/>
                              </a:gs>
                            </a:gsLst>
                            <a:lin ang="5400000" scaled="0"/>
                          </a:gradFill>
                          <a:latin typeface="Times New Roman" panose="02020603050405020304" pitchFamily="18" charset="0"/>
                          <a:ea typeface="+mn-ea"/>
                          <a:cs typeface="Times New Roman" panose="02020603050405020304" pitchFamily="18" charset="0"/>
                        </a:rPr>
                        <a:t>-BC</a:t>
                      </a:r>
                    </a:p>
                  </a:txBody>
                  <a:tcPr marL="5484" marR="5484" marT="5484" marB="0" anchor="ct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u="none" strike="noStrike" dirty="0">
                          <a:effectLst/>
                          <a:latin typeface="Times New Roman" panose="02020603050405020304" pitchFamily="18" charset="0"/>
                          <a:ea typeface="Segoe UI Symbol" panose="020B0502040204020203" pitchFamily="34" charset="0"/>
                          <a:cs typeface="Times New Roman" panose="02020603050405020304" pitchFamily="18" charset="0"/>
                        </a:rPr>
                        <a:t>190</a:t>
                      </a:r>
                      <a:endParaRPr lang="en-US" sz="1400" b="0" i="0" u="none" strike="noStrike" dirty="0">
                        <a:solidFill>
                          <a:srgbClr val="000000"/>
                        </a:solidFill>
                        <a:effectLst/>
                        <a:latin typeface="Times New Roman" panose="02020603050405020304" pitchFamily="18" charset="0"/>
                        <a:ea typeface="Segoe UI Symbol" panose="020B0502040204020203" pitchFamily="34" charset="0"/>
                        <a:cs typeface="Times New Roman" panose="02020603050405020304" pitchFamily="18" charset="0"/>
                      </a:endParaRPr>
                    </a:p>
                  </a:txBody>
                  <a:tcPr marL="5484" marR="5484" marT="5484" marB="0" anchor="ctr">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u="none" strike="noStrike" dirty="0">
                          <a:effectLst/>
                          <a:latin typeface="Times New Roman" panose="02020603050405020304" pitchFamily="18" charset="0"/>
                          <a:ea typeface="Segoe UI Symbol" panose="020B0502040204020203" pitchFamily="34" charset="0"/>
                          <a:cs typeface="Times New Roman" panose="02020603050405020304" pitchFamily="18" charset="0"/>
                        </a:rPr>
                        <a:t> 25.6M </a:t>
                      </a:r>
                      <a:endParaRPr lang="en-US" sz="1400" b="0" i="0" u="none" strike="noStrike" dirty="0">
                        <a:solidFill>
                          <a:srgbClr val="000000"/>
                        </a:solidFill>
                        <a:effectLst/>
                        <a:latin typeface="Times New Roman" panose="02020603050405020304" pitchFamily="18" charset="0"/>
                        <a:ea typeface="Segoe UI Symbol" panose="020B0502040204020203" pitchFamily="34" charset="0"/>
                        <a:cs typeface="Times New Roman" panose="02020603050405020304" pitchFamily="18" charset="0"/>
                      </a:endParaRPr>
                    </a:p>
                  </a:txBody>
                  <a:tcPr marL="5484" marR="5484" marT="5484" marB="0"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u="none" strike="noStrike" dirty="0">
                          <a:effectLst/>
                          <a:latin typeface="Times New Roman" panose="02020603050405020304" pitchFamily="18" charset="0"/>
                          <a:ea typeface="Segoe UI Symbol" panose="020B0502040204020203" pitchFamily="34" charset="0"/>
                          <a:cs typeface="Times New Roman" panose="02020603050405020304" pitchFamily="18" charset="0"/>
                        </a:rPr>
                        <a:t>3.46</a:t>
                      </a:r>
                      <a:endParaRPr lang="en-US" sz="1400" b="0" i="0" u="none" strike="noStrike" dirty="0">
                        <a:solidFill>
                          <a:srgbClr val="000000"/>
                        </a:solidFill>
                        <a:effectLst/>
                        <a:latin typeface="Times New Roman" panose="02020603050405020304" pitchFamily="18" charset="0"/>
                        <a:ea typeface="Segoe UI Symbol" panose="020B0502040204020203" pitchFamily="34" charset="0"/>
                        <a:cs typeface="Times New Roman" panose="02020603050405020304" pitchFamily="18" charset="0"/>
                      </a:endParaRPr>
                    </a:p>
                  </a:txBody>
                  <a:tcPr marL="5484" marR="5484" marT="5484" marB="0" anchor="ct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1" u="none" strike="noStrike" dirty="0">
                          <a:solidFill>
                            <a:srgbClr val="00B050"/>
                          </a:solidFill>
                          <a:effectLst/>
                          <a:latin typeface="Times New Roman" panose="02020603050405020304" pitchFamily="18" charset="0"/>
                          <a:ea typeface="Segoe UI Symbol" panose="020B0502040204020203" pitchFamily="34" charset="0"/>
                          <a:cs typeface="Times New Roman" panose="02020603050405020304" pitchFamily="18" charset="0"/>
                        </a:rPr>
                        <a:t>17.18</a:t>
                      </a:r>
                      <a:endParaRPr lang="en-US" sz="1400" b="1" i="0" u="none" strike="noStrike" dirty="0">
                        <a:solidFill>
                          <a:srgbClr val="00B050"/>
                        </a:solidFill>
                        <a:effectLst/>
                        <a:latin typeface="Times New Roman" panose="02020603050405020304" pitchFamily="18" charset="0"/>
                        <a:ea typeface="Segoe UI Symbol" panose="020B0502040204020203" pitchFamily="34" charset="0"/>
                        <a:cs typeface="Times New Roman" panose="02020603050405020304" pitchFamily="18" charset="0"/>
                      </a:endParaRPr>
                    </a:p>
                  </a:txBody>
                  <a:tcPr marL="5484" marR="5484" marT="5484" marB="0" anchor="ct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u="none" strike="noStrike" dirty="0">
                          <a:effectLst/>
                          <a:latin typeface="Times New Roman" panose="02020603050405020304" pitchFamily="18" charset="0"/>
                          <a:ea typeface="Segoe UI Symbol" panose="020B0502040204020203" pitchFamily="34" charset="0"/>
                          <a:cs typeface="Times New Roman" panose="02020603050405020304" pitchFamily="18" charset="0"/>
                        </a:rPr>
                        <a:t>-</a:t>
                      </a:r>
                      <a:endParaRPr lang="en-US" sz="1400" b="0" i="0" u="none" strike="noStrike" dirty="0">
                        <a:solidFill>
                          <a:srgbClr val="000000"/>
                        </a:solidFill>
                        <a:effectLst/>
                        <a:latin typeface="Times New Roman" panose="02020603050405020304" pitchFamily="18" charset="0"/>
                        <a:ea typeface="Segoe UI Symbol" panose="020B0502040204020203" pitchFamily="34" charset="0"/>
                        <a:cs typeface="Times New Roman" panose="02020603050405020304" pitchFamily="18" charset="0"/>
                      </a:endParaRPr>
                    </a:p>
                  </a:txBody>
                  <a:tcPr marL="5484" marR="5484" marT="5484" marB="0" anchor="ct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82068059"/>
                  </a:ext>
                </a:extLst>
              </a:tr>
              <a:tr h="325938">
                <a:tc>
                  <a:txBody>
                    <a:bodyPr/>
                    <a:lstStyle/>
                    <a:p>
                      <a:pPr algn="ctr" fontAlgn="b"/>
                      <a:r>
                        <a:rPr lang="en-US" sz="1400" kern="1200" dirty="0" err="1">
                          <a:gradFill>
                            <a:gsLst>
                              <a:gs pos="2917">
                                <a:schemeClr val="tx1"/>
                              </a:gs>
                              <a:gs pos="30000">
                                <a:schemeClr val="tx1"/>
                              </a:gs>
                            </a:gsLst>
                            <a:lin ang="5400000" scaled="0"/>
                          </a:gradFill>
                          <a:latin typeface="Times New Roman" panose="02020603050405020304" pitchFamily="18" charset="0"/>
                          <a:ea typeface="+mn-ea"/>
                          <a:cs typeface="Times New Roman" panose="02020603050405020304" pitchFamily="18" charset="0"/>
                        </a:rPr>
                        <a:t>ResNeXt</a:t>
                      </a:r>
                      <a:endParaRPr lang="en-US" sz="1400" kern="1200" dirty="0">
                        <a:gradFill>
                          <a:gsLst>
                            <a:gs pos="2917">
                              <a:schemeClr val="tx1"/>
                            </a:gs>
                            <a:gs pos="30000">
                              <a:schemeClr val="tx1"/>
                            </a:gs>
                          </a:gsLst>
                          <a:lin ang="5400000" scaled="0"/>
                        </a:gradFill>
                        <a:latin typeface="Times New Roman" panose="02020603050405020304" pitchFamily="18" charset="0"/>
                        <a:ea typeface="+mn-ea"/>
                        <a:cs typeface="Times New Roman" panose="02020603050405020304" pitchFamily="18" charset="0"/>
                      </a:endParaRPr>
                    </a:p>
                  </a:txBody>
                  <a:tcPr marL="5484" marR="5484" marT="5484"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Times New Roman" panose="02020603050405020304" pitchFamily="18" charset="0"/>
                          <a:ea typeface="Segoe UI Symbol" panose="020B0502040204020203" pitchFamily="34" charset="0"/>
                          <a:cs typeface="Times New Roman" panose="02020603050405020304" pitchFamily="18" charset="0"/>
                        </a:rPr>
                        <a:t>29</a:t>
                      </a:r>
                    </a:p>
                  </a:txBody>
                  <a:tcPr marL="5484" marR="5484" marT="5484" marB="0" anchor="ctr">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Times New Roman" panose="02020603050405020304" pitchFamily="18" charset="0"/>
                          <a:ea typeface="Segoe UI Symbol" panose="020B0502040204020203" pitchFamily="34" charset="0"/>
                          <a:cs typeface="Times New Roman" panose="02020603050405020304" pitchFamily="18" charset="0"/>
                        </a:rPr>
                        <a:t>34.4M</a:t>
                      </a:r>
                    </a:p>
                  </a:txBody>
                  <a:tcPr marL="5484" marR="5484" marT="5484" marB="0" anchor="ctr">
                    <a:lnL w="12700" cap="flat" cmpd="sng" algn="ctr">
                      <a:no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Times New Roman" panose="02020603050405020304" pitchFamily="18" charset="0"/>
                          <a:ea typeface="Segoe UI Symbol" panose="020B0502040204020203" pitchFamily="34" charset="0"/>
                          <a:cs typeface="Times New Roman" panose="02020603050405020304" pitchFamily="18" charset="0"/>
                        </a:rPr>
                        <a:t>3.65</a:t>
                      </a:r>
                    </a:p>
                  </a:txBody>
                  <a:tcPr marL="5484" marR="5484" marT="5484"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Times New Roman" panose="02020603050405020304" pitchFamily="18" charset="0"/>
                          <a:ea typeface="Segoe UI Symbol" panose="020B0502040204020203" pitchFamily="34" charset="0"/>
                          <a:cs typeface="Times New Roman" panose="02020603050405020304" pitchFamily="18" charset="0"/>
                        </a:rPr>
                        <a:t>17.77</a:t>
                      </a:r>
                    </a:p>
                  </a:txBody>
                  <a:tcPr marL="5484" marR="5484" marT="5484"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Times New Roman" panose="02020603050405020304" pitchFamily="18" charset="0"/>
                          <a:ea typeface="Segoe UI Symbol" panose="020B0502040204020203" pitchFamily="34" charset="0"/>
                          <a:cs typeface="Times New Roman" panose="02020603050405020304" pitchFamily="18" charset="0"/>
                        </a:rPr>
                        <a:t>-</a:t>
                      </a:r>
                    </a:p>
                  </a:txBody>
                  <a:tcPr marL="5484" marR="5484" marT="5484"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65171231"/>
                  </a:ext>
                </a:extLst>
              </a:tr>
              <a:tr h="325938">
                <a:tc>
                  <a:txBody>
                    <a:bodyPr/>
                    <a:lstStyle/>
                    <a:p>
                      <a:pPr algn="ctr" fontAlgn="b"/>
                      <a:r>
                        <a:rPr lang="en-US" sz="1400" kern="1200" dirty="0" err="1">
                          <a:gradFill>
                            <a:gsLst>
                              <a:gs pos="2917">
                                <a:schemeClr val="tx1"/>
                              </a:gs>
                              <a:gs pos="30000">
                                <a:schemeClr val="tx1"/>
                              </a:gs>
                            </a:gsLst>
                            <a:lin ang="5400000" scaled="0"/>
                          </a:gradFill>
                          <a:latin typeface="Times New Roman" panose="02020603050405020304" pitchFamily="18" charset="0"/>
                          <a:ea typeface="+mn-ea"/>
                          <a:cs typeface="Times New Roman" panose="02020603050405020304" pitchFamily="18" charset="0"/>
                        </a:rPr>
                        <a:t>PyramidNet</a:t>
                      </a:r>
                      <a:endParaRPr lang="en-US" sz="1400" kern="1200" dirty="0">
                        <a:gradFill>
                          <a:gsLst>
                            <a:gs pos="2917">
                              <a:schemeClr val="tx1"/>
                            </a:gs>
                            <a:gs pos="30000">
                              <a:schemeClr val="tx1"/>
                            </a:gs>
                          </a:gsLst>
                          <a:lin ang="5400000" scaled="0"/>
                        </a:gradFill>
                        <a:latin typeface="Times New Roman" panose="02020603050405020304" pitchFamily="18" charset="0"/>
                        <a:ea typeface="+mn-ea"/>
                        <a:cs typeface="Times New Roman" panose="02020603050405020304" pitchFamily="18" charset="0"/>
                      </a:endParaRPr>
                    </a:p>
                  </a:txBody>
                  <a:tcPr marL="5484" marR="5484" marT="5484"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Times New Roman" panose="02020603050405020304" pitchFamily="18" charset="0"/>
                          <a:ea typeface="Segoe UI Symbol" panose="020B0502040204020203" pitchFamily="34" charset="0"/>
                          <a:cs typeface="Times New Roman" panose="02020603050405020304" pitchFamily="18" charset="0"/>
                        </a:rPr>
                        <a:t>272</a:t>
                      </a:r>
                    </a:p>
                  </a:txBody>
                  <a:tcPr marL="5484" marR="5484" marT="5484" marB="0" anchor="ctr">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Times New Roman" panose="02020603050405020304" pitchFamily="18" charset="0"/>
                          <a:ea typeface="Segoe UI Symbol" panose="020B0502040204020203" pitchFamily="34" charset="0"/>
                          <a:cs typeface="Times New Roman" panose="02020603050405020304" pitchFamily="18" charset="0"/>
                        </a:rPr>
                        <a:t>26.0M</a:t>
                      </a:r>
                    </a:p>
                  </a:txBody>
                  <a:tcPr marL="5484" marR="5484" marT="5484" marB="0" anchor="ctr">
                    <a:lnL w="12700" cap="flat" cmpd="sng" algn="ctr">
                      <a:no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1" i="0" u="none" strike="noStrike" dirty="0">
                          <a:solidFill>
                            <a:srgbClr val="0070C0"/>
                          </a:solidFill>
                          <a:effectLst/>
                          <a:latin typeface="Times New Roman" panose="02020603050405020304" pitchFamily="18" charset="0"/>
                          <a:ea typeface="Segoe UI Symbol" panose="020B0502040204020203" pitchFamily="34" charset="0"/>
                          <a:cs typeface="Times New Roman" panose="02020603050405020304" pitchFamily="18" charset="0"/>
                        </a:rPr>
                        <a:t>3.31</a:t>
                      </a:r>
                    </a:p>
                  </a:txBody>
                  <a:tcPr marL="5484" marR="5484" marT="5484"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1" i="0" u="none" strike="noStrike" dirty="0">
                          <a:solidFill>
                            <a:srgbClr val="FF0000"/>
                          </a:solidFill>
                          <a:effectLst/>
                          <a:latin typeface="Times New Roman" panose="02020603050405020304" pitchFamily="18" charset="0"/>
                          <a:ea typeface="Segoe UI Symbol" panose="020B0502040204020203" pitchFamily="34" charset="0"/>
                          <a:cs typeface="Times New Roman" panose="02020603050405020304" pitchFamily="18" charset="0"/>
                        </a:rPr>
                        <a:t>16.35</a:t>
                      </a:r>
                    </a:p>
                  </a:txBody>
                  <a:tcPr marL="5484" marR="5484" marT="5484"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Times New Roman" panose="02020603050405020304" pitchFamily="18" charset="0"/>
                          <a:ea typeface="Segoe UI Symbol" panose="020B0502040204020203" pitchFamily="34" charset="0"/>
                          <a:cs typeface="Times New Roman" panose="02020603050405020304" pitchFamily="18" charset="0"/>
                        </a:rPr>
                        <a:t>-</a:t>
                      </a:r>
                    </a:p>
                  </a:txBody>
                  <a:tcPr marL="5484" marR="5484" marT="5484"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72287"/>
                  </a:ext>
                </a:extLst>
              </a:tr>
              <a:tr h="325938">
                <a:tc>
                  <a:txBody>
                    <a:bodyPr/>
                    <a:lstStyle/>
                    <a:p>
                      <a:pPr algn="ctr" fontAlgn="b"/>
                      <a:r>
                        <a:rPr lang="en-US" sz="1400" kern="1200" dirty="0">
                          <a:gradFill>
                            <a:gsLst>
                              <a:gs pos="2917">
                                <a:schemeClr val="tx1"/>
                              </a:gs>
                              <a:gs pos="30000">
                                <a:schemeClr val="tx1"/>
                              </a:gs>
                            </a:gsLst>
                            <a:lin ang="5400000" scaled="0"/>
                          </a:gradFill>
                          <a:latin typeface="Times New Roman" panose="02020603050405020304" pitchFamily="18" charset="0"/>
                          <a:ea typeface="+mn-ea"/>
                          <a:cs typeface="Times New Roman" panose="02020603050405020304" pitchFamily="18" charset="0"/>
                        </a:rPr>
                        <a:t>IGC-L450M2</a:t>
                      </a:r>
                    </a:p>
                  </a:txBody>
                  <a:tcPr marL="5484" marR="5484" marT="5484" marB="0" anchor="ct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Times New Roman" panose="02020603050405020304" pitchFamily="18" charset="0"/>
                          <a:ea typeface="Segoe UI Symbol" panose="020B0502040204020203" pitchFamily="34" charset="0"/>
                          <a:cs typeface="Times New Roman" panose="02020603050405020304" pitchFamily="18" charset="0"/>
                        </a:rPr>
                        <a:t>20</a:t>
                      </a:r>
                    </a:p>
                  </a:txBody>
                  <a:tcPr marL="5484" marR="5484" marT="5484" marB="0" anchor="ctr">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Times New Roman" panose="02020603050405020304" pitchFamily="18" charset="0"/>
                          <a:ea typeface="Segoe UI Symbol" panose="020B0502040204020203" pitchFamily="34" charset="0"/>
                          <a:cs typeface="Times New Roman" panose="02020603050405020304" pitchFamily="18" charset="0"/>
                        </a:rPr>
                        <a:t>19.3M</a:t>
                      </a:r>
                    </a:p>
                  </a:txBody>
                  <a:tcPr marL="5484" marR="5484" marT="5484" marB="0" anchor="ctr">
                    <a:lnL w="12700" cap="flat" cmpd="sng" algn="ctr">
                      <a:no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fontAlgn="b"/>
                      <a:r>
                        <a:rPr lang="en-US" sz="1400" b="1" i="0" u="none" strike="noStrike" dirty="0">
                          <a:solidFill>
                            <a:srgbClr val="00B050"/>
                          </a:solidFill>
                          <a:effectLst/>
                          <a:latin typeface="Times New Roman" panose="02020603050405020304" pitchFamily="18" charset="0"/>
                          <a:ea typeface="Segoe UI Symbol" panose="020B0502040204020203" pitchFamily="34" charset="0"/>
                          <a:cs typeface="Times New Roman" panose="02020603050405020304" pitchFamily="18" charset="0"/>
                        </a:rPr>
                        <a:t>3.25</a:t>
                      </a:r>
                    </a:p>
                  </a:txBody>
                  <a:tcPr marL="5484" marR="5484" marT="5484" marB="0" anchor="ct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Times New Roman" panose="02020603050405020304" pitchFamily="18" charset="0"/>
                          <a:ea typeface="Segoe UI Symbol" panose="020B0502040204020203" pitchFamily="34" charset="0"/>
                          <a:cs typeface="Times New Roman" panose="02020603050405020304" pitchFamily="18" charset="0"/>
                        </a:rPr>
                        <a:t>19.25</a:t>
                      </a:r>
                    </a:p>
                  </a:txBody>
                  <a:tcPr marL="5484" marR="5484" marT="5484" marB="0" anchor="ct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Times New Roman" panose="02020603050405020304" pitchFamily="18" charset="0"/>
                          <a:ea typeface="Segoe UI Symbol" panose="020B0502040204020203" pitchFamily="34" charset="0"/>
                          <a:cs typeface="Times New Roman" panose="02020603050405020304" pitchFamily="18" charset="0"/>
                        </a:rPr>
                        <a:t>-</a:t>
                      </a:r>
                    </a:p>
                  </a:txBody>
                  <a:tcPr marL="5484" marR="5484" marT="5484" marB="0" anchor="ct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55786664"/>
                  </a:ext>
                </a:extLst>
              </a:tr>
              <a:tr h="325938">
                <a:tc>
                  <a:txBody>
                    <a:bodyPr/>
                    <a:lstStyle/>
                    <a:p>
                      <a:pPr marL="0" marR="0" lvl="0" indent="0" algn="ctr" defTabSz="932742" rtl="0" eaLnBrk="1" fontAlgn="b" latinLnBrk="0" hangingPunct="1">
                        <a:lnSpc>
                          <a:spcPct val="100000"/>
                        </a:lnSpc>
                        <a:spcBef>
                          <a:spcPts val="0"/>
                        </a:spcBef>
                        <a:spcAft>
                          <a:spcPts val="0"/>
                        </a:spcAft>
                        <a:buClrTx/>
                        <a:buSzTx/>
                        <a:buFontTx/>
                        <a:buNone/>
                        <a:tabLst/>
                        <a:defRPr/>
                      </a:pPr>
                      <a:r>
                        <a:rPr lang="en-US" sz="1400" kern="1200" dirty="0">
                          <a:gradFill>
                            <a:gsLst>
                              <a:gs pos="2917">
                                <a:schemeClr val="tx1"/>
                              </a:gs>
                              <a:gs pos="30000">
                                <a:schemeClr val="tx1"/>
                              </a:gs>
                            </a:gsLst>
                            <a:lin ang="5400000" scaled="0"/>
                          </a:gradFill>
                          <a:latin typeface="Times New Roman" panose="02020603050405020304" pitchFamily="18" charset="0"/>
                          <a:ea typeface="+mn-ea"/>
                          <a:cs typeface="Times New Roman" panose="02020603050405020304" pitchFamily="18" charset="0"/>
                        </a:rPr>
                        <a:t>IGC-L32M26</a:t>
                      </a:r>
                    </a:p>
                  </a:txBody>
                  <a:tcPr marL="5484" marR="5484" marT="5484" marB="0" anchor="ct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Times New Roman" panose="02020603050405020304" pitchFamily="18" charset="0"/>
                          <a:ea typeface="Segoe UI Symbol" panose="020B0502040204020203" pitchFamily="34" charset="0"/>
                          <a:cs typeface="Times New Roman" panose="02020603050405020304" pitchFamily="18" charset="0"/>
                        </a:rPr>
                        <a:t>20</a:t>
                      </a:r>
                    </a:p>
                  </a:txBody>
                  <a:tcPr marL="5484" marR="5484" marT="5484" marB="0" anchor="ctr">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Times New Roman" panose="02020603050405020304" pitchFamily="18" charset="0"/>
                          <a:ea typeface="Segoe UI Symbol" panose="020B0502040204020203" pitchFamily="34" charset="0"/>
                          <a:cs typeface="Times New Roman" panose="02020603050405020304" pitchFamily="18" charset="0"/>
                        </a:rPr>
                        <a:t>24.1M</a:t>
                      </a:r>
                    </a:p>
                  </a:txBody>
                  <a:tcPr marL="5484" marR="5484" marT="5484" marB="0"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1" i="0" u="none" strike="noStrike" dirty="0">
                          <a:solidFill>
                            <a:srgbClr val="0070C0"/>
                          </a:solidFill>
                          <a:effectLst/>
                          <a:latin typeface="Times New Roman" panose="02020603050405020304" pitchFamily="18" charset="0"/>
                          <a:ea typeface="Segoe UI Symbol" panose="020B0502040204020203" pitchFamily="34" charset="0"/>
                          <a:cs typeface="Times New Roman" panose="02020603050405020304" pitchFamily="18" charset="0"/>
                        </a:rPr>
                        <a:t>3.31</a:t>
                      </a:r>
                    </a:p>
                  </a:txBody>
                  <a:tcPr marL="5484" marR="5484" marT="5484" marB="0" anchor="ct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Times New Roman" panose="02020603050405020304" pitchFamily="18" charset="0"/>
                          <a:ea typeface="Segoe UI Symbol" panose="020B0502040204020203" pitchFamily="34" charset="0"/>
                          <a:cs typeface="Times New Roman" panose="02020603050405020304" pitchFamily="18" charset="0"/>
                        </a:rPr>
                        <a:t>18.75</a:t>
                      </a:r>
                    </a:p>
                  </a:txBody>
                  <a:tcPr marL="5484" marR="5484" marT="5484" marB="0" anchor="ct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1" i="0" u="none" strike="noStrike" dirty="0">
                          <a:solidFill>
                            <a:srgbClr val="0070C0"/>
                          </a:solidFill>
                          <a:effectLst/>
                          <a:latin typeface="Times New Roman" panose="02020603050405020304" pitchFamily="18" charset="0"/>
                          <a:ea typeface="Segoe UI Symbol" panose="020B0502040204020203" pitchFamily="34" charset="0"/>
                          <a:cs typeface="Times New Roman" panose="02020603050405020304" pitchFamily="18" charset="0"/>
                        </a:rPr>
                        <a:t>1.56</a:t>
                      </a:r>
                    </a:p>
                  </a:txBody>
                  <a:tcPr marL="5484" marR="5484" marT="5484" marB="0" anchor="ct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48331541"/>
                  </a:ext>
                </a:extLst>
              </a:tr>
              <a:tr h="325938">
                <a:tc>
                  <a:txBody>
                    <a:bodyPr/>
                    <a:lstStyle/>
                    <a:p>
                      <a:pPr algn="ctr" fontAlgn="b"/>
                      <a:r>
                        <a:rPr lang="en-US" sz="1400" kern="1200" dirty="0" err="1">
                          <a:solidFill>
                            <a:schemeClr val="accent3">
                              <a:lumMod val="90000"/>
                            </a:schemeClr>
                          </a:solidFill>
                          <a:latin typeface="Times New Roman" panose="02020603050405020304" pitchFamily="18" charset="0"/>
                          <a:ea typeface="+mn-ea"/>
                          <a:cs typeface="Times New Roman" panose="02020603050405020304" pitchFamily="18" charset="0"/>
                        </a:rPr>
                        <a:t>DMRNet</a:t>
                      </a:r>
                      <a:r>
                        <a:rPr lang="en-US" sz="1400" kern="1200" dirty="0">
                          <a:solidFill>
                            <a:schemeClr val="accent3">
                              <a:lumMod val="90000"/>
                            </a:schemeClr>
                          </a:solidFill>
                          <a:latin typeface="Times New Roman" panose="02020603050405020304" pitchFamily="18" charset="0"/>
                          <a:ea typeface="+mn-ea"/>
                          <a:cs typeface="Times New Roman" panose="02020603050405020304" pitchFamily="18" charset="0"/>
                        </a:rPr>
                        <a:t> (ours)</a:t>
                      </a:r>
                    </a:p>
                  </a:txBody>
                  <a:tcPr marL="5484" marR="5484" marT="5484"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fontAlgn="b"/>
                      <a:r>
                        <a:rPr lang="en-US" sz="1400" b="0" i="0" u="none" strike="noStrike" dirty="0">
                          <a:solidFill>
                            <a:srgbClr val="000000"/>
                          </a:solidFill>
                          <a:effectLst/>
                          <a:latin typeface="Times New Roman" panose="02020603050405020304" pitchFamily="18" charset="0"/>
                          <a:ea typeface="Segoe UI Symbol" panose="020B0502040204020203" pitchFamily="34" charset="0"/>
                          <a:cs typeface="Times New Roman" panose="02020603050405020304" pitchFamily="18" charset="0"/>
                        </a:rPr>
                        <a:t>56</a:t>
                      </a:r>
                    </a:p>
                  </a:txBody>
                  <a:tcPr marL="5484" marR="5484" marT="5484" marB="0" anchor="ctr">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fontAlgn="b"/>
                      <a:r>
                        <a:rPr lang="en-US" sz="1400" b="0" i="0" u="none" strike="noStrike" dirty="0">
                          <a:solidFill>
                            <a:srgbClr val="000000"/>
                          </a:solidFill>
                          <a:effectLst/>
                          <a:latin typeface="Times New Roman" panose="02020603050405020304" pitchFamily="18" charset="0"/>
                          <a:ea typeface="Segoe UI Symbol" panose="020B0502040204020203" pitchFamily="34" charset="0"/>
                          <a:cs typeface="Times New Roman" panose="02020603050405020304" pitchFamily="18" charset="0"/>
                        </a:rPr>
                        <a:t>1.7M</a:t>
                      </a:r>
                    </a:p>
                  </a:txBody>
                  <a:tcPr marL="5484" marR="5484" marT="5484" marB="0" anchor="ctr">
                    <a:lnL w="12700" cap="flat" cmpd="sng" algn="ctr">
                      <a:no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fontAlgn="b"/>
                      <a:r>
                        <a:rPr lang="en-US" sz="1400" b="0" i="0" u="none" strike="noStrike" dirty="0">
                          <a:solidFill>
                            <a:schemeClr val="tx1"/>
                          </a:solidFill>
                          <a:effectLst/>
                          <a:latin typeface="Times New Roman" panose="02020603050405020304" pitchFamily="18" charset="0"/>
                          <a:ea typeface="Segoe UI Symbol" panose="020B0502040204020203" pitchFamily="34" charset="0"/>
                          <a:cs typeface="Times New Roman" panose="02020603050405020304" pitchFamily="18" charset="0"/>
                        </a:rPr>
                        <a:t>4.94</a:t>
                      </a:r>
                    </a:p>
                  </a:txBody>
                  <a:tcPr marL="5484" marR="5484" marT="5484" marB="0" anchor="ct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fontAlgn="b"/>
                      <a:r>
                        <a:rPr lang="en-US" sz="1400" b="0" i="0" u="none" strike="noStrike" dirty="0">
                          <a:solidFill>
                            <a:schemeClr val="tx1"/>
                          </a:solidFill>
                          <a:effectLst/>
                          <a:latin typeface="Times New Roman" panose="02020603050405020304" pitchFamily="18" charset="0"/>
                          <a:ea typeface="Segoe UI Symbol" panose="020B0502040204020203" pitchFamily="34" charset="0"/>
                          <a:cs typeface="Times New Roman" panose="02020603050405020304" pitchFamily="18" charset="0"/>
                        </a:rPr>
                        <a:t>24.46</a:t>
                      </a:r>
                    </a:p>
                  </a:txBody>
                  <a:tcPr marL="5484" marR="5484" marT="5484" marB="0" anchor="ct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fontAlgn="b"/>
                      <a:r>
                        <a:rPr lang="en-US" sz="1400" b="0" i="0" u="none" strike="noStrike" dirty="0">
                          <a:solidFill>
                            <a:schemeClr val="tx1"/>
                          </a:solidFill>
                          <a:effectLst/>
                          <a:latin typeface="Times New Roman" panose="02020603050405020304" pitchFamily="18" charset="0"/>
                          <a:ea typeface="Segoe UI Symbol" panose="020B0502040204020203" pitchFamily="34" charset="0"/>
                          <a:cs typeface="Times New Roman" panose="02020603050405020304" pitchFamily="18" charset="0"/>
                        </a:rPr>
                        <a:t>1.66</a:t>
                      </a:r>
                    </a:p>
                  </a:txBody>
                  <a:tcPr marL="5484" marR="5484" marT="5484"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649633577"/>
                  </a:ext>
                </a:extLst>
              </a:tr>
              <a:tr h="325938">
                <a:tc>
                  <a:txBody>
                    <a:bodyPr/>
                    <a:lstStyle/>
                    <a:p>
                      <a:pPr marL="0" marR="0" lvl="0" indent="0" algn="ctr" defTabSz="932742" rtl="0" eaLnBrk="1" fontAlgn="b" latinLnBrk="0" hangingPunct="1">
                        <a:lnSpc>
                          <a:spcPct val="100000"/>
                        </a:lnSpc>
                        <a:spcBef>
                          <a:spcPts val="0"/>
                        </a:spcBef>
                        <a:spcAft>
                          <a:spcPts val="0"/>
                        </a:spcAft>
                        <a:buClrTx/>
                        <a:buSzTx/>
                        <a:buFontTx/>
                        <a:buNone/>
                        <a:tabLst/>
                        <a:defRPr/>
                      </a:pPr>
                      <a:r>
                        <a:rPr lang="en-US" sz="1400" kern="1200" dirty="0" err="1">
                          <a:solidFill>
                            <a:schemeClr val="accent3">
                              <a:lumMod val="90000"/>
                            </a:schemeClr>
                          </a:solidFill>
                          <a:latin typeface="Times New Roman" panose="02020603050405020304" pitchFamily="18" charset="0"/>
                          <a:ea typeface="+mn-ea"/>
                          <a:cs typeface="Times New Roman" panose="02020603050405020304" pitchFamily="18" charset="0"/>
                        </a:rPr>
                        <a:t>DMRNet</a:t>
                      </a:r>
                      <a:r>
                        <a:rPr lang="en-US" sz="1400" kern="1200" dirty="0">
                          <a:solidFill>
                            <a:schemeClr val="accent3">
                              <a:lumMod val="90000"/>
                            </a:schemeClr>
                          </a:solidFill>
                          <a:latin typeface="Times New Roman" panose="02020603050405020304" pitchFamily="18" charset="0"/>
                          <a:ea typeface="+mn-ea"/>
                          <a:cs typeface="Times New Roman" panose="02020603050405020304" pitchFamily="18" charset="0"/>
                        </a:rPr>
                        <a:t>-Wide (ours)</a:t>
                      </a:r>
                    </a:p>
                  </a:txBody>
                  <a:tcPr marL="5484" marR="5484" marT="5484" marB="0" anchor="ctr">
                    <a:lnL w="12700" cap="flat" cmpd="sng" algn="ctr">
                      <a:solidFill>
                        <a:schemeClr val="tx1"/>
                      </a:solid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Times New Roman" panose="02020603050405020304" pitchFamily="18" charset="0"/>
                          <a:ea typeface="Segoe UI Symbol" panose="020B0502040204020203" pitchFamily="34" charset="0"/>
                          <a:cs typeface="Times New Roman" panose="02020603050405020304" pitchFamily="18" charset="0"/>
                        </a:rPr>
                        <a:t>32</a:t>
                      </a:r>
                    </a:p>
                  </a:txBody>
                  <a:tcPr marL="5484" marR="5484" marT="5484" marB="0" anchor="ctr">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Times New Roman" panose="02020603050405020304" pitchFamily="18" charset="0"/>
                          <a:ea typeface="Segoe UI Symbol" panose="020B0502040204020203" pitchFamily="34" charset="0"/>
                          <a:cs typeface="Times New Roman" panose="02020603050405020304" pitchFamily="18" charset="0"/>
                        </a:rPr>
                        <a:t>14.9M</a:t>
                      </a:r>
                    </a:p>
                  </a:txBody>
                  <a:tcPr marL="5484" marR="5484" marT="5484" marB="0"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fontAlgn="b"/>
                      <a:r>
                        <a:rPr lang="en-US" sz="1400" b="0" i="0" u="none" strike="noStrike" dirty="0">
                          <a:solidFill>
                            <a:schemeClr val="tx1"/>
                          </a:solidFill>
                          <a:effectLst/>
                          <a:latin typeface="Times New Roman" panose="02020603050405020304" pitchFamily="18" charset="0"/>
                          <a:ea typeface="Segoe UI Symbol" panose="020B0502040204020203" pitchFamily="34" charset="0"/>
                          <a:cs typeface="Times New Roman" panose="02020603050405020304" pitchFamily="18" charset="0"/>
                        </a:rPr>
                        <a:t>3.94</a:t>
                      </a:r>
                    </a:p>
                  </a:txBody>
                  <a:tcPr marL="5484" marR="5484" marT="5484" marB="0" anchor="ct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fontAlgn="b"/>
                      <a:r>
                        <a:rPr lang="en-US" sz="1400" b="0" i="0" u="none" strike="noStrike" dirty="0">
                          <a:solidFill>
                            <a:schemeClr val="tx1"/>
                          </a:solidFill>
                          <a:effectLst/>
                          <a:latin typeface="Times New Roman" panose="02020603050405020304" pitchFamily="18" charset="0"/>
                          <a:ea typeface="Segoe UI Symbol" panose="020B0502040204020203" pitchFamily="34" charset="0"/>
                          <a:cs typeface="Times New Roman" panose="02020603050405020304" pitchFamily="18" charset="0"/>
                        </a:rPr>
                        <a:t>19.25</a:t>
                      </a:r>
                    </a:p>
                  </a:txBody>
                  <a:tcPr marL="5484" marR="5484" marT="5484" marB="0" anchor="ct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fontAlgn="b"/>
                      <a:r>
                        <a:rPr lang="en-US" sz="1400" b="1" i="0" u="none" strike="noStrike" dirty="0">
                          <a:solidFill>
                            <a:srgbClr val="FF0000"/>
                          </a:solidFill>
                          <a:effectLst/>
                          <a:latin typeface="Times New Roman" panose="02020603050405020304" pitchFamily="18" charset="0"/>
                          <a:ea typeface="Segoe UI Symbol" panose="020B0502040204020203" pitchFamily="34" charset="0"/>
                          <a:cs typeface="Times New Roman" panose="02020603050405020304" pitchFamily="18" charset="0"/>
                        </a:rPr>
                        <a:t>1.51</a:t>
                      </a:r>
                    </a:p>
                  </a:txBody>
                  <a:tcPr marL="5484" marR="5484" marT="5484" marB="0" anchor="ctr">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3569316104"/>
                  </a:ext>
                </a:extLst>
              </a:tr>
              <a:tr h="325938">
                <a:tc>
                  <a:txBody>
                    <a:bodyPr/>
                    <a:lstStyle/>
                    <a:p>
                      <a:pPr algn="ctr" fontAlgn="b"/>
                      <a:r>
                        <a:rPr lang="en-US" sz="1400" kern="1200" dirty="0" err="1">
                          <a:solidFill>
                            <a:schemeClr val="accent3">
                              <a:lumMod val="90000"/>
                            </a:schemeClr>
                          </a:solidFill>
                          <a:latin typeface="Times New Roman" panose="02020603050405020304" pitchFamily="18" charset="0"/>
                          <a:ea typeface="+mn-ea"/>
                          <a:cs typeface="Times New Roman" panose="02020603050405020304" pitchFamily="18" charset="0"/>
                        </a:rPr>
                        <a:t>DMRNet</a:t>
                      </a:r>
                      <a:r>
                        <a:rPr lang="en-US" sz="1400" kern="1200" dirty="0">
                          <a:solidFill>
                            <a:schemeClr val="accent3">
                              <a:lumMod val="90000"/>
                            </a:schemeClr>
                          </a:solidFill>
                          <a:latin typeface="Times New Roman" panose="02020603050405020304" pitchFamily="18" charset="0"/>
                          <a:ea typeface="+mn-ea"/>
                          <a:cs typeface="Times New Roman" panose="02020603050405020304" pitchFamily="18" charset="0"/>
                        </a:rPr>
                        <a:t>-Wide (ours)</a:t>
                      </a:r>
                    </a:p>
                  </a:txBody>
                  <a:tcPr marL="5484" marR="5484" marT="5484" marB="0" anchor="ctr">
                    <a:lnL w="12700" cap="flat" cmpd="sng" algn="ctr">
                      <a:solidFill>
                        <a:schemeClr val="tx1"/>
                      </a:solid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fontAlgn="b"/>
                      <a:r>
                        <a:rPr lang="en-US" sz="1400" u="none" strike="noStrike" dirty="0">
                          <a:effectLst/>
                          <a:latin typeface="Times New Roman" panose="02020603050405020304" pitchFamily="18" charset="0"/>
                          <a:ea typeface="Segoe UI Symbol" panose="020B0502040204020203" pitchFamily="34" charset="0"/>
                          <a:cs typeface="Times New Roman" panose="02020603050405020304" pitchFamily="18" charset="0"/>
                        </a:rPr>
                        <a:t>50</a:t>
                      </a:r>
                      <a:endParaRPr lang="en-US" sz="1400" b="0" i="0" u="none" strike="noStrike" dirty="0">
                        <a:solidFill>
                          <a:srgbClr val="000000"/>
                        </a:solidFill>
                        <a:effectLst/>
                        <a:latin typeface="Times New Roman" panose="02020603050405020304" pitchFamily="18" charset="0"/>
                        <a:ea typeface="Segoe UI Symbol" panose="020B0502040204020203" pitchFamily="34" charset="0"/>
                        <a:cs typeface="Times New Roman" panose="02020603050405020304" pitchFamily="18" charset="0"/>
                      </a:endParaRPr>
                    </a:p>
                  </a:txBody>
                  <a:tcPr marL="5484" marR="5484" marT="5484" marB="0" anchor="ctr">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fontAlgn="b"/>
                      <a:r>
                        <a:rPr lang="en-US" sz="1400" u="none" strike="noStrike" dirty="0">
                          <a:effectLst/>
                          <a:latin typeface="Times New Roman" panose="02020603050405020304" pitchFamily="18" charset="0"/>
                          <a:ea typeface="Segoe UI Symbol" panose="020B0502040204020203" pitchFamily="34" charset="0"/>
                          <a:cs typeface="Times New Roman" panose="02020603050405020304" pitchFamily="18" charset="0"/>
                        </a:rPr>
                        <a:t>24.8M</a:t>
                      </a:r>
                      <a:endParaRPr lang="en-US" sz="1400" b="0" i="0" u="none" strike="noStrike" dirty="0">
                        <a:solidFill>
                          <a:srgbClr val="000000"/>
                        </a:solidFill>
                        <a:effectLst/>
                        <a:latin typeface="Times New Roman" panose="02020603050405020304" pitchFamily="18" charset="0"/>
                        <a:ea typeface="Segoe UI Symbol" panose="020B0502040204020203" pitchFamily="34" charset="0"/>
                        <a:cs typeface="Times New Roman" panose="02020603050405020304" pitchFamily="18" charset="0"/>
                      </a:endParaRPr>
                    </a:p>
                  </a:txBody>
                  <a:tcPr marL="5484" marR="5484" marT="5484" marB="0"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fontAlgn="b"/>
                      <a:r>
                        <a:rPr lang="en-US" sz="1400" b="0" u="none" strike="noStrike" dirty="0">
                          <a:solidFill>
                            <a:schemeClr val="tx1"/>
                          </a:solidFill>
                          <a:effectLst/>
                          <a:latin typeface="Times New Roman" panose="02020603050405020304" pitchFamily="18" charset="0"/>
                          <a:ea typeface="Segoe UI Symbol" panose="020B0502040204020203" pitchFamily="34" charset="0"/>
                          <a:cs typeface="Times New Roman" panose="02020603050405020304" pitchFamily="18" charset="0"/>
                        </a:rPr>
                        <a:t>3.57</a:t>
                      </a:r>
                      <a:endParaRPr lang="en-US" sz="1400" b="0" i="0" u="none" strike="noStrike" dirty="0">
                        <a:solidFill>
                          <a:schemeClr val="tx1"/>
                        </a:solidFill>
                        <a:effectLst/>
                        <a:latin typeface="Times New Roman" panose="02020603050405020304" pitchFamily="18" charset="0"/>
                        <a:ea typeface="Segoe UI Symbol" panose="020B0502040204020203" pitchFamily="34" charset="0"/>
                        <a:cs typeface="Times New Roman" panose="02020603050405020304" pitchFamily="18" charset="0"/>
                      </a:endParaRPr>
                    </a:p>
                  </a:txBody>
                  <a:tcPr marL="5484" marR="5484" marT="5484" marB="0" anchor="ct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fontAlgn="b"/>
                      <a:r>
                        <a:rPr lang="en-US" sz="1400" b="0" u="none" strike="noStrike" dirty="0">
                          <a:solidFill>
                            <a:schemeClr val="tx1"/>
                          </a:solidFill>
                          <a:effectLst/>
                          <a:latin typeface="Times New Roman" panose="02020603050405020304" pitchFamily="18" charset="0"/>
                          <a:ea typeface="Segoe UI Symbol" panose="020B0502040204020203" pitchFamily="34" charset="0"/>
                          <a:cs typeface="Times New Roman" panose="02020603050405020304" pitchFamily="18" charset="0"/>
                        </a:rPr>
                        <a:t>19.00</a:t>
                      </a:r>
                      <a:endParaRPr lang="en-US" sz="1400" b="0" i="0" u="none" strike="noStrike" dirty="0">
                        <a:solidFill>
                          <a:schemeClr val="tx1"/>
                        </a:solidFill>
                        <a:effectLst/>
                        <a:latin typeface="Times New Roman" panose="02020603050405020304" pitchFamily="18" charset="0"/>
                        <a:ea typeface="Segoe UI Symbol" panose="020B0502040204020203" pitchFamily="34" charset="0"/>
                        <a:cs typeface="Times New Roman" panose="02020603050405020304" pitchFamily="18" charset="0"/>
                      </a:endParaRPr>
                    </a:p>
                  </a:txBody>
                  <a:tcPr marL="5484" marR="5484" marT="5484" marB="0" anchor="ct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fontAlgn="b"/>
                      <a:r>
                        <a:rPr lang="en-US" sz="1400" b="1" u="none" strike="noStrike" dirty="0">
                          <a:solidFill>
                            <a:srgbClr val="00B050"/>
                          </a:solidFill>
                          <a:effectLst/>
                          <a:latin typeface="Times New Roman" panose="02020603050405020304" pitchFamily="18" charset="0"/>
                          <a:ea typeface="Segoe UI Symbol" panose="020B0502040204020203" pitchFamily="34" charset="0"/>
                          <a:cs typeface="Times New Roman" panose="02020603050405020304" pitchFamily="18" charset="0"/>
                        </a:rPr>
                        <a:t>1.55</a:t>
                      </a:r>
                      <a:endParaRPr lang="en-US" sz="1400" b="1" i="0" u="none" strike="noStrike" dirty="0">
                        <a:solidFill>
                          <a:srgbClr val="00B050"/>
                        </a:solidFill>
                        <a:effectLst/>
                        <a:latin typeface="Times New Roman" panose="02020603050405020304" pitchFamily="18" charset="0"/>
                        <a:ea typeface="Segoe UI Symbol" panose="020B0502040204020203" pitchFamily="34" charset="0"/>
                        <a:cs typeface="Times New Roman" panose="02020603050405020304" pitchFamily="18" charset="0"/>
                      </a:endParaRPr>
                    </a:p>
                  </a:txBody>
                  <a:tcPr marL="5484" marR="5484" marT="5484" marB="0" anchor="ctr">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3224858448"/>
                  </a:ext>
                </a:extLst>
              </a:tr>
              <a:tr h="325938">
                <a:tc>
                  <a:txBody>
                    <a:bodyPr/>
                    <a:lstStyle/>
                    <a:p>
                      <a:pPr marL="0" marR="0" lvl="0" indent="0" algn="ctr" defTabSz="932742" rtl="0" eaLnBrk="1" fontAlgn="b" latinLnBrk="0" hangingPunct="1">
                        <a:lnSpc>
                          <a:spcPct val="100000"/>
                        </a:lnSpc>
                        <a:spcBef>
                          <a:spcPts val="0"/>
                        </a:spcBef>
                        <a:spcAft>
                          <a:spcPts val="0"/>
                        </a:spcAft>
                        <a:buClrTx/>
                        <a:buSzTx/>
                        <a:buFontTx/>
                        <a:buNone/>
                        <a:tabLst/>
                        <a:defRPr/>
                      </a:pPr>
                      <a:r>
                        <a:rPr lang="en-US" sz="1400" kern="1200" dirty="0" err="1">
                          <a:solidFill>
                            <a:schemeClr val="accent3">
                              <a:lumMod val="90000"/>
                            </a:schemeClr>
                          </a:solidFill>
                          <a:latin typeface="Times New Roman" panose="02020603050405020304" pitchFamily="18" charset="0"/>
                          <a:ea typeface="+mn-ea"/>
                          <a:cs typeface="Times New Roman" panose="02020603050405020304" pitchFamily="18" charset="0"/>
                        </a:rPr>
                        <a:t>DMRNeXt</a:t>
                      </a:r>
                      <a:r>
                        <a:rPr lang="en-US" sz="1400" kern="1200" dirty="0">
                          <a:solidFill>
                            <a:schemeClr val="accent3">
                              <a:lumMod val="90000"/>
                            </a:schemeClr>
                          </a:solidFill>
                          <a:latin typeface="Times New Roman" panose="02020603050405020304" pitchFamily="18" charset="0"/>
                          <a:ea typeface="+mn-ea"/>
                          <a:cs typeface="Times New Roman" panose="02020603050405020304" pitchFamily="18" charset="0"/>
                        </a:rPr>
                        <a:t> (ours)</a:t>
                      </a:r>
                    </a:p>
                  </a:txBody>
                  <a:tcPr marL="5484" marR="5484" marT="5484" marB="0" anchor="ctr">
                    <a:lnL w="12700" cap="flat" cmpd="sng" algn="ctr">
                      <a:solidFill>
                        <a:schemeClr val="tx1"/>
                      </a:solidFill>
                      <a:prstDash val="solid"/>
                      <a:round/>
                      <a:headEnd type="none" w="med" len="med"/>
                      <a:tailEnd type="none" w="med" len="med"/>
                    </a:lnL>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Times New Roman" panose="02020603050405020304" pitchFamily="18" charset="0"/>
                          <a:ea typeface="Segoe UI Symbol" panose="020B0502040204020203" pitchFamily="34" charset="0"/>
                          <a:cs typeface="Times New Roman" panose="02020603050405020304" pitchFamily="18" charset="0"/>
                        </a:rPr>
                        <a:t>29</a:t>
                      </a:r>
                    </a:p>
                  </a:txBody>
                  <a:tcPr marL="5484" marR="5484" marT="5484" marB="0" anchor="ctr">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Times New Roman" panose="02020603050405020304" pitchFamily="18" charset="0"/>
                          <a:ea typeface="Segoe UI Symbol" panose="020B0502040204020203" pitchFamily="34" charset="0"/>
                          <a:cs typeface="Times New Roman" panose="02020603050405020304" pitchFamily="18" charset="0"/>
                        </a:rPr>
                        <a:t>26.7M</a:t>
                      </a:r>
                    </a:p>
                  </a:txBody>
                  <a:tcPr marL="5484" marR="5484" marT="5484" marB="0"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1" i="0" u="none" strike="noStrike" dirty="0">
                          <a:solidFill>
                            <a:srgbClr val="FF0000"/>
                          </a:solidFill>
                          <a:effectLst/>
                          <a:latin typeface="Times New Roman" panose="02020603050405020304" pitchFamily="18" charset="0"/>
                          <a:ea typeface="Segoe UI Symbol" panose="020B0502040204020203" pitchFamily="34" charset="0"/>
                          <a:cs typeface="Times New Roman" panose="02020603050405020304" pitchFamily="18" charset="0"/>
                        </a:rPr>
                        <a:t>3.06</a:t>
                      </a:r>
                    </a:p>
                  </a:txBody>
                  <a:tcPr marL="5484" marR="5484" marT="5484" marB="0" anchor="ct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1" i="0" u="none" strike="noStrike" dirty="0">
                          <a:solidFill>
                            <a:srgbClr val="0070C0"/>
                          </a:solidFill>
                          <a:effectLst/>
                          <a:latin typeface="Times New Roman" panose="02020603050405020304" pitchFamily="18" charset="0"/>
                          <a:ea typeface="Segoe UI Symbol" panose="020B0502040204020203" pitchFamily="34" charset="0"/>
                          <a:cs typeface="Times New Roman" panose="02020603050405020304" pitchFamily="18" charset="0"/>
                        </a:rPr>
                        <a:t>17.55</a:t>
                      </a:r>
                    </a:p>
                  </a:txBody>
                  <a:tcPr marL="5484" marR="5484" marT="5484" marB="0" anchor="ct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a:solidFill>
                            <a:schemeClr val="tx1"/>
                          </a:solidFill>
                          <a:effectLst/>
                          <a:latin typeface="Times New Roman" panose="02020603050405020304" pitchFamily="18" charset="0"/>
                          <a:ea typeface="Segoe UI Symbol" panose="020B0502040204020203" pitchFamily="34" charset="0"/>
                          <a:cs typeface="Times New Roman" panose="02020603050405020304" pitchFamily="18" charset="0"/>
                        </a:rPr>
                        <a:t>-</a:t>
                      </a:r>
                    </a:p>
                  </a:txBody>
                  <a:tcPr marL="5484" marR="5484" marT="5484" marB="0" anchor="ctr">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6766174"/>
                  </a:ext>
                </a:extLst>
              </a:tr>
            </a:tbl>
          </a:graphicData>
        </a:graphic>
      </p:graphicFrame>
      <p:sp>
        <p:nvSpPr>
          <p:cNvPr id="5" name="TextBox 4"/>
          <p:cNvSpPr txBox="1"/>
          <p:nvPr/>
        </p:nvSpPr>
        <p:spPr>
          <a:xfrm>
            <a:off x="457199" y="296862"/>
            <a:ext cx="11522075" cy="683264"/>
          </a:xfrm>
          <a:prstGeom prst="rect">
            <a:avLst/>
          </a:prstGeom>
          <a:noFill/>
        </p:spPr>
        <p:txBody>
          <a:bodyPr wrap="square" lIns="182880" tIns="146304" rIns="182880" bIns="146304" rtlCol="0">
            <a:spAutoFit/>
          </a:bodyPr>
          <a:lstStyle/>
          <a:p>
            <a:pPr algn="ctr">
              <a:lnSpc>
                <a:spcPct val="90000"/>
              </a:lnSpc>
              <a:spcAft>
                <a:spcPts val="600"/>
              </a:spcAft>
            </a:pPr>
            <a:r>
              <a:rPr lang="en-US" sz="2800" dirty="0">
                <a:gradFill>
                  <a:gsLst>
                    <a:gs pos="2917">
                      <a:schemeClr val="tx1"/>
                    </a:gs>
                    <a:gs pos="30000">
                      <a:schemeClr val="tx1"/>
                    </a:gs>
                  </a:gsLst>
                  <a:lin ang="5400000" scaled="0"/>
                </a:gradFill>
              </a:rPr>
              <a:t>Comparison with state-of-the-arts</a:t>
            </a:r>
          </a:p>
        </p:txBody>
      </p:sp>
      <p:sp>
        <p:nvSpPr>
          <p:cNvPr id="2" name="TextBox 1"/>
          <p:cNvSpPr txBox="1"/>
          <p:nvPr/>
        </p:nvSpPr>
        <p:spPr>
          <a:xfrm>
            <a:off x="10485437" y="5402262"/>
            <a:ext cx="1447800" cy="1412694"/>
          </a:xfrm>
          <a:prstGeom prst="rect">
            <a:avLst/>
          </a:prstGeom>
          <a:noFill/>
        </p:spPr>
        <p:txBody>
          <a:bodyPr wrap="square" lIns="182880" tIns="146304" rIns="182880" bIns="146304" rtlCol="0">
            <a:spAutoFit/>
          </a:bodyPr>
          <a:lstStyle/>
          <a:p>
            <a:pPr>
              <a:lnSpc>
                <a:spcPct val="90000"/>
              </a:lnSpc>
              <a:spcAft>
                <a:spcPts val="600"/>
              </a:spcAft>
            </a:pPr>
            <a:r>
              <a:rPr lang="en-US" sz="1600" dirty="0">
                <a:solidFill>
                  <a:srgbClr val="FF0000"/>
                </a:solidFill>
                <a:latin typeface="+mj-lt"/>
              </a:rPr>
              <a:t>Red</a:t>
            </a:r>
            <a:r>
              <a:rPr lang="en-US" sz="1600" dirty="0">
                <a:gradFill>
                  <a:gsLst>
                    <a:gs pos="2917">
                      <a:schemeClr val="tx1"/>
                    </a:gs>
                    <a:gs pos="30000">
                      <a:schemeClr val="tx1"/>
                    </a:gs>
                  </a:gsLst>
                  <a:lin ang="5400000" scaled="0"/>
                </a:gradFill>
                <a:latin typeface="+mj-lt"/>
              </a:rPr>
              <a:t>:1</a:t>
            </a:r>
            <a:r>
              <a:rPr lang="en-US" sz="1600" baseline="30000" dirty="0">
                <a:gradFill>
                  <a:gsLst>
                    <a:gs pos="2917">
                      <a:schemeClr val="tx1"/>
                    </a:gs>
                    <a:gs pos="30000">
                      <a:schemeClr val="tx1"/>
                    </a:gs>
                  </a:gsLst>
                  <a:lin ang="5400000" scaled="0"/>
                </a:gradFill>
                <a:latin typeface="+mj-lt"/>
              </a:rPr>
              <a:t>st</a:t>
            </a:r>
            <a:r>
              <a:rPr lang="en-US" sz="1600" dirty="0">
                <a:gradFill>
                  <a:gsLst>
                    <a:gs pos="2917">
                      <a:schemeClr val="tx1"/>
                    </a:gs>
                    <a:gs pos="30000">
                      <a:schemeClr val="tx1"/>
                    </a:gs>
                  </a:gsLst>
                  <a:lin ang="5400000" scaled="0"/>
                </a:gradFill>
                <a:latin typeface="+mj-lt"/>
              </a:rPr>
              <a:t> </a:t>
            </a:r>
          </a:p>
          <a:p>
            <a:pPr>
              <a:lnSpc>
                <a:spcPct val="90000"/>
              </a:lnSpc>
              <a:spcAft>
                <a:spcPts val="600"/>
              </a:spcAft>
            </a:pPr>
            <a:r>
              <a:rPr lang="en-US" sz="1600" dirty="0">
                <a:solidFill>
                  <a:srgbClr val="00B050"/>
                </a:solidFill>
                <a:latin typeface="+mj-lt"/>
              </a:rPr>
              <a:t>Green</a:t>
            </a:r>
            <a:r>
              <a:rPr lang="en-US" sz="1600" dirty="0">
                <a:gradFill>
                  <a:gsLst>
                    <a:gs pos="2917">
                      <a:schemeClr val="tx1"/>
                    </a:gs>
                    <a:gs pos="30000">
                      <a:schemeClr val="tx1"/>
                    </a:gs>
                  </a:gsLst>
                  <a:lin ang="5400000" scaled="0"/>
                </a:gradFill>
                <a:latin typeface="+mj-lt"/>
              </a:rPr>
              <a:t>: 2</a:t>
            </a:r>
            <a:r>
              <a:rPr lang="en-US" sz="1600" baseline="30000" dirty="0">
                <a:gradFill>
                  <a:gsLst>
                    <a:gs pos="2917">
                      <a:schemeClr val="tx1"/>
                    </a:gs>
                    <a:gs pos="30000">
                      <a:schemeClr val="tx1"/>
                    </a:gs>
                  </a:gsLst>
                  <a:lin ang="5400000" scaled="0"/>
                </a:gradFill>
                <a:latin typeface="+mj-lt"/>
              </a:rPr>
              <a:t>nd</a:t>
            </a:r>
            <a:r>
              <a:rPr lang="en-US" sz="1600" dirty="0">
                <a:gradFill>
                  <a:gsLst>
                    <a:gs pos="2917">
                      <a:schemeClr val="tx1"/>
                    </a:gs>
                    <a:gs pos="30000">
                      <a:schemeClr val="tx1"/>
                    </a:gs>
                  </a:gsLst>
                  <a:lin ang="5400000" scaled="0"/>
                </a:gradFill>
                <a:latin typeface="+mj-lt"/>
              </a:rPr>
              <a:t> </a:t>
            </a:r>
          </a:p>
          <a:p>
            <a:pPr>
              <a:lnSpc>
                <a:spcPct val="90000"/>
              </a:lnSpc>
              <a:spcAft>
                <a:spcPts val="600"/>
              </a:spcAft>
            </a:pPr>
            <a:r>
              <a:rPr lang="en-US" sz="1600" dirty="0">
                <a:solidFill>
                  <a:srgbClr val="0070C0"/>
                </a:solidFill>
                <a:latin typeface="+mj-lt"/>
              </a:rPr>
              <a:t>Blue</a:t>
            </a:r>
            <a:r>
              <a:rPr lang="en-US" sz="1600" dirty="0">
                <a:gradFill>
                  <a:gsLst>
                    <a:gs pos="2917">
                      <a:schemeClr val="tx1"/>
                    </a:gs>
                    <a:gs pos="30000">
                      <a:schemeClr val="tx1"/>
                    </a:gs>
                  </a:gsLst>
                  <a:lin ang="5400000" scaled="0"/>
                </a:gradFill>
                <a:latin typeface="+mj-lt"/>
              </a:rPr>
              <a:t>: 3</a:t>
            </a:r>
            <a:r>
              <a:rPr lang="en-US" sz="1600" baseline="30000" dirty="0">
                <a:gradFill>
                  <a:gsLst>
                    <a:gs pos="2917">
                      <a:schemeClr val="tx1"/>
                    </a:gs>
                    <a:gs pos="30000">
                      <a:schemeClr val="tx1"/>
                    </a:gs>
                  </a:gsLst>
                  <a:lin ang="5400000" scaled="0"/>
                </a:gradFill>
                <a:latin typeface="+mj-lt"/>
              </a:rPr>
              <a:t>rd</a:t>
            </a:r>
            <a:r>
              <a:rPr lang="en-US" sz="1600" dirty="0">
                <a:gradFill>
                  <a:gsLst>
                    <a:gs pos="2917">
                      <a:schemeClr val="tx1"/>
                    </a:gs>
                    <a:gs pos="30000">
                      <a:schemeClr val="tx1"/>
                    </a:gs>
                  </a:gsLst>
                  <a:lin ang="5400000" scaled="0"/>
                </a:gradFill>
                <a:latin typeface="+mj-lt"/>
              </a:rPr>
              <a:t> </a:t>
            </a:r>
          </a:p>
          <a:p>
            <a:pPr>
              <a:lnSpc>
                <a:spcPct val="90000"/>
              </a:lnSpc>
              <a:spcAft>
                <a:spcPts val="600"/>
              </a:spcAft>
            </a:pPr>
            <a:endParaRPr lang="en-US" sz="1600" dirty="0">
              <a:gradFill>
                <a:gsLst>
                  <a:gs pos="2917">
                    <a:schemeClr val="tx1"/>
                  </a:gs>
                  <a:gs pos="30000">
                    <a:schemeClr val="tx1"/>
                  </a:gs>
                </a:gsLst>
                <a:lin ang="5400000" scaled="0"/>
              </a:gradFill>
              <a:latin typeface="+mj-lt"/>
            </a:endParaRPr>
          </a:p>
        </p:txBody>
      </p:sp>
    </p:spTree>
    <p:extLst>
      <p:ext uri="{BB962C8B-B14F-4D97-AF65-F5344CB8AC3E}">
        <p14:creationId xmlns:p14="http://schemas.microsoft.com/office/powerpoint/2010/main" val="2649366786"/>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a:p>
        </p:txBody>
      </p:sp>
      <p:sp>
        <p:nvSpPr>
          <p:cNvPr id="7" name="TextBox 6"/>
          <p:cNvSpPr txBox="1"/>
          <p:nvPr/>
        </p:nvSpPr>
        <p:spPr>
          <a:xfrm>
            <a:off x="457199" y="296862"/>
            <a:ext cx="11522075" cy="738664"/>
          </a:xfrm>
          <a:prstGeom prst="rect">
            <a:avLst/>
          </a:prstGeom>
          <a:noFill/>
        </p:spPr>
        <p:txBody>
          <a:bodyPr wrap="square" lIns="182880" tIns="146304" rIns="182880" bIns="146304" rtlCol="0">
            <a:spAutoFit/>
          </a:bodyPr>
          <a:lstStyle/>
          <a:p>
            <a:pPr algn="ctr">
              <a:lnSpc>
                <a:spcPct val="90000"/>
              </a:lnSpc>
              <a:spcAft>
                <a:spcPts val="600"/>
              </a:spcAft>
            </a:pPr>
            <a:r>
              <a:rPr lang="en-US" sz="3200" dirty="0">
                <a:gradFill>
                  <a:gsLst>
                    <a:gs pos="2917">
                      <a:schemeClr val="tx1"/>
                    </a:gs>
                    <a:gs pos="30000">
                      <a:schemeClr val="tx1"/>
                    </a:gs>
                  </a:gsLst>
                  <a:lin ang="5400000" scaled="0"/>
                </a:gradFill>
              </a:rPr>
              <a:t>Merge-and-run mappings vs. Identity mappings</a:t>
            </a:r>
          </a:p>
        </p:txBody>
      </p:sp>
      <p:graphicFrame>
        <p:nvGraphicFramePr>
          <p:cNvPr id="6" name="Table 5">
            <a:extLst>
              <a:ext uri="{FF2B5EF4-FFF2-40B4-BE49-F238E27FC236}">
                <a16:creationId xmlns:a16="http://schemas.microsoft.com/office/drawing/2014/main" id="{7F073B27-78C9-4452-B69A-9A63465CFC9E}"/>
              </a:ext>
            </a:extLst>
          </p:cNvPr>
          <p:cNvGraphicFramePr>
            <a:graphicFrameLocks noGrp="1"/>
          </p:cNvGraphicFramePr>
          <p:nvPr>
            <p:extLst/>
          </p:nvPr>
        </p:nvGraphicFramePr>
        <p:xfrm>
          <a:off x="2179637" y="2081707"/>
          <a:ext cx="7683500" cy="1415555"/>
        </p:xfrm>
        <a:graphic>
          <a:graphicData uri="http://schemas.openxmlformats.org/drawingml/2006/table">
            <a:tbl>
              <a:tblPr firstRow="1" bandRow="1">
                <a:tableStyleId>{2D5ABB26-0587-4C30-8999-92F81FD0307C}</a:tableStyleId>
              </a:tblPr>
              <a:tblGrid>
                <a:gridCol w="1054100">
                  <a:extLst>
                    <a:ext uri="{9D8B030D-6E8A-4147-A177-3AD203B41FA5}">
                      <a16:colId xmlns:a16="http://schemas.microsoft.com/office/drawing/2014/main" val="917520194"/>
                    </a:ext>
                  </a:extLst>
                </a:gridCol>
                <a:gridCol w="1524000">
                  <a:extLst>
                    <a:ext uri="{9D8B030D-6E8A-4147-A177-3AD203B41FA5}">
                      <a16:colId xmlns:a16="http://schemas.microsoft.com/office/drawing/2014/main" val="3189691214"/>
                    </a:ext>
                  </a:extLst>
                </a:gridCol>
                <a:gridCol w="2032000">
                  <a:extLst>
                    <a:ext uri="{9D8B030D-6E8A-4147-A177-3AD203B41FA5}">
                      <a16:colId xmlns:a16="http://schemas.microsoft.com/office/drawing/2014/main" val="701851849"/>
                    </a:ext>
                  </a:extLst>
                </a:gridCol>
                <a:gridCol w="1168400">
                  <a:extLst>
                    <a:ext uri="{9D8B030D-6E8A-4147-A177-3AD203B41FA5}">
                      <a16:colId xmlns:a16="http://schemas.microsoft.com/office/drawing/2014/main" val="570180049"/>
                    </a:ext>
                  </a:extLst>
                </a:gridCol>
                <a:gridCol w="1905000">
                  <a:extLst>
                    <a:ext uri="{9D8B030D-6E8A-4147-A177-3AD203B41FA5}">
                      <a16:colId xmlns:a16="http://schemas.microsoft.com/office/drawing/2014/main" val="3080435056"/>
                    </a:ext>
                  </a:extLst>
                </a:gridCol>
              </a:tblGrid>
              <a:tr h="274320">
                <a:tc rowSpan="2">
                  <a:txBody>
                    <a:bodyPr/>
                    <a:lstStyle/>
                    <a:p>
                      <a:pPr algn="ctr"/>
                      <a:r>
                        <a:rPr lang="en-US" sz="1600" b="1" dirty="0">
                          <a:latin typeface="Times New Roman" panose="02020603050405020304" pitchFamily="18" charset="0"/>
                          <a:cs typeface="Times New Roman" panose="02020603050405020304" pitchFamily="18" charset="0"/>
                        </a:rPr>
                        <a:t>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algn="ctr"/>
                      <a:r>
                        <a:rPr lang="en-US" altLang="zh-CN" sz="1600" b="1" dirty="0">
                          <a:latin typeface="Times New Roman" panose="02020603050405020304" pitchFamily="18" charset="0"/>
                          <a:cs typeface="Times New Roman" panose="02020603050405020304" pitchFamily="18" charset="0"/>
                        </a:rPr>
                        <a:t>CIFAR-10</a:t>
                      </a:r>
                      <a:endParaRPr lang="en-US" sz="1600" b="1"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algn="ctr"/>
                      <a:r>
                        <a:rPr lang="en-US" altLang="zh-CN" sz="1600" b="1" dirty="0">
                          <a:latin typeface="Times New Roman" panose="02020603050405020304" pitchFamily="18" charset="0"/>
                          <a:cs typeface="Times New Roman" panose="02020603050405020304" pitchFamily="18" charset="0"/>
                        </a:rPr>
                        <a:t>CIFAR-100</a:t>
                      </a:r>
                      <a:endParaRPr lang="en-US" sz="1600" b="1"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79519039"/>
                  </a:ext>
                </a:extLst>
              </a:tr>
              <a:tr h="348755">
                <a:tc vMerge="1">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1" dirty="0">
                          <a:latin typeface="Times New Roman" panose="02020603050405020304" pitchFamily="18" charset="0"/>
                          <a:cs typeface="Times New Roman" panose="02020603050405020304" pitchFamily="18" charset="0"/>
                        </a:rPr>
                        <a:t>Identity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1" dirty="0">
                          <a:latin typeface="Times New Roman" panose="02020603050405020304" pitchFamily="18" charset="0"/>
                          <a:cs typeface="Times New Roman" panose="02020603050405020304" pitchFamily="18" charset="0"/>
                        </a:rPr>
                        <a:t>Merge-and-run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1" dirty="0">
                          <a:latin typeface="Times New Roman" panose="02020603050405020304" pitchFamily="18" charset="0"/>
                          <a:cs typeface="Times New Roman" panose="02020603050405020304" pitchFamily="18" charset="0"/>
                        </a:rPr>
                        <a:t>Identity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600" b="1" dirty="0">
                          <a:latin typeface="Times New Roman" panose="02020603050405020304" pitchFamily="18" charset="0"/>
                          <a:cs typeface="Times New Roman" panose="02020603050405020304" pitchFamily="18" charset="0"/>
                        </a:rPr>
                        <a:t>Merge-and-run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51223645"/>
                  </a:ext>
                </a:extLst>
              </a:tr>
              <a:tr h="311660">
                <a:tc>
                  <a:txBody>
                    <a:bodyPr/>
                    <a:lstStyle/>
                    <a:p>
                      <a:pPr algn="ctr"/>
                      <a:r>
                        <a:rPr lang="en-US" dirty="0">
                          <a:latin typeface="Times New Roman" panose="02020603050405020304" pitchFamily="18" charset="0"/>
                          <a:cs typeface="Times New Roman" panose="02020603050405020304" pitchFamily="18" charset="0"/>
                        </a:rPr>
                        <a:t>48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Times New Roman" panose="02020603050405020304" pitchFamily="18" charset="0"/>
                          <a:cs typeface="Times New Roman" panose="02020603050405020304" pitchFamily="18" charset="0"/>
                        </a:rPr>
                        <a:t>5.21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solidFill>
                            <a:srgbClr val="FF0000"/>
                          </a:solidFill>
                          <a:latin typeface="Times New Roman" panose="02020603050405020304" pitchFamily="18" charset="0"/>
                          <a:cs typeface="Times New Roman" panose="02020603050405020304" pitchFamily="18" charset="0"/>
                        </a:rPr>
                        <a:t>4.99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Times New Roman" panose="02020603050405020304" pitchFamily="18" charset="0"/>
                          <a:cs typeface="Times New Roman" panose="02020603050405020304" pitchFamily="18" charset="0"/>
                        </a:rPr>
                        <a:t>25.31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solidFill>
                            <a:srgbClr val="FF0000"/>
                          </a:solidFill>
                          <a:latin typeface="Times New Roman" panose="02020603050405020304" pitchFamily="18" charset="0"/>
                          <a:cs typeface="Times New Roman" panose="02020603050405020304" pitchFamily="18" charset="0"/>
                        </a:rPr>
                        <a:t>24.73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56341746"/>
                  </a:ext>
                </a:extLst>
              </a:tr>
              <a:tr h="311660">
                <a:tc>
                  <a:txBody>
                    <a:bodyPr/>
                    <a:lstStyle/>
                    <a:p>
                      <a:pPr algn="ctr"/>
                      <a:r>
                        <a:rPr lang="en-US" dirty="0">
                          <a:latin typeface="Times New Roman" panose="02020603050405020304" pitchFamily="18" charset="0"/>
                          <a:cs typeface="Times New Roman" panose="02020603050405020304" pitchFamily="18" charset="0"/>
                        </a:rPr>
                        <a:t>96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Times New Roman" panose="02020603050405020304" pitchFamily="18" charset="0"/>
                          <a:cs typeface="Times New Roman" panose="02020603050405020304" pitchFamily="18" charset="0"/>
                        </a:rPr>
                        <a:t>5.19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solidFill>
                            <a:srgbClr val="FF0000"/>
                          </a:solidFill>
                          <a:latin typeface="Times New Roman" panose="02020603050405020304" pitchFamily="18" charset="0"/>
                          <a:cs typeface="Times New Roman" panose="02020603050405020304" pitchFamily="18" charset="0"/>
                        </a:rPr>
                        <a:t>4.84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Times New Roman" panose="02020603050405020304" pitchFamily="18" charset="0"/>
                          <a:cs typeface="Times New Roman" panose="02020603050405020304" pitchFamily="18" charset="0"/>
                        </a:rPr>
                        <a:t>24.16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solidFill>
                            <a:srgbClr val="FF0000"/>
                          </a:solidFill>
                          <a:latin typeface="Times New Roman" panose="02020603050405020304" pitchFamily="18" charset="0"/>
                          <a:cs typeface="Times New Roman" panose="02020603050405020304" pitchFamily="18" charset="0"/>
                        </a:rPr>
                        <a:t>23.98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09903128"/>
                  </a:ext>
                </a:extLst>
              </a:tr>
            </a:tbl>
          </a:graphicData>
        </a:graphic>
      </p:graphicFrame>
      <p:pic>
        <p:nvPicPr>
          <p:cNvPr id="9" name="Picture 8">
            <a:extLst>
              <a:ext uri="{FF2B5EF4-FFF2-40B4-BE49-F238E27FC236}">
                <a16:creationId xmlns:a16="http://schemas.microsoft.com/office/drawing/2014/main" id="{C41F7AF5-F7A0-4680-AF84-33128F4EA9A7}"/>
              </a:ext>
            </a:extLst>
          </p:cNvPr>
          <p:cNvPicPr>
            <a:picLocks noChangeAspect="1"/>
          </p:cNvPicPr>
          <p:nvPr/>
        </p:nvPicPr>
        <p:blipFill>
          <a:blip r:embed="rId3"/>
          <a:stretch>
            <a:fillRect/>
          </a:stretch>
        </p:blipFill>
        <p:spPr>
          <a:xfrm>
            <a:off x="6751637" y="4030825"/>
            <a:ext cx="1898685" cy="2154533"/>
          </a:xfrm>
          <a:prstGeom prst="rect">
            <a:avLst/>
          </a:prstGeom>
        </p:spPr>
      </p:pic>
      <p:pic>
        <p:nvPicPr>
          <p:cNvPr id="10" name="Picture 9">
            <a:extLst>
              <a:ext uri="{FF2B5EF4-FFF2-40B4-BE49-F238E27FC236}">
                <a16:creationId xmlns:a16="http://schemas.microsoft.com/office/drawing/2014/main" id="{078ADDC3-7DF3-42B1-A401-1365A6B81FB2}"/>
              </a:ext>
            </a:extLst>
          </p:cNvPr>
          <p:cNvPicPr>
            <a:picLocks noChangeAspect="1"/>
          </p:cNvPicPr>
          <p:nvPr/>
        </p:nvPicPr>
        <p:blipFill>
          <a:blip r:embed="rId4"/>
          <a:stretch>
            <a:fillRect/>
          </a:stretch>
        </p:blipFill>
        <p:spPr>
          <a:xfrm>
            <a:off x="3932237" y="4030825"/>
            <a:ext cx="2053637" cy="2157984"/>
          </a:xfrm>
          <a:prstGeom prst="rect">
            <a:avLst/>
          </a:prstGeom>
        </p:spPr>
      </p:pic>
      <p:sp>
        <p:nvSpPr>
          <p:cNvPr id="11" name="TextBox 10">
            <a:extLst>
              <a:ext uri="{FF2B5EF4-FFF2-40B4-BE49-F238E27FC236}">
                <a16:creationId xmlns:a16="http://schemas.microsoft.com/office/drawing/2014/main" id="{6DD64D3A-E2B3-42FE-955A-41614917CEA0}"/>
              </a:ext>
            </a:extLst>
          </p:cNvPr>
          <p:cNvSpPr txBox="1"/>
          <p:nvPr/>
        </p:nvSpPr>
        <p:spPr>
          <a:xfrm>
            <a:off x="4129087" y="6316662"/>
            <a:ext cx="1705103" cy="572464"/>
          </a:xfrm>
          <a:prstGeom prst="rect">
            <a:avLst/>
          </a:prstGeom>
          <a:noFill/>
        </p:spPr>
        <p:txBody>
          <a:bodyPr wrap="square" lIns="182880" tIns="146304" rIns="182880" bIns="146304" rtlCol="0">
            <a:spAutoFit/>
          </a:bodyPr>
          <a:lstStyle/>
          <a:p>
            <a:pPr algn="ctr">
              <a:lnSpc>
                <a:spcPct val="90000"/>
              </a:lnSpc>
              <a:spcAft>
                <a:spcPts val="600"/>
              </a:spcAft>
            </a:pPr>
            <a:r>
              <a:rPr lang="en-US" altLang="zh-CN" sz="2000" dirty="0">
                <a:gradFill>
                  <a:gsLst>
                    <a:gs pos="2917">
                      <a:schemeClr val="tx1"/>
                    </a:gs>
                    <a:gs pos="30000">
                      <a:schemeClr val="tx1"/>
                    </a:gs>
                  </a:gsLst>
                  <a:lin ang="5400000" scaled="0"/>
                </a:gradFill>
                <a:latin typeface="+mj-lt"/>
              </a:rPr>
              <a:t>I</a:t>
            </a:r>
            <a:r>
              <a:rPr lang="en-US" sz="2000" dirty="0">
                <a:gradFill>
                  <a:gsLst>
                    <a:gs pos="2917">
                      <a:schemeClr val="tx1"/>
                    </a:gs>
                    <a:gs pos="30000">
                      <a:schemeClr val="tx1"/>
                    </a:gs>
                  </a:gsLst>
                  <a:lin ang="5400000" scaled="0"/>
                </a:gradFill>
                <a:latin typeface="+mj-lt"/>
              </a:rPr>
              <a:t>dentity</a:t>
            </a:r>
          </a:p>
        </p:txBody>
      </p:sp>
      <p:sp>
        <p:nvSpPr>
          <p:cNvPr id="12" name="TextBox 11">
            <a:extLst>
              <a:ext uri="{FF2B5EF4-FFF2-40B4-BE49-F238E27FC236}">
                <a16:creationId xmlns:a16="http://schemas.microsoft.com/office/drawing/2014/main" id="{2ABFAA39-6A01-4677-9208-7D7EB245E3B7}"/>
              </a:ext>
            </a:extLst>
          </p:cNvPr>
          <p:cNvSpPr txBox="1"/>
          <p:nvPr/>
        </p:nvSpPr>
        <p:spPr>
          <a:xfrm>
            <a:off x="6446837" y="6316662"/>
            <a:ext cx="2543303" cy="572464"/>
          </a:xfrm>
          <a:prstGeom prst="rect">
            <a:avLst/>
          </a:prstGeom>
          <a:noFill/>
        </p:spPr>
        <p:txBody>
          <a:bodyPr wrap="square" lIns="182880" tIns="146304" rIns="182880" bIns="146304" rtlCol="0">
            <a:spAutoFit/>
          </a:bodyPr>
          <a:lstStyle/>
          <a:p>
            <a:pPr algn="ctr">
              <a:lnSpc>
                <a:spcPct val="90000"/>
              </a:lnSpc>
              <a:spcAft>
                <a:spcPts val="600"/>
              </a:spcAft>
            </a:pPr>
            <a:r>
              <a:rPr lang="en-US" sz="2000" dirty="0">
                <a:gradFill>
                  <a:gsLst>
                    <a:gs pos="2917">
                      <a:schemeClr val="tx1"/>
                    </a:gs>
                    <a:gs pos="30000">
                      <a:schemeClr val="tx1"/>
                    </a:gs>
                  </a:gsLst>
                  <a:lin ang="5400000" scaled="0"/>
                </a:gradFill>
                <a:latin typeface="+mj-lt"/>
              </a:rPr>
              <a:t>Merge-and-run</a:t>
            </a:r>
          </a:p>
        </p:txBody>
      </p:sp>
    </p:spTree>
    <p:extLst>
      <p:ext uri="{BB962C8B-B14F-4D97-AF65-F5344CB8AC3E}">
        <p14:creationId xmlns:p14="http://schemas.microsoft.com/office/powerpoint/2010/main" val="1199496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right)">
                                      <p:cBhvr>
                                        <p:cTn id="7" dur="500"/>
                                        <p:tgtEl>
                                          <p:spTgt spid="10"/>
                                        </p:tgtEl>
                                      </p:cBhvr>
                                    </p:animEffect>
                                  </p:childTnLst>
                                </p:cTn>
                              </p:par>
                              <p:par>
                                <p:cTn id="8" presetID="22" presetClass="entr" presetSubtype="2"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down)">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E134E95-B0BB-46F1-8E3F-9B97916E4143}"/>
              </a:ext>
            </a:extLst>
          </p:cNvPr>
          <p:cNvSpPr>
            <a:spLocks noGrp="1"/>
          </p:cNvSpPr>
          <p:nvPr>
            <p:ph type="body" sz="quarter" idx="10"/>
          </p:nvPr>
        </p:nvSpPr>
        <p:spPr/>
        <p:txBody>
          <a:bodyPr/>
          <a:lstStyle/>
          <a:p>
            <a:endParaRPr lang="en-US"/>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5829" y="1211258"/>
            <a:ext cx="7315215" cy="4572009"/>
          </a:xfrm>
          <a:prstGeom prst="rect">
            <a:avLst/>
          </a:prstGeom>
        </p:spPr>
      </p:pic>
      <p:sp>
        <p:nvSpPr>
          <p:cNvPr id="8" name="Rectangle 7">
            <a:extLst>
              <a:ext uri="{FF2B5EF4-FFF2-40B4-BE49-F238E27FC236}">
                <a16:creationId xmlns:a16="http://schemas.microsoft.com/office/drawing/2014/main" id="{CB087A18-4D53-4458-85C1-28DEC8FA0ABC}"/>
              </a:ext>
            </a:extLst>
          </p:cNvPr>
          <p:cNvSpPr/>
          <p:nvPr/>
        </p:nvSpPr>
        <p:spPr bwMode="auto">
          <a:xfrm>
            <a:off x="3170238" y="5581923"/>
            <a:ext cx="2286000" cy="6096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r>
              <a:rPr lang="en-US" sz="2400" dirty="0">
                <a:solidFill>
                  <a:schemeClr val="tx1"/>
                </a:solidFill>
                <a:latin typeface="+mj-lt"/>
                <a:ea typeface="Segoe UI" pitchFamily="34" charset="0"/>
                <a:cs typeface="Segoe UI" pitchFamily="34" charset="0"/>
              </a:rPr>
              <a:t>Same depth</a:t>
            </a:r>
          </a:p>
        </p:txBody>
      </p:sp>
      <p:sp>
        <p:nvSpPr>
          <p:cNvPr id="9" name="Rectangle 8">
            <a:extLst>
              <a:ext uri="{FF2B5EF4-FFF2-40B4-BE49-F238E27FC236}">
                <a16:creationId xmlns:a16="http://schemas.microsoft.com/office/drawing/2014/main" id="{0792DE60-D867-4938-8BBF-CAE638E65A70}"/>
              </a:ext>
            </a:extLst>
          </p:cNvPr>
          <p:cNvSpPr/>
          <p:nvPr/>
        </p:nvSpPr>
        <p:spPr bwMode="auto">
          <a:xfrm>
            <a:off x="6751637" y="5630862"/>
            <a:ext cx="2743200" cy="6096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r>
              <a:rPr lang="en-US" sz="2400" dirty="0">
                <a:solidFill>
                  <a:schemeClr val="tx1"/>
                </a:solidFill>
                <a:latin typeface="+mj-lt"/>
                <a:ea typeface="Segoe UI" pitchFamily="34" charset="0"/>
                <a:cs typeface="Segoe UI" pitchFamily="34" charset="0"/>
              </a:rPr>
              <a:t>Same width sum</a:t>
            </a:r>
          </a:p>
        </p:txBody>
      </p:sp>
      <p:sp>
        <p:nvSpPr>
          <p:cNvPr id="10" name="TextBox 9">
            <a:extLst>
              <a:ext uri="{FF2B5EF4-FFF2-40B4-BE49-F238E27FC236}">
                <a16:creationId xmlns:a16="http://schemas.microsoft.com/office/drawing/2014/main" id="{404BC6D0-7C9D-473F-B42F-A0C1FC691147}"/>
              </a:ext>
            </a:extLst>
          </p:cNvPr>
          <p:cNvSpPr txBox="1"/>
          <p:nvPr/>
        </p:nvSpPr>
        <p:spPr>
          <a:xfrm>
            <a:off x="457199" y="296862"/>
            <a:ext cx="11522075" cy="683264"/>
          </a:xfrm>
          <a:prstGeom prst="rect">
            <a:avLst/>
          </a:prstGeom>
          <a:noFill/>
        </p:spPr>
        <p:txBody>
          <a:bodyPr wrap="square" lIns="182880" tIns="146304" rIns="182880" bIns="146304" rtlCol="0">
            <a:spAutoFit/>
          </a:bodyPr>
          <a:lstStyle/>
          <a:p>
            <a:pPr algn="ctr">
              <a:lnSpc>
                <a:spcPct val="90000"/>
              </a:lnSpc>
              <a:spcAft>
                <a:spcPts val="600"/>
              </a:spcAft>
            </a:pPr>
            <a:r>
              <a:rPr lang="en-US" sz="2800" dirty="0">
                <a:gradFill>
                  <a:gsLst>
                    <a:gs pos="2917">
                      <a:schemeClr val="tx1"/>
                    </a:gs>
                    <a:gs pos="30000">
                      <a:schemeClr val="tx1"/>
                    </a:gs>
                  </a:gsLst>
                  <a:lin ang="5400000" scaled="0"/>
                </a:gradFill>
              </a:rPr>
              <a:t>The effect of #branches</a:t>
            </a:r>
          </a:p>
        </p:txBody>
      </p:sp>
      <p:sp>
        <p:nvSpPr>
          <p:cNvPr id="3" name="TextBox 2">
            <a:extLst>
              <a:ext uri="{FF2B5EF4-FFF2-40B4-BE49-F238E27FC236}">
                <a16:creationId xmlns:a16="http://schemas.microsoft.com/office/drawing/2014/main" id="{808FBF80-6B47-4E6F-A8B5-0242BBF6DBF3}"/>
              </a:ext>
            </a:extLst>
          </p:cNvPr>
          <p:cNvSpPr txBox="1"/>
          <p:nvPr/>
        </p:nvSpPr>
        <p:spPr>
          <a:xfrm>
            <a:off x="4389437" y="6392862"/>
            <a:ext cx="3657600" cy="627864"/>
          </a:xfrm>
          <a:prstGeom prst="rect">
            <a:avLst/>
          </a:prstGeom>
          <a:noFill/>
        </p:spPr>
        <p:txBody>
          <a:bodyPr wrap="square" lIns="182880" tIns="146304" rIns="182880" bIns="146304" rtlCol="0">
            <a:spAutoFit/>
          </a:bodyPr>
          <a:lstStyle/>
          <a:p>
            <a:pPr algn="ctr">
              <a:lnSpc>
                <a:spcPct val="90000"/>
              </a:lnSpc>
              <a:spcAft>
                <a:spcPts val="600"/>
              </a:spcAft>
            </a:pPr>
            <a:r>
              <a:rPr lang="en-US" sz="2400" dirty="0">
                <a:gradFill>
                  <a:gsLst>
                    <a:gs pos="2917">
                      <a:schemeClr val="tx1"/>
                    </a:gs>
                    <a:gs pos="30000">
                      <a:schemeClr val="tx1"/>
                    </a:gs>
                  </a:gsLst>
                  <a:lin ang="5400000" scaled="0"/>
                </a:gradFill>
                <a:latin typeface="+mj-lt"/>
              </a:rPr>
              <a:t>CIFAR 10</a:t>
            </a:r>
          </a:p>
        </p:txBody>
      </p:sp>
    </p:spTree>
    <p:extLst>
      <p:ext uri="{BB962C8B-B14F-4D97-AF65-F5344CB8AC3E}">
        <p14:creationId xmlns:p14="http://schemas.microsoft.com/office/powerpoint/2010/main" val="3139905970"/>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B8DA8B2-913F-41E7-BC4C-2B993033229B}"/>
              </a:ext>
            </a:extLst>
          </p:cNvPr>
          <p:cNvSpPr>
            <a:spLocks noGrp="1"/>
          </p:cNvSpPr>
          <p:nvPr>
            <p:ph type="body" sz="quarter" idx="10"/>
          </p:nvPr>
        </p:nvSpPr>
        <p:spPr/>
        <p:txBody>
          <a:bodyPr/>
          <a:lstStyle/>
          <a:p>
            <a:endParaRPr lang="en-US"/>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5837" y="1211262"/>
            <a:ext cx="7315215" cy="4572009"/>
          </a:xfrm>
          <a:prstGeom prst="rect">
            <a:avLst/>
          </a:prstGeom>
        </p:spPr>
      </p:pic>
      <p:sp>
        <p:nvSpPr>
          <p:cNvPr id="5" name="TextBox 4">
            <a:extLst>
              <a:ext uri="{FF2B5EF4-FFF2-40B4-BE49-F238E27FC236}">
                <a16:creationId xmlns:a16="http://schemas.microsoft.com/office/drawing/2014/main" id="{2915A2FE-80CD-43A1-8AE8-09398D548BF1}"/>
              </a:ext>
            </a:extLst>
          </p:cNvPr>
          <p:cNvSpPr txBox="1"/>
          <p:nvPr/>
        </p:nvSpPr>
        <p:spPr>
          <a:xfrm>
            <a:off x="457199" y="296862"/>
            <a:ext cx="11522075" cy="683264"/>
          </a:xfrm>
          <a:prstGeom prst="rect">
            <a:avLst/>
          </a:prstGeom>
          <a:noFill/>
        </p:spPr>
        <p:txBody>
          <a:bodyPr wrap="square" lIns="182880" tIns="146304" rIns="182880" bIns="146304" rtlCol="0">
            <a:spAutoFit/>
          </a:bodyPr>
          <a:lstStyle/>
          <a:p>
            <a:pPr algn="ctr">
              <a:lnSpc>
                <a:spcPct val="90000"/>
              </a:lnSpc>
              <a:spcAft>
                <a:spcPts val="600"/>
              </a:spcAft>
            </a:pPr>
            <a:r>
              <a:rPr lang="en-US" sz="2800" dirty="0">
                <a:gradFill>
                  <a:gsLst>
                    <a:gs pos="2917">
                      <a:schemeClr val="tx1"/>
                    </a:gs>
                    <a:gs pos="30000">
                      <a:schemeClr val="tx1"/>
                    </a:gs>
                  </a:gsLst>
                  <a:lin ang="5400000" scaled="0"/>
                </a:gradFill>
              </a:rPr>
              <a:t>The effect of #branches</a:t>
            </a:r>
          </a:p>
        </p:txBody>
      </p:sp>
      <p:sp>
        <p:nvSpPr>
          <p:cNvPr id="6" name="Rectangle 5">
            <a:extLst>
              <a:ext uri="{FF2B5EF4-FFF2-40B4-BE49-F238E27FC236}">
                <a16:creationId xmlns:a16="http://schemas.microsoft.com/office/drawing/2014/main" id="{F6562AF2-AE53-479C-AAB8-E177E2EC4EAB}"/>
              </a:ext>
            </a:extLst>
          </p:cNvPr>
          <p:cNvSpPr/>
          <p:nvPr/>
        </p:nvSpPr>
        <p:spPr bwMode="auto">
          <a:xfrm>
            <a:off x="3170238" y="5581923"/>
            <a:ext cx="2286000" cy="6096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r>
              <a:rPr lang="en-US" sz="2400" dirty="0">
                <a:solidFill>
                  <a:schemeClr val="tx1"/>
                </a:solidFill>
                <a:latin typeface="+mj-lt"/>
                <a:ea typeface="Segoe UI" pitchFamily="34" charset="0"/>
                <a:cs typeface="Segoe UI" pitchFamily="34" charset="0"/>
              </a:rPr>
              <a:t>Same depth</a:t>
            </a:r>
          </a:p>
        </p:txBody>
      </p:sp>
      <p:sp>
        <p:nvSpPr>
          <p:cNvPr id="8" name="Rectangle 7">
            <a:extLst>
              <a:ext uri="{FF2B5EF4-FFF2-40B4-BE49-F238E27FC236}">
                <a16:creationId xmlns:a16="http://schemas.microsoft.com/office/drawing/2014/main" id="{608782EA-B165-4841-8FAC-3191801A868D}"/>
              </a:ext>
            </a:extLst>
          </p:cNvPr>
          <p:cNvSpPr/>
          <p:nvPr/>
        </p:nvSpPr>
        <p:spPr bwMode="auto">
          <a:xfrm>
            <a:off x="6294437" y="5630862"/>
            <a:ext cx="2743200" cy="6096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r>
              <a:rPr lang="en-US" sz="2400" dirty="0">
                <a:solidFill>
                  <a:schemeClr val="tx1"/>
                </a:solidFill>
                <a:latin typeface="+mj-lt"/>
                <a:ea typeface="Segoe UI" pitchFamily="34" charset="0"/>
                <a:cs typeface="Segoe UI" pitchFamily="34" charset="0"/>
              </a:rPr>
              <a:t>Same width sum</a:t>
            </a:r>
          </a:p>
        </p:txBody>
      </p:sp>
      <p:sp>
        <p:nvSpPr>
          <p:cNvPr id="9" name="TextBox 8">
            <a:extLst>
              <a:ext uri="{FF2B5EF4-FFF2-40B4-BE49-F238E27FC236}">
                <a16:creationId xmlns:a16="http://schemas.microsoft.com/office/drawing/2014/main" id="{5984B463-7C36-4696-A9B8-52046A9C4401}"/>
              </a:ext>
            </a:extLst>
          </p:cNvPr>
          <p:cNvSpPr txBox="1"/>
          <p:nvPr/>
        </p:nvSpPr>
        <p:spPr>
          <a:xfrm>
            <a:off x="4389437" y="6392862"/>
            <a:ext cx="3657600" cy="627864"/>
          </a:xfrm>
          <a:prstGeom prst="rect">
            <a:avLst/>
          </a:prstGeom>
          <a:noFill/>
        </p:spPr>
        <p:txBody>
          <a:bodyPr wrap="square" lIns="182880" tIns="146304" rIns="182880" bIns="146304" rtlCol="0">
            <a:spAutoFit/>
          </a:bodyPr>
          <a:lstStyle/>
          <a:p>
            <a:pPr algn="ctr">
              <a:lnSpc>
                <a:spcPct val="90000"/>
              </a:lnSpc>
              <a:spcAft>
                <a:spcPts val="600"/>
              </a:spcAft>
            </a:pPr>
            <a:r>
              <a:rPr lang="en-US" sz="2400" dirty="0">
                <a:gradFill>
                  <a:gsLst>
                    <a:gs pos="2917">
                      <a:schemeClr val="tx1"/>
                    </a:gs>
                    <a:gs pos="30000">
                      <a:schemeClr val="tx1"/>
                    </a:gs>
                  </a:gsLst>
                  <a:lin ang="5400000" scaled="0"/>
                </a:gradFill>
                <a:latin typeface="+mj-lt"/>
              </a:rPr>
              <a:t>CIFAR 10</a:t>
            </a:r>
          </a:p>
        </p:txBody>
      </p:sp>
    </p:spTree>
    <p:extLst>
      <p:ext uri="{BB962C8B-B14F-4D97-AF65-F5344CB8AC3E}">
        <p14:creationId xmlns:p14="http://schemas.microsoft.com/office/powerpoint/2010/main" val="3848126696"/>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57201" y="1212850"/>
            <a:ext cx="11522073" cy="4775153"/>
          </a:xfrm>
        </p:spPr>
        <p:txBody>
          <a:bodyPr/>
          <a:lstStyle/>
          <a:p>
            <a:r>
              <a:rPr lang="en-US" sz="3200" dirty="0"/>
              <a:t>Merge-and-run mappings</a:t>
            </a:r>
          </a:p>
          <a:p>
            <a:pPr lvl="1"/>
            <a:r>
              <a:rPr lang="en-US" dirty="0"/>
              <a:t>Improve information flow like identity mappings</a:t>
            </a:r>
          </a:p>
          <a:p>
            <a:r>
              <a:rPr lang="en-US" sz="3200" dirty="0"/>
              <a:t>Assemble convolutions in parallel</a:t>
            </a:r>
          </a:p>
          <a:p>
            <a:pPr lvl="1"/>
            <a:r>
              <a:rPr lang="en-US" sz="2000" dirty="0"/>
              <a:t>Multi-branch structures</a:t>
            </a:r>
          </a:p>
          <a:p>
            <a:pPr lvl="1"/>
            <a:r>
              <a:rPr lang="en-US" sz="2000" dirty="0"/>
              <a:t>Group convolutions</a:t>
            </a:r>
          </a:p>
          <a:p>
            <a:r>
              <a:rPr lang="en-US" sz="3200" dirty="0"/>
              <a:t>Parameter-efficient</a:t>
            </a:r>
          </a:p>
          <a:p>
            <a:endParaRPr lang="en-US" sz="3200" dirty="0"/>
          </a:p>
          <a:p>
            <a:r>
              <a:rPr lang="en-US" sz="3200" dirty="0"/>
              <a:t>Two design </a:t>
            </a:r>
            <a:r>
              <a:rPr lang="en-US" altLang="zh-CN" sz="3200" dirty="0"/>
              <a:t>rules</a:t>
            </a:r>
            <a:r>
              <a:rPr lang="en-US" sz="3200" dirty="0"/>
              <a:t>:</a:t>
            </a:r>
          </a:p>
          <a:p>
            <a:pPr lvl="1"/>
            <a:r>
              <a:rPr lang="en-US" dirty="0"/>
              <a:t>Very deep, but not extremely deep</a:t>
            </a:r>
          </a:p>
          <a:p>
            <a:pPr lvl="1"/>
            <a:r>
              <a:rPr lang="en-US" dirty="0"/>
              <a:t>Wide</a:t>
            </a:r>
          </a:p>
          <a:p>
            <a:pPr lvl="1"/>
            <a:endParaRPr lang="en-US" sz="100" dirty="0"/>
          </a:p>
        </p:txBody>
      </p:sp>
      <p:sp>
        <p:nvSpPr>
          <p:cNvPr id="11" name="TextBox 10"/>
          <p:cNvSpPr txBox="1"/>
          <p:nvPr/>
        </p:nvSpPr>
        <p:spPr>
          <a:xfrm>
            <a:off x="457199" y="296862"/>
            <a:ext cx="11522075" cy="738664"/>
          </a:xfrm>
          <a:prstGeom prst="rect">
            <a:avLst/>
          </a:prstGeom>
          <a:noFill/>
        </p:spPr>
        <p:txBody>
          <a:bodyPr wrap="square" lIns="182880" tIns="146304" rIns="182880" bIns="146304" rtlCol="0">
            <a:spAutoFit/>
          </a:bodyPr>
          <a:lstStyle/>
          <a:p>
            <a:pPr algn="ctr">
              <a:lnSpc>
                <a:spcPct val="90000"/>
              </a:lnSpc>
              <a:spcAft>
                <a:spcPts val="600"/>
              </a:spcAft>
            </a:pPr>
            <a:r>
              <a:rPr lang="en-US" altLang="zh-CN" sz="3200" dirty="0"/>
              <a:t>Summary &amp; conclusion</a:t>
            </a:r>
            <a:endParaRPr lang="en-US" sz="32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238068505"/>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extBox 40"/>
          <p:cNvSpPr txBox="1"/>
          <p:nvPr/>
        </p:nvSpPr>
        <p:spPr>
          <a:xfrm>
            <a:off x="457199" y="296862"/>
            <a:ext cx="11522075" cy="794064"/>
          </a:xfrm>
          <a:prstGeom prst="rect">
            <a:avLst/>
          </a:prstGeom>
          <a:noFill/>
        </p:spPr>
        <p:txBody>
          <a:bodyPr wrap="square" lIns="182880" tIns="146304" rIns="182880" bIns="146304" rtlCol="0">
            <a:spAutoFit/>
          </a:bodyPr>
          <a:lstStyle/>
          <a:p>
            <a:pPr algn="ctr">
              <a:lnSpc>
                <a:spcPct val="90000"/>
              </a:lnSpc>
              <a:spcAft>
                <a:spcPts val="600"/>
              </a:spcAft>
            </a:pPr>
            <a:r>
              <a:rPr lang="en-US" altLang="zh-CN" sz="3600" dirty="0">
                <a:gradFill>
                  <a:gsLst>
                    <a:gs pos="2917">
                      <a:schemeClr val="tx1"/>
                    </a:gs>
                    <a:gs pos="30000">
                      <a:schemeClr val="tx1"/>
                    </a:gs>
                  </a:gsLst>
                  <a:lin ang="5400000" scaled="0"/>
                </a:gradFill>
              </a:rPr>
              <a:t>Two architecture design paths</a:t>
            </a:r>
            <a:endParaRPr lang="en-US" sz="3600" dirty="0">
              <a:gradFill>
                <a:gsLst>
                  <a:gs pos="2917">
                    <a:schemeClr val="tx1"/>
                  </a:gs>
                  <a:gs pos="30000">
                    <a:schemeClr val="tx1"/>
                  </a:gs>
                </a:gsLst>
                <a:lin ang="5400000" scaled="0"/>
              </a:gradFill>
            </a:endParaRPr>
          </a:p>
        </p:txBody>
      </p:sp>
      <p:sp>
        <p:nvSpPr>
          <p:cNvPr id="42" name="Text Placeholder 1">
            <a:extLst>
              <a:ext uri="{FF2B5EF4-FFF2-40B4-BE49-F238E27FC236}">
                <a16:creationId xmlns:a16="http://schemas.microsoft.com/office/drawing/2014/main" id="{DF94E077-1DD1-4D72-A90B-74BB25EC224A}"/>
              </a:ext>
            </a:extLst>
          </p:cNvPr>
          <p:cNvSpPr>
            <a:spLocks noGrp="1"/>
          </p:cNvSpPr>
          <p:nvPr>
            <p:ph type="body" sz="quarter" idx="10"/>
          </p:nvPr>
        </p:nvSpPr>
        <p:spPr>
          <a:xfrm>
            <a:off x="457201" y="1212850"/>
            <a:ext cx="11522073" cy="3793346"/>
          </a:xfrm>
        </p:spPr>
        <p:txBody>
          <a:bodyPr/>
          <a:lstStyle/>
          <a:p>
            <a:r>
              <a:rPr lang="en-US" sz="3200" dirty="0">
                <a:solidFill>
                  <a:schemeClr val="tx1">
                    <a:lumMod val="20000"/>
                    <a:lumOff val="80000"/>
                  </a:schemeClr>
                </a:solidFill>
              </a:rPr>
              <a:t>Going deeper</a:t>
            </a:r>
          </a:p>
          <a:p>
            <a:pPr lvl="1"/>
            <a:r>
              <a:rPr lang="en-US" dirty="0">
                <a:solidFill>
                  <a:schemeClr val="tx1">
                    <a:lumMod val="20000"/>
                    <a:lumOff val="80000"/>
                  </a:schemeClr>
                </a:solidFill>
              </a:rPr>
              <a:t>Stack multiple blocks: </a:t>
            </a:r>
            <a:r>
              <a:rPr lang="en-US" sz="1800" dirty="0">
                <a:solidFill>
                  <a:schemeClr val="tx1">
                    <a:lumMod val="20000"/>
                    <a:lumOff val="80000"/>
                  </a:schemeClr>
                </a:solidFill>
              </a:rPr>
              <a:t>VGG</a:t>
            </a:r>
            <a:endParaRPr lang="en-US" sz="2000" dirty="0">
              <a:solidFill>
                <a:schemeClr val="tx1">
                  <a:lumMod val="20000"/>
                  <a:lumOff val="80000"/>
                </a:schemeClr>
              </a:solidFill>
            </a:endParaRPr>
          </a:p>
          <a:p>
            <a:pPr lvl="1"/>
            <a:r>
              <a:rPr lang="en-US" dirty="0">
                <a:solidFill>
                  <a:schemeClr val="tx1">
                    <a:lumMod val="20000"/>
                    <a:lumOff val="80000"/>
                  </a:schemeClr>
                </a:solidFill>
              </a:rPr>
              <a:t>Improve information flow by skip connections</a:t>
            </a:r>
          </a:p>
          <a:p>
            <a:pPr lvl="2"/>
            <a:r>
              <a:rPr lang="en-US" sz="1800" dirty="0" err="1">
                <a:solidFill>
                  <a:schemeClr val="tx1">
                    <a:lumMod val="20000"/>
                    <a:lumOff val="80000"/>
                  </a:schemeClr>
                </a:solidFill>
              </a:rPr>
              <a:t>GoogleNet</a:t>
            </a:r>
            <a:r>
              <a:rPr lang="en-US" sz="1800" dirty="0">
                <a:solidFill>
                  <a:schemeClr val="tx1">
                    <a:lumMod val="20000"/>
                    <a:lumOff val="80000"/>
                  </a:schemeClr>
                </a:solidFill>
              </a:rPr>
              <a:t>, Highway, </a:t>
            </a:r>
            <a:r>
              <a:rPr lang="en-US" sz="1800" dirty="0" err="1">
                <a:solidFill>
                  <a:schemeClr val="tx1">
                    <a:lumMod val="20000"/>
                    <a:lumOff val="80000"/>
                  </a:schemeClr>
                </a:solidFill>
              </a:rPr>
              <a:t>ResNet</a:t>
            </a:r>
            <a:r>
              <a:rPr lang="en-US" sz="1800" dirty="0">
                <a:solidFill>
                  <a:schemeClr val="tx1">
                    <a:lumMod val="20000"/>
                    <a:lumOff val="80000"/>
                  </a:schemeClr>
                </a:solidFill>
              </a:rPr>
              <a:t>, Deeply-Fused Nets, </a:t>
            </a:r>
            <a:r>
              <a:rPr lang="en-US" sz="1800" dirty="0" err="1">
                <a:solidFill>
                  <a:schemeClr val="tx1">
                    <a:lumMod val="20000"/>
                    <a:lumOff val="80000"/>
                  </a:schemeClr>
                </a:solidFill>
              </a:rPr>
              <a:t>FractalNets</a:t>
            </a:r>
            <a:r>
              <a:rPr lang="en-US" sz="1800" dirty="0">
                <a:solidFill>
                  <a:schemeClr val="tx1">
                    <a:lumMod val="20000"/>
                    <a:lumOff val="80000"/>
                  </a:schemeClr>
                </a:solidFill>
              </a:rPr>
              <a:t>, </a:t>
            </a:r>
            <a:r>
              <a:rPr lang="en-US" sz="1800" dirty="0" err="1">
                <a:solidFill>
                  <a:schemeClr val="tx1">
                    <a:lumMod val="20000"/>
                    <a:lumOff val="80000"/>
                  </a:schemeClr>
                </a:solidFill>
              </a:rPr>
              <a:t>DenseNets</a:t>
            </a:r>
            <a:r>
              <a:rPr lang="en-US" sz="1800" dirty="0">
                <a:solidFill>
                  <a:schemeClr val="tx1">
                    <a:lumMod val="20000"/>
                    <a:lumOff val="80000"/>
                  </a:schemeClr>
                </a:solidFill>
              </a:rPr>
              <a:t>, Merge-and-run</a:t>
            </a:r>
          </a:p>
          <a:p>
            <a:r>
              <a:rPr lang="en-US" sz="3200" dirty="0"/>
              <a:t>Eliminate the redundancy</a:t>
            </a:r>
          </a:p>
          <a:p>
            <a:pPr lvl="1"/>
            <a:r>
              <a:rPr lang="en-US" dirty="0"/>
              <a:t>Convolution operations </a:t>
            </a:r>
          </a:p>
          <a:p>
            <a:endParaRPr lang="en-US" sz="3200" dirty="0"/>
          </a:p>
          <a:p>
            <a:endParaRPr lang="en-US" sz="3200" dirty="0"/>
          </a:p>
          <a:p>
            <a:pPr lvl="1"/>
            <a:endParaRPr lang="en-US" sz="100" dirty="0"/>
          </a:p>
        </p:txBody>
      </p:sp>
    </p:spTree>
    <p:extLst>
      <p:ext uri="{BB962C8B-B14F-4D97-AF65-F5344CB8AC3E}">
        <p14:creationId xmlns:p14="http://schemas.microsoft.com/office/powerpoint/2010/main" val="1978339704"/>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457199" y="296862"/>
            <a:ext cx="11522075" cy="794064"/>
          </a:xfrm>
          <a:prstGeom prst="rect">
            <a:avLst/>
          </a:prstGeom>
          <a:noFill/>
        </p:spPr>
        <p:txBody>
          <a:bodyPr wrap="square" lIns="182880" tIns="146304" rIns="182880" bIns="146304" rtlCol="0">
            <a:spAutoFit/>
          </a:bodyPr>
          <a:lstStyle/>
          <a:p>
            <a:pPr algn="ctr">
              <a:lnSpc>
                <a:spcPct val="90000"/>
              </a:lnSpc>
              <a:spcAft>
                <a:spcPts val="600"/>
              </a:spcAft>
            </a:pPr>
            <a:r>
              <a:rPr lang="en-US" altLang="zh-CN" sz="3600" dirty="0">
                <a:gradFill>
                  <a:gsLst>
                    <a:gs pos="2917">
                      <a:schemeClr val="tx1"/>
                    </a:gs>
                    <a:gs pos="30000">
                      <a:schemeClr val="tx1"/>
                    </a:gs>
                  </a:gsLst>
                  <a:lin ang="5400000" scaled="0"/>
                </a:gradFill>
              </a:rPr>
              <a:t>Stack multiple blocks </a:t>
            </a:r>
            <a:endParaRPr lang="en-US" sz="3600" dirty="0">
              <a:gradFill>
                <a:gsLst>
                  <a:gs pos="2917">
                    <a:schemeClr val="tx1"/>
                  </a:gs>
                  <a:gs pos="30000">
                    <a:schemeClr val="tx1"/>
                  </a:gs>
                </a:gsLst>
                <a:lin ang="5400000" scaled="0"/>
              </a:gradFill>
            </a:endParaRPr>
          </a:p>
        </p:txBody>
      </p:sp>
      <p:pic>
        <p:nvPicPr>
          <p:cNvPr id="5" name="Picture 4"/>
          <p:cNvPicPr>
            <a:picLocks noChangeAspect="1"/>
          </p:cNvPicPr>
          <p:nvPr/>
        </p:nvPicPr>
        <p:blipFill>
          <a:blip r:embed="rId3"/>
          <a:stretch>
            <a:fillRect/>
          </a:stretch>
        </p:blipFill>
        <p:spPr>
          <a:xfrm rot="16200000">
            <a:off x="5426234" y="-986798"/>
            <a:ext cx="1483043" cy="8281035"/>
          </a:xfrm>
          <a:prstGeom prst="rect">
            <a:avLst/>
          </a:prstGeom>
        </p:spPr>
      </p:pic>
      <p:sp>
        <p:nvSpPr>
          <p:cNvPr id="7" name="TextBox 6"/>
          <p:cNvSpPr txBox="1"/>
          <p:nvPr/>
        </p:nvSpPr>
        <p:spPr>
          <a:xfrm>
            <a:off x="4389438" y="4411662"/>
            <a:ext cx="3657599" cy="1037207"/>
          </a:xfrm>
          <a:prstGeom prst="rect">
            <a:avLst/>
          </a:prstGeom>
          <a:noFill/>
        </p:spPr>
        <p:txBody>
          <a:bodyPr wrap="square" lIns="182880" tIns="146304" rIns="182880" bIns="146304" rtlCol="0">
            <a:spAutoFit/>
          </a:bodyPr>
          <a:lstStyle/>
          <a:p>
            <a:pPr algn="ctr">
              <a:lnSpc>
                <a:spcPct val="90000"/>
              </a:lnSpc>
              <a:spcAft>
                <a:spcPts val="600"/>
              </a:spcAft>
            </a:pPr>
            <a:r>
              <a:rPr lang="en-US" sz="2400" dirty="0">
                <a:solidFill>
                  <a:schemeClr val="tx2">
                    <a:lumMod val="60000"/>
                    <a:lumOff val="40000"/>
                  </a:schemeClr>
                </a:solidFill>
              </a:rPr>
              <a:t>19</a:t>
            </a:r>
            <a:r>
              <a:rPr lang="en-US" sz="2400" dirty="0">
                <a:gradFill>
                  <a:gsLst>
                    <a:gs pos="2917">
                      <a:schemeClr val="tx1"/>
                    </a:gs>
                    <a:gs pos="30000">
                      <a:schemeClr val="tx1"/>
                    </a:gs>
                  </a:gsLst>
                  <a:lin ang="5400000" scaled="0"/>
                </a:gradFill>
              </a:rPr>
              <a:t> layers</a:t>
            </a:r>
          </a:p>
          <a:p>
            <a:pPr algn="ctr">
              <a:lnSpc>
                <a:spcPct val="90000"/>
              </a:lnSpc>
              <a:spcAft>
                <a:spcPts val="600"/>
              </a:spcAft>
            </a:pPr>
            <a:r>
              <a:rPr lang="en-US" sz="2400" dirty="0" err="1">
                <a:gradFill>
                  <a:gsLst>
                    <a:gs pos="2917">
                      <a:schemeClr val="tx1"/>
                    </a:gs>
                    <a:gs pos="30000">
                      <a:schemeClr val="tx1"/>
                    </a:gs>
                  </a:gsLst>
                  <a:lin ang="5400000" scaled="0"/>
                </a:gradFill>
              </a:rPr>
              <a:t>VGGNet</a:t>
            </a:r>
            <a:r>
              <a:rPr lang="en-US" sz="2400" dirty="0">
                <a:gradFill>
                  <a:gsLst>
                    <a:gs pos="2917">
                      <a:schemeClr val="tx1"/>
                    </a:gs>
                    <a:gs pos="30000">
                      <a:schemeClr val="tx1"/>
                    </a:gs>
                  </a:gsLst>
                  <a:lin ang="5400000" scaled="0"/>
                </a:gradFill>
              </a:rPr>
              <a:t>, 2014</a:t>
            </a:r>
          </a:p>
        </p:txBody>
      </p:sp>
      <p:sp>
        <p:nvSpPr>
          <p:cNvPr id="2" name="Slide Number Placeholder 1">
            <a:extLst>
              <a:ext uri="{FF2B5EF4-FFF2-40B4-BE49-F238E27FC236}">
                <a16:creationId xmlns:a16="http://schemas.microsoft.com/office/drawing/2014/main" id="{AE4E8098-7C84-4015-9787-3F97184CAEF1}"/>
              </a:ext>
            </a:extLst>
          </p:cNvPr>
          <p:cNvSpPr>
            <a:spLocks noGrp="1"/>
          </p:cNvSpPr>
          <p:nvPr>
            <p:ph type="sldNum" sz="quarter" idx="4"/>
          </p:nvPr>
        </p:nvSpPr>
        <p:spPr/>
        <p:txBody>
          <a:bodyPr/>
          <a:lstStyle/>
          <a:p>
            <a:pPr algn="ctr"/>
            <a:fld id="{1BA29183-7CD2-4C0C-A7F1-D2FD10734D96}" type="slidenum">
              <a:rPr lang="en-US" smtClean="0"/>
              <a:pPr algn="ctr"/>
              <a:t>5</a:t>
            </a:fld>
            <a:endParaRPr lang="en-US" dirty="0"/>
          </a:p>
        </p:txBody>
      </p:sp>
    </p:spTree>
    <p:extLst>
      <p:ext uri="{BB962C8B-B14F-4D97-AF65-F5344CB8AC3E}">
        <p14:creationId xmlns:p14="http://schemas.microsoft.com/office/powerpoint/2010/main" val="2191573663"/>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extBox 40"/>
          <p:cNvSpPr txBox="1"/>
          <p:nvPr/>
        </p:nvSpPr>
        <p:spPr>
          <a:xfrm>
            <a:off x="457199" y="296862"/>
            <a:ext cx="11522075" cy="794064"/>
          </a:xfrm>
          <a:prstGeom prst="rect">
            <a:avLst/>
          </a:prstGeom>
          <a:noFill/>
        </p:spPr>
        <p:txBody>
          <a:bodyPr wrap="square" lIns="182880" tIns="146304" rIns="182880" bIns="146304" rtlCol="0">
            <a:spAutoFit/>
          </a:bodyPr>
          <a:lstStyle/>
          <a:p>
            <a:pPr algn="ctr">
              <a:lnSpc>
                <a:spcPct val="90000"/>
              </a:lnSpc>
              <a:spcAft>
                <a:spcPts val="600"/>
              </a:spcAft>
            </a:pPr>
            <a:r>
              <a:rPr lang="en-US" altLang="zh-CN" sz="3600" dirty="0">
                <a:gradFill>
                  <a:gsLst>
                    <a:gs pos="2917">
                      <a:schemeClr val="tx1"/>
                    </a:gs>
                    <a:gs pos="30000">
                      <a:schemeClr val="tx1"/>
                    </a:gs>
                  </a:gsLst>
                  <a:lin ang="5400000" scaled="0"/>
                </a:gradFill>
              </a:rPr>
              <a:t>Convolution</a:t>
            </a:r>
            <a:endParaRPr lang="en-US" sz="3600" dirty="0">
              <a:gradFill>
                <a:gsLst>
                  <a:gs pos="2917">
                    <a:schemeClr val="tx1"/>
                  </a:gs>
                  <a:gs pos="30000">
                    <a:schemeClr val="tx1"/>
                  </a:gs>
                </a:gsLst>
                <a:lin ang="5400000" scaled="0"/>
              </a:gradFill>
            </a:endParaRPr>
          </a:p>
        </p:txBody>
      </p:sp>
      <p:sp>
        <p:nvSpPr>
          <p:cNvPr id="42" name="Text Placeholder 1">
            <a:extLst>
              <a:ext uri="{FF2B5EF4-FFF2-40B4-BE49-F238E27FC236}">
                <a16:creationId xmlns:a16="http://schemas.microsoft.com/office/drawing/2014/main" id="{DF94E077-1DD1-4D72-A90B-74BB25EC224A}"/>
              </a:ext>
            </a:extLst>
          </p:cNvPr>
          <p:cNvSpPr>
            <a:spLocks noGrp="1"/>
          </p:cNvSpPr>
          <p:nvPr>
            <p:ph type="body" sz="quarter" idx="10"/>
          </p:nvPr>
        </p:nvSpPr>
        <p:spPr>
          <a:xfrm>
            <a:off x="457201" y="1212850"/>
            <a:ext cx="11522073" cy="1186479"/>
          </a:xfrm>
        </p:spPr>
        <p:txBody>
          <a:bodyPr/>
          <a:lstStyle/>
          <a:p>
            <a:endParaRPr lang="en-US" sz="3200" dirty="0"/>
          </a:p>
          <a:p>
            <a:endParaRPr lang="en-US" sz="3200" dirty="0"/>
          </a:p>
          <a:p>
            <a:pPr lvl="1"/>
            <a:endParaRPr lang="en-US" sz="100" dirty="0"/>
          </a:p>
        </p:txBody>
      </p:sp>
      <p:sp>
        <p:nvSpPr>
          <p:cNvPr id="59" name="Rectangle 58">
            <a:extLst>
              <a:ext uri="{FF2B5EF4-FFF2-40B4-BE49-F238E27FC236}">
                <a16:creationId xmlns:a16="http://schemas.microsoft.com/office/drawing/2014/main" id="{8F28DE9F-61D3-4DC7-8C9B-1BA5AE301186}"/>
              </a:ext>
            </a:extLst>
          </p:cNvPr>
          <p:cNvSpPr/>
          <p:nvPr/>
        </p:nvSpPr>
        <p:spPr bwMode="auto">
          <a:xfrm>
            <a:off x="8089082" y="2538544"/>
            <a:ext cx="4083844" cy="2743200"/>
          </a:xfrm>
          <a:prstGeom prst="rect">
            <a:avLst/>
          </a:prstGeom>
          <a:solidFill>
            <a:srgbClr val="7030A0"/>
          </a:solidFill>
          <a:ln w="9525" cap="flat" cmpd="sng" algn="ctr">
            <a:noFill/>
            <a:prstDash val="solid"/>
            <a:round/>
            <a:headEnd type="none" w="med" len="med"/>
            <a:tailEnd type="none" w="med" len="med"/>
          </a:ln>
          <a:effectLst>
            <a:outerShdw dist="35921" dir="2700000" algn="ctr" rotWithShape="0">
              <a:srgbClr val="AFAFAF"/>
            </a:outerShdw>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sp>
        <p:nvSpPr>
          <p:cNvPr id="60" name="Cube 59">
            <a:extLst>
              <a:ext uri="{FF2B5EF4-FFF2-40B4-BE49-F238E27FC236}">
                <a16:creationId xmlns:a16="http://schemas.microsoft.com/office/drawing/2014/main" id="{99D946D2-60EE-45E1-83FD-26F9CAFD53A3}"/>
              </a:ext>
            </a:extLst>
          </p:cNvPr>
          <p:cNvSpPr/>
          <p:nvPr/>
        </p:nvSpPr>
        <p:spPr>
          <a:xfrm>
            <a:off x="8470082" y="3055248"/>
            <a:ext cx="667265" cy="1556953"/>
          </a:xfrm>
          <a:prstGeom prst="cube">
            <a:avLst>
              <a:gd name="adj" fmla="val 92044"/>
            </a:avLst>
          </a:prstGeom>
          <a:solidFill>
            <a:srgbClr val="FFE1E1">
              <a:alpha val="80000"/>
            </a:srgbClr>
          </a:solid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Cube 60">
            <a:extLst>
              <a:ext uri="{FF2B5EF4-FFF2-40B4-BE49-F238E27FC236}">
                <a16:creationId xmlns:a16="http://schemas.microsoft.com/office/drawing/2014/main" id="{21737405-84E4-4498-8D21-E6191C081270}"/>
              </a:ext>
            </a:extLst>
          </p:cNvPr>
          <p:cNvSpPr/>
          <p:nvPr/>
        </p:nvSpPr>
        <p:spPr>
          <a:xfrm>
            <a:off x="10205867" y="3034129"/>
            <a:ext cx="667265" cy="1556953"/>
          </a:xfrm>
          <a:prstGeom prst="cube">
            <a:avLst>
              <a:gd name="adj" fmla="val 92044"/>
            </a:avLst>
          </a:prstGeom>
          <a:solidFill>
            <a:srgbClr val="D0F7FC">
              <a:alpha val="80000"/>
            </a:srgbClr>
          </a:solid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Cube 61">
            <a:extLst>
              <a:ext uri="{FF2B5EF4-FFF2-40B4-BE49-F238E27FC236}">
                <a16:creationId xmlns:a16="http://schemas.microsoft.com/office/drawing/2014/main" id="{4F029C3F-1CB2-4E3C-AAC2-F071B074D4FB}"/>
              </a:ext>
            </a:extLst>
          </p:cNvPr>
          <p:cNvSpPr/>
          <p:nvPr/>
        </p:nvSpPr>
        <p:spPr>
          <a:xfrm>
            <a:off x="10515312" y="3775963"/>
            <a:ext cx="87977" cy="167113"/>
          </a:xfrm>
          <a:prstGeom prst="cube">
            <a:avLst>
              <a:gd name="adj" fmla="val 59925"/>
            </a:avLst>
          </a:prstGeom>
          <a:solidFill>
            <a:srgbClr val="00B0F0">
              <a:alpha val="80000"/>
            </a:srgbClr>
          </a:solid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73" name="Cube 72">
            <a:extLst>
              <a:ext uri="{FF2B5EF4-FFF2-40B4-BE49-F238E27FC236}">
                <a16:creationId xmlns:a16="http://schemas.microsoft.com/office/drawing/2014/main" id="{F50F076A-3993-45B2-B3E4-ED6E5F368B81}"/>
              </a:ext>
            </a:extLst>
          </p:cNvPr>
          <p:cNvSpPr/>
          <p:nvPr/>
        </p:nvSpPr>
        <p:spPr>
          <a:xfrm>
            <a:off x="8684830" y="3557833"/>
            <a:ext cx="290857" cy="558335"/>
          </a:xfrm>
          <a:prstGeom prst="cube">
            <a:avLst>
              <a:gd name="adj" fmla="val 84636"/>
            </a:avLst>
          </a:prstGeom>
          <a:solidFill>
            <a:srgbClr val="FFAFAF">
              <a:alpha val="80000"/>
            </a:srgbClr>
          </a:solid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Cube 73">
            <a:extLst>
              <a:ext uri="{FF2B5EF4-FFF2-40B4-BE49-F238E27FC236}">
                <a16:creationId xmlns:a16="http://schemas.microsoft.com/office/drawing/2014/main" id="{41F9DC25-0AB0-463D-A3EE-959F746435CD}"/>
              </a:ext>
            </a:extLst>
          </p:cNvPr>
          <p:cNvSpPr/>
          <p:nvPr/>
        </p:nvSpPr>
        <p:spPr>
          <a:xfrm>
            <a:off x="8631742" y="3051971"/>
            <a:ext cx="667265" cy="1556953"/>
          </a:xfrm>
          <a:prstGeom prst="cube">
            <a:avLst>
              <a:gd name="adj" fmla="val 92044"/>
            </a:avLst>
          </a:prstGeom>
          <a:solidFill>
            <a:srgbClr val="FFE1E1">
              <a:alpha val="80000"/>
            </a:srgbClr>
          </a:solid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Cube 74">
            <a:extLst>
              <a:ext uri="{FF2B5EF4-FFF2-40B4-BE49-F238E27FC236}">
                <a16:creationId xmlns:a16="http://schemas.microsoft.com/office/drawing/2014/main" id="{8E30759A-3751-4E4F-8401-E61CE712F9E3}"/>
              </a:ext>
            </a:extLst>
          </p:cNvPr>
          <p:cNvSpPr/>
          <p:nvPr/>
        </p:nvSpPr>
        <p:spPr>
          <a:xfrm>
            <a:off x="8846490" y="3554556"/>
            <a:ext cx="290857" cy="558335"/>
          </a:xfrm>
          <a:prstGeom prst="cube">
            <a:avLst>
              <a:gd name="adj" fmla="val 84636"/>
            </a:avLst>
          </a:prstGeom>
          <a:solidFill>
            <a:srgbClr val="FFAFAF">
              <a:alpha val="80000"/>
            </a:srgbClr>
          </a:solid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6" name="Cube 75">
            <a:extLst>
              <a:ext uri="{FF2B5EF4-FFF2-40B4-BE49-F238E27FC236}">
                <a16:creationId xmlns:a16="http://schemas.microsoft.com/office/drawing/2014/main" id="{B55EB2D7-4EC6-49D4-A1E0-E6CE8503A249}"/>
              </a:ext>
            </a:extLst>
          </p:cNvPr>
          <p:cNvSpPr/>
          <p:nvPr/>
        </p:nvSpPr>
        <p:spPr>
          <a:xfrm>
            <a:off x="8793402" y="3058525"/>
            <a:ext cx="667265" cy="1556953"/>
          </a:xfrm>
          <a:prstGeom prst="cube">
            <a:avLst>
              <a:gd name="adj" fmla="val 92044"/>
            </a:avLst>
          </a:prstGeom>
          <a:solidFill>
            <a:srgbClr val="FFE1E1">
              <a:alpha val="80000"/>
            </a:srgbClr>
          </a:solid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7" name="Cube 76">
            <a:extLst>
              <a:ext uri="{FF2B5EF4-FFF2-40B4-BE49-F238E27FC236}">
                <a16:creationId xmlns:a16="http://schemas.microsoft.com/office/drawing/2014/main" id="{ACA95612-823E-4959-90C5-197CF0EA887D}"/>
              </a:ext>
            </a:extLst>
          </p:cNvPr>
          <p:cNvSpPr/>
          <p:nvPr/>
        </p:nvSpPr>
        <p:spPr>
          <a:xfrm>
            <a:off x="9008150" y="3561110"/>
            <a:ext cx="290857" cy="558335"/>
          </a:xfrm>
          <a:prstGeom prst="cube">
            <a:avLst>
              <a:gd name="adj" fmla="val 84636"/>
            </a:avLst>
          </a:prstGeom>
          <a:solidFill>
            <a:srgbClr val="FFAFAF">
              <a:alpha val="80000"/>
            </a:srgbClr>
          </a:solid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Cube 77">
            <a:extLst>
              <a:ext uri="{FF2B5EF4-FFF2-40B4-BE49-F238E27FC236}">
                <a16:creationId xmlns:a16="http://schemas.microsoft.com/office/drawing/2014/main" id="{591E38D4-BEB8-4A52-87AF-D86929466D8F}"/>
              </a:ext>
            </a:extLst>
          </p:cNvPr>
          <p:cNvSpPr/>
          <p:nvPr/>
        </p:nvSpPr>
        <p:spPr>
          <a:xfrm>
            <a:off x="8955062" y="3058525"/>
            <a:ext cx="667265" cy="1556953"/>
          </a:xfrm>
          <a:prstGeom prst="cube">
            <a:avLst>
              <a:gd name="adj" fmla="val 92044"/>
            </a:avLst>
          </a:prstGeom>
          <a:solidFill>
            <a:srgbClr val="FFE1E1">
              <a:alpha val="80000"/>
            </a:srgbClr>
          </a:solid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0" name="Cube 89">
            <a:extLst>
              <a:ext uri="{FF2B5EF4-FFF2-40B4-BE49-F238E27FC236}">
                <a16:creationId xmlns:a16="http://schemas.microsoft.com/office/drawing/2014/main" id="{62364628-845C-414F-A879-50ED8D7525FE}"/>
              </a:ext>
            </a:extLst>
          </p:cNvPr>
          <p:cNvSpPr/>
          <p:nvPr/>
        </p:nvSpPr>
        <p:spPr>
          <a:xfrm>
            <a:off x="9169810" y="3561110"/>
            <a:ext cx="290857" cy="558335"/>
          </a:xfrm>
          <a:prstGeom prst="cube">
            <a:avLst>
              <a:gd name="adj" fmla="val 84636"/>
            </a:avLst>
          </a:prstGeom>
          <a:solidFill>
            <a:srgbClr val="FFAFAF">
              <a:alpha val="80000"/>
            </a:srgbClr>
          </a:solid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91" name="Straight Connector 90">
            <a:extLst>
              <a:ext uri="{FF2B5EF4-FFF2-40B4-BE49-F238E27FC236}">
                <a16:creationId xmlns:a16="http://schemas.microsoft.com/office/drawing/2014/main" id="{5F08E7CF-EC5B-461A-B575-331B85C4B4B8}"/>
              </a:ext>
            </a:extLst>
          </p:cNvPr>
          <p:cNvCxnSpPr>
            <a:cxnSpLocks/>
          </p:cNvCxnSpPr>
          <p:nvPr/>
        </p:nvCxnSpPr>
        <p:spPr>
          <a:xfrm>
            <a:off x="8724923" y="4108886"/>
            <a:ext cx="474816" cy="12198"/>
          </a:xfrm>
          <a:prstGeom prst="line">
            <a:avLst/>
          </a:prstGeom>
          <a:ln w="15875">
            <a:solidFill>
              <a:schemeClr val="bg1"/>
            </a:solidFill>
            <a:prstDash val="lgDash"/>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7ACFE320-B7FB-4BAF-BE7A-22296C607871}"/>
              </a:ext>
            </a:extLst>
          </p:cNvPr>
          <p:cNvCxnSpPr>
            <a:cxnSpLocks/>
          </p:cNvCxnSpPr>
          <p:nvPr/>
        </p:nvCxnSpPr>
        <p:spPr>
          <a:xfrm>
            <a:off x="8937745" y="3554696"/>
            <a:ext cx="474816" cy="12198"/>
          </a:xfrm>
          <a:prstGeom prst="line">
            <a:avLst/>
          </a:prstGeom>
          <a:ln w="15875">
            <a:solidFill>
              <a:schemeClr val="bg1"/>
            </a:solidFill>
            <a:prstDash val="lgDash"/>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9401A19F-73A7-4F45-87DE-05426E660635}"/>
              </a:ext>
            </a:extLst>
          </p:cNvPr>
          <p:cNvCxnSpPr>
            <a:cxnSpLocks/>
          </p:cNvCxnSpPr>
          <p:nvPr/>
        </p:nvCxnSpPr>
        <p:spPr>
          <a:xfrm>
            <a:off x="8970787" y="3867287"/>
            <a:ext cx="474816" cy="12198"/>
          </a:xfrm>
          <a:prstGeom prst="line">
            <a:avLst/>
          </a:prstGeom>
          <a:ln w="15875">
            <a:solidFill>
              <a:schemeClr val="bg1"/>
            </a:solidFill>
            <a:prstDash val="lgDash"/>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6A2EC515-D4EE-4103-9403-F6C9FBEB31E8}"/>
              </a:ext>
            </a:extLst>
          </p:cNvPr>
          <p:cNvCxnSpPr>
            <a:cxnSpLocks/>
          </p:cNvCxnSpPr>
          <p:nvPr/>
        </p:nvCxnSpPr>
        <p:spPr>
          <a:xfrm>
            <a:off x="8714907" y="3798486"/>
            <a:ext cx="474816" cy="12198"/>
          </a:xfrm>
          <a:prstGeom prst="line">
            <a:avLst/>
          </a:prstGeom>
          <a:ln w="15875">
            <a:solidFill>
              <a:schemeClr val="bg1"/>
            </a:solidFill>
            <a:prstDash val="lgDash"/>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941DA76E-6CE7-4A74-8DB3-089214F9E853}"/>
              </a:ext>
            </a:extLst>
          </p:cNvPr>
          <p:cNvCxnSpPr>
            <a:stCxn id="90" idx="3"/>
          </p:cNvCxnSpPr>
          <p:nvPr/>
        </p:nvCxnSpPr>
        <p:spPr>
          <a:xfrm flipV="1">
            <a:off x="9192154" y="3955274"/>
            <a:ext cx="1323158" cy="164171"/>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61AEFAC9-1AD6-4FD2-95B2-338A4FD8FFD0}"/>
              </a:ext>
            </a:extLst>
          </p:cNvPr>
          <p:cNvCxnSpPr>
            <a:cxnSpLocks/>
          </p:cNvCxnSpPr>
          <p:nvPr/>
        </p:nvCxnSpPr>
        <p:spPr>
          <a:xfrm>
            <a:off x="9196912" y="3799354"/>
            <a:ext cx="1321853" cy="42415"/>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479A0D22-9BE8-4BB7-B7A7-A8C5F47FC4C1}"/>
              </a:ext>
            </a:extLst>
          </p:cNvPr>
          <p:cNvCxnSpPr>
            <a:cxnSpLocks/>
            <a:stCxn id="90" idx="0"/>
          </p:cNvCxnSpPr>
          <p:nvPr/>
        </p:nvCxnSpPr>
        <p:spPr>
          <a:xfrm>
            <a:off x="9438323" y="3561110"/>
            <a:ext cx="1143677" cy="224460"/>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FE1E1BA1-9288-4E12-AA8E-C694C4E5763E}"/>
              </a:ext>
            </a:extLst>
          </p:cNvPr>
          <p:cNvCxnSpPr>
            <a:cxnSpLocks/>
          </p:cNvCxnSpPr>
          <p:nvPr/>
        </p:nvCxnSpPr>
        <p:spPr>
          <a:xfrm>
            <a:off x="9468599" y="3877917"/>
            <a:ext cx="1048813" cy="21158"/>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pic>
        <p:nvPicPr>
          <p:cNvPr id="35" name="Picture 34">
            <a:extLst>
              <a:ext uri="{FF2B5EF4-FFF2-40B4-BE49-F238E27FC236}">
                <a16:creationId xmlns:a16="http://schemas.microsoft.com/office/drawing/2014/main" id="{456157C0-CB1C-426E-A8AE-C1EC84F83F2B}"/>
              </a:ext>
            </a:extLst>
          </p:cNvPr>
          <p:cNvPicPr>
            <a:picLocks noChangeAspect="1"/>
          </p:cNvPicPr>
          <p:nvPr/>
        </p:nvPicPr>
        <p:blipFill>
          <a:blip r:embed="rId3"/>
          <a:stretch>
            <a:fillRect/>
          </a:stretch>
        </p:blipFill>
        <p:spPr>
          <a:xfrm>
            <a:off x="412637" y="2872681"/>
            <a:ext cx="6720000" cy="2072381"/>
          </a:xfrm>
          <a:prstGeom prst="rect">
            <a:avLst/>
          </a:prstGeom>
        </p:spPr>
      </p:pic>
      <p:sp>
        <p:nvSpPr>
          <p:cNvPr id="40" name="Rectangle 39">
            <a:extLst>
              <a:ext uri="{FF2B5EF4-FFF2-40B4-BE49-F238E27FC236}">
                <a16:creationId xmlns:a16="http://schemas.microsoft.com/office/drawing/2014/main" id="{B29745C9-FC24-445D-A263-FB754BB80F3E}"/>
              </a:ext>
            </a:extLst>
          </p:cNvPr>
          <p:cNvSpPr/>
          <p:nvPr/>
        </p:nvSpPr>
        <p:spPr bwMode="auto">
          <a:xfrm>
            <a:off x="1737360" y="3573462"/>
            <a:ext cx="4069080" cy="85039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a:extLst>
              <a:ext uri="{FF2B5EF4-FFF2-40B4-BE49-F238E27FC236}">
                <a16:creationId xmlns:a16="http://schemas.microsoft.com/office/drawing/2014/main" id="{8725A002-FACC-4E98-9E62-6842EEEA4EE4}"/>
              </a:ext>
            </a:extLst>
          </p:cNvPr>
          <p:cNvSpPr/>
          <p:nvPr/>
        </p:nvSpPr>
        <p:spPr bwMode="auto">
          <a:xfrm>
            <a:off x="595722" y="3618259"/>
            <a:ext cx="539496" cy="85039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2" name="Slide Number Placeholder 1">
            <a:extLst>
              <a:ext uri="{FF2B5EF4-FFF2-40B4-BE49-F238E27FC236}">
                <a16:creationId xmlns:a16="http://schemas.microsoft.com/office/drawing/2014/main" id="{2425713A-D0AF-4413-AD80-5CC0E2C6E1A8}"/>
              </a:ext>
            </a:extLst>
          </p:cNvPr>
          <p:cNvSpPr>
            <a:spLocks noGrp="1"/>
          </p:cNvSpPr>
          <p:nvPr>
            <p:ph type="sldNum" sz="quarter" idx="4"/>
          </p:nvPr>
        </p:nvSpPr>
        <p:spPr/>
        <p:txBody>
          <a:bodyPr/>
          <a:lstStyle/>
          <a:p>
            <a:pPr algn="ctr"/>
            <a:fld id="{1BA29183-7CD2-4C0C-A7F1-D2FD10734D96}" type="slidenum">
              <a:rPr lang="en-US" smtClean="0"/>
              <a:pPr algn="ctr"/>
              <a:t>50</a:t>
            </a:fld>
            <a:endParaRPr lang="en-US" dirty="0"/>
          </a:p>
        </p:txBody>
      </p:sp>
    </p:spTree>
    <p:extLst>
      <p:ext uri="{BB962C8B-B14F-4D97-AF65-F5344CB8AC3E}">
        <p14:creationId xmlns:p14="http://schemas.microsoft.com/office/powerpoint/2010/main" val="2428588134"/>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extBox 40"/>
          <p:cNvSpPr txBox="1"/>
          <p:nvPr/>
        </p:nvSpPr>
        <p:spPr>
          <a:xfrm>
            <a:off x="457199" y="296862"/>
            <a:ext cx="11522075" cy="794064"/>
          </a:xfrm>
          <a:prstGeom prst="rect">
            <a:avLst/>
          </a:prstGeom>
          <a:noFill/>
        </p:spPr>
        <p:txBody>
          <a:bodyPr wrap="square" lIns="182880" tIns="146304" rIns="182880" bIns="146304" rtlCol="0">
            <a:spAutoFit/>
          </a:bodyPr>
          <a:lstStyle/>
          <a:p>
            <a:pPr algn="ctr">
              <a:lnSpc>
                <a:spcPct val="90000"/>
              </a:lnSpc>
              <a:spcAft>
                <a:spcPts val="600"/>
              </a:spcAft>
            </a:pPr>
            <a:r>
              <a:rPr lang="en-US" altLang="zh-CN" sz="3600" dirty="0">
                <a:gradFill>
                  <a:gsLst>
                    <a:gs pos="2917">
                      <a:schemeClr val="tx1"/>
                    </a:gs>
                    <a:gs pos="30000">
                      <a:schemeClr val="tx1"/>
                    </a:gs>
                  </a:gsLst>
                  <a:lin ang="5400000" scaled="0"/>
                </a:gradFill>
              </a:rPr>
              <a:t>Convolution</a:t>
            </a:r>
            <a:endParaRPr lang="en-US" sz="3600" dirty="0">
              <a:gradFill>
                <a:gsLst>
                  <a:gs pos="2917">
                    <a:schemeClr val="tx1"/>
                  </a:gs>
                  <a:gs pos="30000">
                    <a:schemeClr val="tx1"/>
                  </a:gs>
                </a:gsLst>
                <a:lin ang="5400000" scaled="0"/>
              </a:gradFill>
            </a:endParaRPr>
          </a:p>
        </p:txBody>
      </p:sp>
      <p:sp>
        <p:nvSpPr>
          <p:cNvPr id="42" name="Text Placeholder 1">
            <a:extLst>
              <a:ext uri="{FF2B5EF4-FFF2-40B4-BE49-F238E27FC236}">
                <a16:creationId xmlns:a16="http://schemas.microsoft.com/office/drawing/2014/main" id="{DF94E077-1DD1-4D72-A90B-74BB25EC224A}"/>
              </a:ext>
            </a:extLst>
          </p:cNvPr>
          <p:cNvSpPr>
            <a:spLocks noGrp="1"/>
          </p:cNvSpPr>
          <p:nvPr>
            <p:ph type="body" sz="quarter" idx="10"/>
          </p:nvPr>
        </p:nvSpPr>
        <p:spPr>
          <a:xfrm>
            <a:off x="457201" y="1212850"/>
            <a:ext cx="11522073" cy="1186479"/>
          </a:xfrm>
        </p:spPr>
        <p:txBody>
          <a:bodyPr/>
          <a:lstStyle/>
          <a:p>
            <a:endParaRPr lang="en-US" sz="3200" dirty="0"/>
          </a:p>
          <a:p>
            <a:endParaRPr lang="en-US" sz="3200" dirty="0"/>
          </a:p>
          <a:p>
            <a:pPr lvl="1"/>
            <a:endParaRPr lang="en-US" sz="100" dirty="0"/>
          </a:p>
        </p:txBody>
      </p:sp>
      <p:sp>
        <p:nvSpPr>
          <p:cNvPr id="59" name="Rectangle 58">
            <a:extLst>
              <a:ext uri="{FF2B5EF4-FFF2-40B4-BE49-F238E27FC236}">
                <a16:creationId xmlns:a16="http://schemas.microsoft.com/office/drawing/2014/main" id="{8F28DE9F-61D3-4DC7-8C9B-1BA5AE301186}"/>
              </a:ext>
            </a:extLst>
          </p:cNvPr>
          <p:cNvSpPr/>
          <p:nvPr/>
        </p:nvSpPr>
        <p:spPr bwMode="auto">
          <a:xfrm>
            <a:off x="8089082" y="2538544"/>
            <a:ext cx="4083844" cy="2743200"/>
          </a:xfrm>
          <a:prstGeom prst="rect">
            <a:avLst/>
          </a:prstGeom>
          <a:solidFill>
            <a:srgbClr val="7030A0"/>
          </a:solidFill>
          <a:ln w="9525" cap="flat" cmpd="sng" algn="ctr">
            <a:noFill/>
            <a:prstDash val="solid"/>
            <a:round/>
            <a:headEnd type="none" w="med" len="med"/>
            <a:tailEnd type="none" w="med" len="med"/>
          </a:ln>
          <a:effectLst>
            <a:outerShdw dist="35921" dir="2700000" algn="ctr" rotWithShape="0">
              <a:srgbClr val="AFAFAF"/>
            </a:outerShdw>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sp>
        <p:nvSpPr>
          <p:cNvPr id="60" name="Cube 59">
            <a:extLst>
              <a:ext uri="{FF2B5EF4-FFF2-40B4-BE49-F238E27FC236}">
                <a16:creationId xmlns:a16="http://schemas.microsoft.com/office/drawing/2014/main" id="{99D946D2-60EE-45E1-83FD-26F9CAFD53A3}"/>
              </a:ext>
            </a:extLst>
          </p:cNvPr>
          <p:cNvSpPr/>
          <p:nvPr/>
        </p:nvSpPr>
        <p:spPr>
          <a:xfrm>
            <a:off x="8470082" y="3055248"/>
            <a:ext cx="667265" cy="1556953"/>
          </a:xfrm>
          <a:prstGeom prst="cube">
            <a:avLst>
              <a:gd name="adj" fmla="val 92044"/>
            </a:avLst>
          </a:prstGeom>
          <a:solidFill>
            <a:srgbClr val="FFE1E1">
              <a:alpha val="80000"/>
            </a:srgbClr>
          </a:solid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Cube 60">
            <a:extLst>
              <a:ext uri="{FF2B5EF4-FFF2-40B4-BE49-F238E27FC236}">
                <a16:creationId xmlns:a16="http://schemas.microsoft.com/office/drawing/2014/main" id="{21737405-84E4-4498-8D21-E6191C081270}"/>
              </a:ext>
            </a:extLst>
          </p:cNvPr>
          <p:cNvSpPr/>
          <p:nvPr/>
        </p:nvSpPr>
        <p:spPr>
          <a:xfrm>
            <a:off x="10205867" y="3034129"/>
            <a:ext cx="667265" cy="1556953"/>
          </a:xfrm>
          <a:prstGeom prst="cube">
            <a:avLst>
              <a:gd name="adj" fmla="val 92044"/>
            </a:avLst>
          </a:prstGeom>
          <a:solidFill>
            <a:srgbClr val="D0F7FC">
              <a:alpha val="80000"/>
            </a:srgbClr>
          </a:solid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Cube 61">
            <a:extLst>
              <a:ext uri="{FF2B5EF4-FFF2-40B4-BE49-F238E27FC236}">
                <a16:creationId xmlns:a16="http://schemas.microsoft.com/office/drawing/2014/main" id="{4F029C3F-1CB2-4E3C-AAC2-F071B074D4FB}"/>
              </a:ext>
            </a:extLst>
          </p:cNvPr>
          <p:cNvSpPr/>
          <p:nvPr/>
        </p:nvSpPr>
        <p:spPr>
          <a:xfrm>
            <a:off x="10515312" y="3775963"/>
            <a:ext cx="87977" cy="167113"/>
          </a:xfrm>
          <a:prstGeom prst="cube">
            <a:avLst>
              <a:gd name="adj" fmla="val 59925"/>
            </a:avLst>
          </a:prstGeom>
          <a:solidFill>
            <a:srgbClr val="00B0F0">
              <a:alpha val="80000"/>
            </a:srgbClr>
          </a:solid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63" name="Cube 62">
            <a:extLst>
              <a:ext uri="{FF2B5EF4-FFF2-40B4-BE49-F238E27FC236}">
                <a16:creationId xmlns:a16="http://schemas.microsoft.com/office/drawing/2014/main" id="{57481A68-9430-4D54-8F9D-2E55149DB415}"/>
              </a:ext>
            </a:extLst>
          </p:cNvPr>
          <p:cNvSpPr/>
          <p:nvPr/>
        </p:nvSpPr>
        <p:spPr>
          <a:xfrm>
            <a:off x="10398240" y="3046327"/>
            <a:ext cx="667265" cy="1556953"/>
          </a:xfrm>
          <a:prstGeom prst="cube">
            <a:avLst>
              <a:gd name="adj" fmla="val 92044"/>
            </a:avLst>
          </a:prstGeom>
          <a:solidFill>
            <a:srgbClr val="D0F7FC">
              <a:alpha val="80000"/>
            </a:srgbClr>
          </a:solid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Cube 63">
            <a:extLst>
              <a:ext uri="{FF2B5EF4-FFF2-40B4-BE49-F238E27FC236}">
                <a16:creationId xmlns:a16="http://schemas.microsoft.com/office/drawing/2014/main" id="{4312B07A-EA5A-4CFD-82C0-97346424F8A2}"/>
              </a:ext>
            </a:extLst>
          </p:cNvPr>
          <p:cNvSpPr/>
          <p:nvPr/>
        </p:nvSpPr>
        <p:spPr>
          <a:xfrm>
            <a:off x="10707685" y="3788161"/>
            <a:ext cx="87977" cy="167113"/>
          </a:xfrm>
          <a:prstGeom prst="cube">
            <a:avLst>
              <a:gd name="adj" fmla="val 59925"/>
            </a:avLst>
          </a:prstGeom>
          <a:solidFill>
            <a:srgbClr val="00B0F0">
              <a:alpha val="80000"/>
            </a:srgbClr>
          </a:solid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73" name="Cube 72">
            <a:extLst>
              <a:ext uri="{FF2B5EF4-FFF2-40B4-BE49-F238E27FC236}">
                <a16:creationId xmlns:a16="http://schemas.microsoft.com/office/drawing/2014/main" id="{F50F076A-3993-45B2-B3E4-ED6E5F368B81}"/>
              </a:ext>
            </a:extLst>
          </p:cNvPr>
          <p:cNvSpPr/>
          <p:nvPr/>
        </p:nvSpPr>
        <p:spPr>
          <a:xfrm>
            <a:off x="8684830" y="3557833"/>
            <a:ext cx="290857" cy="558335"/>
          </a:xfrm>
          <a:prstGeom prst="cube">
            <a:avLst>
              <a:gd name="adj" fmla="val 84636"/>
            </a:avLst>
          </a:prstGeom>
          <a:solidFill>
            <a:srgbClr val="FFAFAF">
              <a:alpha val="80000"/>
            </a:srgbClr>
          </a:solid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Cube 73">
            <a:extLst>
              <a:ext uri="{FF2B5EF4-FFF2-40B4-BE49-F238E27FC236}">
                <a16:creationId xmlns:a16="http://schemas.microsoft.com/office/drawing/2014/main" id="{41F9DC25-0AB0-463D-A3EE-959F746435CD}"/>
              </a:ext>
            </a:extLst>
          </p:cNvPr>
          <p:cNvSpPr/>
          <p:nvPr/>
        </p:nvSpPr>
        <p:spPr>
          <a:xfrm>
            <a:off x="8631742" y="3051971"/>
            <a:ext cx="667265" cy="1556953"/>
          </a:xfrm>
          <a:prstGeom prst="cube">
            <a:avLst>
              <a:gd name="adj" fmla="val 92044"/>
            </a:avLst>
          </a:prstGeom>
          <a:solidFill>
            <a:srgbClr val="FFE1E1">
              <a:alpha val="80000"/>
            </a:srgbClr>
          </a:solid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Cube 74">
            <a:extLst>
              <a:ext uri="{FF2B5EF4-FFF2-40B4-BE49-F238E27FC236}">
                <a16:creationId xmlns:a16="http://schemas.microsoft.com/office/drawing/2014/main" id="{8E30759A-3751-4E4F-8401-E61CE712F9E3}"/>
              </a:ext>
            </a:extLst>
          </p:cNvPr>
          <p:cNvSpPr/>
          <p:nvPr/>
        </p:nvSpPr>
        <p:spPr>
          <a:xfrm>
            <a:off x="8846490" y="3554556"/>
            <a:ext cx="290857" cy="558335"/>
          </a:xfrm>
          <a:prstGeom prst="cube">
            <a:avLst>
              <a:gd name="adj" fmla="val 84636"/>
            </a:avLst>
          </a:prstGeom>
          <a:solidFill>
            <a:srgbClr val="FFAFAF">
              <a:alpha val="80000"/>
            </a:srgbClr>
          </a:solid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6" name="Cube 75">
            <a:extLst>
              <a:ext uri="{FF2B5EF4-FFF2-40B4-BE49-F238E27FC236}">
                <a16:creationId xmlns:a16="http://schemas.microsoft.com/office/drawing/2014/main" id="{B55EB2D7-4EC6-49D4-A1E0-E6CE8503A249}"/>
              </a:ext>
            </a:extLst>
          </p:cNvPr>
          <p:cNvSpPr/>
          <p:nvPr/>
        </p:nvSpPr>
        <p:spPr>
          <a:xfrm>
            <a:off x="8793402" y="3058525"/>
            <a:ext cx="667265" cy="1556953"/>
          </a:xfrm>
          <a:prstGeom prst="cube">
            <a:avLst>
              <a:gd name="adj" fmla="val 92044"/>
            </a:avLst>
          </a:prstGeom>
          <a:solidFill>
            <a:srgbClr val="FFE1E1">
              <a:alpha val="80000"/>
            </a:srgbClr>
          </a:solid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7" name="Cube 76">
            <a:extLst>
              <a:ext uri="{FF2B5EF4-FFF2-40B4-BE49-F238E27FC236}">
                <a16:creationId xmlns:a16="http://schemas.microsoft.com/office/drawing/2014/main" id="{ACA95612-823E-4959-90C5-197CF0EA887D}"/>
              </a:ext>
            </a:extLst>
          </p:cNvPr>
          <p:cNvSpPr/>
          <p:nvPr/>
        </p:nvSpPr>
        <p:spPr>
          <a:xfrm>
            <a:off x="9008150" y="3561110"/>
            <a:ext cx="290857" cy="558335"/>
          </a:xfrm>
          <a:prstGeom prst="cube">
            <a:avLst>
              <a:gd name="adj" fmla="val 84636"/>
            </a:avLst>
          </a:prstGeom>
          <a:solidFill>
            <a:srgbClr val="FFAFAF">
              <a:alpha val="80000"/>
            </a:srgbClr>
          </a:solid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Cube 77">
            <a:extLst>
              <a:ext uri="{FF2B5EF4-FFF2-40B4-BE49-F238E27FC236}">
                <a16:creationId xmlns:a16="http://schemas.microsoft.com/office/drawing/2014/main" id="{591E38D4-BEB8-4A52-87AF-D86929466D8F}"/>
              </a:ext>
            </a:extLst>
          </p:cNvPr>
          <p:cNvSpPr/>
          <p:nvPr/>
        </p:nvSpPr>
        <p:spPr>
          <a:xfrm>
            <a:off x="8955062" y="3058525"/>
            <a:ext cx="667265" cy="1556953"/>
          </a:xfrm>
          <a:prstGeom prst="cube">
            <a:avLst>
              <a:gd name="adj" fmla="val 92044"/>
            </a:avLst>
          </a:prstGeom>
          <a:solidFill>
            <a:srgbClr val="FFE1E1">
              <a:alpha val="80000"/>
            </a:srgbClr>
          </a:solid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0" name="Cube 89">
            <a:extLst>
              <a:ext uri="{FF2B5EF4-FFF2-40B4-BE49-F238E27FC236}">
                <a16:creationId xmlns:a16="http://schemas.microsoft.com/office/drawing/2014/main" id="{62364628-845C-414F-A879-50ED8D7525FE}"/>
              </a:ext>
            </a:extLst>
          </p:cNvPr>
          <p:cNvSpPr/>
          <p:nvPr/>
        </p:nvSpPr>
        <p:spPr>
          <a:xfrm>
            <a:off x="9169810" y="3561110"/>
            <a:ext cx="290857" cy="558335"/>
          </a:xfrm>
          <a:prstGeom prst="cube">
            <a:avLst>
              <a:gd name="adj" fmla="val 84636"/>
            </a:avLst>
          </a:prstGeom>
          <a:solidFill>
            <a:srgbClr val="FFAFAF">
              <a:alpha val="80000"/>
            </a:srgbClr>
          </a:solid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91" name="Straight Connector 90">
            <a:extLst>
              <a:ext uri="{FF2B5EF4-FFF2-40B4-BE49-F238E27FC236}">
                <a16:creationId xmlns:a16="http://schemas.microsoft.com/office/drawing/2014/main" id="{5F08E7CF-EC5B-461A-B575-331B85C4B4B8}"/>
              </a:ext>
            </a:extLst>
          </p:cNvPr>
          <p:cNvCxnSpPr>
            <a:cxnSpLocks/>
          </p:cNvCxnSpPr>
          <p:nvPr/>
        </p:nvCxnSpPr>
        <p:spPr>
          <a:xfrm>
            <a:off x="8724923" y="4108886"/>
            <a:ext cx="474816" cy="12198"/>
          </a:xfrm>
          <a:prstGeom prst="line">
            <a:avLst/>
          </a:prstGeom>
          <a:ln w="15875">
            <a:solidFill>
              <a:schemeClr val="bg1"/>
            </a:solidFill>
            <a:prstDash val="lgDash"/>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7ACFE320-B7FB-4BAF-BE7A-22296C607871}"/>
              </a:ext>
            </a:extLst>
          </p:cNvPr>
          <p:cNvCxnSpPr>
            <a:cxnSpLocks/>
          </p:cNvCxnSpPr>
          <p:nvPr/>
        </p:nvCxnSpPr>
        <p:spPr>
          <a:xfrm>
            <a:off x="8937745" y="3554696"/>
            <a:ext cx="474816" cy="12198"/>
          </a:xfrm>
          <a:prstGeom prst="line">
            <a:avLst/>
          </a:prstGeom>
          <a:ln w="15875">
            <a:solidFill>
              <a:schemeClr val="bg1"/>
            </a:solidFill>
            <a:prstDash val="lgDash"/>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9401A19F-73A7-4F45-87DE-05426E660635}"/>
              </a:ext>
            </a:extLst>
          </p:cNvPr>
          <p:cNvCxnSpPr>
            <a:cxnSpLocks/>
          </p:cNvCxnSpPr>
          <p:nvPr/>
        </p:nvCxnSpPr>
        <p:spPr>
          <a:xfrm>
            <a:off x="8970787" y="3867287"/>
            <a:ext cx="474816" cy="12198"/>
          </a:xfrm>
          <a:prstGeom prst="line">
            <a:avLst/>
          </a:prstGeom>
          <a:ln w="15875">
            <a:solidFill>
              <a:schemeClr val="bg1"/>
            </a:solidFill>
            <a:prstDash val="lgDash"/>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6A2EC515-D4EE-4103-9403-F6C9FBEB31E8}"/>
              </a:ext>
            </a:extLst>
          </p:cNvPr>
          <p:cNvCxnSpPr>
            <a:cxnSpLocks/>
          </p:cNvCxnSpPr>
          <p:nvPr/>
        </p:nvCxnSpPr>
        <p:spPr>
          <a:xfrm>
            <a:off x="8714907" y="3798486"/>
            <a:ext cx="474816" cy="12198"/>
          </a:xfrm>
          <a:prstGeom prst="line">
            <a:avLst/>
          </a:prstGeom>
          <a:ln w="15875">
            <a:solidFill>
              <a:schemeClr val="bg1"/>
            </a:solidFill>
            <a:prstDash val="lgDash"/>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35C9FF54-C44B-4B3A-97FD-F29E1F54691B}"/>
              </a:ext>
            </a:extLst>
          </p:cNvPr>
          <p:cNvCxnSpPr>
            <a:cxnSpLocks/>
            <a:endCxn id="64" idx="3"/>
          </p:cNvCxnSpPr>
          <p:nvPr/>
        </p:nvCxnSpPr>
        <p:spPr>
          <a:xfrm>
            <a:off x="10523244" y="3946213"/>
            <a:ext cx="202069" cy="9061"/>
          </a:xfrm>
          <a:prstGeom prst="line">
            <a:avLst/>
          </a:prstGeom>
          <a:ln w="15875">
            <a:solidFill>
              <a:schemeClr val="bg1"/>
            </a:solidFill>
            <a:prstDash val="lgDash"/>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AD0C75CD-C874-4893-A5FE-6E1BF29F00B5}"/>
              </a:ext>
            </a:extLst>
          </p:cNvPr>
          <p:cNvCxnSpPr>
            <a:cxnSpLocks/>
            <a:endCxn id="64" idx="1"/>
          </p:cNvCxnSpPr>
          <p:nvPr/>
        </p:nvCxnSpPr>
        <p:spPr>
          <a:xfrm>
            <a:off x="10526100" y="3831140"/>
            <a:ext cx="199213" cy="9741"/>
          </a:xfrm>
          <a:prstGeom prst="line">
            <a:avLst/>
          </a:prstGeom>
          <a:ln w="15875">
            <a:solidFill>
              <a:schemeClr val="bg1"/>
            </a:solidFill>
            <a:prstDash val="lgDash"/>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08B8E93C-AA35-4F88-957C-1DA75B9D85A1}"/>
              </a:ext>
            </a:extLst>
          </p:cNvPr>
          <p:cNvCxnSpPr>
            <a:cxnSpLocks/>
            <a:endCxn id="64" idx="0"/>
          </p:cNvCxnSpPr>
          <p:nvPr/>
        </p:nvCxnSpPr>
        <p:spPr>
          <a:xfrm>
            <a:off x="10616879" y="3774941"/>
            <a:ext cx="161155" cy="13220"/>
          </a:xfrm>
          <a:prstGeom prst="line">
            <a:avLst/>
          </a:prstGeom>
          <a:ln w="15875">
            <a:solidFill>
              <a:schemeClr val="bg1"/>
            </a:solidFill>
            <a:prstDash val="lgDash"/>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A469087B-9DD9-43B8-950A-BA2DCB931133}"/>
              </a:ext>
            </a:extLst>
          </p:cNvPr>
          <p:cNvCxnSpPr>
            <a:cxnSpLocks/>
            <a:endCxn id="64" idx="4"/>
          </p:cNvCxnSpPr>
          <p:nvPr/>
        </p:nvCxnSpPr>
        <p:spPr>
          <a:xfrm>
            <a:off x="10582000" y="3888676"/>
            <a:ext cx="160942" cy="9402"/>
          </a:xfrm>
          <a:prstGeom prst="line">
            <a:avLst/>
          </a:prstGeom>
          <a:ln w="15875">
            <a:solidFill>
              <a:schemeClr val="bg1"/>
            </a:solidFill>
            <a:prstDash val="lgDash"/>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941DA76E-6CE7-4A74-8DB3-089214F9E853}"/>
              </a:ext>
            </a:extLst>
          </p:cNvPr>
          <p:cNvCxnSpPr>
            <a:stCxn id="90" idx="3"/>
          </p:cNvCxnSpPr>
          <p:nvPr/>
        </p:nvCxnSpPr>
        <p:spPr>
          <a:xfrm flipV="1">
            <a:off x="9192154" y="3955274"/>
            <a:ext cx="1323158" cy="164171"/>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61AEFAC9-1AD6-4FD2-95B2-338A4FD8FFD0}"/>
              </a:ext>
            </a:extLst>
          </p:cNvPr>
          <p:cNvCxnSpPr>
            <a:cxnSpLocks/>
          </p:cNvCxnSpPr>
          <p:nvPr/>
        </p:nvCxnSpPr>
        <p:spPr>
          <a:xfrm>
            <a:off x="9196912" y="3799354"/>
            <a:ext cx="1321853" cy="42415"/>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479A0D22-9BE8-4BB7-B7A7-A8C5F47FC4C1}"/>
              </a:ext>
            </a:extLst>
          </p:cNvPr>
          <p:cNvCxnSpPr>
            <a:cxnSpLocks/>
            <a:stCxn id="90" idx="0"/>
          </p:cNvCxnSpPr>
          <p:nvPr/>
        </p:nvCxnSpPr>
        <p:spPr>
          <a:xfrm>
            <a:off x="9438323" y="3561110"/>
            <a:ext cx="1143677" cy="224460"/>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FE1E1BA1-9288-4E12-AA8E-C694C4E5763E}"/>
              </a:ext>
            </a:extLst>
          </p:cNvPr>
          <p:cNvCxnSpPr>
            <a:cxnSpLocks/>
          </p:cNvCxnSpPr>
          <p:nvPr/>
        </p:nvCxnSpPr>
        <p:spPr>
          <a:xfrm>
            <a:off x="9468599" y="3877917"/>
            <a:ext cx="1048813" cy="21158"/>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pic>
        <p:nvPicPr>
          <p:cNvPr id="43" name="Picture 42">
            <a:extLst>
              <a:ext uri="{FF2B5EF4-FFF2-40B4-BE49-F238E27FC236}">
                <a16:creationId xmlns:a16="http://schemas.microsoft.com/office/drawing/2014/main" id="{758BE8B9-4245-4076-BAB3-A1C563452EC6}"/>
              </a:ext>
            </a:extLst>
          </p:cNvPr>
          <p:cNvPicPr>
            <a:picLocks noChangeAspect="1"/>
          </p:cNvPicPr>
          <p:nvPr/>
        </p:nvPicPr>
        <p:blipFill>
          <a:blip r:embed="rId3"/>
          <a:stretch>
            <a:fillRect/>
          </a:stretch>
        </p:blipFill>
        <p:spPr>
          <a:xfrm>
            <a:off x="412637" y="2872681"/>
            <a:ext cx="6720000" cy="2072381"/>
          </a:xfrm>
          <a:prstGeom prst="rect">
            <a:avLst/>
          </a:prstGeom>
        </p:spPr>
      </p:pic>
      <p:sp>
        <p:nvSpPr>
          <p:cNvPr id="44" name="Rectangle 43">
            <a:extLst>
              <a:ext uri="{FF2B5EF4-FFF2-40B4-BE49-F238E27FC236}">
                <a16:creationId xmlns:a16="http://schemas.microsoft.com/office/drawing/2014/main" id="{92EDDBD5-E9A4-4B91-85E7-B9F56EFCAD4C}"/>
              </a:ext>
            </a:extLst>
          </p:cNvPr>
          <p:cNvSpPr/>
          <p:nvPr/>
        </p:nvSpPr>
        <p:spPr bwMode="auto">
          <a:xfrm>
            <a:off x="1737360" y="3840880"/>
            <a:ext cx="4069080" cy="58297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45" name="Rectangle 44">
            <a:extLst>
              <a:ext uri="{FF2B5EF4-FFF2-40B4-BE49-F238E27FC236}">
                <a16:creationId xmlns:a16="http://schemas.microsoft.com/office/drawing/2014/main" id="{647C5B30-1B10-4FBA-9C59-54F3C8F6BAAE}"/>
              </a:ext>
            </a:extLst>
          </p:cNvPr>
          <p:cNvSpPr/>
          <p:nvPr/>
        </p:nvSpPr>
        <p:spPr bwMode="auto">
          <a:xfrm>
            <a:off x="595722" y="3885677"/>
            <a:ext cx="539496" cy="58297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2" name="Slide Number Placeholder 1">
            <a:extLst>
              <a:ext uri="{FF2B5EF4-FFF2-40B4-BE49-F238E27FC236}">
                <a16:creationId xmlns:a16="http://schemas.microsoft.com/office/drawing/2014/main" id="{3B7899EE-9580-4242-A522-A86C2BC7D2F8}"/>
              </a:ext>
            </a:extLst>
          </p:cNvPr>
          <p:cNvSpPr>
            <a:spLocks noGrp="1"/>
          </p:cNvSpPr>
          <p:nvPr>
            <p:ph type="sldNum" sz="quarter" idx="4"/>
          </p:nvPr>
        </p:nvSpPr>
        <p:spPr/>
        <p:txBody>
          <a:bodyPr/>
          <a:lstStyle/>
          <a:p>
            <a:pPr algn="ctr"/>
            <a:fld id="{1BA29183-7CD2-4C0C-A7F1-D2FD10734D96}" type="slidenum">
              <a:rPr lang="en-US" smtClean="0"/>
              <a:pPr algn="ctr"/>
              <a:t>51</a:t>
            </a:fld>
            <a:endParaRPr lang="en-US" dirty="0"/>
          </a:p>
        </p:txBody>
      </p:sp>
    </p:spTree>
    <p:extLst>
      <p:ext uri="{BB962C8B-B14F-4D97-AF65-F5344CB8AC3E}">
        <p14:creationId xmlns:p14="http://schemas.microsoft.com/office/powerpoint/2010/main" val="1535746867"/>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extBox 40"/>
          <p:cNvSpPr txBox="1"/>
          <p:nvPr/>
        </p:nvSpPr>
        <p:spPr>
          <a:xfrm>
            <a:off x="457199" y="296862"/>
            <a:ext cx="11522075" cy="794064"/>
          </a:xfrm>
          <a:prstGeom prst="rect">
            <a:avLst/>
          </a:prstGeom>
          <a:noFill/>
        </p:spPr>
        <p:txBody>
          <a:bodyPr wrap="square" lIns="182880" tIns="146304" rIns="182880" bIns="146304" rtlCol="0">
            <a:spAutoFit/>
          </a:bodyPr>
          <a:lstStyle/>
          <a:p>
            <a:pPr algn="ctr">
              <a:lnSpc>
                <a:spcPct val="90000"/>
              </a:lnSpc>
              <a:spcAft>
                <a:spcPts val="600"/>
              </a:spcAft>
            </a:pPr>
            <a:r>
              <a:rPr lang="en-US" altLang="zh-CN" sz="3600" dirty="0">
                <a:gradFill>
                  <a:gsLst>
                    <a:gs pos="2917">
                      <a:schemeClr val="tx1"/>
                    </a:gs>
                    <a:gs pos="30000">
                      <a:schemeClr val="tx1"/>
                    </a:gs>
                  </a:gsLst>
                  <a:lin ang="5400000" scaled="0"/>
                </a:gradFill>
              </a:rPr>
              <a:t>Convolution</a:t>
            </a:r>
            <a:endParaRPr lang="en-US" sz="3600" dirty="0">
              <a:gradFill>
                <a:gsLst>
                  <a:gs pos="2917">
                    <a:schemeClr val="tx1"/>
                  </a:gs>
                  <a:gs pos="30000">
                    <a:schemeClr val="tx1"/>
                  </a:gs>
                </a:gsLst>
                <a:lin ang="5400000" scaled="0"/>
              </a:gradFill>
            </a:endParaRPr>
          </a:p>
        </p:txBody>
      </p:sp>
      <p:sp>
        <p:nvSpPr>
          <p:cNvPr id="42" name="Text Placeholder 1">
            <a:extLst>
              <a:ext uri="{FF2B5EF4-FFF2-40B4-BE49-F238E27FC236}">
                <a16:creationId xmlns:a16="http://schemas.microsoft.com/office/drawing/2014/main" id="{DF94E077-1DD1-4D72-A90B-74BB25EC224A}"/>
              </a:ext>
            </a:extLst>
          </p:cNvPr>
          <p:cNvSpPr>
            <a:spLocks noGrp="1"/>
          </p:cNvSpPr>
          <p:nvPr>
            <p:ph type="body" sz="quarter" idx="10"/>
          </p:nvPr>
        </p:nvSpPr>
        <p:spPr>
          <a:xfrm>
            <a:off x="457201" y="1212850"/>
            <a:ext cx="11522073" cy="1186479"/>
          </a:xfrm>
        </p:spPr>
        <p:txBody>
          <a:bodyPr/>
          <a:lstStyle/>
          <a:p>
            <a:endParaRPr lang="en-US" sz="3200" dirty="0"/>
          </a:p>
          <a:p>
            <a:endParaRPr lang="en-US" sz="3200" dirty="0"/>
          </a:p>
          <a:p>
            <a:pPr lvl="1"/>
            <a:endParaRPr lang="en-US" sz="100" dirty="0"/>
          </a:p>
        </p:txBody>
      </p:sp>
      <p:sp>
        <p:nvSpPr>
          <p:cNvPr id="59" name="Rectangle 58">
            <a:extLst>
              <a:ext uri="{FF2B5EF4-FFF2-40B4-BE49-F238E27FC236}">
                <a16:creationId xmlns:a16="http://schemas.microsoft.com/office/drawing/2014/main" id="{8F28DE9F-61D3-4DC7-8C9B-1BA5AE301186}"/>
              </a:ext>
            </a:extLst>
          </p:cNvPr>
          <p:cNvSpPr/>
          <p:nvPr/>
        </p:nvSpPr>
        <p:spPr bwMode="auto">
          <a:xfrm>
            <a:off x="8089082" y="2538544"/>
            <a:ext cx="4083844" cy="2743200"/>
          </a:xfrm>
          <a:prstGeom prst="rect">
            <a:avLst/>
          </a:prstGeom>
          <a:solidFill>
            <a:srgbClr val="7030A0"/>
          </a:solidFill>
          <a:ln w="9525" cap="flat" cmpd="sng" algn="ctr">
            <a:noFill/>
            <a:prstDash val="solid"/>
            <a:round/>
            <a:headEnd type="none" w="med" len="med"/>
            <a:tailEnd type="none" w="med" len="med"/>
          </a:ln>
          <a:effectLst>
            <a:outerShdw dist="35921" dir="2700000" algn="ctr" rotWithShape="0">
              <a:srgbClr val="AFAFAF"/>
            </a:outerShdw>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sp>
        <p:nvSpPr>
          <p:cNvPr id="60" name="Cube 59">
            <a:extLst>
              <a:ext uri="{FF2B5EF4-FFF2-40B4-BE49-F238E27FC236}">
                <a16:creationId xmlns:a16="http://schemas.microsoft.com/office/drawing/2014/main" id="{99D946D2-60EE-45E1-83FD-26F9CAFD53A3}"/>
              </a:ext>
            </a:extLst>
          </p:cNvPr>
          <p:cNvSpPr/>
          <p:nvPr/>
        </p:nvSpPr>
        <p:spPr>
          <a:xfrm>
            <a:off x="8470082" y="3055248"/>
            <a:ext cx="667265" cy="1556953"/>
          </a:xfrm>
          <a:prstGeom prst="cube">
            <a:avLst>
              <a:gd name="adj" fmla="val 92044"/>
            </a:avLst>
          </a:prstGeom>
          <a:solidFill>
            <a:srgbClr val="FFE1E1">
              <a:alpha val="80000"/>
            </a:srgbClr>
          </a:solid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Cube 60">
            <a:extLst>
              <a:ext uri="{FF2B5EF4-FFF2-40B4-BE49-F238E27FC236}">
                <a16:creationId xmlns:a16="http://schemas.microsoft.com/office/drawing/2014/main" id="{21737405-84E4-4498-8D21-E6191C081270}"/>
              </a:ext>
            </a:extLst>
          </p:cNvPr>
          <p:cNvSpPr/>
          <p:nvPr/>
        </p:nvSpPr>
        <p:spPr>
          <a:xfrm>
            <a:off x="10205867" y="3034129"/>
            <a:ext cx="667265" cy="1556953"/>
          </a:xfrm>
          <a:prstGeom prst="cube">
            <a:avLst>
              <a:gd name="adj" fmla="val 92044"/>
            </a:avLst>
          </a:prstGeom>
          <a:solidFill>
            <a:srgbClr val="D0F7FC">
              <a:alpha val="80000"/>
            </a:srgbClr>
          </a:solid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Cube 61">
            <a:extLst>
              <a:ext uri="{FF2B5EF4-FFF2-40B4-BE49-F238E27FC236}">
                <a16:creationId xmlns:a16="http://schemas.microsoft.com/office/drawing/2014/main" id="{4F029C3F-1CB2-4E3C-AAC2-F071B074D4FB}"/>
              </a:ext>
            </a:extLst>
          </p:cNvPr>
          <p:cNvSpPr/>
          <p:nvPr/>
        </p:nvSpPr>
        <p:spPr>
          <a:xfrm>
            <a:off x="10515312" y="3775963"/>
            <a:ext cx="87977" cy="167113"/>
          </a:xfrm>
          <a:prstGeom prst="cube">
            <a:avLst>
              <a:gd name="adj" fmla="val 59925"/>
            </a:avLst>
          </a:prstGeom>
          <a:solidFill>
            <a:srgbClr val="00B0F0">
              <a:alpha val="80000"/>
            </a:srgbClr>
          </a:solid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63" name="Cube 62">
            <a:extLst>
              <a:ext uri="{FF2B5EF4-FFF2-40B4-BE49-F238E27FC236}">
                <a16:creationId xmlns:a16="http://schemas.microsoft.com/office/drawing/2014/main" id="{57481A68-9430-4D54-8F9D-2E55149DB415}"/>
              </a:ext>
            </a:extLst>
          </p:cNvPr>
          <p:cNvSpPr/>
          <p:nvPr/>
        </p:nvSpPr>
        <p:spPr>
          <a:xfrm>
            <a:off x="10398240" y="3046327"/>
            <a:ext cx="667265" cy="1556953"/>
          </a:xfrm>
          <a:prstGeom prst="cube">
            <a:avLst>
              <a:gd name="adj" fmla="val 92044"/>
            </a:avLst>
          </a:prstGeom>
          <a:solidFill>
            <a:srgbClr val="D0F7FC">
              <a:alpha val="80000"/>
            </a:srgbClr>
          </a:solid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Cube 63">
            <a:extLst>
              <a:ext uri="{FF2B5EF4-FFF2-40B4-BE49-F238E27FC236}">
                <a16:creationId xmlns:a16="http://schemas.microsoft.com/office/drawing/2014/main" id="{4312B07A-EA5A-4CFD-82C0-97346424F8A2}"/>
              </a:ext>
            </a:extLst>
          </p:cNvPr>
          <p:cNvSpPr/>
          <p:nvPr/>
        </p:nvSpPr>
        <p:spPr>
          <a:xfrm>
            <a:off x="10707685" y="3788161"/>
            <a:ext cx="87977" cy="167113"/>
          </a:xfrm>
          <a:prstGeom prst="cube">
            <a:avLst>
              <a:gd name="adj" fmla="val 59925"/>
            </a:avLst>
          </a:prstGeom>
          <a:solidFill>
            <a:srgbClr val="00B0F0">
              <a:alpha val="80000"/>
            </a:srgbClr>
          </a:solid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65" name="Cube 64">
            <a:extLst>
              <a:ext uri="{FF2B5EF4-FFF2-40B4-BE49-F238E27FC236}">
                <a16:creationId xmlns:a16="http://schemas.microsoft.com/office/drawing/2014/main" id="{BAFB5D0E-6474-4B49-99A6-06BE86C85C20}"/>
              </a:ext>
            </a:extLst>
          </p:cNvPr>
          <p:cNvSpPr/>
          <p:nvPr/>
        </p:nvSpPr>
        <p:spPr>
          <a:xfrm>
            <a:off x="10595750" y="3058525"/>
            <a:ext cx="667265" cy="1556953"/>
          </a:xfrm>
          <a:prstGeom prst="cube">
            <a:avLst>
              <a:gd name="adj" fmla="val 92044"/>
            </a:avLst>
          </a:prstGeom>
          <a:solidFill>
            <a:srgbClr val="D0F7FC">
              <a:alpha val="80000"/>
            </a:srgbClr>
          </a:solid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Cube 65">
            <a:extLst>
              <a:ext uri="{FF2B5EF4-FFF2-40B4-BE49-F238E27FC236}">
                <a16:creationId xmlns:a16="http://schemas.microsoft.com/office/drawing/2014/main" id="{50E7D2DC-E1A9-43C3-96E7-BEA0299951D8}"/>
              </a:ext>
            </a:extLst>
          </p:cNvPr>
          <p:cNvSpPr/>
          <p:nvPr/>
        </p:nvSpPr>
        <p:spPr>
          <a:xfrm>
            <a:off x="10905195" y="3800359"/>
            <a:ext cx="87977" cy="167113"/>
          </a:xfrm>
          <a:prstGeom prst="cube">
            <a:avLst>
              <a:gd name="adj" fmla="val 59925"/>
            </a:avLst>
          </a:prstGeom>
          <a:solidFill>
            <a:srgbClr val="00B0F0">
              <a:alpha val="80000"/>
            </a:srgbClr>
          </a:solid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73" name="Cube 72">
            <a:extLst>
              <a:ext uri="{FF2B5EF4-FFF2-40B4-BE49-F238E27FC236}">
                <a16:creationId xmlns:a16="http://schemas.microsoft.com/office/drawing/2014/main" id="{F50F076A-3993-45B2-B3E4-ED6E5F368B81}"/>
              </a:ext>
            </a:extLst>
          </p:cNvPr>
          <p:cNvSpPr/>
          <p:nvPr/>
        </p:nvSpPr>
        <p:spPr>
          <a:xfrm>
            <a:off x="8684830" y="3557833"/>
            <a:ext cx="290857" cy="558335"/>
          </a:xfrm>
          <a:prstGeom prst="cube">
            <a:avLst>
              <a:gd name="adj" fmla="val 84636"/>
            </a:avLst>
          </a:prstGeom>
          <a:solidFill>
            <a:srgbClr val="FFAFAF">
              <a:alpha val="80000"/>
            </a:srgbClr>
          </a:solid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Cube 73">
            <a:extLst>
              <a:ext uri="{FF2B5EF4-FFF2-40B4-BE49-F238E27FC236}">
                <a16:creationId xmlns:a16="http://schemas.microsoft.com/office/drawing/2014/main" id="{41F9DC25-0AB0-463D-A3EE-959F746435CD}"/>
              </a:ext>
            </a:extLst>
          </p:cNvPr>
          <p:cNvSpPr/>
          <p:nvPr/>
        </p:nvSpPr>
        <p:spPr>
          <a:xfrm>
            <a:off x="8631742" y="3051971"/>
            <a:ext cx="667265" cy="1556953"/>
          </a:xfrm>
          <a:prstGeom prst="cube">
            <a:avLst>
              <a:gd name="adj" fmla="val 92044"/>
            </a:avLst>
          </a:prstGeom>
          <a:solidFill>
            <a:srgbClr val="FFE1E1">
              <a:alpha val="80000"/>
            </a:srgbClr>
          </a:solid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Cube 74">
            <a:extLst>
              <a:ext uri="{FF2B5EF4-FFF2-40B4-BE49-F238E27FC236}">
                <a16:creationId xmlns:a16="http://schemas.microsoft.com/office/drawing/2014/main" id="{8E30759A-3751-4E4F-8401-E61CE712F9E3}"/>
              </a:ext>
            </a:extLst>
          </p:cNvPr>
          <p:cNvSpPr/>
          <p:nvPr/>
        </p:nvSpPr>
        <p:spPr>
          <a:xfrm>
            <a:off x="8846490" y="3554556"/>
            <a:ext cx="290857" cy="558335"/>
          </a:xfrm>
          <a:prstGeom prst="cube">
            <a:avLst>
              <a:gd name="adj" fmla="val 84636"/>
            </a:avLst>
          </a:prstGeom>
          <a:solidFill>
            <a:srgbClr val="FFAFAF">
              <a:alpha val="80000"/>
            </a:srgbClr>
          </a:solid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6" name="Cube 75">
            <a:extLst>
              <a:ext uri="{FF2B5EF4-FFF2-40B4-BE49-F238E27FC236}">
                <a16:creationId xmlns:a16="http://schemas.microsoft.com/office/drawing/2014/main" id="{B55EB2D7-4EC6-49D4-A1E0-E6CE8503A249}"/>
              </a:ext>
            </a:extLst>
          </p:cNvPr>
          <p:cNvSpPr/>
          <p:nvPr/>
        </p:nvSpPr>
        <p:spPr>
          <a:xfrm>
            <a:off x="8793402" y="3058525"/>
            <a:ext cx="667265" cy="1556953"/>
          </a:xfrm>
          <a:prstGeom prst="cube">
            <a:avLst>
              <a:gd name="adj" fmla="val 92044"/>
            </a:avLst>
          </a:prstGeom>
          <a:solidFill>
            <a:srgbClr val="FFE1E1">
              <a:alpha val="80000"/>
            </a:srgbClr>
          </a:solid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7" name="Cube 76">
            <a:extLst>
              <a:ext uri="{FF2B5EF4-FFF2-40B4-BE49-F238E27FC236}">
                <a16:creationId xmlns:a16="http://schemas.microsoft.com/office/drawing/2014/main" id="{ACA95612-823E-4959-90C5-197CF0EA887D}"/>
              </a:ext>
            </a:extLst>
          </p:cNvPr>
          <p:cNvSpPr/>
          <p:nvPr/>
        </p:nvSpPr>
        <p:spPr>
          <a:xfrm>
            <a:off x="9008150" y="3561110"/>
            <a:ext cx="290857" cy="558335"/>
          </a:xfrm>
          <a:prstGeom prst="cube">
            <a:avLst>
              <a:gd name="adj" fmla="val 84636"/>
            </a:avLst>
          </a:prstGeom>
          <a:solidFill>
            <a:srgbClr val="FFAFAF">
              <a:alpha val="80000"/>
            </a:srgbClr>
          </a:solid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Cube 77">
            <a:extLst>
              <a:ext uri="{FF2B5EF4-FFF2-40B4-BE49-F238E27FC236}">
                <a16:creationId xmlns:a16="http://schemas.microsoft.com/office/drawing/2014/main" id="{591E38D4-BEB8-4A52-87AF-D86929466D8F}"/>
              </a:ext>
            </a:extLst>
          </p:cNvPr>
          <p:cNvSpPr/>
          <p:nvPr/>
        </p:nvSpPr>
        <p:spPr>
          <a:xfrm>
            <a:off x="8955062" y="3058525"/>
            <a:ext cx="667265" cy="1556953"/>
          </a:xfrm>
          <a:prstGeom prst="cube">
            <a:avLst>
              <a:gd name="adj" fmla="val 92044"/>
            </a:avLst>
          </a:prstGeom>
          <a:solidFill>
            <a:srgbClr val="FFE1E1">
              <a:alpha val="80000"/>
            </a:srgbClr>
          </a:solid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0" name="Cube 89">
            <a:extLst>
              <a:ext uri="{FF2B5EF4-FFF2-40B4-BE49-F238E27FC236}">
                <a16:creationId xmlns:a16="http://schemas.microsoft.com/office/drawing/2014/main" id="{62364628-845C-414F-A879-50ED8D7525FE}"/>
              </a:ext>
            </a:extLst>
          </p:cNvPr>
          <p:cNvSpPr/>
          <p:nvPr/>
        </p:nvSpPr>
        <p:spPr>
          <a:xfrm>
            <a:off x="9169810" y="3561110"/>
            <a:ext cx="290857" cy="558335"/>
          </a:xfrm>
          <a:prstGeom prst="cube">
            <a:avLst>
              <a:gd name="adj" fmla="val 84636"/>
            </a:avLst>
          </a:prstGeom>
          <a:solidFill>
            <a:srgbClr val="FFAFAF">
              <a:alpha val="80000"/>
            </a:srgbClr>
          </a:solid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91" name="Straight Connector 90">
            <a:extLst>
              <a:ext uri="{FF2B5EF4-FFF2-40B4-BE49-F238E27FC236}">
                <a16:creationId xmlns:a16="http://schemas.microsoft.com/office/drawing/2014/main" id="{5F08E7CF-EC5B-461A-B575-331B85C4B4B8}"/>
              </a:ext>
            </a:extLst>
          </p:cNvPr>
          <p:cNvCxnSpPr>
            <a:cxnSpLocks/>
          </p:cNvCxnSpPr>
          <p:nvPr/>
        </p:nvCxnSpPr>
        <p:spPr>
          <a:xfrm>
            <a:off x="8724923" y="4108886"/>
            <a:ext cx="474816" cy="12198"/>
          </a:xfrm>
          <a:prstGeom prst="line">
            <a:avLst/>
          </a:prstGeom>
          <a:ln w="15875">
            <a:solidFill>
              <a:schemeClr val="bg1"/>
            </a:solidFill>
            <a:prstDash val="lgDash"/>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7ACFE320-B7FB-4BAF-BE7A-22296C607871}"/>
              </a:ext>
            </a:extLst>
          </p:cNvPr>
          <p:cNvCxnSpPr>
            <a:cxnSpLocks/>
          </p:cNvCxnSpPr>
          <p:nvPr/>
        </p:nvCxnSpPr>
        <p:spPr>
          <a:xfrm>
            <a:off x="8937745" y="3554696"/>
            <a:ext cx="474816" cy="12198"/>
          </a:xfrm>
          <a:prstGeom prst="line">
            <a:avLst/>
          </a:prstGeom>
          <a:ln w="15875">
            <a:solidFill>
              <a:schemeClr val="bg1"/>
            </a:solidFill>
            <a:prstDash val="lgDash"/>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9401A19F-73A7-4F45-87DE-05426E660635}"/>
              </a:ext>
            </a:extLst>
          </p:cNvPr>
          <p:cNvCxnSpPr>
            <a:cxnSpLocks/>
          </p:cNvCxnSpPr>
          <p:nvPr/>
        </p:nvCxnSpPr>
        <p:spPr>
          <a:xfrm>
            <a:off x="8970787" y="3867287"/>
            <a:ext cx="474816" cy="12198"/>
          </a:xfrm>
          <a:prstGeom prst="line">
            <a:avLst/>
          </a:prstGeom>
          <a:ln w="15875">
            <a:solidFill>
              <a:schemeClr val="bg1"/>
            </a:solidFill>
            <a:prstDash val="lgDash"/>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6A2EC515-D4EE-4103-9403-F6C9FBEB31E8}"/>
              </a:ext>
            </a:extLst>
          </p:cNvPr>
          <p:cNvCxnSpPr>
            <a:cxnSpLocks/>
          </p:cNvCxnSpPr>
          <p:nvPr/>
        </p:nvCxnSpPr>
        <p:spPr>
          <a:xfrm>
            <a:off x="8714907" y="3798486"/>
            <a:ext cx="474816" cy="12198"/>
          </a:xfrm>
          <a:prstGeom prst="line">
            <a:avLst/>
          </a:prstGeom>
          <a:ln w="15875">
            <a:solidFill>
              <a:schemeClr val="bg1"/>
            </a:solidFill>
            <a:prstDash val="lgDash"/>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35C9FF54-C44B-4B3A-97FD-F29E1F54691B}"/>
              </a:ext>
            </a:extLst>
          </p:cNvPr>
          <p:cNvCxnSpPr>
            <a:cxnSpLocks/>
          </p:cNvCxnSpPr>
          <p:nvPr/>
        </p:nvCxnSpPr>
        <p:spPr>
          <a:xfrm>
            <a:off x="10523244" y="3946213"/>
            <a:ext cx="261838" cy="9061"/>
          </a:xfrm>
          <a:prstGeom prst="line">
            <a:avLst/>
          </a:prstGeom>
          <a:ln w="15875">
            <a:solidFill>
              <a:schemeClr val="bg1"/>
            </a:solidFill>
            <a:prstDash val="lgDash"/>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AD0C75CD-C874-4893-A5FE-6E1BF29F00B5}"/>
              </a:ext>
            </a:extLst>
          </p:cNvPr>
          <p:cNvCxnSpPr>
            <a:cxnSpLocks/>
            <a:endCxn id="66" idx="5"/>
          </p:cNvCxnSpPr>
          <p:nvPr/>
        </p:nvCxnSpPr>
        <p:spPr>
          <a:xfrm>
            <a:off x="10526100" y="3831140"/>
            <a:ext cx="467072" cy="26415"/>
          </a:xfrm>
          <a:prstGeom prst="line">
            <a:avLst/>
          </a:prstGeom>
          <a:ln w="15875">
            <a:solidFill>
              <a:schemeClr val="bg1"/>
            </a:solidFill>
            <a:prstDash val="lgDash"/>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08B8E93C-AA35-4F88-957C-1DA75B9D85A1}"/>
              </a:ext>
            </a:extLst>
          </p:cNvPr>
          <p:cNvCxnSpPr>
            <a:cxnSpLocks/>
            <a:endCxn id="66" idx="0"/>
          </p:cNvCxnSpPr>
          <p:nvPr/>
        </p:nvCxnSpPr>
        <p:spPr>
          <a:xfrm>
            <a:off x="10616879" y="3774941"/>
            <a:ext cx="358665" cy="25418"/>
          </a:xfrm>
          <a:prstGeom prst="line">
            <a:avLst/>
          </a:prstGeom>
          <a:ln w="15875">
            <a:solidFill>
              <a:schemeClr val="bg1"/>
            </a:solidFill>
            <a:prstDash val="lgDash"/>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A469087B-9DD9-43B8-950A-BA2DCB931133}"/>
              </a:ext>
            </a:extLst>
          </p:cNvPr>
          <p:cNvCxnSpPr>
            <a:cxnSpLocks/>
          </p:cNvCxnSpPr>
          <p:nvPr/>
        </p:nvCxnSpPr>
        <p:spPr>
          <a:xfrm>
            <a:off x="10582000" y="3888676"/>
            <a:ext cx="411172" cy="14229"/>
          </a:xfrm>
          <a:prstGeom prst="line">
            <a:avLst/>
          </a:prstGeom>
          <a:ln w="15875">
            <a:solidFill>
              <a:schemeClr val="bg1"/>
            </a:solidFill>
            <a:prstDash val="lgDash"/>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941DA76E-6CE7-4A74-8DB3-089214F9E853}"/>
              </a:ext>
            </a:extLst>
          </p:cNvPr>
          <p:cNvCxnSpPr>
            <a:stCxn id="90" idx="3"/>
          </p:cNvCxnSpPr>
          <p:nvPr/>
        </p:nvCxnSpPr>
        <p:spPr>
          <a:xfrm flipV="1">
            <a:off x="9192154" y="3955274"/>
            <a:ext cx="1323158" cy="164171"/>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61AEFAC9-1AD6-4FD2-95B2-338A4FD8FFD0}"/>
              </a:ext>
            </a:extLst>
          </p:cNvPr>
          <p:cNvCxnSpPr>
            <a:cxnSpLocks/>
          </p:cNvCxnSpPr>
          <p:nvPr/>
        </p:nvCxnSpPr>
        <p:spPr>
          <a:xfrm>
            <a:off x="9196912" y="3799354"/>
            <a:ext cx="1321853" cy="42415"/>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479A0D22-9BE8-4BB7-B7A7-A8C5F47FC4C1}"/>
              </a:ext>
            </a:extLst>
          </p:cNvPr>
          <p:cNvCxnSpPr>
            <a:cxnSpLocks/>
            <a:stCxn id="90" idx="0"/>
          </p:cNvCxnSpPr>
          <p:nvPr/>
        </p:nvCxnSpPr>
        <p:spPr>
          <a:xfrm>
            <a:off x="9438323" y="3561110"/>
            <a:ext cx="1143677" cy="224460"/>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FE1E1BA1-9288-4E12-AA8E-C694C4E5763E}"/>
              </a:ext>
            </a:extLst>
          </p:cNvPr>
          <p:cNvCxnSpPr>
            <a:cxnSpLocks/>
          </p:cNvCxnSpPr>
          <p:nvPr/>
        </p:nvCxnSpPr>
        <p:spPr>
          <a:xfrm>
            <a:off x="9468599" y="3877917"/>
            <a:ext cx="1048813" cy="21158"/>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pic>
        <p:nvPicPr>
          <p:cNvPr id="43" name="Picture 42">
            <a:extLst>
              <a:ext uri="{FF2B5EF4-FFF2-40B4-BE49-F238E27FC236}">
                <a16:creationId xmlns:a16="http://schemas.microsoft.com/office/drawing/2014/main" id="{B3152DB9-847D-4C22-97BC-3C1AB615D5BE}"/>
              </a:ext>
            </a:extLst>
          </p:cNvPr>
          <p:cNvPicPr>
            <a:picLocks noChangeAspect="1"/>
          </p:cNvPicPr>
          <p:nvPr/>
        </p:nvPicPr>
        <p:blipFill>
          <a:blip r:embed="rId3"/>
          <a:stretch>
            <a:fillRect/>
          </a:stretch>
        </p:blipFill>
        <p:spPr>
          <a:xfrm>
            <a:off x="412637" y="2872681"/>
            <a:ext cx="6720000" cy="2072381"/>
          </a:xfrm>
          <a:prstGeom prst="rect">
            <a:avLst/>
          </a:prstGeom>
        </p:spPr>
      </p:pic>
      <p:sp>
        <p:nvSpPr>
          <p:cNvPr id="48" name="Rectangle 47">
            <a:extLst>
              <a:ext uri="{FF2B5EF4-FFF2-40B4-BE49-F238E27FC236}">
                <a16:creationId xmlns:a16="http://schemas.microsoft.com/office/drawing/2014/main" id="{3B91FF68-C331-4F20-A388-DC78D2B703B9}"/>
              </a:ext>
            </a:extLst>
          </p:cNvPr>
          <p:cNvSpPr/>
          <p:nvPr/>
        </p:nvSpPr>
        <p:spPr bwMode="auto">
          <a:xfrm>
            <a:off x="1737360" y="4181084"/>
            <a:ext cx="4069080" cy="24277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49" name="Rectangle 48">
            <a:extLst>
              <a:ext uri="{FF2B5EF4-FFF2-40B4-BE49-F238E27FC236}">
                <a16:creationId xmlns:a16="http://schemas.microsoft.com/office/drawing/2014/main" id="{6B400CC3-E721-4F1F-A512-1E841B6844BD}"/>
              </a:ext>
            </a:extLst>
          </p:cNvPr>
          <p:cNvSpPr/>
          <p:nvPr/>
        </p:nvSpPr>
        <p:spPr bwMode="auto">
          <a:xfrm>
            <a:off x="595722" y="4225881"/>
            <a:ext cx="539496" cy="24277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2" name="Slide Number Placeholder 1">
            <a:extLst>
              <a:ext uri="{FF2B5EF4-FFF2-40B4-BE49-F238E27FC236}">
                <a16:creationId xmlns:a16="http://schemas.microsoft.com/office/drawing/2014/main" id="{5190DF50-F345-41FF-8A06-2F916433387E}"/>
              </a:ext>
            </a:extLst>
          </p:cNvPr>
          <p:cNvSpPr>
            <a:spLocks noGrp="1"/>
          </p:cNvSpPr>
          <p:nvPr>
            <p:ph type="sldNum" sz="quarter" idx="4"/>
          </p:nvPr>
        </p:nvSpPr>
        <p:spPr/>
        <p:txBody>
          <a:bodyPr/>
          <a:lstStyle/>
          <a:p>
            <a:pPr algn="ctr"/>
            <a:fld id="{1BA29183-7CD2-4C0C-A7F1-D2FD10734D96}" type="slidenum">
              <a:rPr lang="en-US" smtClean="0"/>
              <a:pPr algn="ctr"/>
              <a:t>52</a:t>
            </a:fld>
            <a:endParaRPr lang="en-US" dirty="0"/>
          </a:p>
        </p:txBody>
      </p:sp>
    </p:spTree>
    <p:extLst>
      <p:ext uri="{BB962C8B-B14F-4D97-AF65-F5344CB8AC3E}">
        <p14:creationId xmlns:p14="http://schemas.microsoft.com/office/powerpoint/2010/main" val="3734122851"/>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extBox 40"/>
          <p:cNvSpPr txBox="1"/>
          <p:nvPr/>
        </p:nvSpPr>
        <p:spPr>
          <a:xfrm>
            <a:off x="457199" y="296862"/>
            <a:ext cx="11522075" cy="794064"/>
          </a:xfrm>
          <a:prstGeom prst="rect">
            <a:avLst/>
          </a:prstGeom>
          <a:noFill/>
        </p:spPr>
        <p:txBody>
          <a:bodyPr wrap="square" lIns="182880" tIns="146304" rIns="182880" bIns="146304" rtlCol="0">
            <a:spAutoFit/>
          </a:bodyPr>
          <a:lstStyle/>
          <a:p>
            <a:pPr algn="ctr">
              <a:lnSpc>
                <a:spcPct val="90000"/>
              </a:lnSpc>
              <a:spcAft>
                <a:spcPts val="600"/>
              </a:spcAft>
            </a:pPr>
            <a:r>
              <a:rPr lang="en-US" altLang="zh-CN" sz="3600" dirty="0">
                <a:gradFill>
                  <a:gsLst>
                    <a:gs pos="2917">
                      <a:schemeClr val="tx1"/>
                    </a:gs>
                    <a:gs pos="30000">
                      <a:schemeClr val="tx1"/>
                    </a:gs>
                  </a:gsLst>
                  <a:lin ang="5400000" scaled="0"/>
                </a:gradFill>
              </a:rPr>
              <a:t>Convolution</a:t>
            </a:r>
            <a:endParaRPr lang="en-US" sz="3600" dirty="0">
              <a:gradFill>
                <a:gsLst>
                  <a:gs pos="2917">
                    <a:schemeClr val="tx1"/>
                  </a:gs>
                  <a:gs pos="30000">
                    <a:schemeClr val="tx1"/>
                  </a:gs>
                </a:gsLst>
                <a:lin ang="5400000" scaled="0"/>
              </a:gradFill>
            </a:endParaRPr>
          </a:p>
        </p:txBody>
      </p:sp>
      <p:sp>
        <p:nvSpPr>
          <p:cNvPr id="42" name="Text Placeholder 1">
            <a:extLst>
              <a:ext uri="{FF2B5EF4-FFF2-40B4-BE49-F238E27FC236}">
                <a16:creationId xmlns:a16="http://schemas.microsoft.com/office/drawing/2014/main" id="{DF94E077-1DD1-4D72-A90B-74BB25EC224A}"/>
              </a:ext>
            </a:extLst>
          </p:cNvPr>
          <p:cNvSpPr>
            <a:spLocks noGrp="1"/>
          </p:cNvSpPr>
          <p:nvPr>
            <p:ph type="body" sz="quarter" idx="10"/>
          </p:nvPr>
        </p:nvSpPr>
        <p:spPr>
          <a:xfrm>
            <a:off x="457201" y="1212850"/>
            <a:ext cx="11522073" cy="1186479"/>
          </a:xfrm>
        </p:spPr>
        <p:txBody>
          <a:bodyPr/>
          <a:lstStyle/>
          <a:p>
            <a:endParaRPr lang="en-US" sz="3200" dirty="0"/>
          </a:p>
          <a:p>
            <a:endParaRPr lang="en-US" sz="3200" dirty="0"/>
          </a:p>
          <a:p>
            <a:pPr lvl="1"/>
            <a:endParaRPr lang="en-US" sz="100" dirty="0"/>
          </a:p>
        </p:txBody>
      </p:sp>
      <p:sp>
        <p:nvSpPr>
          <p:cNvPr id="59" name="Rectangle 58">
            <a:extLst>
              <a:ext uri="{FF2B5EF4-FFF2-40B4-BE49-F238E27FC236}">
                <a16:creationId xmlns:a16="http://schemas.microsoft.com/office/drawing/2014/main" id="{8F28DE9F-61D3-4DC7-8C9B-1BA5AE301186}"/>
              </a:ext>
            </a:extLst>
          </p:cNvPr>
          <p:cNvSpPr/>
          <p:nvPr/>
        </p:nvSpPr>
        <p:spPr bwMode="auto">
          <a:xfrm>
            <a:off x="8089082" y="2538544"/>
            <a:ext cx="4083844" cy="2743200"/>
          </a:xfrm>
          <a:prstGeom prst="rect">
            <a:avLst/>
          </a:prstGeom>
          <a:solidFill>
            <a:srgbClr val="7030A0"/>
          </a:solidFill>
          <a:ln w="9525" cap="flat" cmpd="sng" algn="ctr">
            <a:noFill/>
            <a:prstDash val="solid"/>
            <a:round/>
            <a:headEnd type="none" w="med" len="med"/>
            <a:tailEnd type="none" w="med" len="med"/>
          </a:ln>
          <a:effectLst>
            <a:outerShdw dist="35921" dir="2700000" algn="ctr" rotWithShape="0">
              <a:srgbClr val="AFAFAF"/>
            </a:outerShdw>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sp>
        <p:nvSpPr>
          <p:cNvPr id="60" name="Cube 59">
            <a:extLst>
              <a:ext uri="{FF2B5EF4-FFF2-40B4-BE49-F238E27FC236}">
                <a16:creationId xmlns:a16="http://schemas.microsoft.com/office/drawing/2014/main" id="{99D946D2-60EE-45E1-83FD-26F9CAFD53A3}"/>
              </a:ext>
            </a:extLst>
          </p:cNvPr>
          <p:cNvSpPr/>
          <p:nvPr/>
        </p:nvSpPr>
        <p:spPr>
          <a:xfrm>
            <a:off x="8470082" y="3055248"/>
            <a:ext cx="667265" cy="1556953"/>
          </a:xfrm>
          <a:prstGeom prst="cube">
            <a:avLst>
              <a:gd name="adj" fmla="val 92044"/>
            </a:avLst>
          </a:prstGeom>
          <a:solidFill>
            <a:srgbClr val="FFE1E1">
              <a:alpha val="80000"/>
            </a:srgbClr>
          </a:solid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Cube 60">
            <a:extLst>
              <a:ext uri="{FF2B5EF4-FFF2-40B4-BE49-F238E27FC236}">
                <a16:creationId xmlns:a16="http://schemas.microsoft.com/office/drawing/2014/main" id="{21737405-84E4-4498-8D21-E6191C081270}"/>
              </a:ext>
            </a:extLst>
          </p:cNvPr>
          <p:cNvSpPr/>
          <p:nvPr/>
        </p:nvSpPr>
        <p:spPr>
          <a:xfrm>
            <a:off x="10205867" y="3034129"/>
            <a:ext cx="667265" cy="1556953"/>
          </a:xfrm>
          <a:prstGeom prst="cube">
            <a:avLst>
              <a:gd name="adj" fmla="val 92044"/>
            </a:avLst>
          </a:prstGeom>
          <a:solidFill>
            <a:srgbClr val="D0F7FC">
              <a:alpha val="80000"/>
            </a:srgbClr>
          </a:solid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Cube 61">
            <a:extLst>
              <a:ext uri="{FF2B5EF4-FFF2-40B4-BE49-F238E27FC236}">
                <a16:creationId xmlns:a16="http://schemas.microsoft.com/office/drawing/2014/main" id="{4F029C3F-1CB2-4E3C-AAC2-F071B074D4FB}"/>
              </a:ext>
            </a:extLst>
          </p:cNvPr>
          <p:cNvSpPr/>
          <p:nvPr/>
        </p:nvSpPr>
        <p:spPr>
          <a:xfrm>
            <a:off x="10515312" y="3775963"/>
            <a:ext cx="87977" cy="167113"/>
          </a:xfrm>
          <a:prstGeom prst="cube">
            <a:avLst>
              <a:gd name="adj" fmla="val 59925"/>
            </a:avLst>
          </a:prstGeom>
          <a:solidFill>
            <a:srgbClr val="00B0F0">
              <a:alpha val="80000"/>
            </a:srgbClr>
          </a:solid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63" name="Cube 62">
            <a:extLst>
              <a:ext uri="{FF2B5EF4-FFF2-40B4-BE49-F238E27FC236}">
                <a16:creationId xmlns:a16="http://schemas.microsoft.com/office/drawing/2014/main" id="{57481A68-9430-4D54-8F9D-2E55149DB415}"/>
              </a:ext>
            </a:extLst>
          </p:cNvPr>
          <p:cNvSpPr/>
          <p:nvPr/>
        </p:nvSpPr>
        <p:spPr>
          <a:xfrm>
            <a:off x="10398240" y="3046327"/>
            <a:ext cx="667265" cy="1556953"/>
          </a:xfrm>
          <a:prstGeom prst="cube">
            <a:avLst>
              <a:gd name="adj" fmla="val 92044"/>
            </a:avLst>
          </a:prstGeom>
          <a:solidFill>
            <a:srgbClr val="D0F7FC">
              <a:alpha val="80000"/>
            </a:srgbClr>
          </a:solid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Cube 63">
            <a:extLst>
              <a:ext uri="{FF2B5EF4-FFF2-40B4-BE49-F238E27FC236}">
                <a16:creationId xmlns:a16="http://schemas.microsoft.com/office/drawing/2014/main" id="{4312B07A-EA5A-4CFD-82C0-97346424F8A2}"/>
              </a:ext>
            </a:extLst>
          </p:cNvPr>
          <p:cNvSpPr/>
          <p:nvPr/>
        </p:nvSpPr>
        <p:spPr>
          <a:xfrm>
            <a:off x="10707685" y="3788161"/>
            <a:ext cx="87977" cy="167113"/>
          </a:xfrm>
          <a:prstGeom prst="cube">
            <a:avLst>
              <a:gd name="adj" fmla="val 59925"/>
            </a:avLst>
          </a:prstGeom>
          <a:solidFill>
            <a:srgbClr val="00B0F0">
              <a:alpha val="80000"/>
            </a:srgbClr>
          </a:solid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65" name="Cube 64">
            <a:extLst>
              <a:ext uri="{FF2B5EF4-FFF2-40B4-BE49-F238E27FC236}">
                <a16:creationId xmlns:a16="http://schemas.microsoft.com/office/drawing/2014/main" id="{BAFB5D0E-6474-4B49-99A6-06BE86C85C20}"/>
              </a:ext>
            </a:extLst>
          </p:cNvPr>
          <p:cNvSpPr/>
          <p:nvPr/>
        </p:nvSpPr>
        <p:spPr>
          <a:xfrm>
            <a:off x="10595750" y="3058525"/>
            <a:ext cx="667265" cy="1556953"/>
          </a:xfrm>
          <a:prstGeom prst="cube">
            <a:avLst>
              <a:gd name="adj" fmla="val 92044"/>
            </a:avLst>
          </a:prstGeom>
          <a:solidFill>
            <a:srgbClr val="D0F7FC">
              <a:alpha val="80000"/>
            </a:srgbClr>
          </a:solid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Cube 65">
            <a:extLst>
              <a:ext uri="{FF2B5EF4-FFF2-40B4-BE49-F238E27FC236}">
                <a16:creationId xmlns:a16="http://schemas.microsoft.com/office/drawing/2014/main" id="{50E7D2DC-E1A9-43C3-96E7-BEA0299951D8}"/>
              </a:ext>
            </a:extLst>
          </p:cNvPr>
          <p:cNvSpPr/>
          <p:nvPr/>
        </p:nvSpPr>
        <p:spPr>
          <a:xfrm>
            <a:off x="10905195" y="3800359"/>
            <a:ext cx="87977" cy="167113"/>
          </a:xfrm>
          <a:prstGeom prst="cube">
            <a:avLst>
              <a:gd name="adj" fmla="val 59925"/>
            </a:avLst>
          </a:prstGeom>
          <a:solidFill>
            <a:srgbClr val="00B0F0">
              <a:alpha val="80000"/>
            </a:srgbClr>
          </a:solid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67" name="Cube 66">
            <a:extLst>
              <a:ext uri="{FF2B5EF4-FFF2-40B4-BE49-F238E27FC236}">
                <a16:creationId xmlns:a16="http://schemas.microsoft.com/office/drawing/2014/main" id="{CD697D7F-0985-4F28-BAA3-644A7F690F8C}"/>
              </a:ext>
            </a:extLst>
          </p:cNvPr>
          <p:cNvSpPr/>
          <p:nvPr/>
        </p:nvSpPr>
        <p:spPr>
          <a:xfrm>
            <a:off x="10810498" y="3058525"/>
            <a:ext cx="667265" cy="1556953"/>
          </a:xfrm>
          <a:prstGeom prst="cube">
            <a:avLst>
              <a:gd name="adj" fmla="val 92044"/>
            </a:avLst>
          </a:prstGeom>
          <a:solidFill>
            <a:srgbClr val="D0F7FC">
              <a:alpha val="80000"/>
            </a:srgbClr>
          </a:solid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9" name="Cube 68">
            <a:extLst>
              <a:ext uri="{FF2B5EF4-FFF2-40B4-BE49-F238E27FC236}">
                <a16:creationId xmlns:a16="http://schemas.microsoft.com/office/drawing/2014/main" id="{99BA3F88-94BB-4281-BD1A-042479064859}"/>
              </a:ext>
            </a:extLst>
          </p:cNvPr>
          <p:cNvSpPr/>
          <p:nvPr/>
        </p:nvSpPr>
        <p:spPr>
          <a:xfrm>
            <a:off x="11119943" y="3800359"/>
            <a:ext cx="87977" cy="167113"/>
          </a:xfrm>
          <a:prstGeom prst="cube">
            <a:avLst>
              <a:gd name="adj" fmla="val 59925"/>
            </a:avLst>
          </a:prstGeom>
          <a:solidFill>
            <a:srgbClr val="00B0F0">
              <a:alpha val="80000"/>
            </a:srgbClr>
          </a:solid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73" name="Cube 72">
            <a:extLst>
              <a:ext uri="{FF2B5EF4-FFF2-40B4-BE49-F238E27FC236}">
                <a16:creationId xmlns:a16="http://schemas.microsoft.com/office/drawing/2014/main" id="{F50F076A-3993-45B2-B3E4-ED6E5F368B81}"/>
              </a:ext>
            </a:extLst>
          </p:cNvPr>
          <p:cNvSpPr/>
          <p:nvPr/>
        </p:nvSpPr>
        <p:spPr>
          <a:xfrm>
            <a:off x="8684830" y="3557833"/>
            <a:ext cx="290857" cy="558335"/>
          </a:xfrm>
          <a:prstGeom prst="cube">
            <a:avLst>
              <a:gd name="adj" fmla="val 84636"/>
            </a:avLst>
          </a:prstGeom>
          <a:solidFill>
            <a:srgbClr val="FFAFAF">
              <a:alpha val="80000"/>
            </a:srgbClr>
          </a:solid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Cube 73">
            <a:extLst>
              <a:ext uri="{FF2B5EF4-FFF2-40B4-BE49-F238E27FC236}">
                <a16:creationId xmlns:a16="http://schemas.microsoft.com/office/drawing/2014/main" id="{41F9DC25-0AB0-463D-A3EE-959F746435CD}"/>
              </a:ext>
            </a:extLst>
          </p:cNvPr>
          <p:cNvSpPr/>
          <p:nvPr/>
        </p:nvSpPr>
        <p:spPr>
          <a:xfrm>
            <a:off x="8631742" y="3051971"/>
            <a:ext cx="667265" cy="1556953"/>
          </a:xfrm>
          <a:prstGeom prst="cube">
            <a:avLst>
              <a:gd name="adj" fmla="val 92044"/>
            </a:avLst>
          </a:prstGeom>
          <a:solidFill>
            <a:srgbClr val="FFE1E1">
              <a:alpha val="80000"/>
            </a:srgbClr>
          </a:solid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Cube 74">
            <a:extLst>
              <a:ext uri="{FF2B5EF4-FFF2-40B4-BE49-F238E27FC236}">
                <a16:creationId xmlns:a16="http://schemas.microsoft.com/office/drawing/2014/main" id="{8E30759A-3751-4E4F-8401-E61CE712F9E3}"/>
              </a:ext>
            </a:extLst>
          </p:cNvPr>
          <p:cNvSpPr/>
          <p:nvPr/>
        </p:nvSpPr>
        <p:spPr>
          <a:xfrm>
            <a:off x="8846490" y="3554556"/>
            <a:ext cx="290857" cy="558335"/>
          </a:xfrm>
          <a:prstGeom prst="cube">
            <a:avLst>
              <a:gd name="adj" fmla="val 84636"/>
            </a:avLst>
          </a:prstGeom>
          <a:solidFill>
            <a:srgbClr val="FFAFAF">
              <a:alpha val="80000"/>
            </a:srgbClr>
          </a:solid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6" name="Cube 75">
            <a:extLst>
              <a:ext uri="{FF2B5EF4-FFF2-40B4-BE49-F238E27FC236}">
                <a16:creationId xmlns:a16="http://schemas.microsoft.com/office/drawing/2014/main" id="{B55EB2D7-4EC6-49D4-A1E0-E6CE8503A249}"/>
              </a:ext>
            </a:extLst>
          </p:cNvPr>
          <p:cNvSpPr/>
          <p:nvPr/>
        </p:nvSpPr>
        <p:spPr>
          <a:xfrm>
            <a:off x="8793402" y="3058525"/>
            <a:ext cx="667265" cy="1556953"/>
          </a:xfrm>
          <a:prstGeom prst="cube">
            <a:avLst>
              <a:gd name="adj" fmla="val 92044"/>
            </a:avLst>
          </a:prstGeom>
          <a:solidFill>
            <a:srgbClr val="FFE1E1">
              <a:alpha val="80000"/>
            </a:srgbClr>
          </a:solid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7" name="Cube 76">
            <a:extLst>
              <a:ext uri="{FF2B5EF4-FFF2-40B4-BE49-F238E27FC236}">
                <a16:creationId xmlns:a16="http://schemas.microsoft.com/office/drawing/2014/main" id="{ACA95612-823E-4959-90C5-197CF0EA887D}"/>
              </a:ext>
            </a:extLst>
          </p:cNvPr>
          <p:cNvSpPr/>
          <p:nvPr/>
        </p:nvSpPr>
        <p:spPr>
          <a:xfrm>
            <a:off x="9008150" y="3561110"/>
            <a:ext cx="290857" cy="558335"/>
          </a:xfrm>
          <a:prstGeom prst="cube">
            <a:avLst>
              <a:gd name="adj" fmla="val 84636"/>
            </a:avLst>
          </a:prstGeom>
          <a:solidFill>
            <a:srgbClr val="FFAFAF">
              <a:alpha val="80000"/>
            </a:srgbClr>
          </a:solid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Cube 77">
            <a:extLst>
              <a:ext uri="{FF2B5EF4-FFF2-40B4-BE49-F238E27FC236}">
                <a16:creationId xmlns:a16="http://schemas.microsoft.com/office/drawing/2014/main" id="{591E38D4-BEB8-4A52-87AF-D86929466D8F}"/>
              </a:ext>
            </a:extLst>
          </p:cNvPr>
          <p:cNvSpPr/>
          <p:nvPr/>
        </p:nvSpPr>
        <p:spPr>
          <a:xfrm>
            <a:off x="8955062" y="3058525"/>
            <a:ext cx="667265" cy="1556953"/>
          </a:xfrm>
          <a:prstGeom prst="cube">
            <a:avLst>
              <a:gd name="adj" fmla="val 92044"/>
            </a:avLst>
          </a:prstGeom>
          <a:solidFill>
            <a:srgbClr val="FFE1E1">
              <a:alpha val="80000"/>
            </a:srgbClr>
          </a:solid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0" name="Cube 89">
            <a:extLst>
              <a:ext uri="{FF2B5EF4-FFF2-40B4-BE49-F238E27FC236}">
                <a16:creationId xmlns:a16="http://schemas.microsoft.com/office/drawing/2014/main" id="{62364628-845C-414F-A879-50ED8D7525FE}"/>
              </a:ext>
            </a:extLst>
          </p:cNvPr>
          <p:cNvSpPr/>
          <p:nvPr/>
        </p:nvSpPr>
        <p:spPr>
          <a:xfrm>
            <a:off x="9169810" y="3561110"/>
            <a:ext cx="290857" cy="558335"/>
          </a:xfrm>
          <a:prstGeom prst="cube">
            <a:avLst>
              <a:gd name="adj" fmla="val 84636"/>
            </a:avLst>
          </a:prstGeom>
          <a:solidFill>
            <a:srgbClr val="FFAFAF">
              <a:alpha val="80000"/>
            </a:srgbClr>
          </a:solid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91" name="Straight Connector 90">
            <a:extLst>
              <a:ext uri="{FF2B5EF4-FFF2-40B4-BE49-F238E27FC236}">
                <a16:creationId xmlns:a16="http://schemas.microsoft.com/office/drawing/2014/main" id="{5F08E7CF-EC5B-461A-B575-331B85C4B4B8}"/>
              </a:ext>
            </a:extLst>
          </p:cNvPr>
          <p:cNvCxnSpPr>
            <a:cxnSpLocks/>
          </p:cNvCxnSpPr>
          <p:nvPr/>
        </p:nvCxnSpPr>
        <p:spPr>
          <a:xfrm>
            <a:off x="8724923" y="4108886"/>
            <a:ext cx="474816" cy="12198"/>
          </a:xfrm>
          <a:prstGeom prst="line">
            <a:avLst/>
          </a:prstGeom>
          <a:ln w="15875">
            <a:solidFill>
              <a:schemeClr val="bg1"/>
            </a:solidFill>
            <a:prstDash val="lgDash"/>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7ACFE320-B7FB-4BAF-BE7A-22296C607871}"/>
              </a:ext>
            </a:extLst>
          </p:cNvPr>
          <p:cNvCxnSpPr>
            <a:cxnSpLocks/>
          </p:cNvCxnSpPr>
          <p:nvPr/>
        </p:nvCxnSpPr>
        <p:spPr>
          <a:xfrm>
            <a:off x="8937745" y="3554696"/>
            <a:ext cx="474816" cy="12198"/>
          </a:xfrm>
          <a:prstGeom prst="line">
            <a:avLst/>
          </a:prstGeom>
          <a:ln w="15875">
            <a:solidFill>
              <a:schemeClr val="bg1"/>
            </a:solidFill>
            <a:prstDash val="lgDash"/>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9401A19F-73A7-4F45-87DE-05426E660635}"/>
              </a:ext>
            </a:extLst>
          </p:cNvPr>
          <p:cNvCxnSpPr>
            <a:cxnSpLocks/>
          </p:cNvCxnSpPr>
          <p:nvPr/>
        </p:nvCxnSpPr>
        <p:spPr>
          <a:xfrm>
            <a:off x="8970787" y="3867287"/>
            <a:ext cx="474816" cy="12198"/>
          </a:xfrm>
          <a:prstGeom prst="line">
            <a:avLst/>
          </a:prstGeom>
          <a:ln w="15875">
            <a:solidFill>
              <a:schemeClr val="bg1"/>
            </a:solidFill>
            <a:prstDash val="lgDash"/>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6A2EC515-D4EE-4103-9403-F6C9FBEB31E8}"/>
              </a:ext>
            </a:extLst>
          </p:cNvPr>
          <p:cNvCxnSpPr>
            <a:cxnSpLocks/>
          </p:cNvCxnSpPr>
          <p:nvPr/>
        </p:nvCxnSpPr>
        <p:spPr>
          <a:xfrm>
            <a:off x="8714907" y="3798486"/>
            <a:ext cx="474816" cy="12198"/>
          </a:xfrm>
          <a:prstGeom prst="line">
            <a:avLst/>
          </a:prstGeom>
          <a:ln w="15875">
            <a:solidFill>
              <a:schemeClr val="bg1"/>
            </a:solidFill>
            <a:prstDash val="lgDash"/>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35C9FF54-C44B-4B3A-97FD-F29E1F54691B}"/>
              </a:ext>
            </a:extLst>
          </p:cNvPr>
          <p:cNvCxnSpPr>
            <a:cxnSpLocks/>
            <a:endCxn id="69" idx="3"/>
          </p:cNvCxnSpPr>
          <p:nvPr/>
        </p:nvCxnSpPr>
        <p:spPr>
          <a:xfrm>
            <a:off x="10523244" y="3946213"/>
            <a:ext cx="614327" cy="21259"/>
          </a:xfrm>
          <a:prstGeom prst="line">
            <a:avLst/>
          </a:prstGeom>
          <a:ln w="15875">
            <a:solidFill>
              <a:schemeClr val="bg1"/>
            </a:solidFill>
            <a:prstDash val="lgDash"/>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AD0C75CD-C874-4893-A5FE-6E1BF29F00B5}"/>
              </a:ext>
            </a:extLst>
          </p:cNvPr>
          <p:cNvCxnSpPr>
            <a:cxnSpLocks/>
          </p:cNvCxnSpPr>
          <p:nvPr/>
        </p:nvCxnSpPr>
        <p:spPr>
          <a:xfrm>
            <a:off x="10526100" y="3831140"/>
            <a:ext cx="614327" cy="21259"/>
          </a:xfrm>
          <a:prstGeom prst="line">
            <a:avLst/>
          </a:prstGeom>
          <a:ln w="15875">
            <a:solidFill>
              <a:schemeClr val="bg1"/>
            </a:solidFill>
            <a:prstDash val="lgDash"/>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08B8E93C-AA35-4F88-957C-1DA75B9D85A1}"/>
              </a:ext>
            </a:extLst>
          </p:cNvPr>
          <p:cNvCxnSpPr>
            <a:cxnSpLocks/>
          </p:cNvCxnSpPr>
          <p:nvPr/>
        </p:nvCxnSpPr>
        <p:spPr>
          <a:xfrm>
            <a:off x="10616879" y="3774941"/>
            <a:ext cx="614327" cy="21259"/>
          </a:xfrm>
          <a:prstGeom prst="line">
            <a:avLst/>
          </a:prstGeom>
          <a:ln w="15875">
            <a:solidFill>
              <a:schemeClr val="bg1"/>
            </a:solidFill>
            <a:prstDash val="lgDash"/>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A469087B-9DD9-43B8-950A-BA2DCB931133}"/>
              </a:ext>
            </a:extLst>
          </p:cNvPr>
          <p:cNvCxnSpPr>
            <a:cxnSpLocks/>
          </p:cNvCxnSpPr>
          <p:nvPr/>
        </p:nvCxnSpPr>
        <p:spPr>
          <a:xfrm>
            <a:off x="10582000" y="3888676"/>
            <a:ext cx="614327" cy="21259"/>
          </a:xfrm>
          <a:prstGeom prst="line">
            <a:avLst/>
          </a:prstGeom>
          <a:ln w="15875">
            <a:solidFill>
              <a:schemeClr val="bg1"/>
            </a:solidFill>
            <a:prstDash val="lgDash"/>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941DA76E-6CE7-4A74-8DB3-089214F9E853}"/>
              </a:ext>
            </a:extLst>
          </p:cNvPr>
          <p:cNvCxnSpPr>
            <a:stCxn id="90" idx="3"/>
          </p:cNvCxnSpPr>
          <p:nvPr/>
        </p:nvCxnSpPr>
        <p:spPr>
          <a:xfrm flipV="1">
            <a:off x="9192154" y="3955274"/>
            <a:ext cx="1323158" cy="164171"/>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61AEFAC9-1AD6-4FD2-95B2-338A4FD8FFD0}"/>
              </a:ext>
            </a:extLst>
          </p:cNvPr>
          <p:cNvCxnSpPr>
            <a:cxnSpLocks/>
          </p:cNvCxnSpPr>
          <p:nvPr/>
        </p:nvCxnSpPr>
        <p:spPr>
          <a:xfrm>
            <a:off x="9196912" y="3799354"/>
            <a:ext cx="1321853" cy="42415"/>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479A0D22-9BE8-4BB7-B7A7-A8C5F47FC4C1}"/>
              </a:ext>
            </a:extLst>
          </p:cNvPr>
          <p:cNvCxnSpPr>
            <a:cxnSpLocks/>
            <a:stCxn id="90" idx="0"/>
          </p:cNvCxnSpPr>
          <p:nvPr/>
        </p:nvCxnSpPr>
        <p:spPr>
          <a:xfrm>
            <a:off x="9438323" y="3561110"/>
            <a:ext cx="1143677" cy="224460"/>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FE1E1BA1-9288-4E12-AA8E-C694C4E5763E}"/>
              </a:ext>
            </a:extLst>
          </p:cNvPr>
          <p:cNvCxnSpPr>
            <a:cxnSpLocks/>
          </p:cNvCxnSpPr>
          <p:nvPr/>
        </p:nvCxnSpPr>
        <p:spPr>
          <a:xfrm>
            <a:off x="9468599" y="3877917"/>
            <a:ext cx="1048813" cy="21158"/>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pic>
        <p:nvPicPr>
          <p:cNvPr id="44" name="Picture 43">
            <a:extLst>
              <a:ext uri="{FF2B5EF4-FFF2-40B4-BE49-F238E27FC236}">
                <a16:creationId xmlns:a16="http://schemas.microsoft.com/office/drawing/2014/main" id="{3422FED4-CC30-4B94-ABF1-60C8DE86D5B2}"/>
              </a:ext>
            </a:extLst>
          </p:cNvPr>
          <p:cNvPicPr>
            <a:picLocks noChangeAspect="1"/>
          </p:cNvPicPr>
          <p:nvPr/>
        </p:nvPicPr>
        <p:blipFill>
          <a:blip r:embed="rId3"/>
          <a:stretch>
            <a:fillRect/>
          </a:stretch>
        </p:blipFill>
        <p:spPr>
          <a:xfrm>
            <a:off x="412637" y="2872681"/>
            <a:ext cx="6720000" cy="2072381"/>
          </a:xfrm>
          <a:prstGeom prst="rect">
            <a:avLst/>
          </a:prstGeom>
        </p:spPr>
      </p:pic>
      <p:sp>
        <p:nvSpPr>
          <p:cNvPr id="2" name="Slide Number Placeholder 1">
            <a:extLst>
              <a:ext uri="{FF2B5EF4-FFF2-40B4-BE49-F238E27FC236}">
                <a16:creationId xmlns:a16="http://schemas.microsoft.com/office/drawing/2014/main" id="{17ABEB2F-A4F4-4C63-9E06-F8F77B9FF106}"/>
              </a:ext>
            </a:extLst>
          </p:cNvPr>
          <p:cNvSpPr>
            <a:spLocks noGrp="1"/>
          </p:cNvSpPr>
          <p:nvPr>
            <p:ph type="sldNum" sz="quarter" idx="4"/>
          </p:nvPr>
        </p:nvSpPr>
        <p:spPr/>
        <p:txBody>
          <a:bodyPr/>
          <a:lstStyle/>
          <a:p>
            <a:pPr algn="ctr"/>
            <a:fld id="{1BA29183-7CD2-4C0C-A7F1-D2FD10734D96}" type="slidenum">
              <a:rPr lang="en-US" smtClean="0"/>
              <a:pPr algn="ctr"/>
              <a:t>53</a:t>
            </a:fld>
            <a:endParaRPr lang="en-US" dirty="0"/>
          </a:p>
        </p:txBody>
      </p:sp>
    </p:spTree>
    <p:extLst>
      <p:ext uri="{BB962C8B-B14F-4D97-AF65-F5344CB8AC3E}">
        <p14:creationId xmlns:p14="http://schemas.microsoft.com/office/powerpoint/2010/main" val="3775142792"/>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extBox 40"/>
          <p:cNvSpPr txBox="1"/>
          <p:nvPr/>
        </p:nvSpPr>
        <p:spPr>
          <a:xfrm>
            <a:off x="457199" y="296862"/>
            <a:ext cx="11522075" cy="794064"/>
          </a:xfrm>
          <a:prstGeom prst="rect">
            <a:avLst/>
          </a:prstGeom>
          <a:noFill/>
        </p:spPr>
        <p:txBody>
          <a:bodyPr wrap="square" lIns="182880" tIns="146304" rIns="182880" bIns="146304" rtlCol="0">
            <a:spAutoFit/>
          </a:bodyPr>
          <a:lstStyle/>
          <a:p>
            <a:pPr algn="ctr">
              <a:lnSpc>
                <a:spcPct val="90000"/>
              </a:lnSpc>
              <a:spcAft>
                <a:spcPts val="600"/>
              </a:spcAft>
            </a:pPr>
            <a:r>
              <a:rPr lang="en-US" altLang="zh-CN" sz="3600" dirty="0">
                <a:gradFill>
                  <a:gsLst>
                    <a:gs pos="2917">
                      <a:schemeClr val="tx1"/>
                    </a:gs>
                    <a:gs pos="30000">
                      <a:schemeClr val="tx1"/>
                    </a:gs>
                  </a:gsLst>
                  <a:lin ang="5400000" scaled="0"/>
                </a:gradFill>
              </a:rPr>
              <a:t>Two architecture design paths</a:t>
            </a:r>
            <a:endParaRPr lang="en-US" sz="3600" dirty="0">
              <a:gradFill>
                <a:gsLst>
                  <a:gs pos="2917">
                    <a:schemeClr val="tx1"/>
                  </a:gs>
                  <a:gs pos="30000">
                    <a:schemeClr val="tx1"/>
                  </a:gs>
                </a:gsLst>
                <a:lin ang="5400000" scaled="0"/>
              </a:gradFill>
            </a:endParaRPr>
          </a:p>
        </p:txBody>
      </p:sp>
      <p:sp>
        <p:nvSpPr>
          <p:cNvPr id="42" name="Text Placeholder 1">
            <a:extLst>
              <a:ext uri="{FF2B5EF4-FFF2-40B4-BE49-F238E27FC236}">
                <a16:creationId xmlns:a16="http://schemas.microsoft.com/office/drawing/2014/main" id="{DF94E077-1DD1-4D72-A90B-74BB25EC224A}"/>
              </a:ext>
            </a:extLst>
          </p:cNvPr>
          <p:cNvSpPr>
            <a:spLocks noGrp="1"/>
          </p:cNvSpPr>
          <p:nvPr>
            <p:ph type="body" sz="quarter" idx="10"/>
          </p:nvPr>
        </p:nvSpPr>
        <p:spPr>
          <a:xfrm>
            <a:off x="457201" y="1212850"/>
            <a:ext cx="11522073" cy="4199611"/>
          </a:xfrm>
        </p:spPr>
        <p:txBody>
          <a:bodyPr/>
          <a:lstStyle/>
          <a:p>
            <a:r>
              <a:rPr lang="en-US" sz="3200" dirty="0">
                <a:solidFill>
                  <a:schemeClr val="tx1">
                    <a:lumMod val="20000"/>
                    <a:lumOff val="80000"/>
                  </a:schemeClr>
                </a:solidFill>
              </a:rPr>
              <a:t>Going deeper</a:t>
            </a:r>
          </a:p>
          <a:p>
            <a:pPr lvl="1"/>
            <a:r>
              <a:rPr lang="en-US" dirty="0">
                <a:solidFill>
                  <a:schemeClr val="tx1">
                    <a:lumMod val="20000"/>
                    <a:lumOff val="80000"/>
                  </a:schemeClr>
                </a:solidFill>
              </a:rPr>
              <a:t>Stack multiple blocks: </a:t>
            </a:r>
            <a:r>
              <a:rPr lang="en-US" sz="1800" dirty="0">
                <a:solidFill>
                  <a:schemeClr val="tx1">
                    <a:lumMod val="20000"/>
                    <a:lumOff val="80000"/>
                  </a:schemeClr>
                </a:solidFill>
              </a:rPr>
              <a:t>VGG</a:t>
            </a:r>
            <a:endParaRPr lang="en-US" sz="2000" dirty="0">
              <a:solidFill>
                <a:schemeClr val="tx1">
                  <a:lumMod val="20000"/>
                  <a:lumOff val="80000"/>
                </a:schemeClr>
              </a:solidFill>
            </a:endParaRPr>
          </a:p>
          <a:p>
            <a:pPr lvl="1"/>
            <a:r>
              <a:rPr lang="en-US" dirty="0">
                <a:solidFill>
                  <a:schemeClr val="tx1">
                    <a:lumMod val="20000"/>
                    <a:lumOff val="80000"/>
                  </a:schemeClr>
                </a:solidFill>
              </a:rPr>
              <a:t>Improve information flow by skip connections</a:t>
            </a:r>
          </a:p>
          <a:p>
            <a:pPr lvl="2"/>
            <a:r>
              <a:rPr lang="en-US" sz="1800" dirty="0" err="1">
                <a:solidFill>
                  <a:schemeClr val="tx1">
                    <a:lumMod val="20000"/>
                    <a:lumOff val="80000"/>
                  </a:schemeClr>
                </a:solidFill>
              </a:rPr>
              <a:t>GoogleNet</a:t>
            </a:r>
            <a:r>
              <a:rPr lang="en-US" sz="1800" dirty="0">
                <a:solidFill>
                  <a:schemeClr val="tx1">
                    <a:lumMod val="20000"/>
                    <a:lumOff val="80000"/>
                  </a:schemeClr>
                </a:solidFill>
              </a:rPr>
              <a:t>, Highway, </a:t>
            </a:r>
            <a:r>
              <a:rPr lang="en-US" sz="1800" dirty="0" err="1">
                <a:solidFill>
                  <a:schemeClr val="tx1">
                    <a:lumMod val="20000"/>
                    <a:lumOff val="80000"/>
                  </a:schemeClr>
                </a:solidFill>
              </a:rPr>
              <a:t>ResNet</a:t>
            </a:r>
            <a:r>
              <a:rPr lang="en-US" sz="1800" dirty="0">
                <a:solidFill>
                  <a:schemeClr val="tx1">
                    <a:lumMod val="20000"/>
                    <a:lumOff val="80000"/>
                  </a:schemeClr>
                </a:solidFill>
              </a:rPr>
              <a:t>, Deeply-Fused Nets, </a:t>
            </a:r>
            <a:r>
              <a:rPr lang="en-US" sz="1800" dirty="0" err="1">
                <a:solidFill>
                  <a:schemeClr val="tx1">
                    <a:lumMod val="20000"/>
                    <a:lumOff val="80000"/>
                  </a:schemeClr>
                </a:solidFill>
              </a:rPr>
              <a:t>FractalNets</a:t>
            </a:r>
            <a:r>
              <a:rPr lang="en-US" sz="1800" dirty="0">
                <a:solidFill>
                  <a:schemeClr val="tx1">
                    <a:lumMod val="20000"/>
                    <a:lumOff val="80000"/>
                  </a:schemeClr>
                </a:solidFill>
              </a:rPr>
              <a:t>, </a:t>
            </a:r>
            <a:r>
              <a:rPr lang="en-US" sz="1800" dirty="0" err="1">
                <a:solidFill>
                  <a:schemeClr val="tx1">
                    <a:lumMod val="20000"/>
                    <a:lumOff val="80000"/>
                  </a:schemeClr>
                </a:solidFill>
              </a:rPr>
              <a:t>DenseNets</a:t>
            </a:r>
            <a:r>
              <a:rPr lang="en-US" sz="1800" dirty="0">
                <a:solidFill>
                  <a:schemeClr val="tx1">
                    <a:lumMod val="20000"/>
                    <a:lumOff val="80000"/>
                  </a:schemeClr>
                </a:solidFill>
              </a:rPr>
              <a:t>, Merge-and-run</a:t>
            </a:r>
          </a:p>
          <a:p>
            <a:r>
              <a:rPr lang="en-US" sz="3200" dirty="0"/>
              <a:t>Eliminate the redundancy</a:t>
            </a:r>
          </a:p>
          <a:p>
            <a:pPr lvl="1"/>
            <a:r>
              <a:rPr lang="en-US" dirty="0">
                <a:solidFill>
                  <a:schemeClr val="tx1">
                    <a:lumMod val="20000"/>
                    <a:lumOff val="80000"/>
                  </a:schemeClr>
                </a:solidFill>
              </a:rPr>
              <a:t>Convolution operations </a:t>
            </a:r>
          </a:p>
          <a:p>
            <a:pPr lvl="1"/>
            <a:r>
              <a:rPr lang="en-US" dirty="0"/>
              <a:t>Low-precision kernels</a:t>
            </a:r>
          </a:p>
          <a:p>
            <a:endParaRPr lang="en-US" sz="3200" dirty="0"/>
          </a:p>
          <a:p>
            <a:endParaRPr lang="en-US" sz="3200" dirty="0"/>
          </a:p>
          <a:p>
            <a:pPr lvl="1"/>
            <a:endParaRPr lang="en-US" sz="100" dirty="0"/>
          </a:p>
        </p:txBody>
      </p:sp>
      <p:sp>
        <p:nvSpPr>
          <p:cNvPr id="2" name="Slide Number Placeholder 1">
            <a:extLst>
              <a:ext uri="{FF2B5EF4-FFF2-40B4-BE49-F238E27FC236}">
                <a16:creationId xmlns:a16="http://schemas.microsoft.com/office/drawing/2014/main" id="{C9629429-A8DF-440A-8572-8638576F1CB6}"/>
              </a:ext>
            </a:extLst>
          </p:cNvPr>
          <p:cNvSpPr>
            <a:spLocks noGrp="1"/>
          </p:cNvSpPr>
          <p:nvPr>
            <p:ph type="sldNum" sz="quarter" idx="4"/>
          </p:nvPr>
        </p:nvSpPr>
        <p:spPr/>
        <p:txBody>
          <a:bodyPr/>
          <a:lstStyle/>
          <a:p>
            <a:pPr algn="ctr"/>
            <a:fld id="{1BA29183-7CD2-4C0C-A7F1-D2FD10734D96}" type="slidenum">
              <a:rPr lang="en-US" smtClean="0"/>
              <a:pPr algn="ctr"/>
              <a:t>54</a:t>
            </a:fld>
            <a:endParaRPr lang="en-US" dirty="0"/>
          </a:p>
        </p:txBody>
      </p:sp>
    </p:spTree>
    <p:extLst>
      <p:ext uri="{BB962C8B-B14F-4D97-AF65-F5344CB8AC3E}">
        <p14:creationId xmlns:p14="http://schemas.microsoft.com/office/powerpoint/2010/main" val="1917254325"/>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extBox 40"/>
          <p:cNvSpPr txBox="1"/>
          <p:nvPr/>
        </p:nvSpPr>
        <p:spPr>
          <a:xfrm>
            <a:off x="457199" y="296862"/>
            <a:ext cx="11522075" cy="794064"/>
          </a:xfrm>
          <a:prstGeom prst="rect">
            <a:avLst/>
          </a:prstGeom>
          <a:noFill/>
        </p:spPr>
        <p:txBody>
          <a:bodyPr wrap="square" lIns="182880" tIns="146304" rIns="182880" bIns="146304" rtlCol="0">
            <a:spAutoFit/>
          </a:bodyPr>
          <a:lstStyle/>
          <a:p>
            <a:pPr algn="ctr">
              <a:lnSpc>
                <a:spcPct val="90000"/>
              </a:lnSpc>
              <a:spcAft>
                <a:spcPts val="600"/>
              </a:spcAft>
            </a:pPr>
            <a:r>
              <a:rPr lang="en-US" altLang="zh-CN" sz="3600" dirty="0">
                <a:gradFill>
                  <a:gsLst>
                    <a:gs pos="2917">
                      <a:schemeClr val="tx1"/>
                    </a:gs>
                    <a:gs pos="30000">
                      <a:schemeClr val="tx1"/>
                    </a:gs>
                  </a:gsLst>
                  <a:lin ang="5400000" scaled="0"/>
                </a:gradFill>
              </a:rPr>
              <a:t>Low-precision kernels</a:t>
            </a:r>
            <a:endParaRPr lang="en-US" sz="3600" dirty="0">
              <a:gradFill>
                <a:gsLst>
                  <a:gs pos="2917">
                    <a:schemeClr val="tx1"/>
                  </a:gs>
                  <a:gs pos="30000">
                    <a:schemeClr val="tx1"/>
                  </a:gs>
                </a:gsLst>
                <a:lin ang="5400000" scaled="0"/>
              </a:gradFill>
            </a:endParaRPr>
          </a:p>
        </p:txBody>
      </p:sp>
      <p:sp>
        <p:nvSpPr>
          <p:cNvPr id="42" name="Text Placeholder 1">
            <a:extLst>
              <a:ext uri="{FF2B5EF4-FFF2-40B4-BE49-F238E27FC236}">
                <a16:creationId xmlns:a16="http://schemas.microsoft.com/office/drawing/2014/main" id="{DF94E077-1DD1-4D72-A90B-74BB25EC224A}"/>
              </a:ext>
            </a:extLst>
          </p:cNvPr>
          <p:cNvSpPr>
            <a:spLocks noGrp="1"/>
          </p:cNvSpPr>
          <p:nvPr>
            <p:ph type="body" sz="quarter" idx="10"/>
          </p:nvPr>
        </p:nvSpPr>
        <p:spPr>
          <a:xfrm>
            <a:off x="457201" y="1212850"/>
            <a:ext cx="11522073" cy="1186479"/>
          </a:xfrm>
        </p:spPr>
        <p:txBody>
          <a:bodyPr/>
          <a:lstStyle/>
          <a:p>
            <a:endParaRPr lang="en-US" sz="3200" dirty="0"/>
          </a:p>
          <a:p>
            <a:endParaRPr lang="en-US" sz="3200" dirty="0"/>
          </a:p>
          <a:p>
            <a:pPr lvl="1"/>
            <a:endParaRPr lang="en-US" sz="100" dirty="0"/>
          </a:p>
        </p:txBody>
      </p:sp>
      <p:grpSp>
        <p:nvGrpSpPr>
          <p:cNvPr id="2" name="Group 1">
            <a:extLst>
              <a:ext uri="{FF2B5EF4-FFF2-40B4-BE49-F238E27FC236}">
                <a16:creationId xmlns:a16="http://schemas.microsoft.com/office/drawing/2014/main" id="{081635AE-6C6A-4620-ACA9-829B0DC0769B}"/>
              </a:ext>
            </a:extLst>
          </p:cNvPr>
          <p:cNvGrpSpPr/>
          <p:nvPr/>
        </p:nvGrpSpPr>
        <p:grpSpPr>
          <a:xfrm>
            <a:off x="5837951" y="1744662"/>
            <a:ext cx="5790486" cy="3900952"/>
            <a:chOff x="3246437" y="1668462"/>
            <a:chExt cx="5790486" cy="3900952"/>
          </a:xfrm>
        </p:grpSpPr>
        <p:pic>
          <p:nvPicPr>
            <p:cNvPr id="4" name="Picture 3">
              <a:extLst>
                <a:ext uri="{FF2B5EF4-FFF2-40B4-BE49-F238E27FC236}">
                  <a16:creationId xmlns:a16="http://schemas.microsoft.com/office/drawing/2014/main" id="{6B69CD15-8D84-4845-AD88-D11C8F707C90}"/>
                </a:ext>
              </a:extLst>
            </p:cNvPr>
            <p:cNvPicPr>
              <a:picLocks noChangeAspect="1"/>
            </p:cNvPicPr>
            <p:nvPr/>
          </p:nvPicPr>
          <p:blipFill>
            <a:blip r:embed="rId3"/>
            <a:stretch>
              <a:fillRect/>
            </a:stretch>
          </p:blipFill>
          <p:spPr>
            <a:xfrm>
              <a:off x="3322637" y="1668462"/>
              <a:ext cx="5714286" cy="3900952"/>
            </a:xfrm>
            <a:prstGeom prst="rect">
              <a:avLst/>
            </a:prstGeom>
          </p:spPr>
        </p:pic>
        <p:sp>
          <p:nvSpPr>
            <p:cNvPr id="5" name="Rectangle 4">
              <a:extLst>
                <a:ext uri="{FF2B5EF4-FFF2-40B4-BE49-F238E27FC236}">
                  <a16:creationId xmlns:a16="http://schemas.microsoft.com/office/drawing/2014/main" id="{08BDC8C1-54BE-4DCA-8F66-BBADECEDFA9C}"/>
                </a:ext>
              </a:extLst>
            </p:cNvPr>
            <p:cNvSpPr/>
            <p:nvPr/>
          </p:nvSpPr>
          <p:spPr bwMode="auto">
            <a:xfrm>
              <a:off x="3246437" y="1955213"/>
              <a:ext cx="4663440" cy="1295400"/>
            </a:xfrm>
            <a:prstGeom prst="rect">
              <a:avLst/>
            </a:prstGeom>
            <a:solidFill>
              <a:schemeClr val="accent4">
                <a:alpha val="22000"/>
              </a:schemeClr>
            </a:solid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a:extLst>
                <a:ext uri="{FF2B5EF4-FFF2-40B4-BE49-F238E27FC236}">
                  <a16:creationId xmlns:a16="http://schemas.microsoft.com/office/drawing/2014/main" id="{347FF84E-AFCE-4F3B-AEE7-B861A4C831D4}"/>
                </a:ext>
              </a:extLst>
            </p:cNvPr>
            <p:cNvSpPr/>
            <p:nvPr/>
          </p:nvSpPr>
          <p:spPr bwMode="auto">
            <a:xfrm>
              <a:off x="3246437" y="4012613"/>
              <a:ext cx="4663440" cy="1295400"/>
            </a:xfrm>
            <a:prstGeom prst="rect">
              <a:avLst/>
            </a:prstGeom>
            <a:solidFill>
              <a:schemeClr val="accent5">
                <a:alpha val="22000"/>
              </a:schemeClr>
            </a:solid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7" name="Arrow: Down 6">
              <a:extLst>
                <a:ext uri="{FF2B5EF4-FFF2-40B4-BE49-F238E27FC236}">
                  <a16:creationId xmlns:a16="http://schemas.microsoft.com/office/drawing/2014/main" id="{AF1BC1FA-5380-47D1-A219-8B6A181EA940}"/>
                </a:ext>
              </a:extLst>
            </p:cNvPr>
            <p:cNvSpPr/>
            <p:nvPr/>
          </p:nvSpPr>
          <p:spPr bwMode="auto">
            <a:xfrm>
              <a:off x="5532437" y="3421062"/>
              <a:ext cx="304800" cy="457200"/>
            </a:xfrm>
            <a:prstGeom prst="downArrow">
              <a:avLst/>
            </a:prstGeom>
            <a:solidFill>
              <a:schemeClr val="accent5">
                <a:alpha val="4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12" name="Text Placeholder 1">
            <a:extLst>
              <a:ext uri="{FF2B5EF4-FFF2-40B4-BE49-F238E27FC236}">
                <a16:creationId xmlns:a16="http://schemas.microsoft.com/office/drawing/2014/main" id="{06EADFD3-12E2-48B3-9C6E-7D20E30E1AC5}"/>
              </a:ext>
            </a:extLst>
          </p:cNvPr>
          <p:cNvSpPr txBox="1">
            <a:spLocks/>
          </p:cNvSpPr>
          <p:nvPr/>
        </p:nvSpPr>
        <p:spPr>
          <a:xfrm>
            <a:off x="563564" y="1676728"/>
            <a:ext cx="11522073" cy="4030334"/>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200" dirty="0"/>
              <a:t>Binarization</a:t>
            </a:r>
          </a:p>
          <a:p>
            <a:endParaRPr lang="en-US" sz="3200" dirty="0"/>
          </a:p>
          <a:p>
            <a:r>
              <a:rPr lang="en-US" sz="3200" dirty="0">
                <a:solidFill>
                  <a:schemeClr val="tx1">
                    <a:lumMod val="20000"/>
                    <a:lumOff val="80000"/>
                  </a:schemeClr>
                </a:solidFill>
              </a:rPr>
              <a:t>Integer</a:t>
            </a:r>
          </a:p>
          <a:p>
            <a:endParaRPr lang="en-US" sz="3200" dirty="0">
              <a:solidFill>
                <a:schemeClr val="tx1">
                  <a:lumMod val="20000"/>
                  <a:lumOff val="80000"/>
                </a:schemeClr>
              </a:solidFill>
            </a:endParaRPr>
          </a:p>
          <a:p>
            <a:r>
              <a:rPr lang="en-US" sz="3200" dirty="0">
                <a:solidFill>
                  <a:schemeClr val="tx1">
                    <a:lumMod val="20000"/>
                    <a:lumOff val="80000"/>
                  </a:schemeClr>
                </a:solidFill>
              </a:rPr>
              <a:t>Quantization</a:t>
            </a:r>
            <a:endParaRPr lang="en-US" dirty="0">
              <a:solidFill>
                <a:schemeClr val="tx1">
                  <a:lumMod val="20000"/>
                  <a:lumOff val="80000"/>
                </a:schemeClr>
              </a:solidFill>
            </a:endParaRPr>
          </a:p>
          <a:p>
            <a:endParaRPr lang="en-US" sz="3200" dirty="0"/>
          </a:p>
          <a:p>
            <a:endParaRPr lang="en-US" sz="3200" dirty="0"/>
          </a:p>
          <a:p>
            <a:pPr lvl="1"/>
            <a:endParaRPr lang="en-US" sz="100" dirty="0"/>
          </a:p>
        </p:txBody>
      </p:sp>
      <p:sp>
        <p:nvSpPr>
          <p:cNvPr id="3" name="Slide Number Placeholder 2">
            <a:extLst>
              <a:ext uri="{FF2B5EF4-FFF2-40B4-BE49-F238E27FC236}">
                <a16:creationId xmlns:a16="http://schemas.microsoft.com/office/drawing/2014/main" id="{C7868074-D7E6-49A5-829D-CB88B9F324AA}"/>
              </a:ext>
            </a:extLst>
          </p:cNvPr>
          <p:cNvSpPr>
            <a:spLocks noGrp="1"/>
          </p:cNvSpPr>
          <p:nvPr>
            <p:ph type="sldNum" sz="quarter" idx="4"/>
          </p:nvPr>
        </p:nvSpPr>
        <p:spPr/>
        <p:txBody>
          <a:bodyPr/>
          <a:lstStyle/>
          <a:p>
            <a:pPr algn="ctr"/>
            <a:fld id="{1BA29183-7CD2-4C0C-A7F1-D2FD10734D96}" type="slidenum">
              <a:rPr lang="en-US" smtClean="0"/>
              <a:pPr algn="ctr"/>
              <a:t>55</a:t>
            </a:fld>
            <a:endParaRPr lang="en-US" dirty="0"/>
          </a:p>
        </p:txBody>
      </p:sp>
    </p:spTree>
    <p:extLst>
      <p:ext uri="{BB962C8B-B14F-4D97-AF65-F5344CB8AC3E}">
        <p14:creationId xmlns:p14="http://schemas.microsoft.com/office/powerpoint/2010/main" val="4208373929"/>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extBox 40"/>
          <p:cNvSpPr txBox="1"/>
          <p:nvPr/>
        </p:nvSpPr>
        <p:spPr>
          <a:xfrm>
            <a:off x="457199" y="296862"/>
            <a:ext cx="11522075" cy="794064"/>
          </a:xfrm>
          <a:prstGeom prst="rect">
            <a:avLst/>
          </a:prstGeom>
          <a:noFill/>
        </p:spPr>
        <p:txBody>
          <a:bodyPr wrap="square" lIns="182880" tIns="146304" rIns="182880" bIns="146304" rtlCol="0">
            <a:spAutoFit/>
          </a:bodyPr>
          <a:lstStyle/>
          <a:p>
            <a:pPr algn="ctr">
              <a:lnSpc>
                <a:spcPct val="90000"/>
              </a:lnSpc>
              <a:spcAft>
                <a:spcPts val="600"/>
              </a:spcAft>
            </a:pPr>
            <a:r>
              <a:rPr lang="en-US" altLang="zh-CN" sz="3600" dirty="0">
                <a:gradFill>
                  <a:gsLst>
                    <a:gs pos="2917">
                      <a:schemeClr val="tx1"/>
                    </a:gs>
                    <a:gs pos="30000">
                      <a:schemeClr val="tx1"/>
                    </a:gs>
                  </a:gsLst>
                  <a:lin ang="5400000" scaled="0"/>
                </a:gradFill>
              </a:rPr>
              <a:t>Low-precision kernels</a:t>
            </a:r>
            <a:endParaRPr lang="en-US" sz="3600" dirty="0">
              <a:gradFill>
                <a:gsLst>
                  <a:gs pos="2917">
                    <a:schemeClr val="tx1"/>
                  </a:gs>
                  <a:gs pos="30000">
                    <a:schemeClr val="tx1"/>
                  </a:gs>
                </a:gsLst>
                <a:lin ang="5400000" scaled="0"/>
              </a:gradFill>
            </a:endParaRPr>
          </a:p>
        </p:txBody>
      </p:sp>
      <p:sp>
        <p:nvSpPr>
          <p:cNvPr id="42" name="Text Placeholder 1">
            <a:extLst>
              <a:ext uri="{FF2B5EF4-FFF2-40B4-BE49-F238E27FC236}">
                <a16:creationId xmlns:a16="http://schemas.microsoft.com/office/drawing/2014/main" id="{DF94E077-1DD1-4D72-A90B-74BB25EC224A}"/>
              </a:ext>
            </a:extLst>
          </p:cNvPr>
          <p:cNvSpPr>
            <a:spLocks noGrp="1"/>
          </p:cNvSpPr>
          <p:nvPr>
            <p:ph type="body" sz="quarter" idx="10"/>
          </p:nvPr>
        </p:nvSpPr>
        <p:spPr>
          <a:xfrm>
            <a:off x="457201" y="1212850"/>
            <a:ext cx="11522073" cy="1186479"/>
          </a:xfrm>
        </p:spPr>
        <p:txBody>
          <a:bodyPr/>
          <a:lstStyle/>
          <a:p>
            <a:endParaRPr lang="en-US" sz="3200" dirty="0"/>
          </a:p>
          <a:p>
            <a:endParaRPr lang="en-US" sz="3200" dirty="0"/>
          </a:p>
          <a:p>
            <a:pPr lvl="1"/>
            <a:endParaRPr lang="en-US" sz="100" dirty="0"/>
          </a:p>
        </p:txBody>
      </p:sp>
      <p:grpSp>
        <p:nvGrpSpPr>
          <p:cNvPr id="2" name="Group 1">
            <a:extLst>
              <a:ext uri="{FF2B5EF4-FFF2-40B4-BE49-F238E27FC236}">
                <a16:creationId xmlns:a16="http://schemas.microsoft.com/office/drawing/2014/main" id="{A444FEBE-9631-4ED9-A918-C508B49A6319}"/>
              </a:ext>
            </a:extLst>
          </p:cNvPr>
          <p:cNvGrpSpPr/>
          <p:nvPr/>
        </p:nvGrpSpPr>
        <p:grpSpPr>
          <a:xfrm>
            <a:off x="5837237" y="1744662"/>
            <a:ext cx="5791200" cy="3908571"/>
            <a:chOff x="3246437" y="1668462"/>
            <a:chExt cx="5791200" cy="3908571"/>
          </a:xfrm>
        </p:grpSpPr>
        <p:pic>
          <p:nvPicPr>
            <p:cNvPr id="3" name="Picture 2">
              <a:extLst>
                <a:ext uri="{FF2B5EF4-FFF2-40B4-BE49-F238E27FC236}">
                  <a16:creationId xmlns:a16="http://schemas.microsoft.com/office/drawing/2014/main" id="{20F78D6E-6050-4573-8433-84AFB0191783}"/>
                </a:ext>
              </a:extLst>
            </p:cNvPr>
            <p:cNvPicPr>
              <a:picLocks noChangeAspect="1"/>
            </p:cNvPicPr>
            <p:nvPr/>
          </p:nvPicPr>
          <p:blipFill>
            <a:blip r:embed="rId3"/>
            <a:stretch>
              <a:fillRect/>
            </a:stretch>
          </p:blipFill>
          <p:spPr>
            <a:xfrm>
              <a:off x="3323351" y="1668462"/>
              <a:ext cx="5714286" cy="3908571"/>
            </a:xfrm>
            <a:prstGeom prst="rect">
              <a:avLst/>
            </a:prstGeom>
          </p:spPr>
        </p:pic>
        <p:sp>
          <p:nvSpPr>
            <p:cNvPr id="5" name="Rectangle 4">
              <a:extLst>
                <a:ext uri="{FF2B5EF4-FFF2-40B4-BE49-F238E27FC236}">
                  <a16:creationId xmlns:a16="http://schemas.microsoft.com/office/drawing/2014/main" id="{9669CB69-A5B7-4789-8B54-3DE74BA66737}"/>
                </a:ext>
              </a:extLst>
            </p:cNvPr>
            <p:cNvSpPr/>
            <p:nvPr/>
          </p:nvSpPr>
          <p:spPr bwMode="auto">
            <a:xfrm>
              <a:off x="3246437" y="1955213"/>
              <a:ext cx="4663440" cy="1295400"/>
            </a:xfrm>
            <a:prstGeom prst="rect">
              <a:avLst/>
            </a:prstGeom>
            <a:solidFill>
              <a:schemeClr val="accent4">
                <a:alpha val="22000"/>
              </a:schemeClr>
            </a:solid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a:extLst>
                <a:ext uri="{FF2B5EF4-FFF2-40B4-BE49-F238E27FC236}">
                  <a16:creationId xmlns:a16="http://schemas.microsoft.com/office/drawing/2014/main" id="{7C232554-8995-4392-8491-9A46619B30BE}"/>
                </a:ext>
              </a:extLst>
            </p:cNvPr>
            <p:cNvSpPr/>
            <p:nvPr/>
          </p:nvSpPr>
          <p:spPr bwMode="auto">
            <a:xfrm>
              <a:off x="3246437" y="4012613"/>
              <a:ext cx="4663440" cy="1295400"/>
            </a:xfrm>
            <a:prstGeom prst="rect">
              <a:avLst/>
            </a:prstGeom>
            <a:solidFill>
              <a:schemeClr val="accent5">
                <a:alpha val="22000"/>
              </a:schemeClr>
            </a:solid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7" name="Arrow: Down 6">
              <a:extLst>
                <a:ext uri="{FF2B5EF4-FFF2-40B4-BE49-F238E27FC236}">
                  <a16:creationId xmlns:a16="http://schemas.microsoft.com/office/drawing/2014/main" id="{693FD459-22D0-4E31-A3B6-DD7EFC21360C}"/>
                </a:ext>
              </a:extLst>
            </p:cNvPr>
            <p:cNvSpPr/>
            <p:nvPr/>
          </p:nvSpPr>
          <p:spPr bwMode="auto">
            <a:xfrm>
              <a:off x="5532437" y="3421062"/>
              <a:ext cx="304800" cy="457200"/>
            </a:xfrm>
            <a:prstGeom prst="downArrow">
              <a:avLst/>
            </a:prstGeom>
            <a:solidFill>
              <a:schemeClr val="accent5">
                <a:alpha val="4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10" name="Text Placeholder 1">
            <a:extLst>
              <a:ext uri="{FF2B5EF4-FFF2-40B4-BE49-F238E27FC236}">
                <a16:creationId xmlns:a16="http://schemas.microsoft.com/office/drawing/2014/main" id="{25CDF647-0CBE-4A7D-BDDC-F3F84958D33C}"/>
              </a:ext>
            </a:extLst>
          </p:cNvPr>
          <p:cNvSpPr txBox="1">
            <a:spLocks/>
          </p:cNvSpPr>
          <p:nvPr/>
        </p:nvSpPr>
        <p:spPr>
          <a:xfrm>
            <a:off x="563564" y="1676728"/>
            <a:ext cx="11522073" cy="4030334"/>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200" dirty="0">
                <a:solidFill>
                  <a:schemeClr val="tx1">
                    <a:lumMod val="20000"/>
                    <a:lumOff val="80000"/>
                  </a:schemeClr>
                </a:solidFill>
              </a:rPr>
              <a:t>Binarization</a:t>
            </a:r>
          </a:p>
          <a:p>
            <a:endParaRPr lang="en-US" sz="3200" dirty="0"/>
          </a:p>
          <a:p>
            <a:r>
              <a:rPr lang="en-US" sz="3200" dirty="0"/>
              <a:t>Integer</a:t>
            </a:r>
          </a:p>
          <a:p>
            <a:endParaRPr lang="en-US" sz="3200" dirty="0"/>
          </a:p>
          <a:p>
            <a:r>
              <a:rPr lang="en-US" sz="3200" dirty="0">
                <a:solidFill>
                  <a:schemeClr val="tx1">
                    <a:lumMod val="20000"/>
                    <a:lumOff val="80000"/>
                  </a:schemeClr>
                </a:solidFill>
              </a:rPr>
              <a:t>Quantization</a:t>
            </a:r>
            <a:endParaRPr lang="en-US" dirty="0">
              <a:solidFill>
                <a:schemeClr val="tx1">
                  <a:lumMod val="20000"/>
                  <a:lumOff val="80000"/>
                </a:schemeClr>
              </a:solidFill>
            </a:endParaRPr>
          </a:p>
          <a:p>
            <a:endParaRPr lang="en-US" sz="3200" dirty="0"/>
          </a:p>
          <a:p>
            <a:endParaRPr lang="en-US" sz="3200" dirty="0"/>
          </a:p>
          <a:p>
            <a:pPr lvl="1"/>
            <a:endParaRPr lang="en-US" sz="100" dirty="0"/>
          </a:p>
        </p:txBody>
      </p:sp>
      <p:sp>
        <p:nvSpPr>
          <p:cNvPr id="4" name="Slide Number Placeholder 3">
            <a:extLst>
              <a:ext uri="{FF2B5EF4-FFF2-40B4-BE49-F238E27FC236}">
                <a16:creationId xmlns:a16="http://schemas.microsoft.com/office/drawing/2014/main" id="{745C60B1-C303-413B-9E31-845271794684}"/>
              </a:ext>
            </a:extLst>
          </p:cNvPr>
          <p:cNvSpPr>
            <a:spLocks noGrp="1"/>
          </p:cNvSpPr>
          <p:nvPr>
            <p:ph type="sldNum" sz="quarter" idx="4"/>
          </p:nvPr>
        </p:nvSpPr>
        <p:spPr/>
        <p:txBody>
          <a:bodyPr/>
          <a:lstStyle/>
          <a:p>
            <a:pPr algn="ctr"/>
            <a:fld id="{1BA29183-7CD2-4C0C-A7F1-D2FD10734D96}" type="slidenum">
              <a:rPr lang="en-US" smtClean="0"/>
              <a:pPr algn="ctr"/>
              <a:t>56</a:t>
            </a:fld>
            <a:endParaRPr lang="en-US" dirty="0"/>
          </a:p>
        </p:txBody>
      </p:sp>
    </p:spTree>
    <p:extLst>
      <p:ext uri="{BB962C8B-B14F-4D97-AF65-F5344CB8AC3E}">
        <p14:creationId xmlns:p14="http://schemas.microsoft.com/office/powerpoint/2010/main" val="700161525"/>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extBox 40"/>
          <p:cNvSpPr txBox="1"/>
          <p:nvPr/>
        </p:nvSpPr>
        <p:spPr>
          <a:xfrm>
            <a:off x="457199" y="296862"/>
            <a:ext cx="11522075" cy="794064"/>
          </a:xfrm>
          <a:prstGeom prst="rect">
            <a:avLst/>
          </a:prstGeom>
          <a:noFill/>
        </p:spPr>
        <p:txBody>
          <a:bodyPr wrap="square" lIns="182880" tIns="146304" rIns="182880" bIns="146304" rtlCol="0">
            <a:spAutoFit/>
          </a:bodyPr>
          <a:lstStyle/>
          <a:p>
            <a:pPr algn="ctr">
              <a:lnSpc>
                <a:spcPct val="90000"/>
              </a:lnSpc>
              <a:spcAft>
                <a:spcPts val="600"/>
              </a:spcAft>
            </a:pPr>
            <a:r>
              <a:rPr lang="en-US" altLang="zh-CN" sz="3600" dirty="0">
                <a:gradFill>
                  <a:gsLst>
                    <a:gs pos="2917">
                      <a:schemeClr val="tx1"/>
                    </a:gs>
                    <a:gs pos="30000">
                      <a:schemeClr val="tx1"/>
                    </a:gs>
                  </a:gsLst>
                  <a:lin ang="5400000" scaled="0"/>
                </a:gradFill>
              </a:rPr>
              <a:t>Low-precision kernels</a:t>
            </a:r>
            <a:endParaRPr lang="en-US" sz="3600" dirty="0">
              <a:gradFill>
                <a:gsLst>
                  <a:gs pos="2917">
                    <a:schemeClr val="tx1"/>
                  </a:gs>
                  <a:gs pos="30000">
                    <a:schemeClr val="tx1"/>
                  </a:gs>
                </a:gsLst>
                <a:lin ang="5400000" scaled="0"/>
              </a:gradFill>
            </a:endParaRPr>
          </a:p>
        </p:txBody>
      </p:sp>
      <p:sp>
        <p:nvSpPr>
          <p:cNvPr id="42" name="Text Placeholder 1">
            <a:extLst>
              <a:ext uri="{FF2B5EF4-FFF2-40B4-BE49-F238E27FC236}">
                <a16:creationId xmlns:a16="http://schemas.microsoft.com/office/drawing/2014/main" id="{DF94E077-1DD1-4D72-A90B-74BB25EC224A}"/>
              </a:ext>
            </a:extLst>
          </p:cNvPr>
          <p:cNvSpPr>
            <a:spLocks noGrp="1"/>
          </p:cNvSpPr>
          <p:nvPr>
            <p:ph type="body" sz="quarter" idx="10"/>
          </p:nvPr>
        </p:nvSpPr>
        <p:spPr>
          <a:xfrm>
            <a:off x="457201" y="1212850"/>
            <a:ext cx="11522073" cy="1186479"/>
          </a:xfrm>
        </p:spPr>
        <p:txBody>
          <a:bodyPr/>
          <a:lstStyle/>
          <a:p>
            <a:endParaRPr lang="en-US" sz="3200" dirty="0"/>
          </a:p>
          <a:p>
            <a:endParaRPr lang="en-US" sz="3200" dirty="0"/>
          </a:p>
          <a:p>
            <a:pPr lvl="1"/>
            <a:endParaRPr lang="en-US" sz="100" dirty="0"/>
          </a:p>
        </p:txBody>
      </p:sp>
      <p:grpSp>
        <p:nvGrpSpPr>
          <p:cNvPr id="2" name="Group 1">
            <a:extLst>
              <a:ext uri="{FF2B5EF4-FFF2-40B4-BE49-F238E27FC236}">
                <a16:creationId xmlns:a16="http://schemas.microsoft.com/office/drawing/2014/main" id="{C9C148B3-9295-482E-9692-5F467CDC0B1B}"/>
              </a:ext>
            </a:extLst>
          </p:cNvPr>
          <p:cNvGrpSpPr/>
          <p:nvPr/>
        </p:nvGrpSpPr>
        <p:grpSpPr>
          <a:xfrm>
            <a:off x="5837237" y="1744662"/>
            <a:ext cx="5791200" cy="3900952"/>
            <a:chOff x="3246437" y="1668462"/>
            <a:chExt cx="5791200" cy="3900952"/>
          </a:xfrm>
        </p:grpSpPr>
        <p:pic>
          <p:nvPicPr>
            <p:cNvPr id="3" name="Picture 2">
              <a:extLst>
                <a:ext uri="{FF2B5EF4-FFF2-40B4-BE49-F238E27FC236}">
                  <a16:creationId xmlns:a16="http://schemas.microsoft.com/office/drawing/2014/main" id="{55FF97BF-62B2-450E-8C93-39C65A7EB227}"/>
                </a:ext>
              </a:extLst>
            </p:cNvPr>
            <p:cNvPicPr>
              <a:picLocks noChangeAspect="1"/>
            </p:cNvPicPr>
            <p:nvPr/>
          </p:nvPicPr>
          <p:blipFill>
            <a:blip r:embed="rId3"/>
            <a:stretch>
              <a:fillRect/>
            </a:stretch>
          </p:blipFill>
          <p:spPr>
            <a:xfrm>
              <a:off x="3323351" y="1668462"/>
              <a:ext cx="5714286" cy="3900952"/>
            </a:xfrm>
            <a:prstGeom prst="rect">
              <a:avLst/>
            </a:prstGeom>
          </p:spPr>
        </p:pic>
        <p:sp>
          <p:nvSpPr>
            <p:cNvPr id="5" name="Rectangle 4">
              <a:extLst>
                <a:ext uri="{FF2B5EF4-FFF2-40B4-BE49-F238E27FC236}">
                  <a16:creationId xmlns:a16="http://schemas.microsoft.com/office/drawing/2014/main" id="{AD04786B-B851-4169-8433-80169DEA9FE8}"/>
                </a:ext>
              </a:extLst>
            </p:cNvPr>
            <p:cNvSpPr/>
            <p:nvPr/>
          </p:nvSpPr>
          <p:spPr bwMode="auto">
            <a:xfrm>
              <a:off x="3246437" y="1955213"/>
              <a:ext cx="4663440" cy="1295400"/>
            </a:xfrm>
            <a:prstGeom prst="rect">
              <a:avLst/>
            </a:prstGeom>
            <a:solidFill>
              <a:schemeClr val="accent4">
                <a:alpha val="22000"/>
              </a:schemeClr>
            </a:solid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a:extLst>
                <a:ext uri="{FF2B5EF4-FFF2-40B4-BE49-F238E27FC236}">
                  <a16:creationId xmlns:a16="http://schemas.microsoft.com/office/drawing/2014/main" id="{F1E624A2-555F-4DFF-97C6-EAB011E039E1}"/>
                </a:ext>
              </a:extLst>
            </p:cNvPr>
            <p:cNvSpPr/>
            <p:nvPr/>
          </p:nvSpPr>
          <p:spPr bwMode="auto">
            <a:xfrm>
              <a:off x="3246437" y="4012613"/>
              <a:ext cx="4663440" cy="1295400"/>
            </a:xfrm>
            <a:prstGeom prst="rect">
              <a:avLst/>
            </a:prstGeom>
            <a:solidFill>
              <a:schemeClr val="accent5">
                <a:alpha val="22000"/>
              </a:schemeClr>
            </a:solid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7" name="Arrow: Down 6">
              <a:extLst>
                <a:ext uri="{FF2B5EF4-FFF2-40B4-BE49-F238E27FC236}">
                  <a16:creationId xmlns:a16="http://schemas.microsoft.com/office/drawing/2014/main" id="{46254EB9-9D64-46B9-8235-5137A97005E8}"/>
                </a:ext>
              </a:extLst>
            </p:cNvPr>
            <p:cNvSpPr/>
            <p:nvPr/>
          </p:nvSpPr>
          <p:spPr bwMode="auto">
            <a:xfrm>
              <a:off x="5532437" y="3421062"/>
              <a:ext cx="304800" cy="457200"/>
            </a:xfrm>
            <a:prstGeom prst="downArrow">
              <a:avLst/>
            </a:prstGeom>
            <a:solidFill>
              <a:schemeClr val="accent5">
                <a:alpha val="4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10" name="Text Placeholder 1">
            <a:extLst>
              <a:ext uri="{FF2B5EF4-FFF2-40B4-BE49-F238E27FC236}">
                <a16:creationId xmlns:a16="http://schemas.microsoft.com/office/drawing/2014/main" id="{69AE8C6A-6784-444B-85CE-6FF83BC33142}"/>
              </a:ext>
            </a:extLst>
          </p:cNvPr>
          <p:cNvSpPr txBox="1">
            <a:spLocks/>
          </p:cNvSpPr>
          <p:nvPr/>
        </p:nvSpPr>
        <p:spPr>
          <a:xfrm>
            <a:off x="563564" y="1676728"/>
            <a:ext cx="11522073" cy="4030334"/>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200" dirty="0">
                <a:solidFill>
                  <a:schemeClr val="tx1">
                    <a:lumMod val="20000"/>
                    <a:lumOff val="80000"/>
                  </a:schemeClr>
                </a:solidFill>
              </a:rPr>
              <a:t>Binarization</a:t>
            </a:r>
          </a:p>
          <a:p>
            <a:endParaRPr lang="en-US" sz="3200" dirty="0">
              <a:solidFill>
                <a:schemeClr val="tx1">
                  <a:lumMod val="20000"/>
                  <a:lumOff val="80000"/>
                </a:schemeClr>
              </a:solidFill>
            </a:endParaRPr>
          </a:p>
          <a:p>
            <a:r>
              <a:rPr lang="en-US" sz="3200" dirty="0">
                <a:solidFill>
                  <a:schemeClr val="tx1">
                    <a:lumMod val="20000"/>
                    <a:lumOff val="80000"/>
                  </a:schemeClr>
                </a:solidFill>
              </a:rPr>
              <a:t>Integer</a:t>
            </a:r>
          </a:p>
          <a:p>
            <a:endParaRPr lang="en-US" sz="3200" dirty="0"/>
          </a:p>
          <a:p>
            <a:r>
              <a:rPr lang="en-US" sz="3200" dirty="0"/>
              <a:t>Quantization</a:t>
            </a:r>
            <a:endParaRPr lang="en-US" dirty="0"/>
          </a:p>
          <a:p>
            <a:endParaRPr lang="en-US" sz="3200" dirty="0"/>
          </a:p>
          <a:p>
            <a:endParaRPr lang="en-US" sz="3200" dirty="0"/>
          </a:p>
          <a:p>
            <a:pPr lvl="1"/>
            <a:endParaRPr lang="en-US" sz="100" dirty="0"/>
          </a:p>
        </p:txBody>
      </p:sp>
      <p:sp>
        <p:nvSpPr>
          <p:cNvPr id="4" name="Slide Number Placeholder 3">
            <a:extLst>
              <a:ext uri="{FF2B5EF4-FFF2-40B4-BE49-F238E27FC236}">
                <a16:creationId xmlns:a16="http://schemas.microsoft.com/office/drawing/2014/main" id="{7E8C6BC9-8D83-47EC-AB20-785BD45FEC50}"/>
              </a:ext>
            </a:extLst>
          </p:cNvPr>
          <p:cNvSpPr>
            <a:spLocks noGrp="1"/>
          </p:cNvSpPr>
          <p:nvPr>
            <p:ph type="sldNum" sz="quarter" idx="4"/>
          </p:nvPr>
        </p:nvSpPr>
        <p:spPr/>
        <p:txBody>
          <a:bodyPr/>
          <a:lstStyle/>
          <a:p>
            <a:pPr algn="ctr"/>
            <a:fld id="{1BA29183-7CD2-4C0C-A7F1-D2FD10734D96}" type="slidenum">
              <a:rPr lang="en-US" smtClean="0"/>
              <a:pPr algn="ctr"/>
              <a:t>57</a:t>
            </a:fld>
            <a:endParaRPr lang="en-US" dirty="0"/>
          </a:p>
        </p:txBody>
      </p:sp>
    </p:spTree>
    <p:extLst>
      <p:ext uri="{BB962C8B-B14F-4D97-AF65-F5344CB8AC3E}">
        <p14:creationId xmlns:p14="http://schemas.microsoft.com/office/powerpoint/2010/main" val="3085029150"/>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extBox 40"/>
          <p:cNvSpPr txBox="1"/>
          <p:nvPr/>
        </p:nvSpPr>
        <p:spPr>
          <a:xfrm>
            <a:off x="457199" y="296862"/>
            <a:ext cx="11522075" cy="794064"/>
          </a:xfrm>
          <a:prstGeom prst="rect">
            <a:avLst/>
          </a:prstGeom>
          <a:noFill/>
        </p:spPr>
        <p:txBody>
          <a:bodyPr wrap="square" lIns="182880" tIns="146304" rIns="182880" bIns="146304" rtlCol="0">
            <a:spAutoFit/>
          </a:bodyPr>
          <a:lstStyle/>
          <a:p>
            <a:pPr algn="ctr">
              <a:lnSpc>
                <a:spcPct val="90000"/>
              </a:lnSpc>
              <a:spcAft>
                <a:spcPts val="600"/>
              </a:spcAft>
            </a:pPr>
            <a:r>
              <a:rPr lang="en-US" altLang="zh-CN" sz="3600" dirty="0">
                <a:gradFill>
                  <a:gsLst>
                    <a:gs pos="2917">
                      <a:schemeClr val="tx1"/>
                    </a:gs>
                    <a:gs pos="30000">
                      <a:schemeClr val="tx1"/>
                    </a:gs>
                  </a:gsLst>
                  <a:lin ang="5400000" scaled="0"/>
                </a:gradFill>
              </a:rPr>
              <a:t>Two architecture design paths</a:t>
            </a:r>
            <a:endParaRPr lang="en-US" sz="3600" dirty="0">
              <a:gradFill>
                <a:gsLst>
                  <a:gs pos="2917">
                    <a:schemeClr val="tx1"/>
                  </a:gs>
                  <a:gs pos="30000">
                    <a:schemeClr val="tx1"/>
                  </a:gs>
                </a:gsLst>
                <a:lin ang="5400000" scaled="0"/>
              </a:gradFill>
            </a:endParaRPr>
          </a:p>
        </p:txBody>
      </p:sp>
      <p:sp>
        <p:nvSpPr>
          <p:cNvPr id="42" name="Text Placeholder 1">
            <a:extLst>
              <a:ext uri="{FF2B5EF4-FFF2-40B4-BE49-F238E27FC236}">
                <a16:creationId xmlns:a16="http://schemas.microsoft.com/office/drawing/2014/main" id="{DF94E077-1DD1-4D72-A90B-74BB25EC224A}"/>
              </a:ext>
            </a:extLst>
          </p:cNvPr>
          <p:cNvSpPr>
            <a:spLocks noGrp="1"/>
          </p:cNvSpPr>
          <p:nvPr>
            <p:ph type="body" sz="quarter" idx="10"/>
          </p:nvPr>
        </p:nvSpPr>
        <p:spPr>
          <a:xfrm>
            <a:off x="457201" y="1212850"/>
            <a:ext cx="11522073" cy="4605876"/>
          </a:xfrm>
        </p:spPr>
        <p:txBody>
          <a:bodyPr/>
          <a:lstStyle/>
          <a:p>
            <a:r>
              <a:rPr lang="en-US" sz="3200" dirty="0">
                <a:solidFill>
                  <a:schemeClr val="tx1">
                    <a:lumMod val="20000"/>
                    <a:lumOff val="80000"/>
                  </a:schemeClr>
                </a:solidFill>
              </a:rPr>
              <a:t>Going deeper</a:t>
            </a:r>
          </a:p>
          <a:p>
            <a:pPr lvl="1"/>
            <a:r>
              <a:rPr lang="en-US" dirty="0">
                <a:solidFill>
                  <a:schemeClr val="tx1">
                    <a:lumMod val="20000"/>
                    <a:lumOff val="80000"/>
                  </a:schemeClr>
                </a:solidFill>
              </a:rPr>
              <a:t>Stack multiple blocks: </a:t>
            </a:r>
            <a:r>
              <a:rPr lang="en-US" sz="1800" dirty="0">
                <a:solidFill>
                  <a:schemeClr val="tx1">
                    <a:lumMod val="20000"/>
                    <a:lumOff val="80000"/>
                  </a:schemeClr>
                </a:solidFill>
              </a:rPr>
              <a:t>VGG</a:t>
            </a:r>
            <a:endParaRPr lang="en-US" sz="2000" dirty="0">
              <a:solidFill>
                <a:schemeClr val="tx1">
                  <a:lumMod val="20000"/>
                  <a:lumOff val="80000"/>
                </a:schemeClr>
              </a:solidFill>
            </a:endParaRPr>
          </a:p>
          <a:p>
            <a:pPr lvl="1"/>
            <a:r>
              <a:rPr lang="en-US" dirty="0">
                <a:solidFill>
                  <a:schemeClr val="tx1">
                    <a:lumMod val="20000"/>
                    <a:lumOff val="80000"/>
                  </a:schemeClr>
                </a:solidFill>
              </a:rPr>
              <a:t>Improve information flow by skip connections</a:t>
            </a:r>
          </a:p>
          <a:p>
            <a:pPr lvl="2"/>
            <a:r>
              <a:rPr lang="en-US" sz="1800" dirty="0" err="1">
                <a:solidFill>
                  <a:schemeClr val="tx1">
                    <a:lumMod val="20000"/>
                    <a:lumOff val="80000"/>
                  </a:schemeClr>
                </a:solidFill>
              </a:rPr>
              <a:t>GoogleNet</a:t>
            </a:r>
            <a:r>
              <a:rPr lang="en-US" sz="1800" dirty="0">
                <a:solidFill>
                  <a:schemeClr val="tx1">
                    <a:lumMod val="20000"/>
                    <a:lumOff val="80000"/>
                  </a:schemeClr>
                </a:solidFill>
              </a:rPr>
              <a:t>, Highway, </a:t>
            </a:r>
            <a:r>
              <a:rPr lang="en-US" sz="1800" dirty="0" err="1">
                <a:solidFill>
                  <a:schemeClr val="tx1">
                    <a:lumMod val="20000"/>
                    <a:lumOff val="80000"/>
                  </a:schemeClr>
                </a:solidFill>
              </a:rPr>
              <a:t>ResNet</a:t>
            </a:r>
            <a:r>
              <a:rPr lang="en-US" sz="1800" dirty="0">
                <a:solidFill>
                  <a:schemeClr val="tx1">
                    <a:lumMod val="20000"/>
                    <a:lumOff val="80000"/>
                  </a:schemeClr>
                </a:solidFill>
              </a:rPr>
              <a:t>, Deeply-Fused Nets, </a:t>
            </a:r>
            <a:r>
              <a:rPr lang="en-US" sz="1800" dirty="0" err="1">
                <a:solidFill>
                  <a:schemeClr val="tx1">
                    <a:lumMod val="20000"/>
                    <a:lumOff val="80000"/>
                  </a:schemeClr>
                </a:solidFill>
              </a:rPr>
              <a:t>FractalNets</a:t>
            </a:r>
            <a:r>
              <a:rPr lang="en-US" sz="1800" dirty="0">
                <a:solidFill>
                  <a:schemeClr val="tx1">
                    <a:lumMod val="20000"/>
                    <a:lumOff val="80000"/>
                  </a:schemeClr>
                </a:solidFill>
              </a:rPr>
              <a:t>, </a:t>
            </a:r>
            <a:r>
              <a:rPr lang="en-US" sz="1800" dirty="0" err="1">
                <a:solidFill>
                  <a:schemeClr val="tx1">
                    <a:lumMod val="20000"/>
                    <a:lumOff val="80000"/>
                  </a:schemeClr>
                </a:solidFill>
              </a:rPr>
              <a:t>DenseNets</a:t>
            </a:r>
            <a:r>
              <a:rPr lang="en-US" sz="1800" dirty="0">
                <a:solidFill>
                  <a:schemeClr val="tx1">
                    <a:lumMod val="20000"/>
                    <a:lumOff val="80000"/>
                  </a:schemeClr>
                </a:solidFill>
              </a:rPr>
              <a:t>, Merge-and-run</a:t>
            </a:r>
          </a:p>
          <a:p>
            <a:r>
              <a:rPr lang="en-US" sz="3200" dirty="0"/>
              <a:t>Eliminate the redundancy</a:t>
            </a:r>
          </a:p>
          <a:p>
            <a:pPr lvl="1"/>
            <a:r>
              <a:rPr lang="en-US" dirty="0">
                <a:solidFill>
                  <a:schemeClr val="tx1">
                    <a:lumMod val="20000"/>
                    <a:lumOff val="80000"/>
                  </a:schemeClr>
                </a:solidFill>
              </a:rPr>
              <a:t>Convolution operations </a:t>
            </a:r>
          </a:p>
          <a:p>
            <a:pPr lvl="1"/>
            <a:r>
              <a:rPr lang="en-US" dirty="0">
                <a:solidFill>
                  <a:schemeClr val="tx1">
                    <a:lumMod val="20000"/>
                    <a:lumOff val="80000"/>
                  </a:schemeClr>
                </a:solidFill>
              </a:rPr>
              <a:t>Low-precision kernels</a:t>
            </a:r>
          </a:p>
          <a:p>
            <a:pPr lvl="1"/>
            <a:r>
              <a:rPr lang="en-US" dirty="0"/>
              <a:t>Low-rank kernels</a:t>
            </a:r>
          </a:p>
          <a:p>
            <a:endParaRPr lang="en-US" sz="3200" dirty="0"/>
          </a:p>
          <a:p>
            <a:endParaRPr lang="en-US" sz="3200" dirty="0"/>
          </a:p>
          <a:p>
            <a:pPr lvl="1"/>
            <a:endParaRPr lang="en-US" sz="100" dirty="0"/>
          </a:p>
        </p:txBody>
      </p:sp>
      <p:sp>
        <p:nvSpPr>
          <p:cNvPr id="2" name="Slide Number Placeholder 1">
            <a:extLst>
              <a:ext uri="{FF2B5EF4-FFF2-40B4-BE49-F238E27FC236}">
                <a16:creationId xmlns:a16="http://schemas.microsoft.com/office/drawing/2014/main" id="{B198C918-6B2F-4D04-813F-AD4D11D87588}"/>
              </a:ext>
            </a:extLst>
          </p:cNvPr>
          <p:cNvSpPr>
            <a:spLocks noGrp="1"/>
          </p:cNvSpPr>
          <p:nvPr>
            <p:ph type="sldNum" sz="quarter" idx="4"/>
          </p:nvPr>
        </p:nvSpPr>
        <p:spPr/>
        <p:txBody>
          <a:bodyPr/>
          <a:lstStyle/>
          <a:p>
            <a:pPr algn="ctr"/>
            <a:fld id="{1BA29183-7CD2-4C0C-A7F1-D2FD10734D96}" type="slidenum">
              <a:rPr lang="en-US" smtClean="0"/>
              <a:pPr algn="ctr"/>
              <a:t>58</a:t>
            </a:fld>
            <a:endParaRPr lang="en-US" dirty="0"/>
          </a:p>
        </p:txBody>
      </p:sp>
    </p:spTree>
    <p:extLst>
      <p:ext uri="{BB962C8B-B14F-4D97-AF65-F5344CB8AC3E}">
        <p14:creationId xmlns:p14="http://schemas.microsoft.com/office/powerpoint/2010/main" val="2277624388"/>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extBox 40"/>
          <p:cNvSpPr txBox="1"/>
          <p:nvPr/>
        </p:nvSpPr>
        <p:spPr>
          <a:xfrm>
            <a:off x="457199" y="296862"/>
            <a:ext cx="11522075" cy="794064"/>
          </a:xfrm>
          <a:prstGeom prst="rect">
            <a:avLst/>
          </a:prstGeom>
          <a:noFill/>
        </p:spPr>
        <p:txBody>
          <a:bodyPr wrap="square" lIns="182880" tIns="146304" rIns="182880" bIns="146304" rtlCol="0">
            <a:spAutoFit/>
          </a:bodyPr>
          <a:lstStyle/>
          <a:p>
            <a:pPr algn="ctr">
              <a:lnSpc>
                <a:spcPct val="90000"/>
              </a:lnSpc>
              <a:spcAft>
                <a:spcPts val="600"/>
              </a:spcAft>
            </a:pPr>
            <a:r>
              <a:rPr lang="en-US" altLang="zh-CN" sz="3600" dirty="0">
                <a:gradFill>
                  <a:gsLst>
                    <a:gs pos="2917">
                      <a:schemeClr val="tx1"/>
                    </a:gs>
                    <a:gs pos="30000">
                      <a:schemeClr val="tx1"/>
                    </a:gs>
                  </a:gsLst>
                  <a:lin ang="5400000" scaled="0"/>
                </a:gradFill>
              </a:rPr>
              <a:t>Low-rank kernels</a:t>
            </a:r>
            <a:endParaRPr lang="en-US" sz="3600" dirty="0">
              <a:gradFill>
                <a:gsLst>
                  <a:gs pos="2917">
                    <a:schemeClr val="tx1"/>
                  </a:gs>
                  <a:gs pos="30000">
                    <a:schemeClr val="tx1"/>
                  </a:gs>
                </a:gsLst>
                <a:lin ang="5400000" scaled="0"/>
              </a:gradFill>
            </a:endParaRPr>
          </a:p>
        </p:txBody>
      </p:sp>
      <p:pic>
        <p:nvPicPr>
          <p:cNvPr id="16" name="Picture 15">
            <a:extLst>
              <a:ext uri="{FF2B5EF4-FFF2-40B4-BE49-F238E27FC236}">
                <a16:creationId xmlns:a16="http://schemas.microsoft.com/office/drawing/2014/main" id="{547E1DC8-2C78-4B3C-A94B-1C5C3434F24A}"/>
              </a:ext>
            </a:extLst>
          </p:cNvPr>
          <p:cNvPicPr>
            <a:picLocks noChangeAspect="1"/>
          </p:cNvPicPr>
          <p:nvPr/>
        </p:nvPicPr>
        <p:blipFill>
          <a:blip r:embed="rId3"/>
          <a:stretch>
            <a:fillRect/>
          </a:stretch>
        </p:blipFill>
        <p:spPr>
          <a:xfrm>
            <a:off x="5068447" y="2583100"/>
            <a:ext cx="6636190" cy="1904762"/>
          </a:xfrm>
          <a:prstGeom prst="rect">
            <a:avLst/>
          </a:prstGeom>
        </p:spPr>
      </p:pic>
      <p:sp>
        <p:nvSpPr>
          <p:cNvPr id="4" name="Text Placeholder 1">
            <a:extLst>
              <a:ext uri="{FF2B5EF4-FFF2-40B4-BE49-F238E27FC236}">
                <a16:creationId xmlns:a16="http://schemas.microsoft.com/office/drawing/2014/main" id="{F6B50345-0B75-4FAD-BECE-4275BF4C85C9}"/>
              </a:ext>
            </a:extLst>
          </p:cNvPr>
          <p:cNvSpPr txBox="1">
            <a:spLocks/>
          </p:cNvSpPr>
          <p:nvPr/>
        </p:nvSpPr>
        <p:spPr>
          <a:xfrm>
            <a:off x="563564" y="1676728"/>
            <a:ext cx="11522073" cy="2811539"/>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200" dirty="0">
                <a:solidFill>
                  <a:schemeClr val="tx1"/>
                </a:solidFill>
              </a:rPr>
              <a:t>Filter pruning</a:t>
            </a:r>
          </a:p>
          <a:p>
            <a:endParaRPr lang="en-US" sz="3200" dirty="0">
              <a:solidFill>
                <a:schemeClr val="tx1"/>
              </a:solidFill>
            </a:endParaRPr>
          </a:p>
          <a:p>
            <a:r>
              <a:rPr lang="en-US" sz="3200" dirty="0">
                <a:solidFill>
                  <a:schemeClr val="tx1">
                    <a:lumMod val="20000"/>
                    <a:lumOff val="80000"/>
                  </a:schemeClr>
                </a:solidFill>
              </a:rPr>
              <a:t>Channel pruning</a:t>
            </a:r>
            <a:endParaRPr lang="en-US" dirty="0">
              <a:solidFill>
                <a:schemeClr val="tx1">
                  <a:lumMod val="20000"/>
                  <a:lumOff val="80000"/>
                </a:schemeClr>
              </a:solidFill>
            </a:endParaRPr>
          </a:p>
          <a:p>
            <a:endParaRPr lang="en-US" sz="3200" dirty="0"/>
          </a:p>
          <a:p>
            <a:endParaRPr lang="en-US" sz="3200" dirty="0"/>
          </a:p>
          <a:p>
            <a:pPr lvl="1"/>
            <a:endParaRPr lang="en-US" sz="100" dirty="0"/>
          </a:p>
        </p:txBody>
      </p:sp>
      <p:sp>
        <p:nvSpPr>
          <p:cNvPr id="2" name="Slide Number Placeholder 1">
            <a:extLst>
              <a:ext uri="{FF2B5EF4-FFF2-40B4-BE49-F238E27FC236}">
                <a16:creationId xmlns:a16="http://schemas.microsoft.com/office/drawing/2014/main" id="{67C73CC8-E3C4-410D-B3BC-2FEAAD8C75BE}"/>
              </a:ext>
            </a:extLst>
          </p:cNvPr>
          <p:cNvSpPr>
            <a:spLocks noGrp="1"/>
          </p:cNvSpPr>
          <p:nvPr>
            <p:ph type="sldNum" sz="quarter" idx="4"/>
          </p:nvPr>
        </p:nvSpPr>
        <p:spPr/>
        <p:txBody>
          <a:bodyPr/>
          <a:lstStyle/>
          <a:p>
            <a:pPr algn="ctr"/>
            <a:fld id="{1BA29183-7CD2-4C0C-A7F1-D2FD10734D96}" type="slidenum">
              <a:rPr lang="en-US" smtClean="0"/>
              <a:pPr algn="ctr"/>
              <a:t>59</a:t>
            </a:fld>
            <a:endParaRPr lang="en-US" dirty="0"/>
          </a:p>
        </p:txBody>
      </p:sp>
    </p:spTree>
    <p:extLst>
      <p:ext uri="{BB962C8B-B14F-4D97-AF65-F5344CB8AC3E}">
        <p14:creationId xmlns:p14="http://schemas.microsoft.com/office/powerpoint/2010/main" val="3543518083"/>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1382927" y="1516049"/>
            <a:ext cx="9940710" cy="2926096"/>
          </a:xfrm>
          <a:prstGeom prst="rect">
            <a:avLst/>
          </a:prstGeom>
        </p:spPr>
      </p:pic>
      <p:sp>
        <p:nvSpPr>
          <p:cNvPr id="9" name="TextBox 8"/>
          <p:cNvSpPr txBox="1"/>
          <p:nvPr/>
        </p:nvSpPr>
        <p:spPr>
          <a:xfrm>
            <a:off x="457199" y="296862"/>
            <a:ext cx="11522075" cy="794064"/>
          </a:xfrm>
          <a:prstGeom prst="rect">
            <a:avLst/>
          </a:prstGeom>
          <a:noFill/>
        </p:spPr>
        <p:txBody>
          <a:bodyPr wrap="square" lIns="182880" tIns="146304" rIns="182880" bIns="146304" rtlCol="0">
            <a:spAutoFit/>
          </a:bodyPr>
          <a:lstStyle/>
          <a:p>
            <a:pPr algn="ctr">
              <a:lnSpc>
                <a:spcPct val="90000"/>
              </a:lnSpc>
              <a:spcAft>
                <a:spcPts val="600"/>
              </a:spcAft>
            </a:pPr>
            <a:r>
              <a:rPr lang="en-US" sz="3600" dirty="0">
                <a:gradFill>
                  <a:gsLst>
                    <a:gs pos="2917">
                      <a:schemeClr val="tx1"/>
                    </a:gs>
                    <a:gs pos="30000">
                      <a:schemeClr val="tx1"/>
                    </a:gs>
                  </a:gsLst>
                  <a:lin ang="5400000" scaled="0"/>
                </a:gradFill>
              </a:rPr>
              <a:t>Improve information flow</a:t>
            </a:r>
          </a:p>
        </p:txBody>
      </p:sp>
      <p:sp>
        <p:nvSpPr>
          <p:cNvPr id="8" name="TextBox 7"/>
          <p:cNvSpPr txBox="1"/>
          <p:nvPr/>
        </p:nvSpPr>
        <p:spPr>
          <a:xfrm>
            <a:off x="4389435" y="4411662"/>
            <a:ext cx="3657601" cy="1037207"/>
          </a:xfrm>
          <a:prstGeom prst="rect">
            <a:avLst/>
          </a:prstGeom>
          <a:noFill/>
        </p:spPr>
        <p:txBody>
          <a:bodyPr wrap="square" lIns="182880" tIns="146304" rIns="182880" bIns="146304" rtlCol="0">
            <a:spAutoFit/>
          </a:bodyPr>
          <a:lstStyle/>
          <a:p>
            <a:pPr algn="ctr">
              <a:lnSpc>
                <a:spcPct val="90000"/>
              </a:lnSpc>
              <a:spcAft>
                <a:spcPts val="600"/>
              </a:spcAft>
            </a:pPr>
            <a:r>
              <a:rPr lang="en-US" sz="2400" dirty="0">
                <a:solidFill>
                  <a:schemeClr val="tx2">
                    <a:lumMod val="60000"/>
                    <a:lumOff val="40000"/>
                  </a:schemeClr>
                </a:solidFill>
              </a:rPr>
              <a:t>22</a:t>
            </a:r>
            <a:r>
              <a:rPr lang="en-US" sz="2400" dirty="0">
                <a:gradFill>
                  <a:gsLst>
                    <a:gs pos="2917">
                      <a:schemeClr val="tx1"/>
                    </a:gs>
                    <a:gs pos="30000">
                      <a:schemeClr val="tx1"/>
                    </a:gs>
                  </a:gsLst>
                  <a:lin ang="5400000" scaled="0"/>
                </a:gradFill>
              </a:rPr>
              <a:t> layers</a:t>
            </a:r>
          </a:p>
          <a:p>
            <a:pPr algn="ctr">
              <a:lnSpc>
                <a:spcPct val="90000"/>
              </a:lnSpc>
              <a:spcAft>
                <a:spcPts val="600"/>
              </a:spcAft>
            </a:pPr>
            <a:r>
              <a:rPr lang="en-US" sz="2400" dirty="0" err="1">
                <a:gradFill>
                  <a:gsLst>
                    <a:gs pos="2917">
                      <a:schemeClr val="tx1"/>
                    </a:gs>
                    <a:gs pos="30000">
                      <a:schemeClr val="tx1"/>
                    </a:gs>
                  </a:gsLst>
                  <a:lin ang="5400000" scaled="0"/>
                </a:gradFill>
              </a:rPr>
              <a:t>GoogLeNet</a:t>
            </a:r>
            <a:r>
              <a:rPr lang="en-US" sz="2400" dirty="0">
                <a:gradFill>
                  <a:gsLst>
                    <a:gs pos="2917">
                      <a:schemeClr val="tx1"/>
                    </a:gs>
                    <a:gs pos="30000">
                      <a:schemeClr val="tx1"/>
                    </a:gs>
                  </a:gsLst>
                  <a:lin ang="5400000" scaled="0"/>
                </a:gradFill>
              </a:rPr>
              <a:t>, 2014</a:t>
            </a:r>
          </a:p>
        </p:txBody>
      </p:sp>
      <p:sp>
        <p:nvSpPr>
          <p:cNvPr id="2" name="Slide Number Placeholder 1">
            <a:extLst>
              <a:ext uri="{FF2B5EF4-FFF2-40B4-BE49-F238E27FC236}">
                <a16:creationId xmlns:a16="http://schemas.microsoft.com/office/drawing/2014/main" id="{534E5AD8-8FA9-4547-BF16-58BCD624D8B1}"/>
              </a:ext>
            </a:extLst>
          </p:cNvPr>
          <p:cNvSpPr>
            <a:spLocks noGrp="1"/>
          </p:cNvSpPr>
          <p:nvPr>
            <p:ph type="sldNum" sz="quarter" idx="4"/>
          </p:nvPr>
        </p:nvSpPr>
        <p:spPr/>
        <p:txBody>
          <a:bodyPr/>
          <a:lstStyle/>
          <a:p>
            <a:pPr algn="ctr"/>
            <a:fld id="{1BA29183-7CD2-4C0C-A7F1-D2FD10734D96}" type="slidenum">
              <a:rPr lang="en-US" smtClean="0"/>
              <a:pPr algn="ctr"/>
              <a:t>6</a:t>
            </a:fld>
            <a:endParaRPr lang="en-US" dirty="0"/>
          </a:p>
        </p:txBody>
      </p:sp>
    </p:spTree>
    <p:extLst>
      <p:ext uri="{BB962C8B-B14F-4D97-AF65-F5344CB8AC3E}">
        <p14:creationId xmlns:p14="http://schemas.microsoft.com/office/powerpoint/2010/main" val="2868488210"/>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extBox 40"/>
          <p:cNvSpPr txBox="1"/>
          <p:nvPr/>
        </p:nvSpPr>
        <p:spPr>
          <a:xfrm>
            <a:off x="457199" y="296862"/>
            <a:ext cx="11522075" cy="794064"/>
          </a:xfrm>
          <a:prstGeom prst="rect">
            <a:avLst/>
          </a:prstGeom>
          <a:noFill/>
        </p:spPr>
        <p:txBody>
          <a:bodyPr wrap="square" lIns="182880" tIns="146304" rIns="182880" bIns="146304" rtlCol="0">
            <a:spAutoFit/>
          </a:bodyPr>
          <a:lstStyle/>
          <a:p>
            <a:pPr algn="ctr">
              <a:lnSpc>
                <a:spcPct val="90000"/>
              </a:lnSpc>
              <a:spcAft>
                <a:spcPts val="600"/>
              </a:spcAft>
            </a:pPr>
            <a:r>
              <a:rPr lang="en-US" altLang="zh-CN" sz="3600" dirty="0">
                <a:gradFill>
                  <a:gsLst>
                    <a:gs pos="2917">
                      <a:schemeClr val="tx1"/>
                    </a:gs>
                    <a:gs pos="30000">
                      <a:schemeClr val="tx1"/>
                    </a:gs>
                  </a:gsLst>
                  <a:lin ang="5400000" scaled="0"/>
                </a:gradFill>
              </a:rPr>
              <a:t>Low-rank kernels</a:t>
            </a:r>
            <a:endParaRPr lang="en-US" sz="3600" dirty="0">
              <a:gradFill>
                <a:gsLst>
                  <a:gs pos="2917">
                    <a:schemeClr val="tx1"/>
                  </a:gs>
                  <a:gs pos="30000">
                    <a:schemeClr val="tx1"/>
                  </a:gs>
                </a:gsLst>
                <a:lin ang="5400000" scaled="0"/>
              </a:gradFill>
            </a:endParaRPr>
          </a:p>
        </p:txBody>
      </p:sp>
      <p:grpSp>
        <p:nvGrpSpPr>
          <p:cNvPr id="2" name="Group 1">
            <a:extLst>
              <a:ext uri="{FF2B5EF4-FFF2-40B4-BE49-F238E27FC236}">
                <a16:creationId xmlns:a16="http://schemas.microsoft.com/office/drawing/2014/main" id="{B85CBE94-5D48-447D-B678-1A37F67002A5}"/>
              </a:ext>
            </a:extLst>
          </p:cNvPr>
          <p:cNvGrpSpPr/>
          <p:nvPr/>
        </p:nvGrpSpPr>
        <p:grpSpPr>
          <a:xfrm>
            <a:off x="5068447" y="2583100"/>
            <a:ext cx="6636190" cy="1904762"/>
            <a:chOff x="2560637" y="2583100"/>
            <a:chExt cx="6636190" cy="1904762"/>
          </a:xfrm>
        </p:grpSpPr>
        <p:pic>
          <p:nvPicPr>
            <p:cNvPr id="16" name="Picture 15">
              <a:extLst>
                <a:ext uri="{FF2B5EF4-FFF2-40B4-BE49-F238E27FC236}">
                  <a16:creationId xmlns:a16="http://schemas.microsoft.com/office/drawing/2014/main" id="{547E1DC8-2C78-4B3C-A94B-1C5C3434F24A}"/>
                </a:ext>
              </a:extLst>
            </p:cNvPr>
            <p:cNvPicPr>
              <a:picLocks noChangeAspect="1"/>
            </p:cNvPicPr>
            <p:nvPr/>
          </p:nvPicPr>
          <p:blipFill>
            <a:blip r:embed="rId3"/>
            <a:stretch>
              <a:fillRect/>
            </a:stretch>
          </p:blipFill>
          <p:spPr>
            <a:xfrm>
              <a:off x="2560637" y="2583100"/>
              <a:ext cx="6636190" cy="1904762"/>
            </a:xfrm>
            <a:prstGeom prst="rect">
              <a:avLst/>
            </a:prstGeom>
          </p:spPr>
        </p:pic>
        <p:cxnSp>
          <p:nvCxnSpPr>
            <p:cNvPr id="3" name="Straight Connector 2">
              <a:extLst>
                <a:ext uri="{FF2B5EF4-FFF2-40B4-BE49-F238E27FC236}">
                  <a16:creationId xmlns:a16="http://schemas.microsoft.com/office/drawing/2014/main" id="{511F6D1A-6024-46AB-BC96-65C8BEB76919}"/>
                </a:ext>
              </a:extLst>
            </p:cNvPr>
            <p:cNvCxnSpPr/>
            <p:nvPr/>
          </p:nvCxnSpPr>
          <p:spPr>
            <a:xfrm>
              <a:off x="3932237" y="3649662"/>
              <a:ext cx="3962400" cy="0"/>
            </a:xfrm>
            <a:prstGeom prst="line">
              <a:avLst/>
            </a:prstGeom>
            <a:ln w="38100">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531FE656-6B7A-458A-81CD-BE61F7FFE2EF}"/>
                </a:ext>
              </a:extLst>
            </p:cNvPr>
            <p:cNvCxnSpPr/>
            <p:nvPr/>
          </p:nvCxnSpPr>
          <p:spPr>
            <a:xfrm>
              <a:off x="3932237" y="3954462"/>
              <a:ext cx="3962400" cy="0"/>
            </a:xfrm>
            <a:prstGeom prst="line">
              <a:avLst/>
            </a:prstGeom>
            <a:ln w="38100">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74781BF9-CBEA-43BC-A666-F5E8AC3A10A9}"/>
                </a:ext>
              </a:extLst>
            </p:cNvPr>
            <p:cNvCxnSpPr>
              <a:cxnSpLocks/>
            </p:cNvCxnSpPr>
            <p:nvPr/>
          </p:nvCxnSpPr>
          <p:spPr>
            <a:xfrm>
              <a:off x="2713037" y="3649662"/>
              <a:ext cx="533400" cy="0"/>
            </a:xfrm>
            <a:prstGeom prst="line">
              <a:avLst/>
            </a:prstGeom>
            <a:ln w="38100">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491E9B1A-9206-4DDD-A510-99C43D3928F9}"/>
                </a:ext>
              </a:extLst>
            </p:cNvPr>
            <p:cNvCxnSpPr>
              <a:cxnSpLocks/>
            </p:cNvCxnSpPr>
            <p:nvPr/>
          </p:nvCxnSpPr>
          <p:spPr>
            <a:xfrm>
              <a:off x="2713037" y="3954462"/>
              <a:ext cx="533400" cy="0"/>
            </a:xfrm>
            <a:prstGeom prst="line">
              <a:avLst/>
            </a:prstGeom>
            <a:ln w="38100">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0" name="Text Placeholder 1">
            <a:extLst>
              <a:ext uri="{FF2B5EF4-FFF2-40B4-BE49-F238E27FC236}">
                <a16:creationId xmlns:a16="http://schemas.microsoft.com/office/drawing/2014/main" id="{0B540C47-F674-4F09-B81A-427CE8D6D7D7}"/>
              </a:ext>
            </a:extLst>
          </p:cNvPr>
          <p:cNvSpPr txBox="1">
            <a:spLocks/>
          </p:cNvSpPr>
          <p:nvPr/>
        </p:nvSpPr>
        <p:spPr>
          <a:xfrm>
            <a:off x="563564" y="1676728"/>
            <a:ext cx="11522073" cy="2811539"/>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200" dirty="0">
                <a:solidFill>
                  <a:schemeClr val="tx1"/>
                </a:solidFill>
              </a:rPr>
              <a:t>Filter pruning</a:t>
            </a:r>
          </a:p>
          <a:p>
            <a:endParaRPr lang="en-US" sz="3200" dirty="0">
              <a:solidFill>
                <a:schemeClr val="tx1"/>
              </a:solidFill>
            </a:endParaRPr>
          </a:p>
          <a:p>
            <a:r>
              <a:rPr lang="en-US" sz="3200" dirty="0">
                <a:solidFill>
                  <a:schemeClr val="tx1">
                    <a:lumMod val="20000"/>
                    <a:lumOff val="80000"/>
                  </a:schemeClr>
                </a:solidFill>
              </a:rPr>
              <a:t>Channel pruning</a:t>
            </a:r>
            <a:endParaRPr lang="en-US" dirty="0">
              <a:solidFill>
                <a:schemeClr val="tx1">
                  <a:lumMod val="20000"/>
                  <a:lumOff val="80000"/>
                </a:schemeClr>
              </a:solidFill>
            </a:endParaRPr>
          </a:p>
          <a:p>
            <a:endParaRPr lang="en-US" sz="3200" dirty="0"/>
          </a:p>
          <a:p>
            <a:endParaRPr lang="en-US" sz="3200" dirty="0"/>
          </a:p>
          <a:p>
            <a:pPr lvl="1"/>
            <a:endParaRPr lang="en-US" sz="100" dirty="0"/>
          </a:p>
        </p:txBody>
      </p:sp>
      <p:sp>
        <p:nvSpPr>
          <p:cNvPr id="4" name="Slide Number Placeholder 3">
            <a:extLst>
              <a:ext uri="{FF2B5EF4-FFF2-40B4-BE49-F238E27FC236}">
                <a16:creationId xmlns:a16="http://schemas.microsoft.com/office/drawing/2014/main" id="{6EAAD934-AD30-4FE8-9CF0-17B0792A75DB}"/>
              </a:ext>
            </a:extLst>
          </p:cNvPr>
          <p:cNvSpPr>
            <a:spLocks noGrp="1"/>
          </p:cNvSpPr>
          <p:nvPr>
            <p:ph type="sldNum" sz="quarter" idx="4"/>
          </p:nvPr>
        </p:nvSpPr>
        <p:spPr/>
        <p:txBody>
          <a:bodyPr/>
          <a:lstStyle/>
          <a:p>
            <a:pPr algn="ctr"/>
            <a:fld id="{1BA29183-7CD2-4C0C-A7F1-D2FD10734D96}" type="slidenum">
              <a:rPr lang="en-US" smtClean="0"/>
              <a:pPr algn="ctr"/>
              <a:t>60</a:t>
            </a:fld>
            <a:endParaRPr lang="en-US" dirty="0"/>
          </a:p>
        </p:txBody>
      </p:sp>
    </p:spTree>
    <p:extLst>
      <p:ext uri="{BB962C8B-B14F-4D97-AF65-F5344CB8AC3E}">
        <p14:creationId xmlns:p14="http://schemas.microsoft.com/office/powerpoint/2010/main" val="2231299081"/>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extBox 40"/>
          <p:cNvSpPr txBox="1"/>
          <p:nvPr/>
        </p:nvSpPr>
        <p:spPr>
          <a:xfrm>
            <a:off x="457199" y="296862"/>
            <a:ext cx="11522075" cy="794064"/>
          </a:xfrm>
          <a:prstGeom prst="rect">
            <a:avLst/>
          </a:prstGeom>
          <a:noFill/>
        </p:spPr>
        <p:txBody>
          <a:bodyPr wrap="square" lIns="182880" tIns="146304" rIns="182880" bIns="146304" rtlCol="0">
            <a:spAutoFit/>
          </a:bodyPr>
          <a:lstStyle/>
          <a:p>
            <a:pPr algn="ctr">
              <a:lnSpc>
                <a:spcPct val="90000"/>
              </a:lnSpc>
              <a:spcAft>
                <a:spcPts val="600"/>
              </a:spcAft>
            </a:pPr>
            <a:r>
              <a:rPr lang="en-US" altLang="zh-CN" sz="3600" dirty="0">
                <a:gradFill>
                  <a:gsLst>
                    <a:gs pos="2917">
                      <a:schemeClr val="tx1"/>
                    </a:gs>
                    <a:gs pos="30000">
                      <a:schemeClr val="tx1"/>
                    </a:gs>
                  </a:gsLst>
                  <a:lin ang="5400000" scaled="0"/>
                </a:gradFill>
              </a:rPr>
              <a:t>Low-rank kernels</a:t>
            </a:r>
            <a:endParaRPr lang="en-US" sz="3600" dirty="0">
              <a:gradFill>
                <a:gsLst>
                  <a:gs pos="2917">
                    <a:schemeClr val="tx1"/>
                  </a:gs>
                  <a:gs pos="30000">
                    <a:schemeClr val="tx1"/>
                  </a:gs>
                </a:gsLst>
                <a:lin ang="5400000" scaled="0"/>
              </a:gradFill>
            </a:endParaRPr>
          </a:p>
        </p:txBody>
      </p:sp>
      <p:pic>
        <p:nvPicPr>
          <p:cNvPr id="16" name="Picture 15">
            <a:extLst>
              <a:ext uri="{FF2B5EF4-FFF2-40B4-BE49-F238E27FC236}">
                <a16:creationId xmlns:a16="http://schemas.microsoft.com/office/drawing/2014/main" id="{547E1DC8-2C78-4B3C-A94B-1C5C3434F24A}"/>
              </a:ext>
            </a:extLst>
          </p:cNvPr>
          <p:cNvPicPr>
            <a:picLocks noChangeAspect="1"/>
          </p:cNvPicPr>
          <p:nvPr/>
        </p:nvPicPr>
        <p:blipFill>
          <a:blip r:embed="rId3"/>
          <a:stretch>
            <a:fillRect/>
          </a:stretch>
        </p:blipFill>
        <p:spPr>
          <a:xfrm>
            <a:off x="5068447" y="2583100"/>
            <a:ext cx="6636190" cy="1904762"/>
          </a:xfrm>
          <a:prstGeom prst="rect">
            <a:avLst/>
          </a:prstGeom>
        </p:spPr>
      </p:pic>
      <p:sp>
        <p:nvSpPr>
          <p:cNvPr id="4" name="Text Placeholder 1">
            <a:extLst>
              <a:ext uri="{FF2B5EF4-FFF2-40B4-BE49-F238E27FC236}">
                <a16:creationId xmlns:a16="http://schemas.microsoft.com/office/drawing/2014/main" id="{DA7FBEC4-23EE-48CC-8196-322896C42501}"/>
              </a:ext>
            </a:extLst>
          </p:cNvPr>
          <p:cNvSpPr txBox="1">
            <a:spLocks/>
          </p:cNvSpPr>
          <p:nvPr/>
        </p:nvSpPr>
        <p:spPr>
          <a:xfrm>
            <a:off x="563564" y="1676728"/>
            <a:ext cx="11522073" cy="2811539"/>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200" dirty="0">
                <a:solidFill>
                  <a:schemeClr val="tx1">
                    <a:lumMod val="20000"/>
                    <a:lumOff val="80000"/>
                  </a:schemeClr>
                </a:solidFill>
              </a:rPr>
              <a:t>Filter pruning</a:t>
            </a:r>
          </a:p>
          <a:p>
            <a:endParaRPr lang="en-US" sz="3200" dirty="0">
              <a:solidFill>
                <a:schemeClr val="tx1"/>
              </a:solidFill>
            </a:endParaRPr>
          </a:p>
          <a:p>
            <a:r>
              <a:rPr lang="en-US" sz="3200" dirty="0">
                <a:solidFill>
                  <a:schemeClr val="tx1"/>
                </a:solidFill>
              </a:rPr>
              <a:t>Channel pruning</a:t>
            </a:r>
            <a:endParaRPr lang="en-US" dirty="0">
              <a:solidFill>
                <a:schemeClr val="tx1"/>
              </a:solidFill>
            </a:endParaRPr>
          </a:p>
          <a:p>
            <a:endParaRPr lang="en-US" sz="3200" dirty="0"/>
          </a:p>
          <a:p>
            <a:endParaRPr lang="en-US" sz="3200" dirty="0"/>
          </a:p>
          <a:p>
            <a:pPr lvl="1"/>
            <a:endParaRPr lang="en-US" sz="100" dirty="0"/>
          </a:p>
        </p:txBody>
      </p:sp>
      <p:sp>
        <p:nvSpPr>
          <p:cNvPr id="2" name="Slide Number Placeholder 1">
            <a:extLst>
              <a:ext uri="{FF2B5EF4-FFF2-40B4-BE49-F238E27FC236}">
                <a16:creationId xmlns:a16="http://schemas.microsoft.com/office/drawing/2014/main" id="{D91C221A-3516-4E3D-A08E-A6E5317CD770}"/>
              </a:ext>
            </a:extLst>
          </p:cNvPr>
          <p:cNvSpPr>
            <a:spLocks noGrp="1"/>
          </p:cNvSpPr>
          <p:nvPr>
            <p:ph type="sldNum" sz="quarter" idx="4"/>
          </p:nvPr>
        </p:nvSpPr>
        <p:spPr/>
        <p:txBody>
          <a:bodyPr/>
          <a:lstStyle/>
          <a:p>
            <a:pPr algn="ctr"/>
            <a:fld id="{1BA29183-7CD2-4C0C-A7F1-D2FD10734D96}" type="slidenum">
              <a:rPr lang="en-US" smtClean="0"/>
              <a:pPr algn="ctr"/>
              <a:t>61</a:t>
            </a:fld>
            <a:endParaRPr lang="en-US" dirty="0"/>
          </a:p>
        </p:txBody>
      </p:sp>
    </p:spTree>
    <p:extLst>
      <p:ext uri="{BB962C8B-B14F-4D97-AF65-F5344CB8AC3E}">
        <p14:creationId xmlns:p14="http://schemas.microsoft.com/office/powerpoint/2010/main" val="4173764943"/>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extBox 40"/>
          <p:cNvSpPr txBox="1"/>
          <p:nvPr/>
        </p:nvSpPr>
        <p:spPr>
          <a:xfrm>
            <a:off x="457199" y="296862"/>
            <a:ext cx="11522075" cy="794064"/>
          </a:xfrm>
          <a:prstGeom prst="rect">
            <a:avLst/>
          </a:prstGeom>
          <a:noFill/>
        </p:spPr>
        <p:txBody>
          <a:bodyPr wrap="square" lIns="182880" tIns="146304" rIns="182880" bIns="146304" rtlCol="0">
            <a:spAutoFit/>
          </a:bodyPr>
          <a:lstStyle/>
          <a:p>
            <a:pPr algn="ctr">
              <a:lnSpc>
                <a:spcPct val="90000"/>
              </a:lnSpc>
              <a:spcAft>
                <a:spcPts val="600"/>
              </a:spcAft>
            </a:pPr>
            <a:r>
              <a:rPr lang="en-US" altLang="zh-CN" sz="3600" dirty="0">
                <a:gradFill>
                  <a:gsLst>
                    <a:gs pos="2917">
                      <a:schemeClr val="tx1"/>
                    </a:gs>
                    <a:gs pos="30000">
                      <a:schemeClr val="tx1"/>
                    </a:gs>
                  </a:gsLst>
                  <a:lin ang="5400000" scaled="0"/>
                </a:gradFill>
              </a:rPr>
              <a:t>Low-rank kernels</a:t>
            </a:r>
            <a:endParaRPr lang="en-US" sz="3600" dirty="0">
              <a:gradFill>
                <a:gsLst>
                  <a:gs pos="2917">
                    <a:schemeClr val="tx1"/>
                  </a:gs>
                  <a:gs pos="30000">
                    <a:schemeClr val="tx1"/>
                  </a:gs>
                </a:gsLst>
                <a:lin ang="5400000" scaled="0"/>
              </a:gradFill>
            </a:endParaRPr>
          </a:p>
        </p:txBody>
      </p:sp>
      <p:pic>
        <p:nvPicPr>
          <p:cNvPr id="9" name="Picture 8">
            <a:extLst>
              <a:ext uri="{FF2B5EF4-FFF2-40B4-BE49-F238E27FC236}">
                <a16:creationId xmlns:a16="http://schemas.microsoft.com/office/drawing/2014/main" id="{AB4F0089-6C92-4337-80E1-D871C8C609AA}"/>
              </a:ext>
            </a:extLst>
          </p:cNvPr>
          <p:cNvPicPr>
            <a:picLocks noChangeAspect="1"/>
          </p:cNvPicPr>
          <p:nvPr/>
        </p:nvPicPr>
        <p:blipFill>
          <a:blip r:embed="rId3"/>
          <a:stretch>
            <a:fillRect/>
          </a:stretch>
        </p:blipFill>
        <p:spPr>
          <a:xfrm>
            <a:off x="5068447" y="2583100"/>
            <a:ext cx="6636190" cy="1904762"/>
          </a:xfrm>
          <a:prstGeom prst="rect">
            <a:avLst/>
          </a:prstGeom>
        </p:spPr>
      </p:pic>
      <p:cxnSp>
        <p:nvCxnSpPr>
          <p:cNvPr id="12" name="Straight Connector 11">
            <a:extLst>
              <a:ext uri="{FF2B5EF4-FFF2-40B4-BE49-F238E27FC236}">
                <a16:creationId xmlns:a16="http://schemas.microsoft.com/office/drawing/2014/main" id="{59F4D354-8D74-4660-A09A-E55E307284D8}"/>
              </a:ext>
            </a:extLst>
          </p:cNvPr>
          <p:cNvCxnSpPr/>
          <p:nvPr/>
        </p:nvCxnSpPr>
        <p:spPr>
          <a:xfrm>
            <a:off x="8268847" y="2963862"/>
            <a:ext cx="0" cy="1066800"/>
          </a:xfrm>
          <a:prstGeom prst="line">
            <a:avLst/>
          </a:prstGeom>
          <a:ln w="38100">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C9F3206-1AEF-40B8-8D7C-771A23FC8B12}"/>
              </a:ext>
            </a:extLst>
          </p:cNvPr>
          <p:cNvCxnSpPr/>
          <p:nvPr/>
        </p:nvCxnSpPr>
        <p:spPr>
          <a:xfrm>
            <a:off x="9030847" y="2963862"/>
            <a:ext cx="0" cy="1066800"/>
          </a:xfrm>
          <a:prstGeom prst="line">
            <a:avLst/>
          </a:prstGeom>
          <a:ln w="38100">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5AE52D7E-E8F6-425E-ABD1-AD4F58150D08}"/>
              </a:ext>
            </a:extLst>
          </p:cNvPr>
          <p:cNvCxnSpPr/>
          <p:nvPr/>
        </p:nvCxnSpPr>
        <p:spPr>
          <a:xfrm>
            <a:off x="11012047" y="3649662"/>
            <a:ext cx="609600" cy="0"/>
          </a:xfrm>
          <a:prstGeom prst="line">
            <a:avLst/>
          </a:prstGeom>
          <a:ln w="38100">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D5451D74-66E7-47B5-9566-320D5D3DC920}"/>
              </a:ext>
            </a:extLst>
          </p:cNvPr>
          <p:cNvCxnSpPr/>
          <p:nvPr/>
        </p:nvCxnSpPr>
        <p:spPr>
          <a:xfrm>
            <a:off x="11012047" y="3344862"/>
            <a:ext cx="609600" cy="0"/>
          </a:xfrm>
          <a:prstGeom prst="line">
            <a:avLst/>
          </a:prstGeom>
          <a:ln w="38100">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3CE8F55C-3E62-4405-8FC2-EF7A4E679EFC}"/>
              </a:ext>
            </a:extLst>
          </p:cNvPr>
          <p:cNvSpPr/>
          <p:nvPr/>
        </p:nvSpPr>
        <p:spPr bwMode="auto">
          <a:xfrm>
            <a:off x="4916047" y="2811462"/>
            <a:ext cx="1219188" cy="13716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10" name="Text Placeholder 1">
            <a:extLst>
              <a:ext uri="{FF2B5EF4-FFF2-40B4-BE49-F238E27FC236}">
                <a16:creationId xmlns:a16="http://schemas.microsoft.com/office/drawing/2014/main" id="{6B9B3FB2-0B00-4C90-9A11-CC2091A01257}"/>
              </a:ext>
            </a:extLst>
          </p:cNvPr>
          <p:cNvSpPr txBox="1">
            <a:spLocks/>
          </p:cNvSpPr>
          <p:nvPr/>
        </p:nvSpPr>
        <p:spPr>
          <a:xfrm>
            <a:off x="563564" y="1676728"/>
            <a:ext cx="11522073" cy="2811539"/>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200" dirty="0">
                <a:solidFill>
                  <a:schemeClr val="tx1">
                    <a:lumMod val="20000"/>
                    <a:lumOff val="80000"/>
                  </a:schemeClr>
                </a:solidFill>
              </a:rPr>
              <a:t>Filter pruning</a:t>
            </a:r>
          </a:p>
          <a:p>
            <a:endParaRPr lang="en-US" sz="3200" dirty="0">
              <a:solidFill>
                <a:schemeClr val="tx1"/>
              </a:solidFill>
            </a:endParaRPr>
          </a:p>
          <a:p>
            <a:r>
              <a:rPr lang="en-US" sz="3200" dirty="0">
                <a:solidFill>
                  <a:schemeClr val="tx1"/>
                </a:solidFill>
              </a:rPr>
              <a:t>Channel pruning</a:t>
            </a:r>
            <a:endParaRPr lang="en-US" dirty="0">
              <a:solidFill>
                <a:schemeClr val="tx1"/>
              </a:solidFill>
            </a:endParaRPr>
          </a:p>
          <a:p>
            <a:endParaRPr lang="en-US" sz="3200" dirty="0"/>
          </a:p>
          <a:p>
            <a:endParaRPr lang="en-US" sz="3200" dirty="0"/>
          </a:p>
          <a:p>
            <a:pPr lvl="1"/>
            <a:endParaRPr lang="en-US" sz="100" dirty="0"/>
          </a:p>
        </p:txBody>
      </p:sp>
      <p:sp>
        <p:nvSpPr>
          <p:cNvPr id="3" name="Slide Number Placeholder 2">
            <a:extLst>
              <a:ext uri="{FF2B5EF4-FFF2-40B4-BE49-F238E27FC236}">
                <a16:creationId xmlns:a16="http://schemas.microsoft.com/office/drawing/2014/main" id="{663574F1-8AB0-491E-BF2D-57E176156F18}"/>
              </a:ext>
            </a:extLst>
          </p:cNvPr>
          <p:cNvSpPr>
            <a:spLocks noGrp="1"/>
          </p:cNvSpPr>
          <p:nvPr>
            <p:ph type="sldNum" sz="quarter" idx="4"/>
          </p:nvPr>
        </p:nvSpPr>
        <p:spPr/>
        <p:txBody>
          <a:bodyPr/>
          <a:lstStyle/>
          <a:p>
            <a:pPr algn="ctr"/>
            <a:fld id="{1BA29183-7CD2-4C0C-A7F1-D2FD10734D96}" type="slidenum">
              <a:rPr lang="en-US" smtClean="0"/>
              <a:pPr algn="ctr"/>
              <a:t>62</a:t>
            </a:fld>
            <a:endParaRPr lang="en-US" dirty="0"/>
          </a:p>
        </p:txBody>
      </p:sp>
    </p:spTree>
    <p:extLst>
      <p:ext uri="{BB962C8B-B14F-4D97-AF65-F5344CB8AC3E}">
        <p14:creationId xmlns:p14="http://schemas.microsoft.com/office/powerpoint/2010/main" val="12381699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2" fill="hold" grpId="0" nodeType="clickEffect">
                                  <p:stCondLst>
                                    <p:cond delay="0"/>
                                  </p:stCondLst>
                                  <p:childTnLst>
                                    <p:animEffect transition="out" filter="wipe(right)">
                                      <p:cBhvr>
                                        <p:cTn id="6" dur="500"/>
                                        <p:tgtEl>
                                          <p:spTgt spid="2"/>
                                        </p:tgtEl>
                                      </p:cBhvr>
                                    </p:animEffect>
                                    <p:set>
                                      <p:cBhvr>
                                        <p:cTn id="7" dur="1" fill="hold">
                                          <p:stCondLst>
                                            <p:cond delay="4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extBox 40"/>
          <p:cNvSpPr txBox="1"/>
          <p:nvPr/>
        </p:nvSpPr>
        <p:spPr>
          <a:xfrm>
            <a:off x="457199" y="296862"/>
            <a:ext cx="11522075" cy="794064"/>
          </a:xfrm>
          <a:prstGeom prst="rect">
            <a:avLst/>
          </a:prstGeom>
          <a:noFill/>
        </p:spPr>
        <p:txBody>
          <a:bodyPr wrap="square" lIns="182880" tIns="146304" rIns="182880" bIns="146304" rtlCol="0">
            <a:spAutoFit/>
          </a:bodyPr>
          <a:lstStyle/>
          <a:p>
            <a:pPr algn="ctr">
              <a:lnSpc>
                <a:spcPct val="90000"/>
              </a:lnSpc>
              <a:spcAft>
                <a:spcPts val="600"/>
              </a:spcAft>
            </a:pPr>
            <a:r>
              <a:rPr lang="en-US" altLang="zh-CN" sz="3600" dirty="0">
                <a:gradFill>
                  <a:gsLst>
                    <a:gs pos="2917">
                      <a:schemeClr val="tx1"/>
                    </a:gs>
                    <a:gs pos="30000">
                      <a:schemeClr val="tx1"/>
                    </a:gs>
                  </a:gsLst>
                  <a:lin ang="5400000" scaled="0"/>
                </a:gradFill>
              </a:rPr>
              <a:t>Two architecture design paths</a:t>
            </a:r>
            <a:endParaRPr lang="en-US" sz="3600" dirty="0">
              <a:gradFill>
                <a:gsLst>
                  <a:gs pos="2917">
                    <a:schemeClr val="tx1"/>
                  </a:gs>
                  <a:gs pos="30000">
                    <a:schemeClr val="tx1"/>
                  </a:gs>
                </a:gsLst>
                <a:lin ang="5400000" scaled="0"/>
              </a:gradFill>
            </a:endParaRPr>
          </a:p>
        </p:txBody>
      </p:sp>
      <p:sp>
        <p:nvSpPr>
          <p:cNvPr id="42" name="Text Placeholder 1">
            <a:extLst>
              <a:ext uri="{FF2B5EF4-FFF2-40B4-BE49-F238E27FC236}">
                <a16:creationId xmlns:a16="http://schemas.microsoft.com/office/drawing/2014/main" id="{DF94E077-1DD1-4D72-A90B-74BB25EC224A}"/>
              </a:ext>
            </a:extLst>
          </p:cNvPr>
          <p:cNvSpPr>
            <a:spLocks noGrp="1"/>
          </p:cNvSpPr>
          <p:nvPr>
            <p:ph type="body" sz="quarter" idx="10"/>
          </p:nvPr>
        </p:nvSpPr>
        <p:spPr>
          <a:xfrm>
            <a:off x="457201" y="1212850"/>
            <a:ext cx="11522073" cy="5012141"/>
          </a:xfrm>
        </p:spPr>
        <p:txBody>
          <a:bodyPr/>
          <a:lstStyle/>
          <a:p>
            <a:r>
              <a:rPr lang="en-US" sz="3200" dirty="0">
                <a:solidFill>
                  <a:schemeClr val="tx1">
                    <a:lumMod val="20000"/>
                    <a:lumOff val="80000"/>
                  </a:schemeClr>
                </a:solidFill>
              </a:rPr>
              <a:t>Going deeper</a:t>
            </a:r>
          </a:p>
          <a:p>
            <a:pPr lvl="1"/>
            <a:r>
              <a:rPr lang="en-US" dirty="0">
                <a:solidFill>
                  <a:schemeClr val="tx1">
                    <a:lumMod val="20000"/>
                    <a:lumOff val="80000"/>
                  </a:schemeClr>
                </a:solidFill>
              </a:rPr>
              <a:t>Stack multiple blocks: </a:t>
            </a:r>
            <a:r>
              <a:rPr lang="en-US" sz="1800" dirty="0">
                <a:solidFill>
                  <a:schemeClr val="tx1">
                    <a:lumMod val="20000"/>
                    <a:lumOff val="80000"/>
                  </a:schemeClr>
                </a:solidFill>
              </a:rPr>
              <a:t>VGG</a:t>
            </a:r>
            <a:endParaRPr lang="en-US" sz="2000" dirty="0">
              <a:solidFill>
                <a:schemeClr val="tx1">
                  <a:lumMod val="20000"/>
                  <a:lumOff val="80000"/>
                </a:schemeClr>
              </a:solidFill>
            </a:endParaRPr>
          </a:p>
          <a:p>
            <a:pPr lvl="1"/>
            <a:r>
              <a:rPr lang="en-US" dirty="0">
                <a:solidFill>
                  <a:schemeClr val="tx1">
                    <a:lumMod val="20000"/>
                    <a:lumOff val="80000"/>
                  </a:schemeClr>
                </a:solidFill>
              </a:rPr>
              <a:t>Improve information flow by skip connections</a:t>
            </a:r>
          </a:p>
          <a:p>
            <a:pPr lvl="2"/>
            <a:r>
              <a:rPr lang="en-US" sz="1800" dirty="0" err="1">
                <a:solidFill>
                  <a:schemeClr val="tx1">
                    <a:lumMod val="20000"/>
                    <a:lumOff val="80000"/>
                  </a:schemeClr>
                </a:solidFill>
              </a:rPr>
              <a:t>GoogleNet</a:t>
            </a:r>
            <a:r>
              <a:rPr lang="en-US" sz="1800" dirty="0">
                <a:solidFill>
                  <a:schemeClr val="tx1">
                    <a:lumMod val="20000"/>
                    <a:lumOff val="80000"/>
                  </a:schemeClr>
                </a:solidFill>
              </a:rPr>
              <a:t>, Highway, </a:t>
            </a:r>
            <a:r>
              <a:rPr lang="en-US" sz="1800" dirty="0" err="1">
                <a:solidFill>
                  <a:schemeClr val="tx1">
                    <a:lumMod val="20000"/>
                    <a:lumOff val="80000"/>
                  </a:schemeClr>
                </a:solidFill>
              </a:rPr>
              <a:t>ResNet</a:t>
            </a:r>
            <a:r>
              <a:rPr lang="en-US" sz="1800" dirty="0">
                <a:solidFill>
                  <a:schemeClr val="tx1">
                    <a:lumMod val="20000"/>
                    <a:lumOff val="80000"/>
                  </a:schemeClr>
                </a:solidFill>
              </a:rPr>
              <a:t>, Deeply-Fused Nets, </a:t>
            </a:r>
            <a:r>
              <a:rPr lang="en-US" sz="1800" dirty="0" err="1">
                <a:solidFill>
                  <a:schemeClr val="tx1">
                    <a:lumMod val="20000"/>
                    <a:lumOff val="80000"/>
                  </a:schemeClr>
                </a:solidFill>
              </a:rPr>
              <a:t>FractalNets</a:t>
            </a:r>
            <a:r>
              <a:rPr lang="en-US" sz="1800" dirty="0">
                <a:solidFill>
                  <a:schemeClr val="tx1">
                    <a:lumMod val="20000"/>
                    <a:lumOff val="80000"/>
                  </a:schemeClr>
                </a:solidFill>
              </a:rPr>
              <a:t>, </a:t>
            </a:r>
            <a:r>
              <a:rPr lang="en-US" sz="1800" dirty="0" err="1">
                <a:solidFill>
                  <a:schemeClr val="tx1">
                    <a:lumMod val="20000"/>
                    <a:lumOff val="80000"/>
                  </a:schemeClr>
                </a:solidFill>
              </a:rPr>
              <a:t>DenseNets</a:t>
            </a:r>
            <a:r>
              <a:rPr lang="en-US" sz="1800" dirty="0">
                <a:solidFill>
                  <a:schemeClr val="tx1">
                    <a:lumMod val="20000"/>
                    <a:lumOff val="80000"/>
                  </a:schemeClr>
                </a:solidFill>
              </a:rPr>
              <a:t>, Merge-and-run</a:t>
            </a:r>
          </a:p>
          <a:p>
            <a:r>
              <a:rPr lang="en-US" sz="3200" dirty="0"/>
              <a:t>Eliminate the redundancy</a:t>
            </a:r>
          </a:p>
          <a:p>
            <a:pPr lvl="1"/>
            <a:r>
              <a:rPr lang="en-US" dirty="0">
                <a:solidFill>
                  <a:schemeClr val="tx1">
                    <a:lumMod val="20000"/>
                    <a:lumOff val="80000"/>
                  </a:schemeClr>
                </a:solidFill>
              </a:rPr>
              <a:t>Convolution operations </a:t>
            </a:r>
          </a:p>
          <a:p>
            <a:pPr lvl="1"/>
            <a:r>
              <a:rPr lang="en-US" dirty="0">
                <a:solidFill>
                  <a:schemeClr val="tx1">
                    <a:lumMod val="20000"/>
                    <a:lumOff val="80000"/>
                  </a:schemeClr>
                </a:solidFill>
              </a:rPr>
              <a:t>Low-precision kernels</a:t>
            </a:r>
          </a:p>
          <a:p>
            <a:pPr lvl="1"/>
            <a:r>
              <a:rPr lang="en-US" dirty="0">
                <a:solidFill>
                  <a:schemeClr val="tx1">
                    <a:lumMod val="20000"/>
                    <a:lumOff val="80000"/>
                  </a:schemeClr>
                </a:solidFill>
              </a:rPr>
              <a:t>Low-rank kernels</a:t>
            </a:r>
          </a:p>
          <a:p>
            <a:pPr lvl="1"/>
            <a:r>
              <a:rPr lang="en-US" dirty="0"/>
              <a:t>Composition from low-rank kernels</a:t>
            </a:r>
          </a:p>
          <a:p>
            <a:endParaRPr lang="en-US" sz="3200" dirty="0"/>
          </a:p>
          <a:p>
            <a:endParaRPr lang="en-US" sz="3200" dirty="0"/>
          </a:p>
          <a:p>
            <a:pPr lvl="1"/>
            <a:endParaRPr lang="en-US" sz="100" dirty="0"/>
          </a:p>
        </p:txBody>
      </p:sp>
      <p:sp>
        <p:nvSpPr>
          <p:cNvPr id="2" name="Slide Number Placeholder 1">
            <a:extLst>
              <a:ext uri="{FF2B5EF4-FFF2-40B4-BE49-F238E27FC236}">
                <a16:creationId xmlns:a16="http://schemas.microsoft.com/office/drawing/2014/main" id="{8220A697-E487-4C13-9D53-D47211E740CC}"/>
              </a:ext>
            </a:extLst>
          </p:cNvPr>
          <p:cNvSpPr>
            <a:spLocks noGrp="1"/>
          </p:cNvSpPr>
          <p:nvPr>
            <p:ph type="sldNum" sz="quarter" idx="4"/>
          </p:nvPr>
        </p:nvSpPr>
        <p:spPr/>
        <p:txBody>
          <a:bodyPr/>
          <a:lstStyle/>
          <a:p>
            <a:pPr algn="ctr"/>
            <a:fld id="{1BA29183-7CD2-4C0C-A7F1-D2FD10734D96}" type="slidenum">
              <a:rPr lang="en-US" smtClean="0"/>
              <a:pPr algn="ctr"/>
              <a:t>63</a:t>
            </a:fld>
            <a:endParaRPr lang="en-US" dirty="0"/>
          </a:p>
        </p:txBody>
      </p:sp>
    </p:spTree>
    <p:extLst>
      <p:ext uri="{BB962C8B-B14F-4D97-AF65-F5344CB8AC3E}">
        <p14:creationId xmlns:p14="http://schemas.microsoft.com/office/powerpoint/2010/main" val="309340149"/>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extBox 40"/>
          <p:cNvSpPr txBox="1"/>
          <p:nvPr/>
        </p:nvSpPr>
        <p:spPr>
          <a:xfrm>
            <a:off x="457199" y="296862"/>
            <a:ext cx="11522075" cy="794064"/>
          </a:xfrm>
          <a:prstGeom prst="rect">
            <a:avLst/>
          </a:prstGeom>
          <a:noFill/>
        </p:spPr>
        <p:txBody>
          <a:bodyPr wrap="square" lIns="182880" tIns="146304" rIns="182880" bIns="146304" rtlCol="0">
            <a:spAutoFit/>
          </a:bodyPr>
          <a:lstStyle/>
          <a:p>
            <a:pPr algn="ctr">
              <a:lnSpc>
                <a:spcPct val="90000"/>
              </a:lnSpc>
              <a:spcAft>
                <a:spcPts val="600"/>
              </a:spcAft>
            </a:pPr>
            <a:r>
              <a:rPr lang="en-US" altLang="zh-CN" sz="3600" dirty="0">
                <a:gradFill>
                  <a:gsLst>
                    <a:gs pos="2917">
                      <a:schemeClr val="tx1"/>
                    </a:gs>
                    <a:gs pos="30000">
                      <a:schemeClr val="tx1"/>
                    </a:gs>
                  </a:gsLst>
                  <a:lin ang="5400000" scaled="0"/>
                </a:gradFill>
              </a:rPr>
              <a:t>Composition from low-rank kernels</a:t>
            </a:r>
            <a:endParaRPr lang="en-US" sz="3600" dirty="0">
              <a:gradFill>
                <a:gsLst>
                  <a:gs pos="2917">
                    <a:schemeClr val="tx1"/>
                  </a:gs>
                  <a:gs pos="30000">
                    <a:schemeClr val="tx1"/>
                  </a:gs>
                </a:gsLst>
                <a:lin ang="5400000" scaled="0"/>
              </a:gradFill>
            </a:endParaRPr>
          </a:p>
        </p:txBody>
      </p:sp>
      <p:pic>
        <p:nvPicPr>
          <p:cNvPr id="3" name="Picture 2">
            <a:extLst>
              <a:ext uri="{FF2B5EF4-FFF2-40B4-BE49-F238E27FC236}">
                <a16:creationId xmlns:a16="http://schemas.microsoft.com/office/drawing/2014/main" id="{9494ECFD-4BA9-4338-8F7F-64FDDA80D7EB}"/>
              </a:ext>
            </a:extLst>
          </p:cNvPr>
          <p:cNvPicPr>
            <a:picLocks noChangeAspect="1"/>
          </p:cNvPicPr>
          <p:nvPr/>
        </p:nvPicPr>
        <p:blipFill>
          <a:blip r:embed="rId3"/>
          <a:stretch>
            <a:fillRect/>
          </a:stretch>
        </p:blipFill>
        <p:spPr>
          <a:xfrm>
            <a:off x="2027237" y="1668462"/>
            <a:ext cx="7696200" cy="4008120"/>
          </a:xfrm>
          <a:prstGeom prst="rect">
            <a:avLst/>
          </a:prstGeom>
        </p:spPr>
      </p:pic>
      <p:sp>
        <p:nvSpPr>
          <p:cNvPr id="2" name="Rectangle 1">
            <a:extLst>
              <a:ext uri="{FF2B5EF4-FFF2-40B4-BE49-F238E27FC236}">
                <a16:creationId xmlns:a16="http://schemas.microsoft.com/office/drawing/2014/main" id="{403CE27B-4233-4B6B-B57C-ED72A5468FB7}"/>
              </a:ext>
            </a:extLst>
          </p:cNvPr>
          <p:cNvSpPr/>
          <p:nvPr/>
        </p:nvSpPr>
        <p:spPr bwMode="auto">
          <a:xfrm>
            <a:off x="3932237" y="1973262"/>
            <a:ext cx="4648200" cy="1295400"/>
          </a:xfrm>
          <a:prstGeom prst="rect">
            <a:avLst/>
          </a:prstGeom>
          <a:solidFill>
            <a:schemeClr val="accent4">
              <a:alpha val="22000"/>
            </a:schemeClr>
          </a:solid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a:extLst>
              <a:ext uri="{FF2B5EF4-FFF2-40B4-BE49-F238E27FC236}">
                <a16:creationId xmlns:a16="http://schemas.microsoft.com/office/drawing/2014/main" id="{CD04AB66-079A-449B-8E70-E44DFF9FC258}"/>
              </a:ext>
            </a:extLst>
          </p:cNvPr>
          <p:cNvSpPr/>
          <p:nvPr/>
        </p:nvSpPr>
        <p:spPr bwMode="auto">
          <a:xfrm>
            <a:off x="2027237" y="4030662"/>
            <a:ext cx="6553200" cy="1295400"/>
          </a:xfrm>
          <a:prstGeom prst="rect">
            <a:avLst/>
          </a:prstGeom>
          <a:solidFill>
            <a:schemeClr val="accent5">
              <a:alpha val="22000"/>
            </a:schemeClr>
          </a:solid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9" name="Arrow: Down 8">
            <a:extLst>
              <a:ext uri="{FF2B5EF4-FFF2-40B4-BE49-F238E27FC236}">
                <a16:creationId xmlns:a16="http://schemas.microsoft.com/office/drawing/2014/main" id="{12ED7A03-7440-4009-8E68-5F08C16518AC}"/>
              </a:ext>
            </a:extLst>
          </p:cNvPr>
          <p:cNvSpPr/>
          <p:nvPr/>
        </p:nvSpPr>
        <p:spPr bwMode="auto">
          <a:xfrm>
            <a:off x="5989637" y="3497262"/>
            <a:ext cx="304800" cy="457200"/>
          </a:xfrm>
          <a:prstGeom prst="downArrow">
            <a:avLst/>
          </a:prstGeom>
          <a:solidFill>
            <a:schemeClr val="accent5">
              <a:alpha val="4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4" name="Slide Number Placeholder 3">
            <a:extLst>
              <a:ext uri="{FF2B5EF4-FFF2-40B4-BE49-F238E27FC236}">
                <a16:creationId xmlns:a16="http://schemas.microsoft.com/office/drawing/2014/main" id="{8CECF52F-5754-40D3-9D31-6B700C0E6F3A}"/>
              </a:ext>
            </a:extLst>
          </p:cNvPr>
          <p:cNvSpPr>
            <a:spLocks noGrp="1"/>
          </p:cNvSpPr>
          <p:nvPr>
            <p:ph type="sldNum" sz="quarter" idx="4"/>
          </p:nvPr>
        </p:nvSpPr>
        <p:spPr/>
        <p:txBody>
          <a:bodyPr/>
          <a:lstStyle/>
          <a:p>
            <a:pPr algn="ctr"/>
            <a:fld id="{1BA29183-7CD2-4C0C-A7F1-D2FD10734D96}" type="slidenum">
              <a:rPr lang="en-US" smtClean="0"/>
              <a:pPr algn="ctr"/>
              <a:t>64</a:t>
            </a:fld>
            <a:endParaRPr lang="en-US" dirty="0"/>
          </a:p>
        </p:txBody>
      </p:sp>
    </p:spTree>
    <p:extLst>
      <p:ext uri="{BB962C8B-B14F-4D97-AF65-F5344CB8AC3E}">
        <p14:creationId xmlns:p14="http://schemas.microsoft.com/office/powerpoint/2010/main" val="784806591"/>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extBox 40"/>
          <p:cNvSpPr txBox="1"/>
          <p:nvPr/>
        </p:nvSpPr>
        <p:spPr>
          <a:xfrm>
            <a:off x="457199" y="296862"/>
            <a:ext cx="11522075" cy="794064"/>
          </a:xfrm>
          <a:prstGeom prst="rect">
            <a:avLst/>
          </a:prstGeom>
          <a:noFill/>
        </p:spPr>
        <p:txBody>
          <a:bodyPr wrap="square" lIns="182880" tIns="146304" rIns="182880" bIns="146304" rtlCol="0">
            <a:spAutoFit/>
          </a:bodyPr>
          <a:lstStyle/>
          <a:p>
            <a:pPr algn="ctr">
              <a:lnSpc>
                <a:spcPct val="90000"/>
              </a:lnSpc>
              <a:spcAft>
                <a:spcPts val="600"/>
              </a:spcAft>
            </a:pPr>
            <a:r>
              <a:rPr lang="en-US" altLang="zh-CN" sz="3600" dirty="0">
                <a:gradFill>
                  <a:gsLst>
                    <a:gs pos="2917">
                      <a:schemeClr val="tx1"/>
                    </a:gs>
                    <a:gs pos="30000">
                      <a:schemeClr val="tx1"/>
                    </a:gs>
                  </a:gsLst>
                  <a:lin ang="5400000" scaled="0"/>
                </a:gradFill>
              </a:rPr>
              <a:t>Two architecture design paths</a:t>
            </a:r>
            <a:endParaRPr lang="en-US" sz="3600" dirty="0">
              <a:gradFill>
                <a:gsLst>
                  <a:gs pos="2917">
                    <a:schemeClr val="tx1"/>
                  </a:gs>
                  <a:gs pos="30000">
                    <a:schemeClr val="tx1"/>
                  </a:gs>
                </a:gsLst>
                <a:lin ang="5400000" scaled="0"/>
              </a:gradFill>
            </a:endParaRPr>
          </a:p>
        </p:txBody>
      </p:sp>
      <p:sp>
        <p:nvSpPr>
          <p:cNvPr id="42" name="Text Placeholder 1">
            <a:extLst>
              <a:ext uri="{FF2B5EF4-FFF2-40B4-BE49-F238E27FC236}">
                <a16:creationId xmlns:a16="http://schemas.microsoft.com/office/drawing/2014/main" id="{DF94E077-1DD1-4D72-A90B-74BB25EC224A}"/>
              </a:ext>
            </a:extLst>
          </p:cNvPr>
          <p:cNvSpPr>
            <a:spLocks noGrp="1"/>
          </p:cNvSpPr>
          <p:nvPr>
            <p:ph type="body" sz="quarter" idx="10"/>
          </p:nvPr>
        </p:nvSpPr>
        <p:spPr>
          <a:xfrm>
            <a:off x="457201" y="1212850"/>
            <a:ext cx="11522073" cy="5418406"/>
          </a:xfrm>
        </p:spPr>
        <p:txBody>
          <a:bodyPr/>
          <a:lstStyle/>
          <a:p>
            <a:r>
              <a:rPr lang="en-US" sz="3200" dirty="0">
                <a:solidFill>
                  <a:schemeClr val="tx1">
                    <a:lumMod val="20000"/>
                    <a:lumOff val="80000"/>
                  </a:schemeClr>
                </a:solidFill>
              </a:rPr>
              <a:t>Going deeper</a:t>
            </a:r>
          </a:p>
          <a:p>
            <a:pPr lvl="1"/>
            <a:r>
              <a:rPr lang="en-US" dirty="0">
                <a:solidFill>
                  <a:schemeClr val="tx1">
                    <a:lumMod val="20000"/>
                    <a:lumOff val="80000"/>
                  </a:schemeClr>
                </a:solidFill>
              </a:rPr>
              <a:t>Stack multiple blocks: </a:t>
            </a:r>
            <a:r>
              <a:rPr lang="en-US" sz="1800" dirty="0">
                <a:solidFill>
                  <a:schemeClr val="tx1">
                    <a:lumMod val="20000"/>
                    <a:lumOff val="80000"/>
                  </a:schemeClr>
                </a:solidFill>
              </a:rPr>
              <a:t>VGG</a:t>
            </a:r>
            <a:endParaRPr lang="en-US" sz="2000" dirty="0">
              <a:solidFill>
                <a:schemeClr val="tx1">
                  <a:lumMod val="20000"/>
                  <a:lumOff val="80000"/>
                </a:schemeClr>
              </a:solidFill>
            </a:endParaRPr>
          </a:p>
          <a:p>
            <a:pPr lvl="1"/>
            <a:r>
              <a:rPr lang="en-US" dirty="0">
                <a:solidFill>
                  <a:schemeClr val="tx1">
                    <a:lumMod val="20000"/>
                    <a:lumOff val="80000"/>
                  </a:schemeClr>
                </a:solidFill>
              </a:rPr>
              <a:t>Improve information flow by skip connections</a:t>
            </a:r>
          </a:p>
          <a:p>
            <a:pPr lvl="2"/>
            <a:r>
              <a:rPr lang="en-US" sz="1800" dirty="0" err="1">
                <a:solidFill>
                  <a:schemeClr val="tx1">
                    <a:lumMod val="20000"/>
                    <a:lumOff val="80000"/>
                  </a:schemeClr>
                </a:solidFill>
              </a:rPr>
              <a:t>GoogleNet</a:t>
            </a:r>
            <a:r>
              <a:rPr lang="en-US" sz="1800" dirty="0">
                <a:solidFill>
                  <a:schemeClr val="tx1">
                    <a:lumMod val="20000"/>
                    <a:lumOff val="80000"/>
                  </a:schemeClr>
                </a:solidFill>
              </a:rPr>
              <a:t>, Highway, </a:t>
            </a:r>
            <a:r>
              <a:rPr lang="en-US" sz="1800" dirty="0" err="1">
                <a:solidFill>
                  <a:schemeClr val="tx1">
                    <a:lumMod val="20000"/>
                    <a:lumOff val="80000"/>
                  </a:schemeClr>
                </a:solidFill>
              </a:rPr>
              <a:t>ResNet</a:t>
            </a:r>
            <a:r>
              <a:rPr lang="en-US" sz="1800" dirty="0">
                <a:solidFill>
                  <a:schemeClr val="tx1">
                    <a:lumMod val="20000"/>
                    <a:lumOff val="80000"/>
                  </a:schemeClr>
                </a:solidFill>
              </a:rPr>
              <a:t>, Deeply-Fused Nets, </a:t>
            </a:r>
            <a:r>
              <a:rPr lang="en-US" sz="1800" dirty="0" err="1">
                <a:solidFill>
                  <a:schemeClr val="tx1">
                    <a:lumMod val="20000"/>
                    <a:lumOff val="80000"/>
                  </a:schemeClr>
                </a:solidFill>
              </a:rPr>
              <a:t>FractalNets</a:t>
            </a:r>
            <a:r>
              <a:rPr lang="en-US" sz="1800" dirty="0">
                <a:solidFill>
                  <a:schemeClr val="tx1">
                    <a:lumMod val="20000"/>
                    <a:lumOff val="80000"/>
                  </a:schemeClr>
                </a:solidFill>
              </a:rPr>
              <a:t>, </a:t>
            </a:r>
            <a:r>
              <a:rPr lang="en-US" sz="1800" dirty="0" err="1">
                <a:solidFill>
                  <a:schemeClr val="tx1">
                    <a:lumMod val="20000"/>
                    <a:lumOff val="80000"/>
                  </a:schemeClr>
                </a:solidFill>
              </a:rPr>
              <a:t>DenseNets</a:t>
            </a:r>
            <a:r>
              <a:rPr lang="en-US" sz="1800" dirty="0">
                <a:solidFill>
                  <a:schemeClr val="tx1">
                    <a:lumMod val="20000"/>
                    <a:lumOff val="80000"/>
                  </a:schemeClr>
                </a:solidFill>
              </a:rPr>
              <a:t>, Merge-and-run</a:t>
            </a:r>
          </a:p>
          <a:p>
            <a:r>
              <a:rPr lang="en-US" sz="3200" dirty="0"/>
              <a:t>Eliminate the redundancy</a:t>
            </a:r>
          </a:p>
          <a:p>
            <a:pPr lvl="1"/>
            <a:r>
              <a:rPr lang="en-US" dirty="0">
                <a:solidFill>
                  <a:schemeClr val="tx1">
                    <a:lumMod val="20000"/>
                    <a:lumOff val="80000"/>
                  </a:schemeClr>
                </a:solidFill>
              </a:rPr>
              <a:t>Convolution operations </a:t>
            </a:r>
          </a:p>
          <a:p>
            <a:pPr lvl="1"/>
            <a:r>
              <a:rPr lang="en-US" dirty="0">
                <a:solidFill>
                  <a:schemeClr val="tx1">
                    <a:lumMod val="20000"/>
                    <a:lumOff val="80000"/>
                  </a:schemeClr>
                </a:solidFill>
              </a:rPr>
              <a:t>Low-precision kernels</a:t>
            </a:r>
          </a:p>
          <a:p>
            <a:pPr lvl="1"/>
            <a:r>
              <a:rPr lang="en-US" dirty="0">
                <a:solidFill>
                  <a:schemeClr val="tx1">
                    <a:lumMod val="20000"/>
                    <a:lumOff val="80000"/>
                  </a:schemeClr>
                </a:solidFill>
              </a:rPr>
              <a:t>Low-rank kernels</a:t>
            </a:r>
          </a:p>
          <a:p>
            <a:pPr lvl="1"/>
            <a:r>
              <a:rPr lang="en-US" dirty="0">
                <a:solidFill>
                  <a:schemeClr val="tx1">
                    <a:lumMod val="20000"/>
                    <a:lumOff val="80000"/>
                  </a:schemeClr>
                </a:solidFill>
              </a:rPr>
              <a:t>Composition from low-rank kernels</a:t>
            </a:r>
          </a:p>
          <a:p>
            <a:pPr lvl="1"/>
            <a:r>
              <a:rPr lang="en-US" dirty="0"/>
              <a:t>Sparse kernels</a:t>
            </a:r>
          </a:p>
          <a:p>
            <a:endParaRPr lang="en-US" sz="3200" dirty="0"/>
          </a:p>
          <a:p>
            <a:endParaRPr lang="en-US" sz="3200" dirty="0"/>
          </a:p>
          <a:p>
            <a:pPr lvl="1"/>
            <a:endParaRPr lang="en-US" sz="100" dirty="0"/>
          </a:p>
        </p:txBody>
      </p:sp>
      <p:sp>
        <p:nvSpPr>
          <p:cNvPr id="2" name="Slide Number Placeholder 1">
            <a:extLst>
              <a:ext uri="{FF2B5EF4-FFF2-40B4-BE49-F238E27FC236}">
                <a16:creationId xmlns:a16="http://schemas.microsoft.com/office/drawing/2014/main" id="{A82AEF6B-6EE4-46A3-81B0-A4C091569555}"/>
              </a:ext>
            </a:extLst>
          </p:cNvPr>
          <p:cNvSpPr>
            <a:spLocks noGrp="1"/>
          </p:cNvSpPr>
          <p:nvPr>
            <p:ph type="sldNum" sz="quarter" idx="4"/>
          </p:nvPr>
        </p:nvSpPr>
        <p:spPr/>
        <p:txBody>
          <a:bodyPr/>
          <a:lstStyle/>
          <a:p>
            <a:pPr algn="ctr"/>
            <a:fld id="{1BA29183-7CD2-4C0C-A7F1-D2FD10734D96}" type="slidenum">
              <a:rPr lang="en-US" smtClean="0"/>
              <a:pPr algn="ctr"/>
              <a:t>65</a:t>
            </a:fld>
            <a:endParaRPr lang="en-US" dirty="0"/>
          </a:p>
        </p:txBody>
      </p:sp>
    </p:spTree>
    <p:extLst>
      <p:ext uri="{BB962C8B-B14F-4D97-AF65-F5344CB8AC3E}">
        <p14:creationId xmlns:p14="http://schemas.microsoft.com/office/powerpoint/2010/main" val="1459394462"/>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extBox 40"/>
          <p:cNvSpPr txBox="1"/>
          <p:nvPr/>
        </p:nvSpPr>
        <p:spPr>
          <a:xfrm>
            <a:off x="457199" y="296862"/>
            <a:ext cx="11522075" cy="794064"/>
          </a:xfrm>
          <a:prstGeom prst="rect">
            <a:avLst/>
          </a:prstGeom>
          <a:noFill/>
        </p:spPr>
        <p:txBody>
          <a:bodyPr wrap="square" lIns="182880" tIns="146304" rIns="182880" bIns="146304" rtlCol="0">
            <a:spAutoFit/>
          </a:bodyPr>
          <a:lstStyle/>
          <a:p>
            <a:pPr algn="ctr">
              <a:lnSpc>
                <a:spcPct val="90000"/>
              </a:lnSpc>
              <a:spcAft>
                <a:spcPts val="600"/>
              </a:spcAft>
            </a:pPr>
            <a:r>
              <a:rPr lang="en-US" altLang="zh-CN" sz="3600" dirty="0">
                <a:gradFill>
                  <a:gsLst>
                    <a:gs pos="2917">
                      <a:schemeClr val="tx1"/>
                    </a:gs>
                    <a:gs pos="30000">
                      <a:schemeClr val="tx1"/>
                    </a:gs>
                  </a:gsLst>
                  <a:lin ang="5400000" scaled="0"/>
                </a:gradFill>
              </a:rPr>
              <a:t>Sparse kernels</a:t>
            </a:r>
            <a:endParaRPr lang="en-US" sz="3600" dirty="0">
              <a:gradFill>
                <a:gsLst>
                  <a:gs pos="2917">
                    <a:schemeClr val="tx1"/>
                  </a:gs>
                  <a:gs pos="30000">
                    <a:schemeClr val="tx1"/>
                  </a:gs>
                </a:gsLst>
                <a:lin ang="5400000" scaled="0"/>
              </a:gradFill>
            </a:endParaRPr>
          </a:p>
        </p:txBody>
      </p:sp>
      <p:sp>
        <p:nvSpPr>
          <p:cNvPr id="42" name="Text Placeholder 1">
            <a:extLst>
              <a:ext uri="{FF2B5EF4-FFF2-40B4-BE49-F238E27FC236}">
                <a16:creationId xmlns:a16="http://schemas.microsoft.com/office/drawing/2014/main" id="{DF94E077-1DD1-4D72-A90B-74BB25EC224A}"/>
              </a:ext>
            </a:extLst>
          </p:cNvPr>
          <p:cNvSpPr>
            <a:spLocks noGrp="1"/>
          </p:cNvSpPr>
          <p:nvPr>
            <p:ph type="body" sz="quarter" idx="10"/>
          </p:nvPr>
        </p:nvSpPr>
        <p:spPr>
          <a:xfrm>
            <a:off x="457201" y="1212850"/>
            <a:ext cx="11522073" cy="1186479"/>
          </a:xfrm>
        </p:spPr>
        <p:txBody>
          <a:bodyPr/>
          <a:lstStyle/>
          <a:p>
            <a:endParaRPr lang="en-US" sz="3200" dirty="0"/>
          </a:p>
          <a:p>
            <a:endParaRPr lang="en-US" sz="3200" dirty="0"/>
          </a:p>
          <a:p>
            <a:pPr lvl="1"/>
            <a:endParaRPr lang="en-US" sz="100" dirty="0"/>
          </a:p>
        </p:txBody>
      </p:sp>
      <p:grpSp>
        <p:nvGrpSpPr>
          <p:cNvPr id="2" name="Group 1">
            <a:extLst>
              <a:ext uri="{FF2B5EF4-FFF2-40B4-BE49-F238E27FC236}">
                <a16:creationId xmlns:a16="http://schemas.microsoft.com/office/drawing/2014/main" id="{D18D4681-CDE8-4A39-95DC-92920B062727}"/>
              </a:ext>
            </a:extLst>
          </p:cNvPr>
          <p:cNvGrpSpPr/>
          <p:nvPr/>
        </p:nvGrpSpPr>
        <p:grpSpPr>
          <a:xfrm>
            <a:off x="5020056" y="1744662"/>
            <a:ext cx="5770181" cy="3900952"/>
            <a:chOff x="3191256" y="1668462"/>
            <a:chExt cx="5770181" cy="3900952"/>
          </a:xfrm>
        </p:grpSpPr>
        <p:pic>
          <p:nvPicPr>
            <p:cNvPr id="5" name="Picture 4">
              <a:extLst>
                <a:ext uri="{FF2B5EF4-FFF2-40B4-BE49-F238E27FC236}">
                  <a16:creationId xmlns:a16="http://schemas.microsoft.com/office/drawing/2014/main" id="{ED6A2D69-5CEF-4A9C-9BA5-B8F63D1B54A5}"/>
                </a:ext>
              </a:extLst>
            </p:cNvPr>
            <p:cNvPicPr>
              <a:picLocks noChangeAspect="1"/>
            </p:cNvPicPr>
            <p:nvPr/>
          </p:nvPicPr>
          <p:blipFill>
            <a:blip r:embed="rId3"/>
            <a:stretch>
              <a:fillRect/>
            </a:stretch>
          </p:blipFill>
          <p:spPr>
            <a:xfrm>
              <a:off x="3247151" y="1668462"/>
              <a:ext cx="5714286" cy="3900952"/>
            </a:xfrm>
            <a:prstGeom prst="rect">
              <a:avLst/>
            </a:prstGeom>
          </p:spPr>
        </p:pic>
        <p:sp>
          <p:nvSpPr>
            <p:cNvPr id="8" name="Rectangle 7">
              <a:extLst>
                <a:ext uri="{FF2B5EF4-FFF2-40B4-BE49-F238E27FC236}">
                  <a16:creationId xmlns:a16="http://schemas.microsoft.com/office/drawing/2014/main" id="{49F79D7F-359A-4436-8D06-E421CF3D09A4}"/>
                </a:ext>
              </a:extLst>
            </p:cNvPr>
            <p:cNvSpPr/>
            <p:nvPr/>
          </p:nvSpPr>
          <p:spPr bwMode="auto">
            <a:xfrm>
              <a:off x="3191256" y="1897062"/>
              <a:ext cx="4648200" cy="1295400"/>
            </a:xfrm>
            <a:prstGeom prst="rect">
              <a:avLst/>
            </a:prstGeom>
            <a:solidFill>
              <a:schemeClr val="accent4">
                <a:alpha val="22000"/>
              </a:schemeClr>
            </a:solid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a:extLst>
                <a:ext uri="{FF2B5EF4-FFF2-40B4-BE49-F238E27FC236}">
                  <a16:creationId xmlns:a16="http://schemas.microsoft.com/office/drawing/2014/main" id="{1C1E8A15-2C06-4C17-872A-48CDA23C57C2}"/>
                </a:ext>
              </a:extLst>
            </p:cNvPr>
            <p:cNvSpPr/>
            <p:nvPr/>
          </p:nvSpPr>
          <p:spPr bwMode="auto">
            <a:xfrm>
              <a:off x="3191256" y="4030662"/>
              <a:ext cx="4648200" cy="1295400"/>
            </a:xfrm>
            <a:prstGeom prst="rect">
              <a:avLst/>
            </a:prstGeom>
            <a:solidFill>
              <a:schemeClr val="accent3">
                <a:alpha val="22000"/>
              </a:schemeClr>
            </a:solid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11" name="Arrow: Down 10">
              <a:extLst>
                <a:ext uri="{FF2B5EF4-FFF2-40B4-BE49-F238E27FC236}">
                  <a16:creationId xmlns:a16="http://schemas.microsoft.com/office/drawing/2014/main" id="{7031E377-B4FB-449A-A365-E77010F28C34}"/>
                </a:ext>
              </a:extLst>
            </p:cNvPr>
            <p:cNvSpPr/>
            <p:nvPr/>
          </p:nvSpPr>
          <p:spPr bwMode="auto">
            <a:xfrm>
              <a:off x="5608637" y="3421062"/>
              <a:ext cx="304800" cy="457200"/>
            </a:xfrm>
            <a:prstGeom prst="downArrow">
              <a:avLst/>
            </a:prstGeom>
            <a:solidFill>
              <a:schemeClr val="accent3">
                <a:alpha val="4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10" name="Text Placeholder 1">
            <a:extLst>
              <a:ext uri="{FF2B5EF4-FFF2-40B4-BE49-F238E27FC236}">
                <a16:creationId xmlns:a16="http://schemas.microsoft.com/office/drawing/2014/main" id="{CE82404A-F0AB-48BB-8EB9-8C62C2965032}"/>
              </a:ext>
            </a:extLst>
          </p:cNvPr>
          <p:cNvSpPr txBox="1">
            <a:spLocks/>
          </p:cNvSpPr>
          <p:nvPr/>
        </p:nvSpPr>
        <p:spPr>
          <a:xfrm>
            <a:off x="563564" y="1676728"/>
            <a:ext cx="11522073" cy="2811539"/>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200" dirty="0">
                <a:solidFill>
                  <a:schemeClr val="tx1"/>
                </a:solidFill>
              </a:rPr>
              <a:t>Non-structured sparse</a:t>
            </a:r>
          </a:p>
          <a:p>
            <a:endParaRPr lang="en-US" sz="3200" dirty="0">
              <a:solidFill>
                <a:schemeClr val="tx1"/>
              </a:solidFill>
            </a:endParaRPr>
          </a:p>
          <a:p>
            <a:r>
              <a:rPr lang="en-US" sz="3200" dirty="0">
                <a:solidFill>
                  <a:schemeClr val="tx1">
                    <a:lumMod val="20000"/>
                    <a:lumOff val="80000"/>
                  </a:schemeClr>
                </a:solidFill>
              </a:rPr>
              <a:t>Structured sparse</a:t>
            </a:r>
          </a:p>
          <a:p>
            <a:endParaRPr lang="en-US" sz="3200" dirty="0"/>
          </a:p>
          <a:p>
            <a:endParaRPr lang="en-US" sz="3200" dirty="0"/>
          </a:p>
          <a:p>
            <a:pPr lvl="1"/>
            <a:endParaRPr lang="en-US" sz="100" dirty="0"/>
          </a:p>
        </p:txBody>
      </p:sp>
      <p:sp>
        <p:nvSpPr>
          <p:cNvPr id="3" name="Slide Number Placeholder 2">
            <a:extLst>
              <a:ext uri="{FF2B5EF4-FFF2-40B4-BE49-F238E27FC236}">
                <a16:creationId xmlns:a16="http://schemas.microsoft.com/office/drawing/2014/main" id="{D12D5562-0A71-4CC3-B26F-8E780A6EE1D8}"/>
              </a:ext>
            </a:extLst>
          </p:cNvPr>
          <p:cNvSpPr>
            <a:spLocks noGrp="1"/>
          </p:cNvSpPr>
          <p:nvPr>
            <p:ph type="sldNum" sz="quarter" idx="4"/>
          </p:nvPr>
        </p:nvSpPr>
        <p:spPr/>
        <p:txBody>
          <a:bodyPr/>
          <a:lstStyle/>
          <a:p>
            <a:pPr algn="ctr"/>
            <a:fld id="{1BA29183-7CD2-4C0C-A7F1-D2FD10734D96}" type="slidenum">
              <a:rPr lang="en-US" smtClean="0"/>
              <a:pPr algn="ctr"/>
              <a:t>66</a:t>
            </a:fld>
            <a:endParaRPr lang="en-US" dirty="0"/>
          </a:p>
        </p:txBody>
      </p:sp>
    </p:spTree>
    <p:extLst>
      <p:ext uri="{BB962C8B-B14F-4D97-AF65-F5344CB8AC3E}">
        <p14:creationId xmlns:p14="http://schemas.microsoft.com/office/powerpoint/2010/main" val="1757416202"/>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extBox 40"/>
          <p:cNvSpPr txBox="1"/>
          <p:nvPr/>
        </p:nvSpPr>
        <p:spPr>
          <a:xfrm>
            <a:off x="457199" y="296862"/>
            <a:ext cx="11522075" cy="794064"/>
          </a:xfrm>
          <a:prstGeom prst="rect">
            <a:avLst/>
          </a:prstGeom>
          <a:noFill/>
        </p:spPr>
        <p:txBody>
          <a:bodyPr wrap="square" lIns="182880" tIns="146304" rIns="182880" bIns="146304" rtlCol="0">
            <a:spAutoFit/>
          </a:bodyPr>
          <a:lstStyle/>
          <a:p>
            <a:pPr algn="ctr">
              <a:lnSpc>
                <a:spcPct val="90000"/>
              </a:lnSpc>
              <a:spcAft>
                <a:spcPts val="600"/>
              </a:spcAft>
            </a:pPr>
            <a:r>
              <a:rPr lang="en-US" altLang="zh-CN" sz="3600" dirty="0">
                <a:gradFill>
                  <a:gsLst>
                    <a:gs pos="2917">
                      <a:schemeClr val="tx1"/>
                    </a:gs>
                    <a:gs pos="30000">
                      <a:schemeClr val="tx1"/>
                    </a:gs>
                  </a:gsLst>
                  <a:lin ang="5400000" scaled="0"/>
                </a:gradFill>
              </a:rPr>
              <a:t>Sparse kernels</a:t>
            </a:r>
            <a:endParaRPr lang="en-US" sz="3600" dirty="0">
              <a:gradFill>
                <a:gsLst>
                  <a:gs pos="2917">
                    <a:schemeClr val="tx1"/>
                  </a:gs>
                  <a:gs pos="30000">
                    <a:schemeClr val="tx1"/>
                  </a:gs>
                </a:gsLst>
                <a:lin ang="5400000" scaled="0"/>
              </a:gradFill>
            </a:endParaRPr>
          </a:p>
        </p:txBody>
      </p:sp>
      <p:sp>
        <p:nvSpPr>
          <p:cNvPr id="42" name="Text Placeholder 1">
            <a:extLst>
              <a:ext uri="{FF2B5EF4-FFF2-40B4-BE49-F238E27FC236}">
                <a16:creationId xmlns:a16="http://schemas.microsoft.com/office/drawing/2014/main" id="{DF94E077-1DD1-4D72-A90B-74BB25EC224A}"/>
              </a:ext>
            </a:extLst>
          </p:cNvPr>
          <p:cNvSpPr>
            <a:spLocks noGrp="1"/>
          </p:cNvSpPr>
          <p:nvPr>
            <p:ph type="body" sz="quarter" idx="10"/>
          </p:nvPr>
        </p:nvSpPr>
        <p:spPr>
          <a:xfrm>
            <a:off x="457201" y="1212850"/>
            <a:ext cx="11522073" cy="1186479"/>
          </a:xfrm>
        </p:spPr>
        <p:txBody>
          <a:bodyPr/>
          <a:lstStyle/>
          <a:p>
            <a:endParaRPr lang="en-US" sz="3200" dirty="0"/>
          </a:p>
          <a:p>
            <a:endParaRPr lang="en-US" sz="3200" dirty="0"/>
          </a:p>
          <a:p>
            <a:pPr lvl="1"/>
            <a:endParaRPr lang="en-US" sz="100" dirty="0"/>
          </a:p>
        </p:txBody>
      </p:sp>
      <p:grpSp>
        <p:nvGrpSpPr>
          <p:cNvPr id="2" name="Group 1">
            <a:extLst>
              <a:ext uri="{FF2B5EF4-FFF2-40B4-BE49-F238E27FC236}">
                <a16:creationId xmlns:a16="http://schemas.microsoft.com/office/drawing/2014/main" id="{577F23BC-751A-416F-9743-33357EB96C99}"/>
              </a:ext>
            </a:extLst>
          </p:cNvPr>
          <p:cNvGrpSpPr/>
          <p:nvPr/>
        </p:nvGrpSpPr>
        <p:grpSpPr>
          <a:xfrm>
            <a:off x="5020770" y="1744662"/>
            <a:ext cx="5769467" cy="3900952"/>
            <a:chOff x="3191256" y="1668462"/>
            <a:chExt cx="5769467" cy="3900952"/>
          </a:xfrm>
        </p:grpSpPr>
        <p:pic>
          <p:nvPicPr>
            <p:cNvPr id="9" name="Picture 8">
              <a:extLst>
                <a:ext uri="{FF2B5EF4-FFF2-40B4-BE49-F238E27FC236}">
                  <a16:creationId xmlns:a16="http://schemas.microsoft.com/office/drawing/2014/main" id="{81E93F6A-38EB-424A-9BA8-86489DFEE489}"/>
                </a:ext>
              </a:extLst>
            </p:cNvPr>
            <p:cNvPicPr>
              <a:picLocks noChangeAspect="1"/>
            </p:cNvPicPr>
            <p:nvPr/>
          </p:nvPicPr>
          <p:blipFill>
            <a:blip r:embed="rId3"/>
            <a:stretch>
              <a:fillRect/>
            </a:stretch>
          </p:blipFill>
          <p:spPr>
            <a:xfrm>
              <a:off x="3246437" y="1668462"/>
              <a:ext cx="5714286" cy="3900952"/>
            </a:xfrm>
            <a:prstGeom prst="rect">
              <a:avLst/>
            </a:prstGeom>
          </p:spPr>
        </p:pic>
        <p:sp>
          <p:nvSpPr>
            <p:cNvPr id="21" name="Rectangle 20">
              <a:extLst>
                <a:ext uri="{FF2B5EF4-FFF2-40B4-BE49-F238E27FC236}">
                  <a16:creationId xmlns:a16="http://schemas.microsoft.com/office/drawing/2014/main" id="{4B2C5F94-AA7B-49E4-BDC1-03878ADD934E}"/>
                </a:ext>
              </a:extLst>
            </p:cNvPr>
            <p:cNvSpPr/>
            <p:nvPr/>
          </p:nvSpPr>
          <p:spPr bwMode="auto">
            <a:xfrm>
              <a:off x="3191256" y="1897062"/>
              <a:ext cx="4648200" cy="1295400"/>
            </a:xfrm>
            <a:prstGeom prst="rect">
              <a:avLst/>
            </a:prstGeom>
            <a:solidFill>
              <a:schemeClr val="accent4">
                <a:alpha val="22000"/>
              </a:schemeClr>
            </a:solid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a:extLst>
                <a:ext uri="{FF2B5EF4-FFF2-40B4-BE49-F238E27FC236}">
                  <a16:creationId xmlns:a16="http://schemas.microsoft.com/office/drawing/2014/main" id="{D4BC2D70-A863-4F6A-82A2-07048283EA9C}"/>
                </a:ext>
              </a:extLst>
            </p:cNvPr>
            <p:cNvSpPr/>
            <p:nvPr/>
          </p:nvSpPr>
          <p:spPr bwMode="auto">
            <a:xfrm>
              <a:off x="3191256" y="4030662"/>
              <a:ext cx="4648200" cy="1295400"/>
            </a:xfrm>
            <a:prstGeom prst="rect">
              <a:avLst/>
            </a:prstGeom>
            <a:solidFill>
              <a:schemeClr val="accent2">
                <a:alpha val="22000"/>
              </a:schemeClr>
            </a:solid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23" name="Arrow: Down 22">
              <a:extLst>
                <a:ext uri="{FF2B5EF4-FFF2-40B4-BE49-F238E27FC236}">
                  <a16:creationId xmlns:a16="http://schemas.microsoft.com/office/drawing/2014/main" id="{C0D3CC02-7422-481E-87F0-2D1E561AB993}"/>
                </a:ext>
              </a:extLst>
            </p:cNvPr>
            <p:cNvSpPr/>
            <p:nvPr/>
          </p:nvSpPr>
          <p:spPr bwMode="auto">
            <a:xfrm>
              <a:off x="5608637" y="3421062"/>
              <a:ext cx="304800" cy="457200"/>
            </a:xfrm>
            <a:prstGeom prst="downArrow">
              <a:avLst/>
            </a:prstGeom>
            <a:solidFill>
              <a:schemeClr val="accent2">
                <a:alpha val="4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10" name="Text Placeholder 1">
            <a:extLst>
              <a:ext uri="{FF2B5EF4-FFF2-40B4-BE49-F238E27FC236}">
                <a16:creationId xmlns:a16="http://schemas.microsoft.com/office/drawing/2014/main" id="{39824D56-E174-495D-94D3-36662CABC1E7}"/>
              </a:ext>
            </a:extLst>
          </p:cNvPr>
          <p:cNvSpPr txBox="1">
            <a:spLocks/>
          </p:cNvSpPr>
          <p:nvPr/>
        </p:nvSpPr>
        <p:spPr>
          <a:xfrm>
            <a:off x="563564" y="1676728"/>
            <a:ext cx="11522073" cy="2811539"/>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200" dirty="0">
                <a:solidFill>
                  <a:schemeClr val="tx1">
                    <a:lumMod val="20000"/>
                    <a:lumOff val="80000"/>
                  </a:schemeClr>
                </a:solidFill>
              </a:rPr>
              <a:t>Non-structured sparse</a:t>
            </a:r>
          </a:p>
          <a:p>
            <a:endParaRPr lang="en-US" sz="3200" dirty="0">
              <a:solidFill>
                <a:schemeClr val="tx1"/>
              </a:solidFill>
            </a:endParaRPr>
          </a:p>
          <a:p>
            <a:r>
              <a:rPr lang="en-US" sz="3200" dirty="0">
                <a:solidFill>
                  <a:schemeClr val="tx1"/>
                </a:solidFill>
              </a:rPr>
              <a:t>Structured sparse</a:t>
            </a:r>
            <a:endParaRPr lang="en-US" dirty="0">
              <a:solidFill>
                <a:schemeClr val="tx1"/>
              </a:solidFill>
            </a:endParaRPr>
          </a:p>
          <a:p>
            <a:endParaRPr lang="en-US" sz="3200" dirty="0"/>
          </a:p>
          <a:p>
            <a:endParaRPr lang="en-US" sz="3200" dirty="0"/>
          </a:p>
          <a:p>
            <a:pPr lvl="1"/>
            <a:endParaRPr lang="en-US" sz="100" dirty="0"/>
          </a:p>
        </p:txBody>
      </p:sp>
      <p:sp>
        <p:nvSpPr>
          <p:cNvPr id="3" name="Slide Number Placeholder 2">
            <a:extLst>
              <a:ext uri="{FF2B5EF4-FFF2-40B4-BE49-F238E27FC236}">
                <a16:creationId xmlns:a16="http://schemas.microsoft.com/office/drawing/2014/main" id="{BB2B5F62-FF8A-4EE1-AFF6-230451EF4782}"/>
              </a:ext>
            </a:extLst>
          </p:cNvPr>
          <p:cNvSpPr>
            <a:spLocks noGrp="1"/>
          </p:cNvSpPr>
          <p:nvPr>
            <p:ph type="sldNum" sz="quarter" idx="4"/>
          </p:nvPr>
        </p:nvSpPr>
        <p:spPr/>
        <p:txBody>
          <a:bodyPr/>
          <a:lstStyle/>
          <a:p>
            <a:pPr algn="ctr"/>
            <a:fld id="{1BA29183-7CD2-4C0C-A7F1-D2FD10734D96}" type="slidenum">
              <a:rPr lang="en-US" smtClean="0"/>
              <a:pPr algn="ctr"/>
              <a:t>67</a:t>
            </a:fld>
            <a:endParaRPr lang="en-US" dirty="0"/>
          </a:p>
        </p:txBody>
      </p:sp>
    </p:spTree>
    <p:extLst>
      <p:ext uri="{BB962C8B-B14F-4D97-AF65-F5344CB8AC3E}">
        <p14:creationId xmlns:p14="http://schemas.microsoft.com/office/powerpoint/2010/main" val="2579623581"/>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extBox 40"/>
          <p:cNvSpPr txBox="1"/>
          <p:nvPr/>
        </p:nvSpPr>
        <p:spPr>
          <a:xfrm>
            <a:off x="457199" y="296862"/>
            <a:ext cx="11522075" cy="794064"/>
          </a:xfrm>
          <a:prstGeom prst="rect">
            <a:avLst/>
          </a:prstGeom>
          <a:noFill/>
        </p:spPr>
        <p:txBody>
          <a:bodyPr wrap="square" lIns="182880" tIns="146304" rIns="182880" bIns="146304" rtlCol="0">
            <a:spAutoFit/>
          </a:bodyPr>
          <a:lstStyle/>
          <a:p>
            <a:pPr algn="ctr">
              <a:lnSpc>
                <a:spcPct val="90000"/>
              </a:lnSpc>
              <a:spcAft>
                <a:spcPts val="600"/>
              </a:spcAft>
            </a:pPr>
            <a:r>
              <a:rPr lang="en-US" altLang="zh-CN" sz="3600" dirty="0">
                <a:gradFill>
                  <a:gsLst>
                    <a:gs pos="2917">
                      <a:schemeClr val="tx1"/>
                    </a:gs>
                    <a:gs pos="30000">
                      <a:schemeClr val="tx1"/>
                    </a:gs>
                  </a:gsLst>
                  <a:lin ang="5400000" scaled="0"/>
                </a:gradFill>
              </a:rPr>
              <a:t>Two architecture design paths</a:t>
            </a:r>
            <a:endParaRPr lang="en-US" sz="3600" dirty="0">
              <a:gradFill>
                <a:gsLst>
                  <a:gs pos="2917">
                    <a:schemeClr val="tx1"/>
                  </a:gs>
                  <a:gs pos="30000">
                    <a:schemeClr val="tx1"/>
                  </a:gs>
                </a:gsLst>
                <a:lin ang="5400000" scaled="0"/>
              </a:gradFill>
            </a:endParaRPr>
          </a:p>
        </p:txBody>
      </p:sp>
      <p:sp>
        <p:nvSpPr>
          <p:cNvPr id="42" name="Text Placeholder 1">
            <a:extLst>
              <a:ext uri="{FF2B5EF4-FFF2-40B4-BE49-F238E27FC236}">
                <a16:creationId xmlns:a16="http://schemas.microsoft.com/office/drawing/2014/main" id="{DF94E077-1DD1-4D72-A90B-74BB25EC224A}"/>
              </a:ext>
            </a:extLst>
          </p:cNvPr>
          <p:cNvSpPr>
            <a:spLocks noGrp="1"/>
          </p:cNvSpPr>
          <p:nvPr>
            <p:ph type="body" sz="quarter" idx="10"/>
          </p:nvPr>
        </p:nvSpPr>
        <p:spPr>
          <a:xfrm>
            <a:off x="457201" y="1212850"/>
            <a:ext cx="11522073" cy="5824671"/>
          </a:xfrm>
        </p:spPr>
        <p:txBody>
          <a:bodyPr/>
          <a:lstStyle/>
          <a:p>
            <a:r>
              <a:rPr lang="en-US" sz="3200" dirty="0">
                <a:solidFill>
                  <a:schemeClr val="tx1">
                    <a:lumMod val="20000"/>
                    <a:lumOff val="80000"/>
                  </a:schemeClr>
                </a:solidFill>
              </a:rPr>
              <a:t>Going deeper</a:t>
            </a:r>
          </a:p>
          <a:p>
            <a:pPr lvl="1"/>
            <a:r>
              <a:rPr lang="en-US" dirty="0">
                <a:solidFill>
                  <a:schemeClr val="tx1">
                    <a:lumMod val="20000"/>
                    <a:lumOff val="80000"/>
                  </a:schemeClr>
                </a:solidFill>
              </a:rPr>
              <a:t>Stack multiple blocks: </a:t>
            </a:r>
            <a:r>
              <a:rPr lang="en-US" sz="1800" dirty="0">
                <a:solidFill>
                  <a:schemeClr val="tx1">
                    <a:lumMod val="20000"/>
                    <a:lumOff val="80000"/>
                  </a:schemeClr>
                </a:solidFill>
              </a:rPr>
              <a:t>VGG</a:t>
            </a:r>
            <a:endParaRPr lang="en-US" sz="2000" dirty="0">
              <a:solidFill>
                <a:schemeClr val="tx1">
                  <a:lumMod val="20000"/>
                  <a:lumOff val="80000"/>
                </a:schemeClr>
              </a:solidFill>
            </a:endParaRPr>
          </a:p>
          <a:p>
            <a:pPr lvl="1"/>
            <a:r>
              <a:rPr lang="en-US" dirty="0">
                <a:solidFill>
                  <a:schemeClr val="tx1">
                    <a:lumMod val="20000"/>
                    <a:lumOff val="80000"/>
                  </a:schemeClr>
                </a:solidFill>
              </a:rPr>
              <a:t>Improve information flow by skip connections</a:t>
            </a:r>
          </a:p>
          <a:p>
            <a:pPr lvl="2"/>
            <a:r>
              <a:rPr lang="en-US" sz="1800" dirty="0" err="1">
                <a:solidFill>
                  <a:schemeClr val="tx1">
                    <a:lumMod val="20000"/>
                    <a:lumOff val="80000"/>
                  </a:schemeClr>
                </a:solidFill>
              </a:rPr>
              <a:t>GoogleNet</a:t>
            </a:r>
            <a:r>
              <a:rPr lang="en-US" sz="1800" dirty="0">
                <a:solidFill>
                  <a:schemeClr val="tx1">
                    <a:lumMod val="20000"/>
                    <a:lumOff val="80000"/>
                  </a:schemeClr>
                </a:solidFill>
              </a:rPr>
              <a:t>, Highway, </a:t>
            </a:r>
            <a:r>
              <a:rPr lang="en-US" sz="1800" dirty="0" err="1">
                <a:solidFill>
                  <a:schemeClr val="tx1">
                    <a:lumMod val="20000"/>
                    <a:lumOff val="80000"/>
                  </a:schemeClr>
                </a:solidFill>
              </a:rPr>
              <a:t>ResNet</a:t>
            </a:r>
            <a:r>
              <a:rPr lang="en-US" sz="1800" dirty="0">
                <a:solidFill>
                  <a:schemeClr val="tx1">
                    <a:lumMod val="20000"/>
                    <a:lumOff val="80000"/>
                  </a:schemeClr>
                </a:solidFill>
              </a:rPr>
              <a:t>, Deeply-Fused Nets, </a:t>
            </a:r>
            <a:r>
              <a:rPr lang="en-US" sz="1800" dirty="0" err="1">
                <a:solidFill>
                  <a:schemeClr val="tx1">
                    <a:lumMod val="20000"/>
                    <a:lumOff val="80000"/>
                  </a:schemeClr>
                </a:solidFill>
              </a:rPr>
              <a:t>FractalNets</a:t>
            </a:r>
            <a:r>
              <a:rPr lang="en-US" sz="1800" dirty="0">
                <a:solidFill>
                  <a:schemeClr val="tx1">
                    <a:lumMod val="20000"/>
                    <a:lumOff val="80000"/>
                  </a:schemeClr>
                </a:solidFill>
              </a:rPr>
              <a:t>, </a:t>
            </a:r>
            <a:r>
              <a:rPr lang="en-US" sz="1800" dirty="0" err="1">
                <a:solidFill>
                  <a:schemeClr val="tx1">
                    <a:lumMod val="20000"/>
                    <a:lumOff val="80000"/>
                  </a:schemeClr>
                </a:solidFill>
              </a:rPr>
              <a:t>DenseNets</a:t>
            </a:r>
            <a:r>
              <a:rPr lang="en-US" sz="1800" dirty="0">
                <a:solidFill>
                  <a:schemeClr val="tx1">
                    <a:lumMod val="20000"/>
                    <a:lumOff val="80000"/>
                  </a:schemeClr>
                </a:solidFill>
              </a:rPr>
              <a:t>, Merge-and-run</a:t>
            </a:r>
          </a:p>
          <a:p>
            <a:r>
              <a:rPr lang="en-US" sz="3200" dirty="0"/>
              <a:t>Eliminate the redundancy</a:t>
            </a:r>
          </a:p>
          <a:p>
            <a:pPr lvl="1"/>
            <a:r>
              <a:rPr lang="en-US" dirty="0">
                <a:solidFill>
                  <a:schemeClr val="tx1">
                    <a:lumMod val="20000"/>
                    <a:lumOff val="80000"/>
                  </a:schemeClr>
                </a:solidFill>
              </a:rPr>
              <a:t>Convolution operations </a:t>
            </a:r>
          </a:p>
          <a:p>
            <a:pPr lvl="1"/>
            <a:r>
              <a:rPr lang="en-US" dirty="0">
                <a:solidFill>
                  <a:schemeClr val="tx1">
                    <a:lumMod val="20000"/>
                    <a:lumOff val="80000"/>
                  </a:schemeClr>
                </a:solidFill>
              </a:rPr>
              <a:t>Low-precision kernels</a:t>
            </a:r>
          </a:p>
          <a:p>
            <a:pPr lvl="1"/>
            <a:r>
              <a:rPr lang="en-US" dirty="0">
                <a:solidFill>
                  <a:schemeClr val="tx1">
                    <a:lumMod val="20000"/>
                    <a:lumOff val="80000"/>
                  </a:schemeClr>
                </a:solidFill>
              </a:rPr>
              <a:t>Low-rank kernels</a:t>
            </a:r>
          </a:p>
          <a:p>
            <a:pPr lvl="1"/>
            <a:r>
              <a:rPr lang="en-US" dirty="0">
                <a:solidFill>
                  <a:schemeClr val="tx1">
                    <a:lumMod val="20000"/>
                    <a:lumOff val="80000"/>
                  </a:schemeClr>
                </a:solidFill>
              </a:rPr>
              <a:t>Composition from low-rank kernels</a:t>
            </a:r>
          </a:p>
          <a:p>
            <a:pPr lvl="1"/>
            <a:r>
              <a:rPr lang="en-US" dirty="0">
                <a:solidFill>
                  <a:schemeClr val="tx1">
                    <a:lumMod val="20000"/>
                    <a:lumOff val="80000"/>
                  </a:schemeClr>
                </a:solidFill>
              </a:rPr>
              <a:t>Sparse kernels</a:t>
            </a:r>
          </a:p>
          <a:p>
            <a:pPr lvl="1"/>
            <a:r>
              <a:rPr lang="en-US" dirty="0"/>
              <a:t>Composition from sparse kernels</a:t>
            </a:r>
          </a:p>
          <a:p>
            <a:endParaRPr lang="en-US" sz="3200" dirty="0"/>
          </a:p>
          <a:p>
            <a:endParaRPr lang="en-US" sz="3200" dirty="0"/>
          </a:p>
          <a:p>
            <a:pPr lvl="1"/>
            <a:endParaRPr lang="en-US" sz="100" dirty="0"/>
          </a:p>
        </p:txBody>
      </p:sp>
      <p:sp>
        <p:nvSpPr>
          <p:cNvPr id="2" name="Slide Number Placeholder 1">
            <a:extLst>
              <a:ext uri="{FF2B5EF4-FFF2-40B4-BE49-F238E27FC236}">
                <a16:creationId xmlns:a16="http://schemas.microsoft.com/office/drawing/2014/main" id="{1107E7F7-FE8C-4407-81D0-929CE4828F9E}"/>
              </a:ext>
            </a:extLst>
          </p:cNvPr>
          <p:cNvSpPr>
            <a:spLocks noGrp="1"/>
          </p:cNvSpPr>
          <p:nvPr>
            <p:ph type="sldNum" sz="quarter" idx="4"/>
          </p:nvPr>
        </p:nvSpPr>
        <p:spPr/>
        <p:txBody>
          <a:bodyPr/>
          <a:lstStyle/>
          <a:p>
            <a:pPr algn="ctr"/>
            <a:fld id="{1BA29183-7CD2-4C0C-A7F1-D2FD10734D96}" type="slidenum">
              <a:rPr lang="en-US" smtClean="0"/>
              <a:pPr algn="ctr"/>
              <a:t>68</a:t>
            </a:fld>
            <a:endParaRPr lang="en-US" dirty="0"/>
          </a:p>
        </p:txBody>
      </p:sp>
    </p:spTree>
    <p:extLst>
      <p:ext uri="{BB962C8B-B14F-4D97-AF65-F5344CB8AC3E}">
        <p14:creationId xmlns:p14="http://schemas.microsoft.com/office/powerpoint/2010/main" val="3421621007"/>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5B8B968-77BE-415C-B665-21F0B2CE6B80}"/>
              </a:ext>
            </a:extLst>
          </p:cNvPr>
          <p:cNvSpPr>
            <a:spLocks noGrp="1"/>
          </p:cNvSpPr>
          <p:nvPr>
            <p:ph type="sldNum" sz="quarter" idx="4"/>
          </p:nvPr>
        </p:nvSpPr>
        <p:spPr/>
        <p:txBody>
          <a:bodyPr/>
          <a:lstStyle/>
          <a:p>
            <a:pPr algn="ctr"/>
            <a:fld id="{1BA29183-7CD2-4C0C-A7F1-D2FD10734D96}" type="slidenum">
              <a:rPr lang="en-US" smtClean="0"/>
              <a:pPr algn="ctr"/>
              <a:t>69</a:t>
            </a:fld>
            <a:endParaRPr lang="en-US" dirty="0"/>
          </a:p>
        </p:txBody>
      </p:sp>
      <p:sp>
        <p:nvSpPr>
          <p:cNvPr id="41" name="TextBox 40"/>
          <p:cNvSpPr txBox="1"/>
          <p:nvPr/>
        </p:nvSpPr>
        <p:spPr>
          <a:xfrm>
            <a:off x="457199" y="296862"/>
            <a:ext cx="11522075" cy="794064"/>
          </a:xfrm>
          <a:prstGeom prst="rect">
            <a:avLst/>
          </a:prstGeom>
          <a:noFill/>
        </p:spPr>
        <p:txBody>
          <a:bodyPr wrap="square" lIns="182880" tIns="146304" rIns="182880" bIns="146304" rtlCol="0">
            <a:spAutoFit/>
          </a:bodyPr>
          <a:lstStyle/>
          <a:p>
            <a:pPr algn="ctr">
              <a:lnSpc>
                <a:spcPct val="90000"/>
              </a:lnSpc>
              <a:spcAft>
                <a:spcPts val="600"/>
              </a:spcAft>
            </a:pPr>
            <a:r>
              <a:rPr lang="en-US" altLang="zh-CN" sz="3600" dirty="0">
                <a:gradFill>
                  <a:gsLst>
                    <a:gs pos="2917">
                      <a:schemeClr val="tx1"/>
                    </a:gs>
                    <a:gs pos="30000">
                      <a:schemeClr val="tx1"/>
                    </a:gs>
                  </a:gsLst>
                  <a:lin ang="5400000" scaled="0"/>
                </a:gradFill>
              </a:rPr>
              <a:t>Composition from sparse kernels</a:t>
            </a:r>
            <a:endParaRPr lang="en-US" sz="3600" dirty="0">
              <a:gradFill>
                <a:gsLst>
                  <a:gs pos="2917">
                    <a:schemeClr val="tx1"/>
                  </a:gs>
                  <a:gs pos="30000">
                    <a:schemeClr val="tx1"/>
                  </a:gs>
                </a:gsLst>
                <a:lin ang="5400000" scaled="0"/>
              </a:gradFill>
            </a:endParaRPr>
          </a:p>
        </p:txBody>
      </p:sp>
      <p:pic>
        <p:nvPicPr>
          <p:cNvPr id="6" name="Picture 5">
            <a:extLst>
              <a:ext uri="{FF2B5EF4-FFF2-40B4-BE49-F238E27FC236}">
                <a16:creationId xmlns:a16="http://schemas.microsoft.com/office/drawing/2014/main" id="{AE61CBD2-8810-4483-BFC6-2915A892BCBE}"/>
              </a:ext>
            </a:extLst>
          </p:cNvPr>
          <p:cNvPicPr>
            <a:picLocks noChangeAspect="1"/>
          </p:cNvPicPr>
          <p:nvPr/>
        </p:nvPicPr>
        <p:blipFill>
          <a:blip r:embed="rId3"/>
          <a:stretch>
            <a:fillRect/>
          </a:stretch>
        </p:blipFill>
        <p:spPr>
          <a:xfrm>
            <a:off x="1392646" y="1668462"/>
            <a:ext cx="9626191" cy="3417143"/>
          </a:xfrm>
          <a:prstGeom prst="rect">
            <a:avLst/>
          </a:prstGeom>
        </p:spPr>
      </p:pic>
      <p:sp>
        <p:nvSpPr>
          <p:cNvPr id="20" name="Rectangle 19">
            <a:extLst>
              <a:ext uri="{FF2B5EF4-FFF2-40B4-BE49-F238E27FC236}">
                <a16:creationId xmlns:a16="http://schemas.microsoft.com/office/drawing/2014/main" id="{93075F3D-1B08-4578-A3B0-37726994F1B2}"/>
              </a:ext>
            </a:extLst>
          </p:cNvPr>
          <p:cNvSpPr/>
          <p:nvPr/>
        </p:nvSpPr>
        <p:spPr bwMode="auto">
          <a:xfrm>
            <a:off x="6370637" y="1809005"/>
            <a:ext cx="3810000" cy="1143000"/>
          </a:xfrm>
          <a:prstGeom prst="rect">
            <a:avLst/>
          </a:prstGeom>
          <a:solidFill>
            <a:schemeClr val="accent4">
              <a:alpha val="22000"/>
            </a:schemeClr>
          </a:solid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ECF4746B-E912-4B8D-A4A3-73E0872ABADF}"/>
              </a:ext>
            </a:extLst>
          </p:cNvPr>
          <p:cNvSpPr/>
          <p:nvPr/>
        </p:nvSpPr>
        <p:spPr bwMode="auto">
          <a:xfrm>
            <a:off x="1334502" y="3748922"/>
            <a:ext cx="8842248" cy="1143000"/>
          </a:xfrm>
          <a:prstGeom prst="rect">
            <a:avLst/>
          </a:prstGeom>
          <a:solidFill>
            <a:schemeClr val="accent3">
              <a:lumMod val="90000"/>
              <a:alpha val="22000"/>
            </a:schemeClr>
          </a:solid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22" name="Arrow: Down 21">
            <a:extLst>
              <a:ext uri="{FF2B5EF4-FFF2-40B4-BE49-F238E27FC236}">
                <a16:creationId xmlns:a16="http://schemas.microsoft.com/office/drawing/2014/main" id="{38C42C39-BF69-44B7-9FCE-4685B6898C9E}"/>
              </a:ext>
            </a:extLst>
          </p:cNvPr>
          <p:cNvSpPr/>
          <p:nvPr/>
        </p:nvSpPr>
        <p:spPr bwMode="auto">
          <a:xfrm>
            <a:off x="7666037" y="3148433"/>
            <a:ext cx="304800" cy="457200"/>
          </a:xfrm>
          <a:prstGeom prst="downArrow">
            <a:avLst/>
          </a:prstGeom>
          <a:solidFill>
            <a:schemeClr val="accent3">
              <a:lumMod val="90000"/>
              <a:alpha val="4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2" name="TextBox 1">
            <a:extLst>
              <a:ext uri="{FF2B5EF4-FFF2-40B4-BE49-F238E27FC236}">
                <a16:creationId xmlns:a16="http://schemas.microsoft.com/office/drawing/2014/main" id="{75089225-CDB6-4C39-9380-DEC137F79211}"/>
              </a:ext>
            </a:extLst>
          </p:cNvPr>
          <p:cNvSpPr txBox="1"/>
          <p:nvPr/>
        </p:nvSpPr>
        <p:spPr>
          <a:xfrm>
            <a:off x="1646237" y="5155398"/>
            <a:ext cx="9144000" cy="627864"/>
          </a:xfrm>
          <a:prstGeom prst="rect">
            <a:avLst/>
          </a:prstGeom>
          <a:noFill/>
        </p:spPr>
        <p:txBody>
          <a:bodyPr wrap="square" lIns="182880" tIns="146304" rIns="182880" bIns="146304" rtlCol="0">
            <a:spAutoFit/>
          </a:bodyPr>
          <a:lstStyle/>
          <a:p>
            <a:pPr algn="ctr">
              <a:lnSpc>
                <a:spcPct val="90000"/>
              </a:lnSpc>
              <a:spcAft>
                <a:spcPts val="600"/>
              </a:spcAft>
            </a:pPr>
            <a:r>
              <a:rPr lang="en-US" sz="2400" dirty="0">
                <a:gradFill>
                  <a:gsLst>
                    <a:gs pos="2917">
                      <a:schemeClr val="tx1"/>
                    </a:gs>
                    <a:gs pos="30000">
                      <a:schemeClr val="tx1"/>
                    </a:gs>
                  </a:gsLst>
                  <a:lin ang="5400000" scaled="0"/>
                </a:gradFill>
              </a:rPr>
              <a:t>Interleaved group convolutions</a:t>
            </a:r>
          </a:p>
        </p:txBody>
      </p:sp>
      <p:sp>
        <p:nvSpPr>
          <p:cNvPr id="3" name="Rectangle 2">
            <a:extLst>
              <a:ext uri="{FF2B5EF4-FFF2-40B4-BE49-F238E27FC236}">
                <a16:creationId xmlns:a16="http://schemas.microsoft.com/office/drawing/2014/main" id="{729F0E10-FDF0-429B-AB03-7B0FC5A563A8}"/>
              </a:ext>
            </a:extLst>
          </p:cNvPr>
          <p:cNvSpPr/>
          <p:nvPr/>
        </p:nvSpPr>
        <p:spPr>
          <a:xfrm>
            <a:off x="731837" y="6231532"/>
            <a:ext cx="11704638" cy="923330"/>
          </a:xfrm>
          <a:prstGeom prst="rect">
            <a:avLst/>
          </a:prstGeom>
        </p:spPr>
        <p:txBody>
          <a:bodyPr wrap="square">
            <a:spAutoFit/>
          </a:bodyPr>
          <a:lstStyle/>
          <a:p>
            <a:r>
              <a:rPr lang="en-US" sz="1200" dirty="0">
                <a:latin typeface="+mj-lt"/>
              </a:rPr>
              <a:t>[1] Ting Zhang, Guo-Jun Qi, Bin Xiao, Jingdong Wang: Interleaved Group Convolutions. ICCV 2017: 4383-4392</a:t>
            </a:r>
          </a:p>
          <a:p>
            <a:r>
              <a:rPr lang="en-US" sz="1200" dirty="0">
                <a:latin typeface="+mj-lt"/>
              </a:rPr>
              <a:t>[2] Guotian Xie, Jingdong Wang, Ting Zhang, </a:t>
            </a:r>
            <a:r>
              <a:rPr lang="en-US" sz="1200" dirty="0" err="1">
                <a:latin typeface="+mj-lt"/>
              </a:rPr>
              <a:t>Jianhuang</a:t>
            </a:r>
            <a:r>
              <a:rPr lang="en-US" sz="1200" dirty="0">
                <a:latin typeface="+mj-lt"/>
              </a:rPr>
              <a:t> Lai, Richang Hong, and Guo-</a:t>
            </a:r>
            <a:r>
              <a:rPr lang="en-US" sz="1200" dirty="0" err="1">
                <a:latin typeface="+mj-lt"/>
              </a:rPr>
              <a:t>JunQi</a:t>
            </a:r>
            <a:r>
              <a:rPr lang="en-US" sz="1200" dirty="0">
                <a:latin typeface="+mj-lt"/>
              </a:rPr>
              <a:t>. IGCV2: Interleaved Structured Sparse Convolutional Neural Networks. CVPR 2018.</a:t>
            </a:r>
          </a:p>
          <a:p>
            <a:r>
              <a:rPr lang="en-US" sz="1200" dirty="0">
                <a:latin typeface="+mj-lt"/>
              </a:rPr>
              <a:t>[3] Ke Sun, Mingjie Li, Dong Liu, and Jingdong Wang. IGCV3: Interleaved Low-Rank Group Convolutions for Efficient Deep Neural Networks. BMVC 2018.</a:t>
            </a:r>
          </a:p>
          <a:p>
            <a:endParaRPr lang="en-US" sz="1600" dirty="0"/>
          </a:p>
        </p:txBody>
      </p:sp>
    </p:spTree>
    <p:extLst>
      <p:ext uri="{BB962C8B-B14F-4D97-AF65-F5344CB8AC3E}">
        <p14:creationId xmlns:p14="http://schemas.microsoft.com/office/powerpoint/2010/main" val="861276878"/>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457199" y="296862"/>
            <a:ext cx="11522075" cy="794064"/>
          </a:xfrm>
          <a:prstGeom prst="rect">
            <a:avLst/>
          </a:prstGeom>
          <a:noFill/>
        </p:spPr>
        <p:txBody>
          <a:bodyPr wrap="square" lIns="182880" tIns="146304" rIns="182880" bIns="146304" rtlCol="0">
            <a:spAutoFit/>
          </a:bodyPr>
          <a:lstStyle/>
          <a:p>
            <a:pPr algn="ctr">
              <a:lnSpc>
                <a:spcPct val="90000"/>
              </a:lnSpc>
              <a:spcAft>
                <a:spcPts val="600"/>
              </a:spcAft>
            </a:pPr>
            <a:r>
              <a:rPr lang="en-US" altLang="zh-CN" sz="3600" dirty="0">
                <a:gradFill>
                  <a:gsLst>
                    <a:gs pos="2917">
                      <a:schemeClr val="tx1"/>
                    </a:gs>
                    <a:gs pos="30000">
                      <a:schemeClr val="tx1"/>
                    </a:gs>
                  </a:gsLst>
                  <a:lin ang="5400000" scaled="0"/>
                </a:gradFill>
              </a:rPr>
              <a:t>Improve information flow</a:t>
            </a:r>
            <a:endParaRPr lang="en-US" sz="3600" dirty="0">
              <a:gradFill>
                <a:gsLst>
                  <a:gs pos="2917">
                    <a:schemeClr val="tx1"/>
                  </a:gs>
                  <a:gs pos="30000">
                    <a:schemeClr val="tx1"/>
                  </a:gs>
                </a:gsLst>
                <a:lin ang="5400000" scaled="0"/>
              </a:gradFill>
            </a:endParaRPr>
          </a:p>
        </p:txBody>
      </p:sp>
      <p:pic>
        <p:nvPicPr>
          <p:cNvPr id="5" name="Picture 4"/>
          <p:cNvPicPr>
            <a:picLocks noChangeAspect="1"/>
          </p:cNvPicPr>
          <p:nvPr/>
        </p:nvPicPr>
        <p:blipFill>
          <a:blip r:embed="rId3"/>
          <a:stretch>
            <a:fillRect/>
          </a:stretch>
        </p:blipFill>
        <p:spPr>
          <a:xfrm rot="16200000">
            <a:off x="5833576" y="-1223476"/>
            <a:ext cx="1187789" cy="8800466"/>
          </a:xfrm>
          <a:prstGeom prst="rect">
            <a:avLst/>
          </a:prstGeom>
        </p:spPr>
      </p:pic>
      <p:sp>
        <p:nvSpPr>
          <p:cNvPr id="8" name="TextBox 7"/>
          <p:cNvSpPr txBox="1"/>
          <p:nvPr/>
        </p:nvSpPr>
        <p:spPr>
          <a:xfrm>
            <a:off x="4389436" y="4411662"/>
            <a:ext cx="3657601" cy="1037207"/>
          </a:xfrm>
          <a:prstGeom prst="rect">
            <a:avLst/>
          </a:prstGeom>
          <a:noFill/>
        </p:spPr>
        <p:txBody>
          <a:bodyPr wrap="square" lIns="182880" tIns="146304" rIns="182880" bIns="146304" rtlCol="0">
            <a:spAutoFit/>
          </a:bodyPr>
          <a:lstStyle/>
          <a:p>
            <a:pPr algn="ctr">
              <a:lnSpc>
                <a:spcPct val="90000"/>
              </a:lnSpc>
              <a:spcAft>
                <a:spcPts val="600"/>
              </a:spcAft>
            </a:pPr>
            <a:r>
              <a:rPr lang="en-US" sz="2400" dirty="0">
                <a:solidFill>
                  <a:schemeClr val="tx2">
                    <a:lumMod val="60000"/>
                    <a:lumOff val="40000"/>
                  </a:schemeClr>
                </a:solidFill>
              </a:rPr>
              <a:t>100+ </a:t>
            </a:r>
            <a:r>
              <a:rPr lang="en-US" sz="2400" dirty="0">
                <a:gradFill>
                  <a:gsLst>
                    <a:gs pos="2917">
                      <a:schemeClr val="tx1"/>
                    </a:gs>
                    <a:gs pos="30000">
                      <a:schemeClr val="tx1"/>
                    </a:gs>
                  </a:gsLst>
                  <a:lin ang="5400000" scaled="0"/>
                </a:gradFill>
              </a:rPr>
              <a:t>layers</a:t>
            </a:r>
          </a:p>
          <a:p>
            <a:pPr algn="ctr">
              <a:lnSpc>
                <a:spcPct val="90000"/>
              </a:lnSpc>
              <a:spcAft>
                <a:spcPts val="600"/>
              </a:spcAft>
            </a:pPr>
            <a:r>
              <a:rPr lang="en-US" sz="2400" dirty="0">
                <a:gradFill>
                  <a:gsLst>
                    <a:gs pos="2917">
                      <a:schemeClr val="tx1"/>
                    </a:gs>
                    <a:gs pos="30000">
                      <a:schemeClr val="tx1"/>
                    </a:gs>
                  </a:gsLst>
                  <a:lin ang="5400000" scaled="0"/>
                </a:gradFill>
              </a:rPr>
              <a:t>Highway, 2015</a:t>
            </a:r>
          </a:p>
        </p:txBody>
      </p:sp>
      <p:sp>
        <p:nvSpPr>
          <p:cNvPr id="2" name="Slide Number Placeholder 1">
            <a:extLst>
              <a:ext uri="{FF2B5EF4-FFF2-40B4-BE49-F238E27FC236}">
                <a16:creationId xmlns:a16="http://schemas.microsoft.com/office/drawing/2014/main" id="{207C5AF1-872A-4992-BADC-BDB69121BB1B}"/>
              </a:ext>
            </a:extLst>
          </p:cNvPr>
          <p:cNvSpPr>
            <a:spLocks noGrp="1"/>
          </p:cNvSpPr>
          <p:nvPr>
            <p:ph type="sldNum" sz="quarter" idx="4"/>
          </p:nvPr>
        </p:nvSpPr>
        <p:spPr/>
        <p:txBody>
          <a:bodyPr/>
          <a:lstStyle/>
          <a:p>
            <a:pPr algn="ctr"/>
            <a:fld id="{1BA29183-7CD2-4C0C-A7F1-D2FD10734D96}" type="slidenum">
              <a:rPr lang="en-US" smtClean="0"/>
              <a:pPr algn="ctr"/>
              <a:t>7</a:t>
            </a:fld>
            <a:endParaRPr lang="en-US" dirty="0"/>
          </a:p>
        </p:txBody>
      </p:sp>
    </p:spTree>
    <p:extLst>
      <p:ext uri="{BB962C8B-B14F-4D97-AF65-F5344CB8AC3E}">
        <p14:creationId xmlns:p14="http://schemas.microsoft.com/office/powerpoint/2010/main" val="2783374374"/>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1668462"/>
            <a:ext cx="12436475" cy="849463"/>
          </a:xfrm>
          <a:prstGeom prst="rect">
            <a:avLst/>
          </a:prstGeom>
          <a:noFill/>
        </p:spPr>
        <p:txBody>
          <a:bodyPr wrap="square" lIns="182880" tIns="146304" rIns="182880" bIns="146304" rtlCol="0">
            <a:spAutoFit/>
          </a:bodyPr>
          <a:lstStyle/>
          <a:p>
            <a:pPr algn="ctr">
              <a:lnSpc>
                <a:spcPct val="90000"/>
              </a:lnSpc>
              <a:spcAft>
                <a:spcPts val="600"/>
              </a:spcAft>
            </a:pPr>
            <a:r>
              <a:rPr lang="en-US" sz="4000" dirty="0">
                <a:gradFill>
                  <a:gsLst>
                    <a:gs pos="2917">
                      <a:schemeClr val="tx1"/>
                    </a:gs>
                    <a:gs pos="30000">
                      <a:schemeClr val="tx1"/>
                    </a:gs>
                  </a:gsLst>
                  <a:lin ang="5400000" scaled="0"/>
                </a:gradFill>
              </a:rPr>
              <a:t>IGCV1: </a:t>
            </a:r>
            <a:r>
              <a:rPr lang="en-US" sz="3600" dirty="0">
                <a:gradFill>
                  <a:gsLst>
                    <a:gs pos="2917">
                      <a:schemeClr val="tx1"/>
                    </a:gs>
                    <a:gs pos="30000">
                      <a:schemeClr val="tx1"/>
                    </a:gs>
                  </a:gsLst>
                  <a:lin ang="5400000" scaled="0"/>
                </a:gradFill>
              </a:rPr>
              <a:t>Interleaved group convolutions for </a:t>
            </a:r>
            <a:r>
              <a:rPr lang="en-US" sz="3600" dirty="0">
                <a:solidFill>
                  <a:srgbClr val="FF0000"/>
                </a:solidFill>
              </a:rPr>
              <a:t>large</a:t>
            </a:r>
            <a:r>
              <a:rPr lang="en-US" sz="3600" dirty="0">
                <a:gradFill>
                  <a:gsLst>
                    <a:gs pos="2917">
                      <a:schemeClr val="tx1"/>
                    </a:gs>
                    <a:gs pos="30000">
                      <a:schemeClr val="tx1"/>
                    </a:gs>
                  </a:gsLst>
                  <a:lin ang="5400000" scaled="0"/>
                </a:gradFill>
              </a:rPr>
              <a:t> models</a:t>
            </a:r>
            <a:endParaRPr lang="en-US" altLang="zh-CN" sz="4000" dirty="0">
              <a:gradFill>
                <a:gsLst>
                  <a:gs pos="2917">
                    <a:schemeClr val="tx1"/>
                  </a:gs>
                  <a:gs pos="30000">
                    <a:schemeClr val="tx1"/>
                  </a:gs>
                </a:gsLst>
                <a:lin ang="5400000" scaled="0"/>
              </a:gradFill>
            </a:endParaRPr>
          </a:p>
        </p:txBody>
      </p:sp>
      <p:sp>
        <p:nvSpPr>
          <p:cNvPr id="8" name="TextBox 7">
            <a:extLst>
              <a:ext uri="{FF2B5EF4-FFF2-40B4-BE49-F238E27FC236}">
                <a16:creationId xmlns:a16="http://schemas.microsoft.com/office/drawing/2014/main" id="{71840486-E3FF-4369-BDE8-7DF5737F18FB}"/>
              </a:ext>
            </a:extLst>
          </p:cNvPr>
          <p:cNvSpPr txBox="1"/>
          <p:nvPr/>
        </p:nvSpPr>
        <p:spPr>
          <a:xfrm>
            <a:off x="457199" y="6088062"/>
            <a:ext cx="11522075" cy="815608"/>
          </a:xfrm>
          <a:prstGeom prst="rect">
            <a:avLst/>
          </a:prstGeom>
          <a:noFill/>
        </p:spPr>
        <p:txBody>
          <a:bodyPr wrap="square" lIns="182880" tIns="146304" rIns="182880" bIns="146304" rtlCol="0">
            <a:spAutoFit/>
          </a:bodyPr>
          <a:lstStyle/>
          <a:p>
            <a:pPr>
              <a:lnSpc>
                <a:spcPct val="90000"/>
              </a:lnSpc>
              <a:spcAft>
                <a:spcPts val="600"/>
              </a:spcAft>
            </a:pPr>
            <a:r>
              <a:rPr lang="en-US" sz="1600" dirty="0">
                <a:latin typeface="+mj-lt"/>
              </a:rPr>
              <a:t>Ting Zhang, Guo-Jun Qi, Bin Xiao, Jingdong Wang: </a:t>
            </a:r>
            <a:r>
              <a:rPr lang="en-US" altLang="zh-CN" sz="1600" dirty="0">
                <a:latin typeface="+mj-lt"/>
              </a:rPr>
              <a:t>Interleaved</a:t>
            </a:r>
            <a:r>
              <a:rPr lang="en-US" sz="1600" dirty="0">
                <a:latin typeface="+mj-lt"/>
              </a:rPr>
              <a:t> Group Convolutions, ICCV 2017.</a:t>
            </a:r>
          </a:p>
          <a:p>
            <a:pPr>
              <a:lnSpc>
                <a:spcPct val="90000"/>
              </a:lnSpc>
              <a:spcAft>
                <a:spcPts val="600"/>
              </a:spcAft>
            </a:pPr>
            <a:r>
              <a:rPr lang="en-US" sz="1600" dirty="0">
                <a:gradFill>
                  <a:gsLst>
                    <a:gs pos="2917">
                      <a:schemeClr val="tx1"/>
                    </a:gs>
                    <a:gs pos="30000">
                      <a:schemeClr val="tx1"/>
                    </a:gs>
                  </a:gsLst>
                  <a:lin ang="5400000" scaled="0"/>
                </a:gradFill>
                <a:latin typeface="+mj-lt"/>
              </a:rPr>
              <a:t>Blog: https://mp.weixin.qq.com/s/PiQB2AvhtDceMJxYN8O8jA</a:t>
            </a:r>
          </a:p>
        </p:txBody>
      </p:sp>
      <p:pic>
        <p:nvPicPr>
          <p:cNvPr id="6" name="Picture 5">
            <a:extLst>
              <a:ext uri="{FF2B5EF4-FFF2-40B4-BE49-F238E27FC236}">
                <a16:creationId xmlns:a16="http://schemas.microsoft.com/office/drawing/2014/main" id="{73F9E3CC-7F02-41A0-9AC3-BA4227FF060F}"/>
              </a:ext>
            </a:extLst>
          </p:cNvPr>
          <p:cNvPicPr>
            <a:picLocks noChangeAspect="1"/>
          </p:cNvPicPr>
          <p:nvPr/>
        </p:nvPicPr>
        <p:blipFill>
          <a:blip r:embed="rId3"/>
          <a:stretch>
            <a:fillRect/>
          </a:stretch>
        </p:blipFill>
        <p:spPr>
          <a:xfrm>
            <a:off x="2612071" y="2735262"/>
            <a:ext cx="7212330" cy="2486025"/>
          </a:xfrm>
          <a:prstGeom prst="rect">
            <a:avLst/>
          </a:prstGeom>
        </p:spPr>
      </p:pic>
      <p:sp>
        <p:nvSpPr>
          <p:cNvPr id="2" name="Slide Number Placeholder 1">
            <a:extLst>
              <a:ext uri="{FF2B5EF4-FFF2-40B4-BE49-F238E27FC236}">
                <a16:creationId xmlns:a16="http://schemas.microsoft.com/office/drawing/2014/main" id="{4CAF6F05-A42C-4204-AEED-AA153F7F8DD0}"/>
              </a:ext>
            </a:extLst>
          </p:cNvPr>
          <p:cNvSpPr>
            <a:spLocks noGrp="1"/>
          </p:cNvSpPr>
          <p:nvPr>
            <p:ph type="sldNum" sz="quarter" idx="4"/>
          </p:nvPr>
        </p:nvSpPr>
        <p:spPr/>
        <p:txBody>
          <a:bodyPr/>
          <a:lstStyle/>
          <a:p>
            <a:pPr algn="ctr"/>
            <a:fld id="{1BA29183-7CD2-4C0C-A7F1-D2FD10734D96}" type="slidenum">
              <a:rPr lang="en-US" smtClean="0"/>
              <a:pPr algn="ctr"/>
              <a:t>70</a:t>
            </a:fld>
            <a:endParaRPr lang="en-US" dirty="0"/>
          </a:p>
        </p:txBody>
      </p:sp>
    </p:spTree>
    <p:extLst>
      <p:ext uri="{BB962C8B-B14F-4D97-AF65-F5344CB8AC3E}">
        <p14:creationId xmlns:p14="http://schemas.microsoft.com/office/powerpoint/2010/main" val="3831752026"/>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457199" y="296862"/>
            <a:ext cx="11522075" cy="794064"/>
          </a:xfrm>
          <a:prstGeom prst="rect">
            <a:avLst/>
          </a:prstGeom>
          <a:noFill/>
        </p:spPr>
        <p:txBody>
          <a:bodyPr wrap="square" lIns="182880" tIns="146304" rIns="182880" bIns="146304" rtlCol="0">
            <a:spAutoFit/>
          </a:bodyPr>
          <a:lstStyle/>
          <a:p>
            <a:pPr algn="ctr">
              <a:lnSpc>
                <a:spcPct val="90000"/>
              </a:lnSpc>
              <a:spcAft>
                <a:spcPts val="600"/>
              </a:spcAft>
            </a:pPr>
            <a:r>
              <a:rPr lang="en-US" sz="3600" dirty="0">
                <a:gradFill>
                  <a:gsLst>
                    <a:gs pos="2917">
                      <a:schemeClr val="tx1"/>
                    </a:gs>
                    <a:gs pos="30000">
                      <a:schemeClr val="tx1"/>
                    </a:gs>
                  </a:gsLst>
                  <a:lin ang="5400000" scaled="0"/>
                </a:gradFill>
              </a:rPr>
              <a:t>Regular</a:t>
            </a:r>
            <a:r>
              <a:rPr lang="en-US" sz="3200" dirty="0">
                <a:gradFill>
                  <a:gsLst>
                    <a:gs pos="2917">
                      <a:schemeClr val="tx1"/>
                    </a:gs>
                    <a:gs pos="30000">
                      <a:schemeClr val="tx1"/>
                    </a:gs>
                  </a:gsLst>
                  <a:lin ang="5400000" scaled="0"/>
                </a:gradFill>
              </a:rPr>
              <a:t> convolution</a:t>
            </a:r>
          </a:p>
        </p:txBody>
      </p:sp>
      <p:sp>
        <p:nvSpPr>
          <p:cNvPr id="32" name="Rectangle 31">
            <a:extLst>
              <a:ext uri="{FF2B5EF4-FFF2-40B4-BE49-F238E27FC236}">
                <a16:creationId xmlns:a16="http://schemas.microsoft.com/office/drawing/2014/main" id="{77688977-BA4B-4FAE-A680-93A2175D23D3}"/>
              </a:ext>
            </a:extLst>
          </p:cNvPr>
          <p:cNvSpPr/>
          <p:nvPr/>
        </p:nvSpPr>
        <p:spPr bwMode="auto">
          <a:xfrm>
            <a:off x="102239" y="1668462"/>
            <a:ext cx="6835217" cy="4114795"/>
          </a:xfrm>
          <a:prstGeom prst="rect">
            <a:avLst/>
          </a:prstGeom>
          <a:gradFill rotWithShape="1">
            <a:gsLst>
              <a:gs pos="0">
                <a:srgbClr val="E4CD9A"/>
              </a:gs>
              <a:gs pos="100000">
                <a:srgbClr val="EEEFD7"/>
              </a:gs>
            </a:gsLst>
            <a:lin ang="2700000" scaled="1"/>
          </a:gradFill>
          <a:ln w="9525" cap="flat" cmpd="sng" algn="ctr">
            <a:noFill/>
            <a:prstDash val="solid"/>
            <a:round/>
            <a:headEnd type="none" w="med" len="med"/>
            <a:tailEnd type="none" w="med" len="med"/>
          </a:ln>
          <a:effectLst>
            <a:outerShdw dist="35921" dir="2700000" algn="ctr" rotWithShape="0">
              <a:srgbClr val="AFAFAF"/>
            </a:outerShdw>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sp>
        <p:nvSpPr>
          <p:cNvPr id="35" name="Arrow: Right 34">
            <a:extLst>
              <a:ext uri="{FF2B5EF4-FFF2-40B4-BE49-F238E27FC236}">
                <a16:creationId xmlns:a16="http://schemas.microsoft.com/office/drawing/2014/main" id="{A4F7A4F6-81BD-4B3B-AD8B-371FF717BC29}"/>
              </a:ext>
            </a:extLst>
          </p:cNvPr>
          <p:cNvSpPr/>
          <p:nvPr/>
        </p:nvSpPr>
        <p:spPr bwMode="auto">
          <a:xfrm>
            <a:off x="2560637" y="3365666"/>
            <a:ext cx="1828800" cy="235745"/>
          </a:xfrm>
          <a:prstGeom prst="rightArrow">
            <a:avLst/>
          </a:prstGeom>
          <a:solidFill>
            <a:schemeClr val="tx1">
              <a:lumMod val="50000"/>
              <a:lumOff val="50000"/>
            </a:schemeClr>
          </a:solidFill>
          <a:ln w="9525" cap="flat" cmpd="sng" algn="ctr">
            <a:noFill/>
            <a:prstDash val="solid"/>
            <a:round/>
            <a:headEnd type="none" w="med" len="med"/>
            <a:tailEnd type="none" w="med" len="med"/>
          </a:ln>
          <a:effectLst>
            <a:outerShdw dist="35921" dir="2700000" algn="ctr" rotWithShape="0">
              <a:srgbClr val="AFAFAF"/>
            </a:outerShdw>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sp>
        <p:nvSpPr>
          <p:cNvPr id="37" name="TextBox 36">
            <a:extLst>
              <a:ext uri="{FF2B5EF4-FFF2-40B4-BE49-F238E27FC236}">
                <a16:creationId xmlns:a16="http://schemas.microsoft.com/office/drawing/2014/main" id="{AB0551DC-861D-4F4C-9462-6ADE019272AA}"/>
              </a:ext>
            </a:extLst>
          </p:cNvPr>
          <p:cNvSpPr txBox="1"/>
          <p:nvPr/>
        </p:nvSpPr>
        <p:spPr>
          <a:xfrm>
            <a:off x="3244021" y="3143930"/>
            <a:ext cx="688216" cy="307777"/>
          </a:xfrm>
          <a:prstGeom prst="rect">
            <a:avLst/>
          </a:prstGeom>
          <a:noFill/>
        </p:spPr>
        <p:txBody>
          <a:bodyPr wrap="square" rtlCol="0">
            <a:spAutoFit/>
          </a:bodyPr>
          <a:lstStyle/>
          <a:p>
            <a:r>
              <a:rPr lang="en-US" sz="1400" dirty="0">
                <a:latin typeface="Segoe UI Light" panose="020B0502040204020203" pitchFamily="34" charset="0"/>
                <a:cs typeface="Segoe UI Light" panose="020B0502040204020203" pitchFamily="34" charset="0"/>
              </a:rPr>
              <a:t>Conv</a:t>
            </a:r>
          </a:p>
        </p:txBody>
      </p:sp>
      <p:grpSp>
        <p:nvGrpSpPr>
          <p:cNvPr id="42" name="Group 41">
            <a:extLst>
              <a:ext uri="{FF2B5EF4-FFF2-40B4-BE49-F238E27FC236}">
                <a16:creationId xmlns:a16="http://schemas.microsoft.com/office/drawing/2014/main" id="{C12B94B3-DB9C-4B8B-AE4B-643BAA4C3466}"/>
              </a:ext>
            </a:extLst>
          </p:cNvPr>
          <p:cNvGrpSpPr/>
          <p:nvPr/>
        </p:nvGrpSpPr>
        <p:grpSpPr>
          <a:xfrm>
            <a:off x="145023" y="3082796"/>
            <a:ext cx="834312" cy="914400"/>
            <a:chOff x="119623" y="3901066"/>
            <a:chExt cx="834312" cy="914400"/>
          </a:xfrm>
          <a:solidFill>
            <a:srgbClr val="00B050"/>
          </a:solidFill>
        </p:grpSpPr>
        <p:sp>
          <p:nvSpPr>
            <p:cNvPr id="43" name="Cube 42">
              <a:extLst>
                <a:ext uri="{FF2B5EF4-FFF2-40B4-BE49-F238E27FC236}">
                  <a16:creationId xmlns:a16="http://schemas.microsoft.com/office/drawing/2014/main" id="{95128CB5-9582-4EF8-9A72-7C80E5A9E565}"/>
                </a:ext>
              </a:extLst>
            </p:cNvPr>
            <p:cNvSpPr/>
            <p:nvPr/>
          </p:nvSpPr>
          <p:spPr bwMode="auto">
            <a:xfrm>
              <a:off x="119623" y="3901066"/>
              <a:ext cx="426480" cy="914400"/>
            </a:xfrm>
            <a:prstGeom prst="cube">
              <a:avLst>
                <a:gd name="adj" fmla="val 54371"/>
              </a:avLst>
            </a:prstGeom>
            <a:grpFill/>
            <a:ln w="6350"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sp>
          <p:nvSpPr>
            <p:cNvPr id="44" name="Cube 43">
              <a:extLst>
                <a:ext uri="{FF2B5EF4-FFF2-40B4-BE49-F238E27FC236}">
                  <a16:creationId xmlns:a16="http://schemas.microsoft.com/office/drawing/2014/main" id="{8B0B5CE8-D888-4227-989E-BB3A4EB6B097}"/>
                </a:ext>
              </a:extLst>
            </p:cNvPr>
            <p:cNvSpPr/>
            <p:nvPr/>
          </p:nvSpPr>
          <p:spPr bwMode="auto">
            <a:xfrm>
              <a:off x="323540" y="3901066"/>
              <a:ext cx="426480" cy="914400"/>
            </a:xfrm>
            <a:prstGeom prst="cube">
              <a:avLst>
                <a:gd name="adj" fmla="val 54371"/>
              </a:avLst>
            </a:prstGeom>
            <a:grpFill/>
            <a:ln w="6350"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sp>
          <p:nvSpPr>
            <p:cNvPr id="45" name="Cube 44">
              <a:extLst>
                <a:ext uri="{FF2B5EF4-FFF2-40B4-BE49-F238E27FC236}">
                  <a16:creationId xmlns:a16="http://schemas.microsoft.com/office/drawing/2014/main" id="{5054611E-E98C-4EDA-907B-5E8233D2B0A0}"/>
                </a:ext>
              </a:extLst>
            </p:cNvPr>
            <p:cNvSpPr/>
            <p:nvPr/>
          </p:nvSpPr>
          <p:spPr bwMode="auto">
            <a:xfrm>
              <a:off x="527455" y="3901066"/>
              <a:ext cx="426480" cy="914400"/>
            </a:xfrm>
            <a:prstGeom prst="cube">
              <a:avLst>
                <a:gd name="adj" fmla="val 54371"/>
              </a:avLst>
            </a:prstGeom>
            <a:grpFill/>
            <a:ln w="6350"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grpSp>
      <p:grpSp>
        <p:nvGrpSpPr>
          <p:cNvPr id="46" name="Group 45">
            <a:extLst>
              <a:ext uri="{FF2B5EF4-FFF2-40B4-BE49-F238E27FC236}">
                <a16:creationId xmlns:a16="http://schemas.microsoft.com/office/drawing/2014/main" id="{5155C120-29F6-47F4-89BD-6F12766E4B96}"/>
              </a:ext>
            </a:extLst>
          </p:cNvPr>
          <p:cNvGrpSpPr/>
          <p:nvPr/>
        </p:nvGrpSpPr>
        <p:grpSpPr>
          <a:xfrm>
            <a:off x="754984" y="3080650"/>
            <a:ext cx="834312" cy="914400"/>
            <a:chOff x="754984" y="3898920"/>
            <a:chExt cx="834312" cy="914400"/>
          </a:xfrm>
          <a:solidFill>
            <a:srgbClr val="00B050"/>
          </a:solidFill>
        </p:grpSpPr>
        <p:sp>
          <p:nvSpPr>
            <p:cNvPr id="47" name="Cube 46">
              <a:extLst>
                <a:ext uri="{FF2B5EF4-FFF2-40B4-BE49-F238E27FC236}">
                  <a16:creationId xmlns:a16="http://schemas.microsoft.com/office/drawing/2014/main" id="{7BD3FD96-A3CE-4032-8852-531E0C704B63}"/>
                </a:ext>
              </a:extLst>
            </p:cNvPr>
            <p:cNvSpPr/>
            <p:nvPr/>
          </p:nvSpPr>
          <p:spPr bwMode="auto">
            <a:xfrm>
              <a:off x="754984" y="3898920"/>
              <a:ext cx="426480" cy="914400"/>
            </a:xfrm>
            <a:prstGeom prst="cube">
              <a:avLst>
                <a:gd name="adj" fmla="val 54371"/>
              </a:avLst>
            </a:prstGeom>
            <a:grpFill/>
            <a:ln w="6350"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sp>
          <p:nvSpPr>
            <p:cNvPr id="48" name="Cube 47">
              <a:extLst>
                <a:ext uri="{FF2B5EF4-FFF2-40B4-BE49-F238E27FC236}">
                  <a16:creationId xmlns:a16="http://schemas.microsoft.com/office/drawing/2014/main" id="{65C14BA3-6C9E-4992-9908-E58CC17EEA9D}"/>
                </a:ext>
              </a:extLst>
            </p:cNvPr>
            <p:cNvSpPr/>
            <p:nvPr/>
          </p:nvSpPr>
          <p:spPr bwMode="auto">
            <a:xfrm>
              <a:off x="958901" y="3898920"/>
              <a:ext cx="426480" cy="914400"/>
            </a:xfrm>
            <a:prstGeom prst="cube">
              <a:avLst>
                <a:gd name="adj" fmla="val 54371"/>
              </a:avLst>
            </a:prstGeom>
            <a:grpFill/>
            <a:ln w="6350"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sp>
          <p:nvSpPr>
            <p:cNvPr id="49" name="Cube 48">
              <a:extLst>
                <a:ext uri="{FF2B5EF4-FFF2-40B4-BE49-F238E27FC236}">
                  <a16:creationId xmlns:a16="http://schemas.microsoft.com/office/drawing/2014/main" id="{0CF3A280-85AB-400F-AA9C-DA668FFD5144}"/>
                </a:ext>
              </a:extLst>
            </p:cNvPr>
            <p:cNvSpPr/>
            <p:nvPr/>
          </p:nvSpPr>
          <p:spPr bwMode="auto">
            <a:xfrm>
              <a:off x="1162816" y="3898920"/>
              <a:ext cx="426480" cy="914400"/>
            </a:xfrm>
            <a:prstGeom prst="cube">
              <a:avLst>
                <a:gd name="adj" fmla="val 54371"/>
              </a:avLst>
            </a:prstGeom>
            <a:grpFill/>
            <a:ln w="6350"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grpSp>
      <p:grpSp>
        <p:nvGrpSpPr>
          <p:cNvPr id="62" name="Group 61">
            <a:extLst>
              <a:ext uri="{FF2B5EF4-FFF2-40B4-BE49-F238E27FC236}">
                <a16:creationId xmlns:a16="http://schemas.microsoft.com/office/drawing/2014/main" id="{50801D83-4F00-49FA-8E32-F2BA552762A5}"/>
              </a:ext>
            </a:extLst>
          </p:cNvPr>
          <p:cNvGrpSpPr/>
          <p:nvPr/>
        </p:nvGrpSpPr>
        <p:grpSpPr>
          <a:xfrm>
            <a:off x="5359000" y="3088454"/>
            <a:ext cx="834312" cy="914400"/>
            <a:chOff x="5359000" y="3906724"/>
            <a:chExt cx="834312" cy="914400"/>
          </a:xfrm>
          <a:solidFill>
            <a:srgbClr val="00B050"/>
          </a:solidFill>
        </p:grpSpPr>
        <p:sp>
          <p:nvSpPr>
            <p:cNvPr id="63" name="Cube 62">
              <a:extLst>
                <a:ext uri="{FF2B5EF4-FFF2-40B4-BE49-F238E27FC236}">
                  <a16:creationId xmlns:a16="http://schemas.microsoft.com/office/drawing/2014/main" id="{94BF804D-B2C4-4CA0-8F62-59A05295FC6C}"/>
                </a:ext>
              </a:extLst>
            </p:cNvPr>
            <p:cNvSpPr/>
            <p:nvPr/>
          </p:nvSpPr>
          <p:spPr bwMode="auto">
            <a:xfrm>
              <a:off x="5359000" y="3906724"/>
              <a:ext cx="426480" cy="914400"/>
            </a:xfrm>
            <a:prstGeom prst="cube">
              <a:avLst>
                <a:gd name="adj" fmla="val 54371"/>
              </a:avLst>
            </a:prstGeom>
            <a:grpFill/>
            <a:ln w="6350"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sp>
          <p:nvSpPr>
            <p:cNvPr id="64" name="Cube 63">
              <a:extLst>
                <a:ext uri="{FF2B5EF4-FFF2-40B4-BE49-F238E27FC236}">
                  <a16:creationId xmlns:a16="http://schemas.microsoft.com/office/drawing/2014/main" id="{08D50444-9BCC-4D4C-8BF3-FCBA4942BFC2}"/>
                </a:ext>
              </a:extLst>
            </p:cNvPr>
            <p:cNvSpPr/>
            <p:nvPr/>
          </p:nvSpPr>
          <p:spPr bwMode="auto">
            <a:xfrm>
              <a:off x="5562917" y="3906724"/>
              <a:ext cx="426480" cy="914400"/>
            </a:xfrm>
            <a:prstGeom prst="cube">
              <a:avLst>
                <a:gd name="adj" fmla="val 54371"/>
              </a:avLst>
            </a:prstGeom>
            <a:grpFill/>
            <a:ln w="6350"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sp>
          <p:nvSpPr>
            <p:cNvPr id="65" name="Cube 64">
              <a:extLst>
                <a:ext uri="{FF2B5EF4-FFF2-40B4-BE49-F238E27FC236}">
                  <a16:creationId xmlns:a16="http://schemas.microsoft.com/office/drawing/2014/main" id="{83AE9289-8E87-4BD1-BA7B-C6CC76914C98}"/>
                </a:ext>
              </a:extLst>
            </p:cNvPr>
            <p:cNvSpPr/>
            <p:nvPr/>
          </p:nvSpPr>
          <p:spPr bwMode="auto">
            <a:xfrm>
              <a:off x="5766832" y="3906724"/>
              <a:ext cx="426480" cy="914400"/>
            </a:xfrm>
            <a:prstGeom prst="cube">
              <a:avLst>
                <a:gd name="adj" fmla="val 54371"/>
              </a:avLst>
            </a:prstGeom>
            <a:grpFill/>
            <a:ln w="6350"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grpSp>
      <p:grpSp>
        <p:nvGrpSpPr>
          <p:cNvPr id="66" name="Group 65">
            <a:extLst>
              <a:ext uri="{FF2B5EF4-FFF2-40B4-BE49-F238E27FC236}">
                <a16:creationId xmlns:a16="http://schemas.microsoft.com/office/drawing/2014/main" id="{8673D8F6-DC74-4C7C-A414-2BCE3B630978}"/>
              </a:ext>
            </a:extLst>
          </p:cNvPr>
          <p:cNvGrpSpPr/>
          <p:nvPr/>
        </p:nvGrpSpPr>
        <p:grpSpPr>
          <a:xfrm>
            <a:off x="5970347" y="3087626"/>
            <a:ext cx="834312" cy="914400"/>
            <a:chOff x="5994361" y="3904578"/>
            <a:chExt cx="834312" cy="914400"/>
          </a:xfrm>
          <a:solidFill>
            <a:srgbClr val="00B050"/>
          </a:solidFill>
        </p:grpSpPr>
        <p:sp>
          <p:nvSpPr>
            <p:cNvPr id="67" name="Cube 66">
              <a:extLst>
                <a:ext uri="{FF2B5EF4-FFF2-40B4-BE49-F238E27FC236}">
                  <a16:creationId xmlns:a16="http://schemas.microsoft.com/office/drawing/2014/main" id="{2289770E-852E-4B91-AD14-6EB204E6EB61}"/>
                </a:ext>
              </a:extLst>
            </p:cNvPr>
            <p:cNvSpPr/>
            <p:nvPr/>
          </p:nvSpPr>
          <p:spPr bwMode="auto">
            <a:xfrm>
              <a:off x="5994361" y="3904578"/>
              <a:ext cx="426480" cy="914400"/>
            </a:xfrm>
            <a:prstGeom prst="cube">
              <a:avLst>
                <a:gd name="adj" fmla="val 54371"/>
              </a:avLst>
            </a:prstGeom>
            <a:grpFill/>
            <a:ln w="6350"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sp>
          <p:nvSpPr>
            <p:cNvPr id="68" name="Cube 67">
              <a:extLst>
                <a:ext uri="{FF2B5EF4-FFF2-40B4-BE49-F238E27FC236}">
                  <a16:creationId xmlns:a16="http://schemas.microsoft.com/office/drawing/2014/main" id="{2A7F04E5-1017-4CD0-A7C3-EC32B43E2233}"/>
                </a:ext>
              </a:extLst>
            </p:cNvPr>
            <p:cNvSpPr/>
            <p:nvPr/>
          </p:nvSpPr>
          <p:spPr bwMode="auto">
            <a:xfrm>
              <a:off x="6198278" y="3904578"/>
              <a:ext cx="426480" cy="914400"/>
            </a:xfrm>
            <a:prstGeom prst="cube">
              <a:avLst>
                <a:gd name="adj" fmla="val 54371"/>
              </a:avLst>
            </a:prstGeom>
            <a:grpFill/>
            <a:ln w="6350"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sp>
          <p:nvSpPr>
            <p:cNvPr id="69" name="Cube 68">
              <a:extLst>
                <a:ext uri="{FF2B5EF4-FFF2-40B4-BE49-F238E27FC236}">
                  <a16:creationId xmlns:a16="http://schemas.microsoft.com/office/drawing/2014/main" id="{D56B845A-F69A-42A1-870D-F09BC74EF274}"/>
                </a:ext>
              </a:extLst>
            </p:cNvPr>
            <p:cNvSpPr/>
            <p:nvPr/>
          </p:nvSpPr>
          <p:spPr bwMode="auto">
            <a:xfrm>
              <a:off x="6402193" y="3904578"/>
              <a:ext cx="426480" cy="914400"/>
            </a:xfrm>
            <a:prstGeom prst="cube">
              <a:avLst>
                <a:gd name="adj" fmla="val 54371"/>
              </a:avLst>
            </a:prstGeom>
            <a:grpFill/>
            <a:ln w="6350"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grpSp>
      <p:cxnSp>
        <p:nvCxnSpPr>
          <p:cNvPr id="74" name="Straight Arrow Connector 73">
            <a:extLst>
              <a:ext uri="{FF2B5EF4-FFF2-40B4-BE49-F238E27FC236}">
                <a16:creationId xmlns:a16="http://schemas.microsoft.com/office/drawing/2014/main" id="{52221B83-7E34-49BE-9379-53E4FE3E18E9}"/>
              </a:ext>
            </a:extLst>
          </p:cNvPr>
          <p:cNvCxnSpPr/>
          <p:nvPr/>
        </p:nvCxnSpPr>
        <p:spPr bwMode="auto">
          <a:xfrm>
            <a:off x="122237" y="4205271"/>
            <a:ext cx="1314357" cy="0"/>
          </a:xfrm>
          <a:prstGeom prst="straightConnector1">
            <a:avLst/>
          </a:prstGeom>
          <a:gradFill rotWithShape="1">
            <a:gsLst>
              <a:gs pos="0">
                <a:srgbClr val="E4CD9A"/>
              </a:gs>
              <a:gs pos="100000">
                <a:srgbClr val="EEEFD7"/>
              </a:gs>
            </a:gsLst>
            <a:lin ang="2700000" scaled="1"/>
          </a:gradFill>
          <a:ln w="19050" cap="flat" cmpd="sng" algn="ctr">
            <a:solidFill>
              <a:srgbClr val="FF66FF"/>
            </a:solidFill>
            <a:prstDash val="solid"/>
            <a:round/>
            <a:headEnd type="none" w="med" len="med"/>
            <a:tailEnd type="triangle"/>
          </a:ln>
          <a:effectLst/>
        </p:spPr>
      </p:cxnSp>
      <p:sp>
        <p:nvSpPr>
          <p:cNvPr id="75" name="TextBox 74">
            <a:extLst>
              <a:ext uri="{FF2B5EF4-FFF2-40B4-BE49-F238E27FC236}">
                <a16:creationId xmlns:a16="http://schemas.microsoft.com/office/drawing/2014/main" id="{24CEA25C-8784-48E1-86A8-1B1F8353D807}"/>
              </a:ext>
            </a:extLst>
          </p:cNvPr>
          <p:cNvSpPr txBox="1"/>
          <p:nvPr/>
        </p:nvSpPr>
        <p:spPr>
          <a:xfrm>
            <a:off x="184264" y="4278160"/>
            <a:ext cx="1252330" cy="369332"/>
          </a:xfrm>
          <a:prstGeom prst="rect">
            <a:avLst/>
          </a:prstGeom>
          <a:noFill/>
        </p:spPr>
        <p:txBody>
          <a:bodyPr wrap="square" rtlCol="0">
            <a:spAutoFit/>
          </a:bodyPr>
          <a:lstStyle/>
          <a:p>
            <a:r>
              <a:rPr lang="en-US" dirty="0">
                <a:solidFill>
                  <a:srgbClr val="FF66FF"/>
                </a:solidFill>
                <a:latin typeface="Segoe UI Light" panose="020B0502040204020203" pitchFamily="34" charset="0"/>
                <a:cs typeface="Segoe UI Light" panose="020B0502040204020203" pitchFamily="34" charset="0"/>
              </a:rPr>
              <a:t>Channel </a:t>
            </a: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875778DD-5D08-4A41-AB22-003F867B5BBF}"/>
                  </a:ext>
                </a:extLst>
              </p:cNvPr>
              <p:cNvSpPr txBox="1"/>
              <p:nvPr/>
            </p:nvSpPr>
            <p:spPr>
              <a:xfrm>
                <a:off x="7965673" y="2921810"/>
                <a:ext cx="3424142" cy="332399"/>
              </a:xfrm>
              <a:prstGeom prst="rect">
                <a:avLst/>
              </a:prstGeom>
              <a:noFill/>
            </p:spPr>
            <p:txBody>
              <a:bodyPr wrap="none" lIns="0" tIns="0" rIns="0" bIns="0" rtlCol="0">
                <a:spAutoFit/>
              </a:bodyPr>
              <a:lstStyle/>
              <a:p>
                <a:pPr>
                  <a:lnSpc>
                    <a:spcPct val="90000"/>
                  </a:lnSpc>
                  <a:spcAft>
                    <a:spcPts val="600"/>
                  </a:spcAft>
                </a:pPr>
                <a:r>
                  <a:rPr lang="en-US" altLang="zh-CN" sz="2400" dirty="0">
                    <a:gradFill>
                      <a:gsLst>
                        <a:gs pos="2917">
                          <a:schemeClr val="tx1"/>
                        </a:gs>
                        <a:gs pos="30000">
                          <a:schemeClr val="tx1"/>
                        </a:gs>
                      </a:gsLst>
                      <a:lin ang="5400000" scaled="0"/>
                    </a:gradFill>
                  </a:rPr>
                  <a:t>Complexity: </a:t>
                </a:r>
                <a14:m>
                  <m:oMath xmlns:m="http://schemas.openxmlformats.org/officeDocument/2006/math">
                    <m:r>
                      <a:rPr lang="en-US" altLang="zh-CN" sz="2400" i="1">
                        <a:gradFill>
                          <a:gsLst>
                            <a:gs pos="2917">
                              <a:schemeClr val="tx1"/>
                            </a:gs>
                            <a:gs pos="30000">
                              <a:schemeClr val="tx1"/>
                            </a:gs>
                          </a:gsLst>
                          <a:lin ang="5400000" scaled="0"/>
                        </a:gradFill>
                        <a:latin typeface="Cambria Math" panose="02040503050406030204" pitchFamily="18" charset="0"/>
                      </a:rPr>
                      <m:t>6</m:t>
                    </m:r>
                    <m:r>
                      <a:rPr lang="en-US" altLang="zh-CN" sz="2400" i="1" smtClean="0">
                        <a:gradFill>
                          <a:gsLst>
                            <a:gs pos="2917">
                              <a:schemeClr val="tx1"/>
                            </a:gs>
                            <a:gs pos="30000">
                              <a:schemeClr val="tx1"/>
                            </a:gs>
                          </a:gsLst>
                          <a:lin ang="5400000" scaled="0"/>
                        </a:gradFill>
                        <a:latin typeface="Cambria Math" panose="02040503050406030204" pitchFamily="18" charset="0"/>
                        <a:ea typeface="Cambria Math" panose="02040503050406030204" pitchFamily="18" charset="0"/>
                      </a:rPr>
                      <m:t>×</m:t>
                    </m:r>
                    <m:r>
                      <a:rPr lang="en-US" altLang="zh-CN" sz="2400" i="1">
                        <a:gradFill>
                          <a:gsLst>
                            <a:gs pos="2917">
                              <a:schemeClr val="tx1"/>
                            </a:gs>
                            <a:gs pos="30000">
                              <a:schemeClr val="tx1"/>
                            </a:gs>
                          </a:gsLst>
                          <a:lin ang="5400000" scaled="0"/>
                        </a:gradFill>
                        <a:latin typeface="Cambria Math" panose="02040503050406030204" pitchFamily="18" charset="0"/>
                        <a:ea typeface="Cambria Math" panose="02040503050406030204" pitchFamily="18" charset="0"/>
                      </a:rPr>
                      <m:t>5</m:t>
                    </m:r>
                    <m:r>
                      <a:rPr lang="en-US" altLang="zh-CN" sz="2400" i="1" smtClean="0">
                        <a:gradFill>
                          <a:gsLst>
                            <a:gs pos="2917">
                              <a:schemeClr val="tx1"/>
                            </a:gs>
                            <a:gs pos="30000">
                              <a:schemeClr val="tx1"/>
                            </a:gs>
                          </a:gsLst>
                          <a:lin ang="5400000" scaled="0"/>
                        </a:gradFill>
                        <a:latin typeface="Cambria Math" panose="02040503050406030204" pitchFamily="18" charset="0"/>
                        <a:ea typeface="Cambria Math" panose="02040503050406030204" pitchFamily="18" charset="0"/>
                      </a:rPr>
                      <m:t>×</m:t>
                    </m:r>
                    <m:r>
                      <a:rPr lang="en-US" altLang="zh-CN" sz="2400" i="1">
                        <a:gradFill>
                          <a:gsLst>
                            <a:gs pos="2917">
                              <a:schemeClr val="tx1"/>
                            </a:gs>
                            <a:gs pos="30000">
                              <a:schemeClr val="tx1"/>
                            </a:gs>
                          </a:gsLst>
                          <a:lin ang="5400000" scaled="0"/>
                        </a:gradFill>
                        <a:latin typeface="Cambria Math" panose="02040503050406030204" pitchFamily="18" charset="0"/>
                        <a:ea typeface="Cambria Math" panose="02040503050406030204" pitchFamily="18" charset="0"/>
                      </a:rPr>
                      <m:t>5</m:t>
                    </m:r>
                    <m:r>
                      <a:rPr lang="en-US" altLang="zh-CN" sz="2400" i="1" smtClean="0">
                        <a:gradFill>
                          <a:gsLst>
                            <a:gs pos="2917">
                              <a:schemeClr val="tx1"/>
                            </a:gs>
                            <a:gs pos="30000">
                              <a:schemeClr val="tx1"/>
                            </a:gs>
                          </a:gsLst>
                          <a:lin ang="5400000" scaled="0"/>
                        </a:gradFill>
                        <a:latin typeface="Cambria Math" panose="02040503050406030204" pitchFamily="18" charset="0"/>
                        <a:ea typeface="Cambria Math" panose="02040503050406030204" pitchFamily="18" charset="0"/>
                      </a:rPr>
                      <m:t>×</m:t>
                    </m:r>
                    <m:r>
                      <a:rPr lang="en-US" altLang="zh-CN" sz="2400" i="1">
                        <a:gradFill>
                          <a:gsLst>
                            <a:gs pos="2917">
                              <a:schemeClr val="tx1"/>
                            </a:gs>
                            <a:gs pos="30000">
                              <a:schemeClr val="tx1"/>
                            </a:gs>
                          </a:gsLst>
                          <a:lin ang="5400000" scaled="0"/>
                        </a:gradFill>
                        <a:latin typeface="Cambria Math" panose="02040503050406030204" pitchFamily="18" charset="0"/>
                        <a:ea typeface="Cambria Math" panose="02040503050406030204" pitchFamily="18" charset="0"/>
                      </a:rPr>
                      <m:t>6</m:t>
                    </m:r>
                  </m:oMath>
                </a14:m>
                <a:endParaRPr lang="en-US" sz="2400" dirty="0" err="1">
                  <a:gradFill>
                    <a:gsLst>
                      <a:gs pos="2917">
                        <a:schemeClr val="tx1"/>
                      </a:gs>
                      <a:gs pos="30000">
                        <a:schemeClr val="tx1"/>
                      </a:gs>
                    </a:gsLst>
                    <a:lin ang="5400000" scaled="0"/>
                  </a:gradFill>
                </a:endParaRPr>
              </a:p>
            </p:txBody>
          </p:sp>
        </mc:Choice>
        <mc:Fallback xmlns="">
          <p:sp>
            <p:nvSpPr>
              <p:cNvPr id="24" name="TextBox 23">
                <a:extLst>
                  <a:ext uri="{FF2B5EF4-FFF2-40B4-BE49-F238E27FC236}">
                    <a16:creationId xmlns:a16="http://schemas.microsoft.com/office/drawing/2014/main" id="{875778DD-5D08-4A41-AB22-003F867B5BBF}"/>
                  </a:ext>
                </a:extLst>
              </p:cNvPr>
              <p:cNvSpPr txBox="1">
                <a:spLocks noRot="1" noChangeAspect="1" noMove="1" noResize="1" noEditPoints="1" noAdjustHandles="1" noChangeArrowheads="1" noChangeShapeType="1" noTextEdit="1"/>
              </p:cNvSpPr>
              <p:nvPr/>
            </p:nvSpPr>
            <p:spPr>
              <a:xfrm>
                <a:off x="7965673" y="2921810"/>
                <a:ext cx="3424142" cy="332399"/>
              </a:xfrm>
              <a:prstGeom prst="rect">
                <a:avLst/>
              </a:prstGeom>
              <a:blipFill>
                <a:blip r:embed="rId3"/>
                <a:stretch>
                  <a:fillRect b="-1818"/>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FF901AA1-C35E-4F92-B82F-F8BB9F27004E}"/>
              </a:ext>
            </a:extLst>
          </p:cNvPr>
          <p:cNvSpPr>
            <a:spLocks noGrp="1"/>
          </p:cNvSpPr>
          <p:nvPr>
            <p:ph type="sldNum" sz="quarter" idx="4"/>
          </p:nvPr>
        </p:nvSpPr>
        <p:spPr/>
        <p:txBody>
          <a:bodyPr/>
          <a:lstStyle/>
          <a:p>
            <a:pPr algn="ctr"/>
            <a:fld id="{1BA29183-7CD2-4C0C-A7F1-D2FD10734D96}" type="slidenum">
              <a:rPr lang="en-US" smtClean="0"/>
              <a:pPr algn="ctr"/>
              <a:t>71</a:t>
            </a:fld>
            <a:endParaRPr lang="en-US" dirty="0"/>
          </a:p>
        </p:txBody>
      </p:sp>
    </p:spTree>
    <p:extLst>
      <p:ext uri="{BB962C8B-B14F-4D97-AF65-F5344CB8AC3E}">
        <p14:creationId xmlns:p14="http://schemas.microsoft.com/office/powerpoint/2010/main" val="895951766"/>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457199" y="296862"/>
            <a:ext cx="11522075" cy="794064"/>
          </a:xfrm>
          <a:prstGeom prst="rect">
            <a:avLst/>
          </a:prstGeom>
          <a:noFill/>
        </p:spPr>
        <p:txBody>
          <a:bodyPr wrap="square" lIns="182880" tIns="146304" rIns="182880" bIns="146304" rtlCol="0">
            <a:spAutoFit/>
          </a:bodyPr>
          <a:lstStyle/>
          <a:p>
            <a:pPr algn="ctr">
              <a:lnSpc>
                <a:spcPct val="90000"/>
              </a:lnSpc>
              <a:spcAft>
                <a:spcPts val="600"/>
              </a:spcAft>
            </a:pPr>
            <a:r>
              <a:rPr lang="en-US" sz="3600" dirty="0">
                <a:gradFill>
                  <a:gsLst>
                    <a:gs pos="2917">
                      <a:schemeClr val="tx1"/>
                    </a:gs>
                    <a:gs pos="30000">
                      <a:schemeClr val="tx1"/>
                    </a:gs>
                  </a:gsLst>
                  <a:lin ang="5400000" scaled="0"/>
                </a:gradFill>
              </a:rPr>
              <a:t>Group convolution</a:t>
            </a:r>
          </a:p>
        </p:txBody>
      </p:sp>
      <p:sp>
        <p:nvSpPr>
          <p:cNvPr id="31" name="Rectangle 30">
            <a:extLst>
              <a:ext uri="{FF2B5EF4-FFF2-40B4-BE49-F238E27FC236}">
                <a16:creationId xmlns:a16="http://schemas.microsoft.com/office/drawing/2014/main" id="{3195F495-D111-4B77-B50C-FF9440B839CD}"/>
              </a:ext>
            </a:extLst>
          </p:cNvPr>
          <p:cNvSpPr/>
          <p:nvPr/>
        </p:nvSpPr>
        <p:spPr bwMode="auto">
          <a:xfrm>
            <a:off x="102239" y="1668462"/>
            <a:ext cx="6835217" cy="4114795"/>
          </a:xfrm>
          <a:prstGeom prst="rect">
            <a:avLst/>
          </a:prstGeom>
          <a:gradFill rotWithShape="1">
            <a:gsLst>
              <a:gs pos="0">
                <a:srgbClr val="E4CD9A"/>
              </a:gs>
              <a:gs pos="100000">
                <a:srgbClr val="EEEFD7"/>
              </a:gs>
            </a:gsLst>
            <a:lin ang="2700000" scaled="1"/>
          </a:gradFill>
          <a:ln w="9525" cap="flat" cmpd="sng" algn="ctr">
            <a:noFill/>
            <a:prstDash val="solid"/>
            <a:round/>
            <a:headEnd type="none" w="med" len="med"/>
            <a:tailEnd type="none" w="med" len="med"/>
          </a:ln>
          <a:effectLst>
            <a:outerShdw dist="35921" dir="2700000" algn="ctr" rotWithShape="0">
              <a:srgbClr val="AFAFAF"/>
            </a:outerShdw>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sp>
        <p:nvSpPr>
          <p:cNvPr id="32" name="Arrow: Right 31">
            <a:extLst>
              <a:ext uri="{FF2B5EF4-FFF2-40B4-BE49-F238E27FC236}">
                <a16:creationId xmlns:a16="http://schemas.microsoft.com/office/drawing/2014/main" id="{A3FE26A7-876F-453F-BD4C-4CD90532E761}"/>
              </a:ext>
            </a:extLst>
          </p:cNvPr>
          <p:cNvSpPr/>
          <p:nvPr/>
        </p:nvSpPr>
        <p:spPr bwMode="auto">
          <a:xfrm>
            <a:off x="3250155" y="2558864"/>
            <a:ext cx="532389" cy="235745"/>
          </a:xfrm>
          <a:prstGeom prst="rightArrow">
            <a:avLst/>
          </a:prstGeom>
          <a:solidFill>
            <a:schemeClr val="tx1">
              <a:lumMod val="50000"/>
              <a:lumOff val="50000"/>
            </a:schemeClr>
          </a:solidFill>
          <a:ln w="9525" cap="flat" cmpd="sng" algn="ctr">
            <a:noFill/>
            <a:prstDash val="solid"/>
            <a:round/>
            <a:headEnd type="none" w="med" len="med"/>
            <a:tailEnd type="none" w="med" len="med"/>
          </a:ln>
          <a:effectLst>
            <a:outerShdw dist="35921" dir="2700000" algn="ctr" rotWithShape="0">
              <a:srgbClr val="AFAFAF"/>
            </a:outerShdw>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sp>
        <p:nvSpPr>
          <p:cNvPr id="33" name="Arrow: Right 32">
            <a:extLst>
              <a:ext uri="{FF2B5EF4-FFF2-40B4-BE49-F238E27FC236}">
                <a16:creationId xmlns:a16="http://schemas.microsoft.com/office/drawing/2014/main" id="{657166CF-277C-42B6-8460-B2C518C2295C}"/>
              </a:ext>
            </a:extLst>
          </p:cNvPr>
          <p:cNvSpPr/>
          <p:nvPr/>
        </p:nvSpPr>
        <p:spPr bwMode="auto">
          <a:xfrm>
            <a:off x="3250155" y="4046904"/>
            <a:ext cx="532389" cy="235745"/>
          </a:xfrm>
          <a:prstGeom prst="rightArrow">
            <a:avLst/>
          </a:prstGeom>
          <a:solidFill>
            <a:schemeClr val="tx1">
              <a:lumMod val="50000"/>
              <a:lumOff val="50000"/>
            </a:schemeClr>
          </a:solidFill>
          <a:ln w="9525" cap="flat" cmpd="sng" algn="ctr">
            <a:noFill/>
            <a:prstDash val="solid"/>
            <a:round/>
            <a:headEnd type="none" w="med" len="med"/>
            <a:tailEnd type="none" w="med" len="med"/>
          </a:ln>
          <a:effectLst>
            <a:outerShdw dist="35921" dir="2700000" algn="ctr" rotWithShape="0">
              <a:srgbClr val="AFAFAF"/>
            </a:outerShdw>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sp>
        <p:nvSpPr>
          <p:cNvPr id="34" name="Arrow: Right 33">
            <a:extLst>
              <a:ext uri="{FF2B5EF4-FFF2-40B4-BE49-F238E27FC236}">
                <a16:creationId xmlns:a16="http://schemas.microsoft.com/office/drawing/2014/main" id="{FF2D2982-820F-4977-AD43-0218F748F412}"/>
              </a:ext>
            </a:extLst>
          </p:cNvPr>
          <p:cNvSpPr/>
          <p:nvPr/>
        </p:nvSpPr>
        <p:spPr bwMode="auto">
          <a:xfrm>
            <a:off x="1700966" y="3365666"/>
            <a:ext cx="532389" cy="235745"/>
          </a:xfrm>
          <a:prstGeom prst="rightArrow">
            <a:avLst/>
          </a:prstGeom>
          <a:solidFill>
            <a:schemeClr val="tx1">
              <a:lumMod val="50000"/>
              <a:lumOff val="50000"/>
            </a:schemeClr>
          </a:solidFill>
          <a:ln w="9525" cap="flat" cmpd="sng" algn="ctr">
            <a:noFill/>
            <a:prstDash val="solid"/>
            <a:round/>
            <a:headEnd type="none" w="med" len="med"/>
            <a:tailEnd type="none" w="med" len="med"/>
          </a:ln>
          <a:effectLst>
            <a:outerShdw dist="35921" dir="2700000" algn="ctr" rotWithShape="0">
              <a:srgbClr val="AFAFAF"/>
            </a:outerShdw>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sp>
        <p:nvSpPr>
          <p:cNvPr id="35" name="Arrow: Right 34">
            <a:extLst>
              <a:ext uri="{FF2B5EF4-FFF2-40B4-BE49-F238E27FC236}">
                <a16:creationId xmlns:a16="http://schemas.microsoft.com/office/drawing/2014/main" id="{8D2BB8DC-CB77-48FC-9138-C0B6F66691D9}"/>
              </a:ext>
            </a:extLst>
          </p:cNvPr>
          <p:cNvSpPr/>
          <p:nvPr/>
        </p:nvSpPr>
        <p:spPr bwMode="auto">
          <a:xfrm>
            <a:off x="4758194" y="3365666"/>
            <a:ext cx="532389" cy="235745"/>
          </a:xfrm>
          <a:prstGeom prst="rightArrow">
            <a:avLst/>
          </a:prstGeom>
          <a:solidFill>
            <a:schemeClr val="tx1">
              <a:lumMod val="50000"/>
              <a:lumOff val="50000"/>
            </a:schemeClr>
          </a:solidFill>
          <a:ln w="9525" cap="flat" cmpd="sng" algn="ctr">
            <a:noFill/>
            <a:prstDash val="solid"/>
            <a:round/>
            <a:headEnd type="none" w="med" len="med"/>
            <a:tailEnd type="none" w="med" len="med"/>
          </a:ln>
          <a:effectLst>
            <a:outerShdw dist="35921" dir="2700000" algn="ctr" rotWithShape="0">
              <a:srgbClr val="AFAFAF"/>
            </a:outerShdw>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dirty="0">
              <a:ln>
                <a:noFill/>
              </a:ln>
              <a:solidFill>
                <a:schemeClr val="tx1"/>
              </a:solidFill>
              <a:effectLst/>
              <a:latin typeface="Verdana" pitchFamily="34" charset="0"/>
            </a:endParaRPr>
          </a:p>
        </p:txBody>
      </p:sp>
      <p:sp>
        <p:nvSpPr>
          <p:cNvPr id="36" name="TextBox 35">
            <a:extLst>
              <a:ext uri="{FF2B5EF4-FFF2-40B4-BE49-F238E27FC236}">
                <a16:creationId xmlns:a16="http://schemas.microsoft.com/office/drawing/2014/main" id="{BD74115D-7377-4E8F-9C0C-823B8E4C4D5E}"/>
              </a:ext>
            </a:extLst>
          </p:cNvPr>
          <p:cNvSpPr txBox="1"/>
          <p:nvPr/>
        </p:nvSpPr>
        <p:spPr>
          <a:xfrm>
            <a:off x="1690692" y="3143930"/>
            <a:ext cx="688216" cy="307777"/>
          </a:xfrm>
          <a:prstGeom prst="rect">
            <a:avLst/>
          </a:prstGeom>
          <a:noFill/>
        </p:spPr>
        <p:txBody>
          <a:bodyPr wrap="square" rtlCol="0">
            <a:spAutoFit/>
          </a:bodyPr>
          <a:lstStyle/>
          <a:p>
            <a:r>
              <a:rPr lang="en-US" sz="1400" dirty="0">
                <a:latin typeface="Segoe UI Light" panose="020B0502040204020203" pitchFamily="34" charset="0"/>
                <a:cs typeface="Segoe UI Light" panose="020B0502040204020203" pitchFamily="34" charset="0"/>
              </a:rPr>
              <a:t>Split</a:t>
            </a:r>
          </a:p>
        </p:txBody>
      </p:sp>
      <p:sp>
        <p:nvSpPr>
          <p:cNvPr id="37" name="TextBox 36">
            <a:extLst>
              <a:ext uri="{FF2B5EF4-FFF2-40B4-BE49-F238E27FC236}">
                <a16:creationId xmlns:a16="http://schemas.microsoft.com/office/drawing/2014/main" id="{DDE3B689-141B-4AD5-98F0-4113382F655C}"/>
              </a:ext>
            </a:extLst>
          </p:cNvPr>
          <p:cNvSpPr txBox="1"/>
          <p:nvPr/>
        </p:nvSpPr>
        <p:spPr>
          <a:xfrm>
            <a:off x="4645030" y="3111396"/>
            <a:ext cx="883578" cy="307777"/>
          </a:xfrm>
          <a:prstGeom prst="rect">
            <a:avLst/>
          </a:prstGeom>
          <a:noFill/>
        </p:spPr>
        <p:txBody>
          <a:bodyPr wrap="square" rtlCol="0">
            <a:spAutoFit/>
          </a:bodyPr>
          <a:lstStyle/>
          <a:p>
            <a:r>
              <a:rPr lang="en-US" sz="1400" dirty="0">
                <a:latin typeface="Segoe UI Light" panose="020B0502040204020203" pitchFamily="34" charset="0"/>
                <a:cs typeface="Segoe UI Light" panose="020B0502040204020203" pitchFamily="34" charset="0"/>
              </a:rPr>
              <a:t>Concat.</a:t>
            </a:r>
          </a:p>
        </p:txBody>
      </p:sp>
      <p:sp>
        <p:nvSpPr>
          <p:cNvPr id="38" name="TextBox 37">
            <a:extLst>
              <a:ext uri="{FF2B5EF4-FFF2-40B4-BE49-F238E27FC236}">
                <a16:creationId xmlns:a16="http://schemas.microsoft.com/office/drawing/2014/main" id="{31F44149-2B13-48BE-BAA5-3774164ED3EA}"/>
              </a:ext>
            </a:extLst>
          </p:cNvPr>
          <p:cNvSpPr txBox="1"/>
          <p:nvPr/>
        </p:nvSpPr>
        <p:spPr>
          <a:xfrm>
            <a:off x="3183447" y="2286962"/>
            <a:ext cx="883578" cy="307777"/>
          </a:xfrm>
          <a:prstGeom prst="rect">
            <a:avLst/>
          </a:prstGeom>
          <a:noFill/>
        </p:spPr>
        <p:txBody>
          <a:bodyPr wrap="square" rtlCol="0">
            <a:spAutoFit/>
          </a:bodyPr>
          <a:lstStyle/>
          <a:p>
            <a:r>
              <a:rPr lang="en-US" sz="1400" dirty="0">
                <a:latin typeface="Segoe UI Light" panose="020B0502040204020203" pitchFamily="34" charset="0"/>
                <a:cs typeface="Segoe UI Light" panose="020B0502040204020203" pitchFamily="34" charset="0"/>
              </a:rPr>
              <a:t>Conv.</a:t>
            </a:r>
          </a:p>
        </p:txBody>
      </p:sp>
      <p:sp>
        <p:nvSpPr>
          <p:cNvPr id="39" name="TextBox 38">
            <a:extLst>
              <a:ext uri="{FF2B5EF4-FFF2-40B4-BE49-F238E27FC236}">
                <a16:creationId xmlns:a16="http://schemas.microsoft.com/office/drawing/2014/main" id="{FCDBA0E5-3050-4058-BFE6-D9EF11AE6E12}"/>
              </a:ext>
            </a:extLst>
          </p:cNvPr>
          <p:cNvSpPr txBox="1"/>
          <p:nvPr/>
        </p:nvSpPr>
        <p:spPr>
          <a:xfrm>
            <a:off x="3183447" y="3795550"/>
            <a:ext cx="883578" cy="307777"/>
          </a:xfrm>
          <a:prstGeom prst="rect">
            <a:avLst/>
          </a:prstGeom>
          <a:noFill/>
        </p:spPr>
        <p:txBody>
          <a:bodyPr wrap="square" rtlCol="0">
            <a:spAutoFit/>
          </a:bodyPr>
          <a:lstStyle/>
          <a:p>
            <a:r>
              <a:rPr lang="en-US" sz="1400" dirty="0">
                <a:latin typeface="Segoe UI Light" panose="020B0502040204020203" pitchFamily="34" charset="0"/>
                <a:cs typeface="Segoe UI Light" panose="020B0502040204020203" pitchFamily="34" charset="0"/>
              </a:rPr>
              <a:t>Conv.</a:t>
            </a:r>
          </a:p>
        </p:txBody>
      </p:sp>
      <p:grpSp>
        <p:nvGrpSpPr>
          <p:cNvPr id="41" name="Group 40">
            <a:extLst>
              <a:ext uri="{FF2B5EF4-FFF2-40B4-BE49-F238E27FC236}">
                <a16:creationId xmlns:a16="http://schemas.microsoft.com/office/drawing/2014/main" id="{CAB64E19-3A1D-41CD-9B9C-F1A7B8B8ABF9}"/>
              </a:ext>
            </a:extLst>
          </p:cNvPr>
          <p:cNvGrpSpPr/>
          <p:nvPr/>
        </p:nvGrpSpPr>
        <p:grpSpPr>
          <a:xfrm>
            <a:off x="145023" y="3082796"/>
            <a:ext cx="834312" cy="914400"/>
            <a:chOff x="119623" y="3901066"/>
            <a:chExt cx="834312" cy="914400"/>
          </a:xfrm>
          <a:solidFill>
            <a:srgbClr val="00B050"/>
          </a:solidFill>
        </p:grpSpPr>
        <p:sp>
          <p:nvSpPr>
            <p:cNvPr id="42" name="Cube 41">
              <a:extLst>
                <a:ext uri="{FF2B5EF4-FFF2-40B4-BE49-F238E27FC236}">
                  <a16:creationId xmlns:a16="http://schemas.microsoft.com/office/drawing/2014/main" id="{3BB5592B-C71C-4DA3-A9E9-6170C3A5D69B}"/>
                </a:ext>
              </a:extLst>
            </p:cNvPr>
            <p:cNvSpPr/>
            <p:nvPr/>
          </p:nvSpPr>
          <p:spPr bwMode="auto">
            <a:xfrm>
              <a:off x="119623" y="3901066"/>
              <a:ext cx="426480" cy="914400"/>
            </a:xfrm>
            <a:prstGeom prst="cube">
              <a:avLst>
                <a:gd name="adj" fmla="val 54371"/>
              </a:avLst>
            </a:prstGeom>
            <a:grp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sp>
          <p:nvSpPr>
            <p:cNvPr id="43" name="Cube 42">
              <a:extLst>
                <a:ext uri="{FF2B5EF4-FFF2-40B4-BE49-F238E27FC236}">
                  <a16:creationId xmlns:a16="http://schemas.microsoft.com/office/drawing/2014/main" id="{810C18E3-B0F3-4322-BDA8-7FF96FED0183}"/>
                </a:ext>
              </a:extLst>
            </p:cNvPr>
            <p:cNvSpPr/>
            <p:nvPr/>
          </p:nvSpPr>
          <p:spPr bwMode="auto">
            <a:xfrm>
              <a:off x="323540" y="3901066"/>
              <a:ext cx="426480" cy="914400"/>
            </a:xfrm>
            <a:prstGeom prst="cube">
              <a:avLst>
                <a:gd name="adj" fmla="val 54371"/>
              </a:avLst>
            </a:prstGeom>
            <a:grp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sp>
          <p:nvSpPr>
            <p:cNvPr id="44" name="Cube 43">
              <a:extLst>
                <a:ext uri="{FF2B5EF4-FFF2-40B4-BE49-F238E27FC236}">
                  <a16:creationId xmlns:a16="http://schemas.microsoft.com/office/drawing/2014/main" id="{24BBEF7E-513B-474E-B50F-EF33C70B241D}"/>
                </a:ext>
              </a:extLst>
            </p:cNvPr>
            <p:cNvSpPr/>
            <p:nvPr/>
          </p:nvSpPr>
          <p:spPr bwMode="auto">
            <a:xfrm>
              <a:off x="527455" y="3901066"/>
              <a:ext cx="426480" cy="914400"/>
            </a:xfrm>
            <a:prstGeom prst="cube">
              <a:avLst>
                <a:gd name="adj" fmla="val 54371"/>
              </a:avLst>
            </a:prstGeom>
            <a:grp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grpSp>
      <p:grpSp>
        <p:nvGrpSpPr>
          <p:cNvPr id="45" name="Group 44">
            <a:extLst>
              <a:ext uri="{FF2B5EF4-FFF2-40B4-BE49-F238E27FC236}">
                <a16:creationId xmlns:a16="http://schemas.microsoft.com/office/drawing/2014/main" id="{697FE424-5A5D-4609-8060-5B31717E34BF}"/>
              </a:ext>
            </a:extLst>
          </p:cNvPr>
          <p:cNvGrpSpPr/>
          <p:nvPr/>
        </p:nvGrpSpPr>
        <p:grpSpPr>
          <a:xfrm>
            <a:off x="754984" y="3080650"/>
            <a:ext cx="834312" cy="914400"/>
            <a:chOff x="754984" y="3898920"/>
            <a:chExt cx="834312" cy="914400"/>
          </a:xfrm>
          <a:solidFill>
            <a:srgbClr val="0070C0"/>
          </a:solidFill>
        </p:grpSpPr>
        <p:sp>
          <p:nvSpPr>
            <p:cNvPr id="46" name="Cube 45">
              <a:extLst>
                <a:ext uri="{FF2B5EF4-FFF2-40B4-BE49-F238E27FC236}">
                  <a16:creationId xmlns:a16="http://schemas.microsoft.com/office/drawing/2014/main" id="{A3A8469C-F9AB-490B-BCB8-704C72741E32}"/>
                </a:ext>
              </a:extLst>
            </p:cNvPr>
            <p:cNvSpPr/>
            <p:nvPr/>
          </p:nvSpPr>
          <p:spPr bwMode="auto">
            <a:xfrm>
              <a:off x="754984" y="3898920"/>
              <a:ext cx="426480" cy="914400"/>
            </a:xfrm>
            <a:prstGeom prst="cube">
              <a:avLst>
                <a:gd name="adj" fmla="val 54371"/>
              </a:avLst>
            </a:prstGeom>
            <a:grp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sp>
          <p:nvSpPr>
            <p:cNvPr id="47" name="Cube 46">
              <a:extLst>
                <a:ext uri="{FF2B5EF4-FFF2-40B4-BE49-F238E27FC236}">
                  <a16:creationId xmlns:a16="http://schemas.microsoft.com/office/drawing/2014/main" id="{6D22FEC2-D726-45D8-96AE-5E552F09BE71}"/>
                </a:ext>
              </a:extLst>
            </p:cNvPr>
            <p:cNvSpPr/>
            <p:nvPr/>
          </p:nvSpPr>
          <p:spPr bwMode="auto">
            <a:xfrm>
              <a:off x="958901" y="3898920"/>
              <a:ext cx="426480" cy="914400"/>
            </a:xfrm>
            <a:prstGeom prst="cube">
              <a:avLst>
                <a:gd name="adj" fmla="val 54371"/>
              </a:avLst>
            </a:prstGeom>
            <a:grp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sp>
          <p:nvSpPr>
            <p:cNvPr id="48" name="Cube 47">
              <a:extLst>
                <a:ext uri="{FF2B5EF4-FFF2-40B4-BE49-F238E27FC236}">
                  <a16:creationId xmlns:a16="http://schemas.microsoft.com/office/drawing/2014/main" id="{1CA86286-CC11-4C86-8200-CCFD152C21F9}"/>
                </a:ext>
              </a:extLst>
            </p:cNvPr>
            <p:cNvSpPr/>
            <p:nvPr/>
          </p:nvSpPr>
          <p:spPr bwMode="auto">
            <a:xfrm>
              <a:off x="1162816" y="3898920"/>
              <a:ext cx="426480" cy="914400"/>
            </a:xfrm>
            <a:prstGeom prst="cube">
              <a:avLst>
                <a:gd name="adj" fmla="val 54371"/>
              </a:avLst>
            </a:prstGeom>
            <a:grp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grpSp>
      <p:grpSp>
        <p:nvGrpSpPr>
          <p:cNvPr id="49" name="Group 48">
            <a:extLst>
              <a:ext uri="{FF2B5EF4-FFF2-40B4-BE49-F238E27FC236}">
                <a16:creationId xmlns:a16="http://schemas.microsoft.com/office/drawing/2014/main" id="{6539FDD3-DE6A-4589-889B-9C6F18CABCD2}"/>
              </a:ext>
            </a:extLst>
          </p:cNvPr>
          <p:cNvGrpSpPr/>
          <p:nvPr/>
        </p:nvGrpSpPr>
        <p:grpSpPr>
          <a:xfrm>
            <a:off x="2290347" y="2185845"/>
            <a:ext cx="834312" cy="914400"/>
            <a:chOff x="2290347" y="3004115"/>
            <a:chExt cx="834312" cy="914400"/>
          </a:xfrm>
          <a:solidFill>
            <a:srgbClr val="00B050"/>
          </a:solidFill>
        </p:grpSpPr>
        <p:sp>
          <p:nvSpPr>
            <p:cNvPr id="50" name="Cube 49">
              <a:extLst>
                <a:ext uri="{FF2B5EF4-FFF2-40B4-BE49-F238E27FC236}">
                  <a16:creationId xmlns:a16="http://schemas.microsoft.com/office/drawing/2014/main" id="{EA2D3402-F630-4411-B318-D71B57E4BF20}"/>
                </a:ext>
              </a:extLst>
            </p:cNvPr>
            <p:cNvSpPr/>
            <p:nvPr/>
          </p:nvSpPr>
          <p:spPr bwMode="auto">
            <a:xfrm>
              <a:off x="2290347" y="3004115"/>
              <a:ext cx="426480" cy="914400"/>
            </a:xfrm>
            <a:prstGeom prst="cube">
              <a:avLst>
                <a:gd name="adj" fmla="val 54371"/>
              </a:avLst>
            </a:prstGeom>
            <a:grp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sp>
          <p:nvSpPr>
            <p:cNvPr id="51" name="Cube 50">
              <a:extLst>
                <a:ext uri="{FF2B5EF4-FFF2-40B4-BE49-F238E27FC236}">
                  <a16:creationId xmlns:a16="http://schemas.microsoft.com/office/drawing/2014/main" id="{241C1C65-7D4A-4D2C-8145-B839D65921E1}"/>
                </a:ext>
              </a:extLst>
            </p:cNvPr>
            <p:cNvSpPr/>
            <p:nvPr/>
          </p:nvSpPr>
          <p:spPr bwMode="auto">
            <a:xfrm>
              <a:off x="2494264" y="3004115"/>
              <a:ext cx="426480" cy="914400"/>
            </a:xfrm>
            <a:prstGeom prst="cube">
              <a:avLst>
                <a:gd name="adj" fmla="val 54371"/>
              </a:avLst>
            </a:prstGeom>
            <a:grp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sp>
          <p:nvSpPr>
            <p:cNvPr id="52" name="Cube 51">
              <a:extLst>
                <a:ext uri="{FF2B5EF4-FFF2-40B4-BE49-F238E27FC236}">
                  <a16:creationId xmlns:a16="http://schemas.microsoft.com/office/drawing/2014/main" id="{F875F050-B3FC-41E4-BD3C-89D9838A232E}"/>
                </a:ext>
              </a:extLst>
            </p:cNvPr>
            <p:cNvSpPr/>
            <p:nvPr/>
          </p:nvSpPr>
          <p:spPr bwMode="auto">
            <a:xfrm>
              <a:off x="2698179" y="3004115"/>
              <a:ext cx="426480" cy="914400"/>
            </a:xfrm>
            <a:prstGeom prst="cube">
              <a:avLst>
                <a:gd name="adj" fmla="val 54371"/>
              </a:avLst>
            </a:prstGeom>
            <a:grp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grpSp>
      <p:grpSp>
        <p:nvGrpSpPr>
          <p:cNvPr id="53" name="Group 52">
            <a:extLst>
              <a:ext uri="{FF2B5EF4-FFF2-40B4-BE49-F238E27FC236}">
                <a16:creationId xmlns:a16="http://schemas.microsoft.com/office/drawing/2014/main" id="{995F9C7E-F070-4AC6-A06E-4FEE02FCDB8B}"/>
              </a:ext>
            </a:extLst>
          </p:cNvPr>
          <p:cNvGrpSpPr/>
          <p:nvPr/>
        </p:nvGrpSpPr>
        <p:grpSpPr>
          <a:xfrm>
            <a:off x="2296414" y="3692448"/>
            <a:ext cx="834312" cy="914400"/>
            <a:chOff x="2296414" y="4510718"/>
            <a:chExt cx="834312" cy="914400"/>
          </a:xfrm>
          <a:solidFill>
            <a:srgbClr val="0070C0"/>
          </a:solidFill>
        </p:grpSpPr>
        <p:sp>
          <p:nvSpPr>
            <p:cNvPr id="54" name="Cube 53">
              <a:extLst>
                <a:ext uri="{FF2B5EF4-FFF2-40B4-BE49-F238E27FC236}">
                  <a16:creationId xmlns:a16="http://schemas.microsoft.com/office/drawing/2014/main" id="{B3BC53A3-BC99-48A3-B936-F83C812FA59A}"/>
                </a:ext>
              </a:extLst>
            </p:cNvPr>
            <p:cNvSpPr/>
            <p:nvPr/>
          </p:nvSpPr>
          <p:spPr bwMode="auto">
            <a:xfrm>
              <a:off x="2296414" y="4510718"/>
              <a:ext cx="426480" cy="914400"/>
            </a:xfrm>
            <a:prstGeom prst="cube">
              <a:avLst>
                <a:gd name="adj" fmla="val 54371"/>
              </a:avLst>
            </a:prstGeom>
            <a:grp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sp>
          <p:nvSpPr>
            <p:cNvPr id="55" name="Cube 54">
              <a:extLst>
                <a:ext uri="{FF2B5EF4-FFF2-40B4-BE49-F238E27FC236}">
                  <a16:creationId xmlns:a16="http://schemas.microsoft.com/office/drawing/2014/main" id="{FC9FDDE6-6F98-4DD9-AD1C-3722B3147CD1}"/>
                </a:ext>
              </a:extLst>
            </p:cNvPr>
            <p:cNvSpPr/>
            <p:nvPr/>
          </p:nvSpPr>
          <p:spPr bwMode="auto">
            <a:xfrm>
              <a:off x="2500331" y="4510718"/>
              <a:ext cx="426480" cy="914400"/>
            </a:xfrm>
            <a:prstGeom prst="cube">
              <a:avLst>
                <a:gd name="adj" fmla="val 54371"/>
              </a:avLst>
            </a:prstGeom>
            <a:grp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sp>
          <p:nvSpPr>
            <p:cNvPr id="56" name="Cube 55">
              <a:extLst>
                <a:ext uri="{FF2B5EF4-FFF2-40B4-BE49-F238E27FC236}">
                  <a16:creationId xmlns:a16="http://schemas.microsoft.com/office/drawing/2014/main" id="{B53EA6FF-3556-45A4-A3E5-9BF03886F666}"/>
                </a:ext>
              </a:extLst>
            </p:cNvPr>
            <p:cNvSpPr/>
            <p:nvPr/>
          </p:nvSpPr>
          <p:spPr bwMode="auto">
            <a:xfrm>
              <a:off x="2704246" y="4510718"/>
              <a:ext cx="426480" cy="914400"/>
            </a:xfrm>
            <a:prstGeom prst="cube">
              <a:avLst>
                <a:gd name="adj" fmla="val 54371"/>
              </a:avLst>
            </a:prstGeom>
            <a:grp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grpSp>
      <p:grpSp>
        <p:nvGrpSpPr>
          <p:cNvPr id="57" name="Group 56">
            <a:extLst>
              <a:ext uri="{FF2B5EF4-FFF2-40B4-BE49-F238E27FC236}">
                <a16:creationId xmlns:a16="http://schemas.microsoft.com/office/drawing/2014/main" id="{99FE8049-1E9D-4DBF-994E-CBF0D1CE3185}"/>
              </a:ext>
            </a:extLst>
          </p:cNvPr>
          <p:cNvGrpSpPr/>
          <p:nvPr/>
        </p:nvGrpSpPr>
        <p:grpSpPr>
          <a:xfrm>
            <a:off x="3916735" y="3698423"/>
            <a:ext cx="834312" cy="914400"/>
            <a:chOff x="3916735" y="4516693"/>
            <a:chExt cx="834312" cy="914400"/>
          </a:xfrm>
          <a:solidFill>
            <a:srgbClr val="0070C0"/>
          </a:solidFill>
        </p:grpSpPr>
        <p:sp>
          <p:nvSpPr>
            <p:cNvPr id="58" name="Cube 57">
              <a:extLst>
                <a:ext uri="{FF2B5EF4-FFF2-40B4-BE49-F238E27FC236}">
                  <a16:creationId xmlns:a16="http://schemas.microsoft.com/office/drawing/2014/main" id="{A303F0D6-742B-42C4-B952-D5763224CE21}"/>
                </a:ext>
              </a:extLst>
            </p:cNvPr>
            <p:cNvSpPr/>
            <p:nvPr/>
          </p:nvSpPr>
          <p:spPr bwMode="auto">
            <a:xfrm>
              <a:off x="3916735" y="4516693"/>
              <a:ext cx="426480" cy="914400"/>
            </a:xfrm>
            <a:prstGeom prst="cube">
              <a:avLst>
                <a:gd name="adj" fmla="val 54371"/>
              </a:avLst>
            </a:prstGeom>
            <a:grp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sp>
          <p:nvSpPr>
            <p:cNvPr id="59" name="Cube 58">
              <a:extLst>
                <a:ext uri="{FF2B5EF4-FFF2-40B4-BE49-F238E27FC236}">
                  <a16:creationId xmlns:a16="http://schemas.microsoft.com/office/drawing/2014/main" id="{19BE492D-867E-4373-9251-C41A84F866AF}"/>
                </a:ext>
              </a:extLst>
            </p:cNvPr>
            <p:cNvSpPr/>
            <p:nvPr/>
          </p:nvSpPr>
          <p:spPr bwMode="auto">
            <a:xfrm>
              <a:off x="4120652" y="4516693"/>
              <a:ext cx="426480" cy="914400"/>
            </a:xfrm>
            <a:prstGeom prst="cube">
              <a:avLst>
                <a:gd name="adj" fmla="val 54371"/>
              </a:avLst>
            </a:prstGeom>
            <a:grp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sp>
          <p:nvSpPr>
            <p:cNvPr id="60" name="Cube 59">
              <a:extLst>
                <a:ext uri="{FF2B5EF4-FFF2-40B4-BE49-F238E27FC236}">
                  <a16:creationId xmlns:a16="http://schemas.microsoft.com/office/drawing/2014/main" id="{429B01E4-F293-4855-B934-120FE3AF3EAB}"/>
                </a:ext>
              </a:extLst>
            </p:cNvPr>
            <p:cNvSpPr/>
            <p:nvPr/>
          </p:nvSpPr>
          <p:spPr bwMode="auto">
            <a:xfrm>
              <a:off x="4324567" y="4516693"/>
              <a:ext cx="426480" cy="914400"/>
            </a:xfrm>
            <a:prstGeom prst="cube">
              <a:avLst>
                <a:gd name="adj" fmla="val 54371"/>
              </a:avLst>
            </a:prstGeom>
            <a:grp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grpSp>
      <p:grpSp>
        <p:nvGrpSpPr>
          <p:cNvPr id="61" name="Group 60">
            <a:extLst>
              <a:ext uri="{FF2B5EF4-FFF2-40B4-BE49-F238E27FC236}">
                <a16:creationId xmlns:a16="http://schemas.microsoft.com/office/drawing/2014/main" id="{DC6E2CBB-E92D-400A-95B7-F00560C0FFBC}"/>
              </a:ext>
            </a:extLst>
          </p:cNvPr>
          <p:cNvGrpSpPr/>
          <p:nvPr/>
        </p:nvGrpSpPr>
        <p:grpSpPr>
          <a:xfrm>
            <a:off x="5359000" y="3088454"/>
            <a:ext cx="834312" cy="914400"/>
            <a:chOff x="5359000" y="3906724"/>
            <a:chExt cx="834312" cy="914400"/>
          </a:xfrm>
          <a:solidFill>
            <a:srgbClr val="00B050"/>
          </a:solidFill>
        </p:grpSpPr>
        <p:sp>
          <p:nvSpPr>
            <p:cNvPr id="62" name="Cube 61">
              <a:extLst>
                <a:ext uri="{FF2B5EF4-FFF2-40B4-BE49-F238E27FC236}">
                  <a16:creationId xmlns:a16="http://schemas.microsoft.com/office/drawing/2014/main" id="{50EA3DC4-9293-4A7E-B7DC-029AA48EE750}"/>
                </a:ext>
              </a:extLst>
            </p:cNvPr>
            <p:cNvSpPr/>
            <p:nvPr/>
          </p:nvSpPr>
          <p:spPr bwMode="auto">
            <a:xfrm>
              <a:off x="5359000" y="3906724"/>
              <a:ext cx="426480" cy="914400"/>
            </a:xfrm>
            <a:prstGeom prst="cube">
              <a:avLst>
                <a:gd name="adj" fmla="val 54371"/>
              </a:avLst>
            </a:prstGeom>
            <a:grp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sp>
          <p:nvSpPr>
            <p:cNvPr id="63" name="Cube 62">
              <a:extLst>
                <a:ext uri="{FF2B5EF4-FFF2-40B4-BE49-F238E27FC236}">
                  <a16:creationId xmlns:a16="http://schemas.microsoft.com/office/drawing/2014/main" id="{91209790-19B1-42F1-93D4-DD166CDFFDBC}"/>
                </a:ext>
              </a:extLst>
            </p:cNvPr>
            <p:cNvSpPr/>
            <p:nvPr/>
          </p:nvSpPr>
          <p:spPr bwMode="auto">
            <a:xfrm>
              <a:off x="5562917" y="3906724"/>
              <a:ext cx="426480" cy="914400"/>
            </a:xfrm>
            <a:prstGeom prst="cube">
              <a:avLst>
                <a:gd name="adj" fmla="val 54371"/>
              </a:avLst>
            </a:prstGeom>
            <a:grp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sp>
          <p:nvSpPr>
            <p:cNvPr id="64" name="Cube 63">
              <a:extLst>
                <a:ext uri="{FF2B5EF4-FFF2-40B4-BE49-F238E27FC236}">
                  <a16:creationId xmlns:a16="http://schemas.microsoft.com/office/drawing/2014/main" id="{CC42E642-0EF5-4F64-BF34-98CB1D0F77A4}"/>
                </a:ext>
              </a:extLst>
            </p:cNvPr>
            <p:cNvSpPr/>
            <p:nvPr/>
          </p:nvSpPr>
          <p:spPr bwMode="auto">
            <a:xfrm>
              <a:off x="5766832" y="3906724"/>
              <a:ext cx="426480" cy="914400"/>
            </a:xfrm>
            <a:prstGeom prst="cube">
              <a:avLst>
                <a:gd name="adj" fmla="val 54371"/>
              </a:avLst>
            </a:prstGeom>
            <a:grp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grpSp>
      <p:grpSp>
        <p:nvGrpSpPr>
          <p:cNvPr id="65" name="Group 64">
            <a:extLst>
              <a:ext uri="{FF2B5EF4-FFF2-40B4-BE49-F238E27FC236}">
                <a16:creationId xmlns:a16="http://schemas.microsoft.com/office/drawing/2014/main" id="{D2A5F9ED-5704-463F-979B-EE318F723188}"/>
              </a:ext>
            </a:extLst>
          </p:cNvPr>
          <p:cNvGrpSpPr/>
          <p:nvPr/>
        </p:nvGrpSpPr>
        <p:grpSpPr>
          <a:xfrm>
            <a:off x="5970347" y="3087626"/>
            <a:ext cx="834312" cy="914400"/>
            <a:chOff x="5994361" y="3904578"/>
            <a:chExt cx="834312" cy="914400"/>
          </a:xfrm>
          <a:solidFill>
            <a:srgbClr val="0070C0"/>
          </a:solidFill>
        </p:grpSpPr>
        <p:sp>
          <p:nvSpPr>
            <p:cNvPr id="66" name="Cube 65">
              <a:extLst>
                <a:ext uri="{FF2B5EF4-FFF2-40B4-BE49-F238E27FC236}">
                  <a16:creationId xmlns:a16="http://schemas.microsoft.com/office/drawing/2014/main" id="{B740345D-981C-47B3-A3FE-119FDAA9CEB7}"/>
                </a:ext>
              </a:extLst>
            </p:cNvPr>
            <p:cNvSpPr/>
            <p:nvPr/>
          </p:nvSpPr>
          <p:spPr bwMode="auto">
            <a:xfrm>
              <a:off x="5994361" y="3904578"/>
              <a:ext cx="426480" cy="914400"/>
            </a:xfrm>
            <a:prstGeom prst="cube">
              <a:avLst>
                <a:gd name="adj" fmla="val 54371"/>
              </a:avLst>
            </a:prstGeom>
            <a:grp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sp>
          <p:nvSpPr>
            <p:cNvPr id="67" name="Cube 66">
              <a:extLst>
                <a:ext uri="{FF2B5EF4-FFF2-40B4-BE49-F238E27FC236}">
                  <a16:creationId xmlns:a16="http://schemas.microsoft.com/office/drawing/2014/main" id="{F1898AC9-B8AA-4D3C-AA5E-33411FC99013}"/>
                </a:ext>
              </a:extLst>
            </p:cNvPr>
            <p:cNvSpPr/>
            <p:nvPr/>
          </p:nvSpPr>
          <p:spPr bwMode="auto">
            <a:xfrm>
              <a:off x="6198278" y="3904578"/>
              <a:ext cx="426480" cy="914400"/>
            </a:xfrm>
            <a:prstGeom prst="cube">
              <a:avLst>
                <a:gd name="adj" fmla="val 54371"/>
              </a:avLst>
            </a:prstGeom>
            <a:grp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sp>
          <p:nvSpPr>
            <p:cNvPr id="68" name="Cube 67">
              <a:extLst>
                <a:ext uri="{FF2B5EF4-FFF2-40B4-BE49-F238E27FC236}">
                  <a16:creationId xmlns:a16="http://schemas.microsoft.com/office/drawing/2014/main" id="{603FB8A4-04DD-477F-A37D-ADD62CC5AE57}"/>
                </a:ext>
              </a:extLst>
            </p:cNvPr>
            <p:cNvSpPr/>
            <p:nvPr/>
          </p:nvSpPr>
          <p:spPr bwMode="auto">
            <a:xfrm>
              <a:off x="6402193" y="3904578"/>
              <a:ext cx="426480" cy="914400"/>
            </a:xfrm>
            <a:prstGeom prst="cube">
              <a:avLst>
                <a:gd name="adj" fmla="val 54371"/>
              </a:avLst>
            </a:prstGeom>
            <a:grp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grpSp>
      <p:grpSp>
        <p:nvGrpSpPr>
          <p:cNvPr id="69" name="Group 68">
            <a:extLst>
              <a:ext uri="{FF2B5EF4-FFF2-40B4-BE49-F238E27FC236}">
                <a16:creationId xmlns:a16="http://schemas.microsoft.com/office/drawing/2014/main" id="{A8695F03-0E08-4700-BC43-01F640C147E7}"/>
              </a:ext>
            </a:extLst>
          </p:cNvPr>
          <p:cNvGrpSpPr/>
          <p:nvPr/>
        </p:nvGrpSpPr>
        <p:grpSpPr>
          <a:xfrm>
            <a:off x="3916735" y="2185845"/>
            <a:ext cx="834312" cy="914400"/>
            <a:chOff x="2290347" y="3004115"/>
            <a:chExt cx="834312" cy="914400"/>
          </a:xfrm>
          <a:solidFill>
            <a:srgbClr val="00B050"/>
          </a:solidFill>
        </p:grpSpPr>
        <p:sp>
          <p:nvSpPr>
            <p:cNvPr id="70" name="Cube 69">
              <a:extLst>
                <a:ext uri="{FF2B5EF4-FFF2-40B4-BE49-F238E27FC236}">
                  <a16:creationId xmlns:a16="http://schemas.microsoft.com/office/drawing/2014/main" id="{C34BA947-D7AF-4F3D-A787-B5DC3B5A8AE7}"/>
                </a:ext>
              </a:extLst>
            </p:cNvPr>
            <p:cNvSpPr/>
            <p:nvPr/>
          </p:nvSpPr>
          <p:spPr bwMode="auto">
            <a:xfrm>
              <a:off x="2290347" y="3004115"/>
              <a:ext cx="426480" cy="914400"/>
            </a:xfrm>
            <a:prstGeom prst="cube">
              <a:avLst>
                <a:gd name="adj" fmla="val 54371"/>
              </a:avLst>
            </a:prstGeom>
            <a:grp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sp>
          <p:nvSpPr>
            <p:cNvPr id="71" name="Cube 70">
              <a:extLst>
                <a:ext uri="{FF2B5EF4-FFF2-40B4-BE49-F238E27FC236}">
                  <a16:creationId xmlns:a16="http://schemas.microsoft.com/office/drawing/2014/main" id="{3777FC59-1F85-47DD-AFF7-AC832C6CA838}"/>
                </a:ext>
              </a:extLst>
            </p:cNvPr>
            <p:cNvSpPr/>
            <p:nvPr/>
          </p:nvSpPr>
          <p:spPr bwMode="auto">
            <a:xfrm>
              <a:off x="2494264" y="3004115"/>
              <a:ext cx="426480" cy="914400"/>
            </a:xfrm>
            <a:prstGeom prst="cube">
              <a:avLst>
                <a:gd name="adj" fmla="val 54371"/>
              </a:avLst>
            </a:prstGeom>
            <a:grp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sp>
          <p:nvSpPr>
            <p:cNvPr id="72" name="Cube 71">
              <a:extLst>
                <a:ext uri="{FF2B5EF4-FFF2-40B4-BE49-F238E27FC236}">
                  <a16:creationId xmlns:a16="http://schemas.microsoft.com/office/drawing/2014/main" id="{3020BC6B-C501-4554-800F-755519CC370E}"/>
                </a:ext>
              </a:extLst>
            </p:cNvPr>
            <p:cNvSpPr/>
            <p:nvPr/>
          </p:nvSpPr>
          <p:spPr bwMode="auto">
            <a:xfrm>
              <a:off x="2698179" y="3004115"/>
              <a:ext cx="426480" cy="914400"/>
            </a:xfrm>
            <a:prstGeom prst="cube">
              <a:avLst>
                <a:gd name="adj" fmla="val 54371"/>
              </a:avLst>
            </a:prstGeom>
            <a:grp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grpSp>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A7A6B429-643C-4BA7-9157-51F2A5867D61}"/>
                  </a:ext>
                </a:extLst>
              </p:cNvPr>
              <p:cNvSpPr txBox="1"/>
              <p:nvPr/>
            </p:nvSpPr>
            <p:spPr>
              <a:xfrm>
                <a:off x="7965673" y="2921810"/>
                <a:ext cx="4206986" cy="332399"/>
              </a:xfrm>
              <a:prstGeom prst="rect">
                <a:avLst/>
              </a:prstGeom>
              <a:noFill/>
            </p:spPr>
            <p:txBody>
              <a:bodyPr wrap="none" lIns="0" tIns="0" rIns="0" bIns="0" rtlCol="0">
                <a:spAutoFit/>
              </a:bodyPr>
              <a:lstStyle/>
              <a:p>
                <a:pPr>
                  <a:lnSpc>
                    <a:spcPct val="90000"/>
                  </a:lnSpc>
                  <a:spcAft>
                    <a:spcPts val="600"/>
                  </a:spcAft>
                </a:pPr>
                <a:r>
                  <a:rPr lang="en-US" altLang="zh-CN" sz="2400" dirty="0">
                    <a:gradFill>
                      <a:gsLst>
                        <a:gs pos="2917">
                          <a:schemeClr val="tx1"/>
                        </a:gs>
                        <a:gs pos="30000">
                          <a:schemeClr val="tx1"/>
                        </a:gs>
                      </a:gsLst>
                      <a:lin ang="5400000" scaled="0"/>
                    </a:gradFill>
                  </a:rPr>
                  <a:t>Complexity: </a:t>
                </a:r>
                <a14:m>
                  <m:oMath xmlns:m="http://schemas.openxmlformats.org/officeDocument/2006/math">
                    <m:r>
                      <a:rPr lang="en-US" altLang="zh-CN" sz="2400" i="1" smtClean="0">
                        <a:gradFill>
                          <a:gsLst>
                            <a:gs pos="2917">
                              <a:schemeClr val="tx1"/>
                            </a:gs>
                            <a:gs pos="30000">
                              <a:schemeClr val="tx1"/>
                            </a:gs>
                          </a:gsLst>
                          <a:lin ang="5400000" scaled="0"/>
                        </a:gradFill>
                        <a:latin typeface="Cambria Math" panose="02040503050406030204" pitchFamily="18" charset="0"/>
                      </a:rPr>
                      <m:t>2</m:t>
                    </m:r>
                    <m:r>
                      <a:rPr lang="en-US" altLang="zh-CN" sz="2400" i="1" smtClean="0">
                        <a:gradFill>
                          <a:gsLst>
                            <a:gs pos="2917">
                              <a:schemeClr val="tx1"/>
                            </a:gs>
                            <a:gs pos="30000">
                              <a:schemeClr val="tx1"/>
                            </a:gs>
                          </a:gsLst>
                          <a:lin ang="5400000" scaled="0"/>
                        </a:gradFill>
                        <a:latin typeface="Cambria Math" panose="02040503050406030204" pitchFamily="18" charset="0"/>
                        <a:ea typeface="Cambria Math" panose="02040503050406030204" pitchFamily="18" charset="0"/>
                      </a:rPr>
                      <m:t>×</m:t>
                    </m:r>
                    <m:r>
                      <a:rPr lang="en-US" altLang="zh-CN" sz="2400" b="0" i="1" smtClean="0">
                        <a:gradFill>
                          <a:gsLst>
                            <a:gs pos="2917">
                              <a:schemeClr val="tx1"/>
                            </a:gs>
                            <a:gs pos="30000">
                              <a:schemeClr val="tx1"/>
                            </a:gs>
                          </a:gsLst>
                          <a:lin ang="5400000" scaled="0"/>
                        </a:gradFill>
                        <a:latin typeface="Cambria Math" panose="02040503050406030204" pitchFamily="18" charset="0"/>
                        <a:ea typeface="Cambria Math" panose="02040503050406030204" pitchFamily="18" charset="0"/>
                      </a:rPr>
                      <m:t>(</m:t>
                    </m:r>
                    <m:r>
                      <a:rPr lang="en-US" altLang="zh-CN" sz="2400" i="1">
                        <a:gradFill>
                          <a:gsLst>
                            <a:gs pos="2917">
                              <a:schemeClr val="tx1"/>
                            </a:gs>
                            <a:gs pos="30000">
                              <a:schemeClr val="tx1"/>
                            </a:gs>
                          </a:gsLst>
                          <a:lin ang="5400000" scaled="0"/>
                        </a:gradFill>
                        <a:latin typeface="Cambria Math" panose="02040503050406030204" pitchFamily="18" charset="0"/>
                        <a:ea typeface="Cambria Math" panose="02040503050406030204" pitchFamily="18" charset="0"/>
                      </a:rPr>
                      <m:t>3</m:t>
                    </m:r>
                    <m:r>
                      <a:rPr lang="en-US" altLang="zh-CN" sz="2400" i="1" smtClean="0">
                        <a:gradFill>
                          <a:gsLst>
                            <a:gs pos="2917">
                              <a:schemeClr val="tx1"/>
                            </a:gs>
                            <a:gs pos="30000">
                              <a:schemeClr val="tx1"/>
                            </a:gs>
                          </a:gsLst>
                          <a:lin ang="5400000" scaled="0"/>
                        </a:gradFill>
                        <a:latin typeface="Cambria Math" panose="02040503050406030204" pitchFamily="18" charset="0"/>
                        <a:ea typeface="Cambria Math" panose="02040503050406030204" pitchFamily="18" charset="0"/>
                      </a:rPr>
                      <m:t>×</m:t>
                    </m:r>
                    <m:r>
                      <a:rPr lang="en-US" altLang="zh-CN" sz="2400" i="1">
                        <a:gradFill>
                          <a:gsLst>
                            <a:gs pos="2917">
                              <a:schemeClr val="tx1"/>
                            </a:gs>
                            <a:gs pos="30000">
                              <a:schemeClr val="tx1"/>
                            </a:gs>
                          </a:gsLst>
                          <a:lin ang="5400000" scaled="0"/>
                        </a:gradFill>
                        <a:latin typeface="Cambria Math" panose="02040503050406030204" pitchFamily="18" charset="0"/>
                        <a:ea typeface="Cambria Math" panose="02040503050406030204" pitchFamily="18" charset="0"/>
                      </a:rPr>
                      <m:t>5</m:t>
                    </m:r>
                    <m:r>
                      <a:rPr lang="en-US" altLang="zh-CN" sz="2400" i="1" smtClean="0">
                        <a:gradFill>
                          <a:gsLst>
                            <a:gs pos="2917">
                              <a:schemeClr val="tx1"/>
                            </a:gs>
                            <a:gs pos="30000">
                              <a:schemeClr val="tx1"/>
                            </a:gs>
                          </a:gsLst>
                          <a:lin ang="5400000" scaled="0"/>
                        </a:gradFill>
                        <a:latin typeface="Cambria Math" panose="02040503050406030204" pitchFamily="18" charset="0"/>
                        <a:ea typeface="Cambria Math" panose="02040503050406030204" pitchFamily="18" charset="0"/>
                      </a:rPr>
                      <m:t>×</m:t>
                    </m:r>
                    <m:r>
                      <a:rPr lang="en-US" altLang="zh-CN" sz="2400" i="1">
                        <a:gradFill>
                          <a:gsLst>
                            <a:gs pos="2917">
                              <a:schemeClr val="tx1"/>
                            </a:gs>
                            <a:gs pos="30000">
                              <a:schemeClr val="tx1"/>
                            </a:gs>
                          </a:gsLst>
                          <a:lin ang="5400000" scaled="0"/>
                        </a:gradFill>
                        <a:latin typeface="Cambria Math" panose="02040503050406030204" pitchFamily="18" charset="0"/>
                        <a:ea typeface="Cambria Math" panose="02040503050406030204" pitchFamily="18" charset="0"/>
                      </a:rPr>
                      <m:t>5</m:t>
                    </m:r>
                    <m:r>
                      <a:rPr lang="en-US" altLang="zh-CN" sz="2400" i="1" smtClean="0">
                        <a:gradFill>
                          <a:gsLst>
                            <a:gs pos="2917">
                              <a:schemeClr val="tx1"/>
                            </a:gs>
                            <a:gs pos="30000">
                              <a:schemeClr val="tx1"/>
                            </a:gs>
                          </a:gsLst>
                          <a:lin ang="5400000" scaled="0"/>
                        </a:gradFill>
                        <a:latin typeface="Cambria Math" panose="02040503050406030204" pitchFamily="18" charset="0"/>
                        <a:ea typeface="Cambria Math" panose="02040503050406030204" pitchFamily="18" charset="0"/>
                      </a:rPr>
                      <m:t>×</m:t>
                    </m:r>
                    <m:r>
                      <a:rPr lang="en-US" altLang="zh-CN" sz="2400" b="0" i="1" smtClean="0">
                        <a:gradFill>
                          <a:gsLst>
                            <a:gs pos="2917">
                              <a:schemeClr val="tx1"/>
                            </a:gs>
                            <a:gs pos="30000">
                              <a:schemeClr val="tx1"/>
                            </a:gs>
                          </a:gsLst>
                          <a:lin ang="5400000" scaled="0"/>
                        </a:gradFill>
                        <a:latin typeface="Cambria Math" panose="02040503050406030204" pitchFamily="18" charset="0"/>
                        <a:ea typeface="Cambria Math" panose="02040503050406030204" pitchFamily="18" charset="0"/>
                      </a:rPr>
                      <m:t>3)</m:t>
                    </m:r>
                  </m:oMath>
                </a14:m>
                <a:endParaRPr lang="en-US" sz="2400" dirty="0" err="1">
                  <a:gradFill>
                    <a:gsLst>
                      <a:gs pos="2917">
                        <a:schemeClr val="tx1"/>
                      </a:gs>
                      <a:gs pos="30000">
                        <a:schemeClr val="tx1"/>
                      </a:gs>
                    </a:gsLst>
                    <a:lin ang="5400000" scaled="0"/>
                  </a:gradFill>
                </a:endParaRPr>
              </a:p>
            </p:txBody>
          </p:sp>
        </mc:Choice>
        <mc:Fallback xmlns="">
          <p:sp>
            <p:nvSpPr>
              <p:cNvPr id="73" name="TextBox 72">
                <a:extLst>
                  <a:ext uri="{FF2B5EF4-FFF2-40B4-BE49-F238E27FC236}">
                    <a16:creationId xmlns:a16="http://schemas.microsoft.com/office/drawing/2014/main" id="{A7A6B429-643C-4BA7-9157-51F2A5867D61}"/>
                  </a:ext>
                </a:extLst>
              </p:cNvPr>
              <p:cNvSpPr txBox="1">
                <a:spLocks noRot="1" noChangeAspect="1" noMove="1" noResize="1" noEditPoints="1" noAdjustHandles="1" noChangeArrowheads="1" noChangeShapeType="1" noTextEdit="1"/>
              </p:cNvSpPr>
              <p:nvPr/>
            </p:nvSpPr>
            <p:spPr>
              <a:xfrm>
                <a:off x="7965673" y="2921810"/>
                <a:ext cx="4206986" cy="332399"/>
              </a:xfrm>
              <a:prstGeom prst="rect">
                <a:avLst/>
              </a:prstGeom>
              <a:blipFill>
                <a:blip r:embed="rId3"/>
                <a:stretch>
                  <a:fillRect b="-1818"/>
                </a:stretch>
              </a:blipFill>
            </p:spPr>
            <p:txBody>
              <a:bodyPr/>
              <a:lstStyle/>
              <a:p>
                <a:r>
                  <a:rPr lang="en-US">
                    <a:noFill/>
                  </a:rPr>
                  <a:t> </a:t>
                </a:r>
              </a:p>
            </p:txBody>
          </p:sp>
        </mc:Fallback>
      </mc:AlternateContent>
      <p:sp>
        <p:nvSpPr>
          <p:cNvPr id="75" name="TextBox 74">
            <a:extLst>
              <a:ext uri="{FF2B5EF4-FFF2-40B4-BE49-F238E27FC236}">
                <a16:creationId xmlns:a16="http://schemas.microsoft.com/office/drawing/2014/main" id="{059920E3-6A5F-45B4-AD33-1F90ABB9C027}"/>
              </a:ext>
            </a:extLst>
          </p:cNvPr>
          <p:cNvSpPr txBox="1"/>
          <p:nvPr/>
        </p:nvSpPr>
        <p:spPr>
          <a:xfrm>
            <a:off x="-30163" y="5889055"/>
            <a:ext cx="7848600" cy="1037207"/>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Conduct convolutions </a:t>
            </a:r>
            <a:r>
              <a:rPr lang="en-US" sz="2400" i="1" dirty="0">
                <a:gradFill>
                  <a:gsLst>
                    <a:gs pos="2917">
                      <a:schemeClr val="tx1"/>
                    </a:gs>
                    <a:gs pos="30000">
                      <a:schemeClr val="tx1"/>
                    </a:gs>
                  </a:gsLst>
                  <a:lin ang="5400000" scaled="0"/>
                </a:gradFill>
              </a:rPr>
              <a:t>separately</a:t>
            </a:r>
            <a:r>
              <a:rPr lang="en-US" sz="2400" dirty="0">
                <a:gradFill>
                  <a:gsLst>
                    <a:gs pos="2917">
                      <a:schemeClr val="tx1"/>
                    </a:gs>
                    <a:gs pos="30000">
                      <a:schemeClr val="tx1"/>
                    </a:gs>
                  </a:gsLst>
                  <a:lin ang="5400000" scaled="0"/>
                </a:gradFill>
              </a:rPr>
              <a:t> over the partitions</a:t>
            </a:r>
          </a:p>
          <a:p>
            <a:pPr>
              <a:lnSpc>
                <a:spcPct val="90000"/>
              </a:lnSpc>
              <a:spcAft>
                <a:spcPts val="600"/>
              </a:spcAft>
            </a:pPr>
            <a:r>
              <a:rPr lang="en-US" sz="2400" dirty="0">
                <a:gradFill>
                  <a:gsLst>
                    <a:gs pos="2917">
                      <a:schemeClr val="tx1"/>
                    </a:gs>
                    <a:gs pos="30000">
                      <a:schemeClr val="tx1"/>
                    </a:gs>
                  </a:gsLst>
                  <a:lin ang="5400000" scaled="0"/>
                </a:gradFill>
              </a:rPr>
              <a:t>Computation cost is lower than regular convolution</a:t>
            </a:r>
            <a:r>
              <a:rPr lang="en-US" altLang="zh-CN" sz="2400" dirty="0">
                <a:gradFill>
                  <a:gsLst>
                    <a:gs pos="2917">
                      <a:schemeClr val="tx1"/>
                    </a:gs>
                    <a:gs pos="30000">
                      <a:schemeClr val="tx1"/>
                    </a:gs>
                  </a:gsLst>
                  <a:lin ang="5400000" scaled="0"/>
                </a:gradFill>
              </a:rPr>
              <a:t>s</a:t>
            </a:r>
            <a:endParaRPr lang="en-US" sz="2400" dirty="0">
              <a:gradFill>
                <a:gsLst>
                  <a:gs pos="2917">
                    <a:schemeClr val="tx1"/>
                  </a:gs>
                  <a:gs pos="30000">
                    <a:schemeClr val="tx1"/>
                  </a:gs>
                </a:gsLst>
                <a:lin ang="5400000" scaled="0"/>
              </a:gradFill>
            </a:endParaRPr>
          </a:p>
        </p:txBody>
      </p:sp>
      <p:sp>
        <p:nvSpPr>
          <p:cNvPr id="2" name="Slide Number Placeholder 1">
            <a:extLst>
              <a:ext uri="{FF2B5EF4-FFF2-40B4-BE49-F238E27FC236}">
                <a16:creationId xmlns:a16="http://schemas.microsoft.com/office/drawing/2014/main" id="{F0901432-BE82-414B-A0D4-B22A59AAD9A0}"/>
              </a:ext>
            </a:extLst>
          </p:cNvPr>
          <p:cNvSpPr>
            <a:spLocks noGrp="1"/>
          </p:cNvSpPr>
          <p:nvPr>
            <p:ph type="sldNum" sz="quarter" idx="4"/>
          </p:nvPr>
        </p:nvSpPr>
        <p:spPr/>
        <p:txBody>
          <a:bodyPr/>
          <a:lstStyle/>
          <a:p>
            <a:pPr algn="ctr"/>
            <a:fld id="{1BA29183-7CD2-4C0C-A7F1-D2FD10734D96}" type="slidenum">
              <a:rPr lang="en-US" smtClean="0"/>
              <a:pPr algn="ctr"/>
              <a:t>72</a:t>
            </a:fld>
            <a:endParaRPr lang="en-US" dirty="0"/>
          </a:p>
        </p:txBody>
      </p:sp>
    </p:spTree>
    <p:extLst>
      <p:ext uri="{BB962C8B-B14F-4D97-AF65-F5344CB8AC3E}">
        <p14:creationId xmlns:p14="http://schemas.microsoft.com/office/powerpoint/2010/main" val="601911821"/>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457199" y="296862"/>
            <a:ext cx="11522075" cy="794064"/>
          </a:xfrm>
          <a:prstGeom prst="rect">
            <a:avLst/>
          </a:prstGeom>
          <a:noFill/>
        </p:spPr>
        <p:txBody>
          <a:bodyPr wrap="square" lIns="182880" tIns="146304" rIns="182880" bIns="146304" rtlCol="0">
            <a:spAutoFit/>
          </a:bodyPr>
          <a:lstStyle/>
          <a:p>
            <a:pPr algn="ctr">
              <a:lnSpc>
                <a:spcPct val="90000"/>
              </a:lnSpc>
              <a:spcAft>
                <a:spcPts val="600"/>
              </a:spcAft>
            </a:pPr>
            <a:r>
              <a:rPr lang="en-US" sz="3600" dirty="0">
                <a:gradFill>
                  <a:gsLst>
                    <a:gs pos="2917">
                      <a:schemeClr val="tx1"/>
                    </a:gs>
                    <a:gs pos="30000">
                      <a:schemeClr val="tx1"/>
                    </a:gs>
                  </a:gsLst>
                  <a:lin ang="5400000" scaled="0"/>
                </a:gradFill>
              </a:rPr>
              <a:t>Interleaved group convolution (IGC)</a:t>
            </a:r>
          </a:p>
        </p:txBody>
      </p:sp>
      <p:sp>
        <p:nvSpPr>
          <p:cNvPr id="31" name="Rectangle 30">
            <a:extLst>
              <a:ext uri="{FF2B5EF4-FFF2-40B4-BE49-F238E27FC236}">
                <a16:creationId xmlns:a16="http://schemas.microsoft.com/office/drawing/2014/main" id="{3195F495-D111-4B77-B50C-FF9440B839CD}"/>
              </a:ext>
            </a:extLst>
          </p:cNvPr>
          <p:cNvSpPr/>
          <p:nvPr/>
        </p:nvSpPr>
        <p:spPr bwMode="auto">
          <a:xfrm>
            <a:off x="102239" y="1668462"/>
            <a:ext cx="6835217" cy="4114795"/>
          </a:xfrm>
          <a:prstGeom prst="rect">
            <a:avLst/>
          </a:prstGeom>
          <a:gradFill rotWithShape="1">
            <a:gsLst>
              <a:gs pos="0">
                <a:srgbClr val="E4CD9A"/>
              </a:gs>
              <a:gs pos="100000">
                <a:srgbClr val="EEEFD7"/>
              </a:gs>
            </a:gsLst>
            <a:lin ang="2700000" scaled="1"/>
          </a:gradFill>
          <a:ln w="9525" cap="flat" cmpd="sng" algn="ctr">
            <a:noFill/>
            <a:prstDash val="solid"/>
            <a:round/>
            <a:headEnd type="none" w="med" len="med"/>
            <a:tailEnd type="none" w="med" len="med"/>
          </a:ln>
          <a:effectLst>
            <a:outerShdw dist="35921" dir="2700000" algn="ctr" rotWithShape="0">
              <a:srgbClr val="AFAFAF"/>
            </a:outerShdw>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sp>
        <p:nvSpPr>
          <p:cNvPr id="32" name="Arrow: Right 31">
            <a:extLst>
              <a:ext uri="{FF2B5EF4-FFF2-40B4-BE49-F238E27FC236}">
                <a16:creationId xmlns:a16="http://schemas.microsoft.com/office/drawing/2014/main" id="{A3FE26A7-876F-453F-BD4C-4CD90532E761}"/>
              </a:ext>
            </a:extLst>
          </p:cNvPr>
          <p:cNvSpPr/>
          <p:nvPr/>
        </p:nvSpPr>
        <p:spPr bwMode="auto">
          <a:xfrm>
            <a:off x="3250155" y="2558864"/>
            <a:ext cx="532389" cy="235745"/>
          </a:xfrm>
          <a:prstGeom prst="rightArrow">
            <a:avLst/>
          </a:prstGeom>
          <a:solidFill>
            <a:schemeClr val="tx1">
              <a:lumMod val="50000"/>
              <a:lumOff val="50000"/>
            </a:schemeClr>
          </a:solidFill>
          <a:ln w="9525" cap="flat" cmpd="sng" algn="ctr">
            <a:noFill/>
            <a:prstDash val="solid"/>
            <a:round/>
            <a:headEnd type="none" w="med" len="med"/>
            <a:tailEnd type="none" w="med" len="med"/>
          </a:ln>
          <a:effectLst>
            <a:outerShdw dist="35921" dir="2700000" algn="ctr" rotWithShape="0">
              <a:srgbClr val="AFAFAF"/>
            </a:outerShdw>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sp>
        <p:nvSpPr>
          <p:cNvPr id="33" name="Arrow: Right 32">
            <a:extLst>
              <a:ext uri="{FF2B5EF4-FFF2-40B4-BE49-F238E27FC236}">
                <a16:creationId xmlns:a16="http://schemas.microsoft.com/office/drawing/2014/main" id="{657166CF-277C-42B6-8460-B2C518C2295C}"/>
              </a:ext>
            </a:extLst>
          </p:cNvPr>
          <p:cNvSpPr/>
          <p:nvPr/>
        </p:nvSpPr>
        <p:spPr bwMode="auto">
          <a:xfrm>
            <a:off x="3250155" y="4046904"/>
            <a:ext cx="532389" cy="235745"/>
          </a:xfrm>
          <a:prstGeom prst="rightArrow">
            <a:avLst/>
          </a:prstGeom>
          <a:solidFill>
            <a:schemeClr val="tx1">
              <a:lumMod val="50000"/>
              <a:lumOff val="50000"/>
            </a:schemeClr>
          </a:solidFill>
          <a:ln w="9525" cap="flat" cmpd="sng" algn="ctr">
            <a:noFill/>
            <a:prstDash val="solid"/>
            <a:round/>
            <a:headEnd type="none" w="med" len="med"/>
            <a:tailEnd type="none" w="med" len="med"/>
          </a:ln>
          <a:effectLst>
            <a:outerShdw dist="35921" dir="2700000" algn="ctr" rotWithShape="0">
              <a:srgbClr val="AFAFAF"/>
            </a:outerShdw>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sp>
        <p:nvSpPr>
          <p:cNvPr id="34" name="Arrow: Right 33">
            <a:extLst>
              <a:ext uri="{FF2B5EF4-FFF2-40B4-BE49-F238E27FC236}">
                <a16:creationId xmlns:a16="http://schemas.microsoft.com/office/drawing/2014/main" id="{FF2D2982-820F-4977-AD43-0218F748F412}"/>
              </a:ext>
            </a:extLst>
          </p:cNvPr>
          <p:cNvSpPr/>
          <p:nvPr/>
        </p:nvSpPr>
        <p:spPr bwMode="auto">
          <a:xfrm>
            <a:off x="1700966" y="3365666"/>
            <a:ext cx="532389" cy="235745"/>
          </a:xfrm>
          <a:prstGeom prst="rightArrow">
            <a:avLst/>
          </a:prstGeom>
          <a:solidFill>
            <a:schemeClr val="tx1">
              <a:lumMod val="50000"/>
              <a:lumOff val="50000"/>
            </a:schemeClr>
          </a:solidFill>
          <a:ln w="9525" cap="flat" cmpd="sng" algn="ctr">
            <a:noFill/>
            <a:prstDash val="solid"/>
            <a:round/>
            <a:headEnd type="none" w="med" len="med"/>
            <a:tailEnd type="none" w="med" len="med"/>
          </a:ln>
          <a:effectLst>
            <a:outerShdw dist="35921" dir="2700000" algn="ctr" rotWithShape="0">
              <a:srgbClr val="AFAFAF"/>
            </a:outerShdw>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sp>
        <p:nvSpPr>
          <p:cNvPr id="35" name="Arrow: Right 34">
            <a:extLst>
              <a:ext uri="{FF2B5EF4-FFF2-40B4-BE49-F238E27FC236}">
                <a16:creationId xmlns:a16="http://schemas.microsoft.com/office/drawing/2014/main" id="{8D2BB8DC-CB77-48FC-9138-C0B6F66691D9}"/>
              </a:ext>
            </a:extLst>
          </p:cNvPr>
          <p:cNvSpPr/>
          <p:nvPr/>
        </p:nvSpPr>
        <p:spPr bwMode="auto">
          <a:xfrm>
            <a:off x="4758194" y="3365666"/>
            <a:ext cx="532389" cy="235745"/>
          </a:xfrm>
          <a:prstGeom prst="rightArrow">
            <a:avLst/>
          </a:prstGeom>
          <a:solidFill>
            <a:schemeClr val="tx1">
              <a:lumMod val="50000"/>
              <a:lumOff val="50000"/>
            </a:schemeClr>
          </a:solidFill>
          <a:ln w="9525" cap="flat" cmpd="sng" algn="ctr">
            <a:noFill/>
            <a:prstDash val="solid"/>
            <a:round/>
            <a:headEnd type="none" w="med" len="med"/>
            <a:tailEnd type="none" w="med" len="med"/>
          </a:ln>
          <a:effectLst>
            <a:outerShdw dist="35921" dir="2700000" algn="ctr" rotWithShape="0">
              <a:srgbClr val="AFAFAF"/>
            </a:outerShdw>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dirty="0">
              <a:ln>
                <a:noFill/>
              </a:ln>
              <a:solidFill>
                <a:schemeClr val="tx1"/>
              </a:solidFill>
              <a:effectLst/>
              <a:latin typeface="Verdana" pitchFamily="34" charset="0"/>
            </a:endParaRPr>
          </a:p>
        </p:txBody>
      </p:sp>
      <p:sp>
        <p:nvSpPr>
          <p:cNvPr id="36" name="TextBox 35">
            <a:extLst>
              <a:ext uri="{FF2B5EF4-FFF2-40B4-BE49-F238E27FC236}">
                <a16:creationId xmlns:a16="http://schemas.microsoft.com/office/drawing/2014/main" id="{BD74115D-7377-4E8F-9C0C-823B8E4C4D5E}"/>
              </a:ext>
            </a:extLst>
          </p:cNvPr>
          <p:cNvSpPr txBox="1"/>
          <p:nvPr/>
        </p:nvSpPr>
        <p:spPr>
          <a:xfrm>
            <a:off x="1690692" y="3143930"/>
            <a:ext cx="688216" cy="307777"/>
          </a:xfrm>
          <a:prstGeom prst="rect">
            <a:avLst/>
          </a:prstGeom>
          <a:noFill/>
        </p:spPr>
        <p:txBody>
          <a:bodyPr wrap="square" rtlCol="0">
            <a:spAutoFit/>
          </a:bodyPr>
          <a:lstStyle/>
          <a:p>
            <a:r>
              <a:rPr lang="en-US" sz="1400" dirty="0">
                <a:latin typeface="Segoe UI Light" panose="020B0502040204020203" pitchFamily="34" charset="0"/>
                <a:cs typeface="Segoe UI Light" panose="020B0502040204020203" pitchFamily="34" charset="0"/>
              </a:rPr>
              <a:t>Split</a:t>
            </a:r>
          </a:p>
        </p:txBody>
      </p:sp>
      <p:sp>
        <p:nvSpPr>
          <p:cNvPr id="37" name="TextBox 36">
            <a:extLst>
              <a:ext uri="{FF2B5EF4-FFF2-40B4-BE49-F238E27FC236}">
                <a16:creationId xmlns:a16="http://schemas.microsoft.com/office/drawing/2014/main" id="{DDE3B689-141B-4AD5-98F0-4113382F655C}"/>
              </a:ext>
            </a:extLst>
          </p:cNvPr>
          <p:cNvSpPr txBox="1"/>
          <p:nvPr/>
        </p:nvSpPr>
        <p:spPr>
          <a:xfrm>
            <a:off x="4645030" y="3111396"/>
            <a:ext cx="883578" cy="307777"/>
          </a:xfrm>
          <a:prstGeom prst="rect">
            <a:avLst/>
          </a:prstGeom>
          <a:noFill/>
        </p:spPr>
        <p:txBody>
          <a:bodyPr wrap="square" rtlCol="0">
            <a:spAutoFit/>
          </a:bodyPr>
          <a:lstStyle/>
          <a:p>
            <a:r>
              <a:rPr lang="en-US" sz="1400" dirty="0">
                <a:latin typeface="Segoe UI Light" panose="020B0502040204020203" pitchFamily="34" charset="0"/>
                <a:cs typeface="Segoe UI Light" panose="020B0502040204020203" pitchFamily="34" charset="0"/>
              </a:rPr>
              <a:t>Concat.</a:t>
            </a:r>
          </a:p>
        </p:txBody>
      </p:sp>
      <p:sp>
        <p:nvSpPr>
          <p:cNvPr id="38" name="TextBox 37">
            <a:extLst>
              <a:ext uri="{FF2B5EF4-FFF2-40B4-BE49-F238E27FC236}">
                <a16:creationId xmlns:a16="http://schemas.microsoft.com/office/drawing/2014/main" id="{31F44149-2B13-48BE-BAA5-3774164ED3EA}"/>
              </a:ext>
            </a:extLst>
          </p:cNvPr>
          <p:cNvSpPr txBox="1"/>
          <p:nvPr/>
        </p:nvSpPr>
        <p:spPr>
          <a:xfrm>
            <a:off x="3183447" y="2286962"/>
            <a:ext cx="883578" cy="307777"/>
          </a:xfrm>
          <a:prstGeom prst="rect">
            <a:avLst/>
          </a:prstGeom>
          <a:noFill/>
        </p:spPr>
        <p:txBody>
          <a:bodyPr wrap="square" rtlCol="0">
            <a:spAutoFit/>
          </a:bodyPr>
          <a:lstStyle/>
          <a:p>
            <a:r>
              <a:rPr lang="en-US" sz="1400" dirty="0">
                <a:latin typeface="Segoe UI Light" panose="020B0502040204020203" pitchFamily="34" charset="0"/>
                <a:cs typeface="Segoe UI Light" panose="020B0502040204020203" pitchFamily="34" charset="0"/>
              </a:rPr>
              <a:t>Conv.</a:t>
            </a:r>
          </a:p>
        </p:txBody>
      </p:sp>
      <p:sp>
        <p:nvSpPr>
          <p:cNvPr id="39" name="TextBox 38">
            <a:extLst>
              <a:ext uri="{FF2B5EF4-FFF2-40B4-BE49-F238E27FC236}">
                <a16:creationId xmlns:a16="http://schemas.microsoft.com/office/drawing/2014/main" id="{FCDBA0E5-3050-4058-BFE6-D9EF11AE6E12}"/>
              </a:ext>
            </a:extLst>
          </p:cNvPr>
          <p:cNvSpPr txBox="1"/>
          <p:nvPr/>
        </p:nvSpPr>
        <p:spPr>
          <a:xfrm>
            <a:off x="3183447" y="3795550"/>
            <a:ext cx="883578" cy="307777"/>
          </a:xfrm>
          <a:prstGeom prst="rect">
            <a:avLst/>
          </a:prstGeom>
          <a:noFill/>
        </p:spPr>
        <p:txBody>
          <a:bodyPr wrap="square" rtlCol="0">
            <a:spAutoFit/>
          </a:bodyPr>
          <a:lstStyle/>
          <a:p>
            <a:r>
              <a:rPr lang="en-US" sz="1400" dirty="0">
                <a:latin typeface="Segoe UI Light" panose="020B0502040204020203" pitchFamily="34" charset="0"/>
                <a:cs typeface="Segoe UI Light" panose="020B0502040204020203" pitchFamily="34" charset="0"/>
              </a:rPr>
              <a:t>Conv.</a:t>
            </a:r>
          </a:p>
        </p:txBody>
      </p:sp>
      <p:sp>
        <p:nvSpPr>
          <p:cNvPr id="40" name="TextBox 39">
            <a:extLst>
              <a:ext uri="{FF2B5EF4-FFF2-40B4-BE49-F238E27FC236}">
                <a16:creationId xmlns:a16="http://schemas.microsoft.com/office/drawing/2014/main" id="{29CBFB1B-1F8F-4B02-94B8-98EDF5766EBF}"/>
              </a:ext>
            </a:extLst>
          </p:cNvPr>
          <p:cNvSpPr txBox="1"/>
          <p:nvPr/>
        </p:nvSpPr>
        <p:spPr>
          <a:xfrm>
            <a:off x="102241" y="5416180"/>
            <a:ext cx="6835215" cy="369332"/>
          </a:xfrm>
          <a:prstGeom prst="rect">
            <a:avLst/>
          </a:prstGeom>
          <a:noFill/>
        </p:spPr>
        <p:txBody>
          <a:bodyPr wrap="square" rtlCol="0">
            <a:spAutoFit/>
          </a:bodyPr>
          <a:lstStyle/>
          <a:p>
            <a:pPr algn="ctr"/>
            <a:r>
              <a:rPr lang="en-US" dirty="0">
                <a:latin typeface="Segoe UI Light" panose="020B0502040204020203" pitchFamily="34" charset="0"/>
                <a:cs typeface="Segoe UI Light" panose="020B0502040204020203" pitchFamily="34" charset="0"/>
              </a:rPr>
              <a:t>Primary group convolution</a:t>
            </a:r>
          </a:p>
        </p:txBody>
      </p:sp>
      <p:grpSp>
        <p:nvGrpSpPr>
          <p:cNvPr id="41" name="Group 40">
            <a:extLst>
              <a:ext uri="{FF2B5EF4-FFF2-40B4-BE49-F238E27FC236}">
                <a16:creationId xmlns:a16="http://schemas.microsoft.com/office/drawing/2014/main" id="{CAB64E19-3A1D-41CD-9B9C-F1A7B8B8ABF9}"/>
              </a:ext>
            </a:extLst>
          </p:cNvPr>
          <p:cNvGrpSpPr/>
          <p:nvPr/>
        </p:nvGrpSpPr>
        <p:grpSpPr>
          <a:xfrm>
            <a:off x="145023" y="3082796"/>
            <a:ext cx="834312" cy="914400"/>
            <a:chOff x="119623" y="3901066"/>
            <a:chExt cx="834312" cy="914400"/>
          </a:xfrm>
          <a:solidFill>
            <a:srgbClr val="00B050"/>
          </a:solidFill>
        </p:grpSpPr>
        <p:sp>
          <p:nvSpPr>
            <p:cNvPr id="42" name="Cube 41">
              <a:extLst>
                <a:ext uri="{FF2B5EF4-FFF2-40B4-BE49-F238E27FC236}">
                  <a16:creationId xmlns:a16="http://schemas.microsoft.com/office/drawing/2014/main" id="{3BB5592B-C71C-4DA3-A9E9-6170C3A5D69B}"/>
                </a:ext>
              </a:extLst>
            </p:cNvPr>
            <p:cNvSpPr/>
            <p:nvPr/>
          </p:nvSpPr>
          <p:spPr bwMode="auto">
            <a:xfrm>
              <a:off x="119623" y="3901066"/>
              <a:ext cx="426480" cy="914400"/>
            </a:xfrm>
            <a:prstGeom prst="cube">
              <a:avLst>
                <a:gd name="adj" fmla="val 54371"/>
              </a:avLst>
            </a:prstGeom>
            <a:grp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sp>
          <p:nvSpPr>
            <p:cNvPr id="43" name="Cube 42">
              <a:extLst>
                <a:ext uri="{FF2B5EF4-FFF2-40B4-BE49-F238E27FC236}">
                  <a16:creationId xmlns:a16="http://schemas.microsoft.com/office/drawing/2014/main" id="{810C18E3-B0F3-4322-BDA8-7FF96FED0183}"/>
                </a:ext>
              </a:extLst>
            </p:cNvPr>
            <p:cNvSpPr/>
            <p:nvPr/>
          </p:nvSpPr>
          <p:spPr bwMode="auto">
            <a:xfrm>
              <a:off x="323540" y="3901066"/>
              <a:ext cx="426480" cy="914400"/>
            </a:xfrm>
            <a:prstGeom prst="cube">
              <a:avLst>
                <a:gd name="adj" fmla="val 54371"/>
              </a:avLst>
            </a:prstGeom>
            <a:grp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sp>
          <p:nvSpPr>
            <p:cNvPr id="44" name="Cube 43">
              <a:extLst>
                <a:ext uri="{FF2B5EF4-FFF2-40B4-BE49-F238E27FC236}">
                  <a16:creationId xmlns:a16="http://schemas.microsoft.com/office/drawing/2014/main" id="{24BBEF7E-513B-474E-B50F-EF33C70B241D}"/>
                </a:ext>
              </a:extLst>
            </p:cNvPr>
            <p:cNvSpPr/>
            <p:nvPr/>
          </p:nvSpPr>
          <p:spPr bwMode="auto">
            <a:xfrm>
              <a:off x="527455" y="3901066"/>
              <a:ext cx="426480" cy="914400"/>
            </a:xfrm>
            <a:prstGeom prst="cube">
              <a:avLst>
                <a:gd name="adj" fmla="val 54371"/>
              </a:avLst>
            </a:prstGeom>
            <a:grp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grpSp>
      <p:grpSp>
        <p:nvGrpSpPr>
          <p:cNvPr id="45" name="Group 44">
            <a:extLst>
              <a:ext uri="{FF2B5EF4-FFF2-40B4-BE49-F238E27FC236}">
                <a16:creationId xmlns:a16="http://schemas.microsoft.com/office/drawing/2014/main" id="{697FE424-5A5D-4609-8060-5B31717E34BF}"/>
              </a:ext>
            </a:extLst>
          </p:cNvPr>
          <p:cNvGrpSpPr/>
          <p:nvPr/>
        </p:nvGrpSpPr>
        <p:grpSpPr>
          <a:xfrm>
            <a:off x="754984" y="3080650"/>
            <a:ext cx="834312" cy="914400"/>
            <a:chOff x="754984" y="3898920"/>
            <a:chExt cx="834312" cy="914400"/>
          </a:xfrm>
          <a:solidFill>
            <a:srgbClr val="0070C0"/>
          </a:solidFill>
        </p:grpSpPr>
        <p:sp>
          <p:nvSpPr>
            <p:cNvPr id="46" name="Cube 45">
              <a:extLst>
                <a:ext uri="{FF2B5EF4-FFF2-40B4-BE49-F238E27FC236}">
                  <a16:creationId xmlns:a16="http://schemas.microsoft.com/office/drawing/2014/main" id="{A3A8469C-F9AB-490B-BCB8-704C72741E32}"/>
                </a:ext>
              </a:extLst>
            </p:cNvPr>
            <p:cNvSpPr/>
            <p:nvPr/>
          </p:nvSpPr>
          <p:spPr bwMode="auto">
            <a:xfrm>
              <a:off x="754984" y="3898920"/>
              <a:ext cx="426480" cy="914400"/>
            </a:xfrm>
            <a:prstGeom prst="cube">
              <a:avLst>
                <a:gd name="adj" fmla="val 54371"/>
              </a:avLst>
            </a:prstGeom>
            <a:grp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sp>
          <p:nvSpPr>
            <p:cNvPr id="47" name="Cube 46">
              <a:extLst>
                <a:ext uri="{FF2B5EF4-FFF2-40B4-BE49-F238E27FC236}">
                  <a16:creationId xmlns:a16="http://schemas.microsoft.com/office/drawing/2014/main" id="{6D22FEC2-D726-45D8-96AE-5E552F09BE71}"/>
                </a:ext>
              </a:extLst>
            </p:cNvPr>
            <p:cNvSpPr/>
            <p:nvPr/>
          </p:nvSpPr>
          <p:spPr bwMode="auto">
            <a:xfrm>
              <a:off x="958901" y="3898920"/>
              <a:ext cx="426480" cy="914400"/>
            </a:xfrm>
            <a:prstGeom prst="cube">
              <a:avLst>
                <a:gd name="adj" fmla="val 54371"/>
              </a:avLst>
            </a:prstGeom>
            <a:grp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sp>
          <p:nvSpPr>
            <p:cNvPr id="48" name="Cube 47">
              <a:extLst>
                <a:ext uri="{FF2B5EF4-FFF2-40B4-BE49-F238E27FC236}">
                  <a16:creationId xmlns:a16="http://schemas.microsoft.com/office/drawing/2014/main" id="{1CA86286-CC11-4C86-8200-CCFD152C21F9}"/>
                </a:ext>
              </a:extLst>
            </p:cNvPr>
            <p:cNvSpPr/>
            <p:nvPr/>
          </p:nvSpPr>
          <p:spPr bwMode="auto">
            <a:xfrm>
              <a:off x="1162816" y="3898920"/>
              <a:ext cx="426480" cy="914400"/>
            </a:xfrm>
            <a:prstGeom prst="cube">
              <a:avLst>
                <a:gd name="adj" fmla="val 54371"/>
              </a:avLst>
            </a:prstGeom>
            <a:grp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grpSp>
      <p:grpSp>
        <p:nvGrpSpPr>
          <p:cNvPr id="49" name="Group 48">
            <a:extLst>
              <a:ext uri="{FF2B5EF4-FFF2-40B4-BE49-F238E27FC236}">
                <a16:creationId xmlns:a16="http://schemas.microsoft.com/office/drawing/2014/main" id="{6539FDD3-DE6A-4589-889B-9C6F18CABCD2}"/>
              </a:ext>
            </a:extLst>
          </p:cNvPr>
          <p:cNvGrpSpPr/>
          <p:nvPr/>
        </p:nvGrpSpPr>
        <p:grpSpPr>
          <a:xfrm>
            <a:off x="2290347" y="2185845"/>
            <a:ext cx="834312" cy="914400"/>
            <a:chOff x="2290347" y="3004115"/>
            <a:chExt cx="834312" cy="914400"/>
          </a:xfrm>
          <a:solidFill>
            <a:srgbClr val="00B050"/>
          </a:solidFill>
        </p:grpSpPr>
        <p:sp>
          <p:nvSpPr>
            <p:cNvPr id="50" name="Cube 49">
              <a:extLst>
                <a:ext uri="{FF2B5EF4-FFF2-40B4-BE49-F238E27FC236}">
                  <a16:creationId xmlns:a16="http://schemas.microsoft.com/office/drawing/2014/main" id="{EA2D3402-F630-4411-B318-D71B57E4BF20}"/>
                </a:ext>
              </a:extLst>
            </p:cNvPr>
            <p:cNvSpPr/>
            <p:nvPr/>
          </p:nvSpPr>
          <p:spPr bwMode="auto">
            <a:xfrm>
              <a:off x="2290347" y="3004115"/>
              <a:ext cx="426480" cy="914400"/>
            </a:xfrm>
            <a:prstGeom prst="cube">
              <a:avLst>
                <a:gd name="adj" fmla="val 54371"/>
              </a:avLst>
            </a:prstGeom>
            <a:grp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sp>
          <p:nvSpPr>
            <p:cNvPr id="51" name="Cube 50">
              <a:extLst>
                <a:ext uri="{FF2B5EF4-FFF2-40B4-BE49-F238E27FC236}">
                  <a16:creationId xmlns:a16="http://schemas.microsoft.com/office/drawing/2014/main" id="{241C1C65-7D4A-4D2C-8145-B839D65921E1}"/>
                </a:ext>
              </a:extLst>
            </p:cNvPr>
            <p:cNvSpPr/>
            <p:nvPr/>
          </p:nvSpPr>
          <p:spPr bwMode="auto">
            <a:xfrm>
              <a:off x="2494264" y="3004115"/>
              <a:ext cx="426480" cy="914400"/>
            </a:xfrm>
            <a:prstGeom prst="cube">
              <a:avLst>
                <a:gd name="adj" fmla="val 54371"/>
              </a:avLst>
            </a:prstGeom>
            <a:grp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sp>
          <p:nvSpPr>
            <p:cNvPr id="52" name="Cube 51">
              <a:extLst>
                <a:ext uri="{FF2B5EF4-FFF2-40B4-BE49-F238E27FC236}">
                  <a16:creationId xmlns:a16="http://schemas.microsoft.com/office/drawing/2014/main" id="{F875F050-B3FC-41E4-BD3C-89D9838A232E}"/>
                </a:ext>
              </a:extLst>
            </p:cNvPr>
            <p:cNvSpPr/>
            <p:nvPr/>
          </p:nvSpPr>
          <p:spPr bwMode="auto">
            <a:xfrm>
              <a:off x="2698179" y="3004115"/>
              <a:ext cx="426480" cy="914400"/>
            </a:xfrm>
            <a:prstGeom prst="cube">
              <a:avLst>
                <a:gd name="adj" fmla="val 54371"/>
              </a:avLst>
            </a:prstGeom>
            <a:grp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grpSp>
      <p:grpSp>
        <p:nvGrpSpPr>
          <p:cNvPr id="53" name="Group 52">
            <a:extLst>
              <a:ext uri="{FF2B5EF4-FFF2-40B4-BE49-F238E27FC236}">
                <a16:creationId xmlns:a16="http://schemas.microsoft.com/office/drawing/2014/main" id="{995F9C7E-F070-4AC6-A06E-4FEE02FCDB8B}"/>
              </a:ext>
            </a:extLst>
          </p:cNvPr>
          <p:cNvGrpSpPr/>
          <p:nvPr/>
        </p:nvGrpSpPr>
        <p:grpSpPr>
          <a:xfrm>
            <a:off x="2296414" y="3692448"/>
            <a:ext cx="834312" cy="914400"/>
            <a:chOff x="2296414" y="4510718"/>
            <a:chExt cx="834312" cy="914400"/>
          </a:xfrm>
          <a:solidFill>
            <a:srgbClr val="0070C0"/>
          </a:solidFill>
        </p:grpSpPr>
        <p:sp>
          <p:nvSpPr>
            <p:cNvPr id="54" name="Cube 53">
              <a:extLst>
                <a:ext uri="{FF2B5EF4-FFF2-40B4-BE49-F238E27FC236}">
                  <a16:creationId xmlns:a16="http://schemas.microsoft.com/office/drawing/2014/main" id="{B3BC53A3-BC99-48A3-B936-F83C812FA59A}"/>
                </a:ext>
              </a:extLst>
            </p:cNvPr>
            <p:cNvSpPr/>
            <p:nvPr/>
          </p:nvSpPr>
          <p:spPr bwMode="auto">
            <a:xfrm>
              <a:off x="2296414" y="4510718"/>
              <a:ext cx="426480" cy="914400"/>
            </a:xfrm>
            <a:prstGeom prst="cube">
              <a:avLst>
                <a:gd name="adj" fmla="val 54371"/>
              </a:avLst>
            </a:prstGeom>
            <a:grp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sp>
          <p:nvSpPr>
            <p:cNvPr id="55" name="Cube 54">
              <a:extLst>
                <a:ext uri="{FF2B5EF4-FFF2-40B4-BE49-F238E27FC236}">
                  <a16:creationId xmlns:a16="http://schemas.microsoft.com/office/drawing/2014/main" id="{FC9FDDE6-6F98-4DD9-AD1C-3722B3147CD1}"/>
                </a:ext>
              </a:extLst>
            </p:cNvPr>
            <p:cNvSpPr/>
            <p:nvPr/>
          </p:nvSpPr>
          <p:spPr bwMode="auto">
            <a:xfrm>
              <a:off x="2500331" y="4510718"/>
              <a:ext cx="426480" cy="914400"/>
            </a:xfrm>
            <a:prstGeom prst="cube">
              <a:avLst>
                <a:gd name="adj" fmla="val 54371"/>
              </a:avLst>
            </a:prstGeom>
            <a:grp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sp>
          <p:nvSpPr>
            <p:cNvPr id="56" name="Cube 55">
              <a:extLst>
                <a:ext uri="{FF2B5EF4-FFF2-40B4-BE49-F238E27FC236}">
                  <a16:creationId xmlns:a16="http://schemas.microsoft.com/office/drawing/2014/main" id="{B53EA6FF-3556-45A4-A3E5-9BF03886F666}"/>
                </a:ext>
              </a:extLst>
            </p:cNvPr>
            <p:cNvSpPr/>
            <p:nvPr/>
          </p:nvSpPr>
          <p:spPr bwMode="auto">
            <a:xfrm>
              <a:off x="2704246" y="4510718"/>
              <a:ext cx="426480" cy="914400"/>
            </a:xfrm>
            <a:prstGeom prst="cube">
              <a:avLst>
                <a:gd name="adj" fmla="val 54371"/>
              </a:avLst>
            </a:prstGeom>
            <a:grp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grpSp>
      <p:grpSp>
        <p:nvGrpSpPr>
          <p:cNvPr id="57" name="Group 56">
            <a:extLst>
              <a:ext uri="{FF2B5EF4-FFF2-40B4-BE49-F238E27FC236}">
                <a16:creationId xmlns:a16="http://schemas.microsoft.com/office/drawing/2014/main" id="{99FE8049-1E9D-4DBF-994E-CBF0D1CE3185}"/>
              </a:ext>
            </a:extLst>
          </p:cNvPr>
          <p:cNvGrpSpPr/>
          <p:nvPr/>
        </p:nvGrpSpPr>
        <p:grpSpPr>
          <a:xfrm>
            <a:off x="3916735" y="3698423"/>
            <a:ext cx="834312" cy="914400"/>
            <a:chOff x="3916735" y="4516693"/>
            <a:chExt cx="834312" cy="914400"/>
          </a:xfrm>
          <a:solidFill>
            <a:srgbClr val="0070C0"/>
          </a:solidFill>
        </p:grpSpPr>
        <p:sp>
          <p:nvSpPr>
            <p:cNvPr id="58" name="Cube 57">
              <a:extLst>
                <a:ext uri="{FF2B5EF4-FFF2-40B4-BE49-F238E27FC236}">
                  <a16:creationId xmlns:a16="http://schemas.microsoft.com/office/drawing/2014/main" id="{A303F0D6-742B-42C4-B952-D5763224CE21}"/>
                </a:ext>
              </a:extLst>
            </p:cNvPr>
            <p:cNvSpPr/>
            <p:nvPr/>
          </p:nvSpPr>
          <p:spPr bwMode="auto">
            <a:xfrm>
              <a:off x="3916735" y="4516693"/>
              <a:ext cx="426480" cy="914400"/>
            </a:xfrm>
            <a:prstGeom prst="cube">
              <a:avLst>
                <a:gd name="adj" fmla="val 54371"/>
              </a:avLst>
            </a:prstGeom>
            <a:grp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sp>
          <p:nvSpPr>
            <p:cNvPr id="59" name="Cube 58">
              <a:extLst>
                <a:ext uri="{FF2B5EF4-FFF2-40B4-BE49-F238E27FC236}">
                  <a16:creationId xmlns:a16="http://schemas.microsoft.com/office/drawing/2014/main" id="{19BE492D-867E-4373-9251-C41A84F866AF}"/>
                </a:ext>
              </a:extLst>
            </p:cNvPr>
            <p:cNvSpPr/>
            <p:nvPr/>
          </p:nvSpPr>
          <p:spPr bwMode="auto">
            <a:xfrm>
              <a:off x="4120652" y="4516693"/>
              <a:ext cx="426480" cy="914400"/>
            </a:xfrm>
            <a:prstGeom prst="cube">
              <a:avLst>
                <a:gd name="adj" fmla="val 54371"/>
              </a:avLst>
            </a:prstGeom>
            <a:grp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sp>
          <p:nvSpPr>
            <p:cNvPr id="60" name="Cube 59">
              <a:extLst>
                <a:ext uri="{FF2B5EF4-FFF2-40B4-BE49-F238E27FC236}">
                  <a16:creationId xmlns:a16="http://schemas.microsoft.com/office/drawing/2014/main" id="{429B01E4-F293-4855-B934-120FE3AF3EAB}"/>
                </a:ext>
              </a:extLst>
            </p:cNvPr>
            <p:cNvSpPr/>
            <p:nvPr/>
          </p:nvSpPr>
          <p:spPr bwMode="auto">
            <a:xfrm>
              <a:off x="4324567" y="4516693"/>
              <a:ext cx="426480" cy="914400"/>
            </a:xfrm>
            <a:prstGeom prst="cube">
              <a:avLst>
                <a:gd name="adj" fmla="val 54371"/>
              </a:avLst>
            </a:prstGeom>
            <a:grp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grpSp>
      <p:grpSp>
        <p:nvGrpSpPr>
          <p:cNvPr id="61" name="Group 60">
            <a:extLst>
              <a:ext uri="{FF2B5EF4-FFF2-40B4-BE49-F238E27FC236}">
                <a16:creationId xmlns:a16="http://schemas.microsoft.com/office/drawing/2014/main" id="{DC6E2CBB-E92D-400A-95B7-F00560C0FFBC}"/>
              </a:ext>
            </a:extLst>
          </p:cNvPr>
          <p:cNvGrpSpPr/>
          <p:nvPr/>
        </p:nvGrpSpPr>
        <p:grpSpPr>
          <a:xfrm>
            <a:off x="5359000" y="3088454"/>
            <a:ext cx="834312" cy="914400"/>
            <a:chOff x="5359000" y="3906724"/>
            <a:chExt cx="834312" cy="914400"/>
          </a:xfrm>
          <a:solidFill>
            <a:srgbClr val="00B050"/>
          </a:solidFill>
        </p:grpSpPr>
        <p:sp>
          <p:nvSpPr>
            <p:cNvPr id="62" name="Cube 61">
              <a:extLst>
                <a:ext uri="{FF2B5EF4-FFF2-40B4-BE49-F238E27FC236}">
                  <a16:creationId xmlns:a16="http://schemas.microsoft.com/office/drawing/2014/main" id="{50EA3DC4-9293-4A7E-B7DC-029AA48EE750}"/>
                </a:ext>
              </a:extLst>
            </p:cNvPr>
            <p:cNvSpPr/>
            <p:nvPr/>
          </p:nvSpPr>
          <p:spPr bwMode="auto">
            <a:xfrm>
              <a:off x="5359000" y="3906724"/>
              <a:ext cx="426480" cy="914400"/>
            </a:xfrm>
            <a:prstGeom prst="cube">
              <a:avLst>
                <a:gd name="adj" fmla="val 54371"/>
              </a:avLst>
            </a:prstGeom>
            <a:grp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sp>
          <p:nvSpPr>
            <p:cNvPr id="63" name="Cube 62">
              <a:extLst>
                <a:ext uri="{FF2B5EF4-FFF2-40B4-BE49-F238E27FC236}">
                  <a16:creationId xmlns:a16="http://schemas.microsoft.com/office/drawing/2014/main" id="{91209790-19B1-42F1-93D4-DD166CDFFDBC}"/>
                </a:ext>
              </a:extLst>
            </p:cNvPr>
            <p:cNvSpPr/>
            <p:nvPr/>
          </p:nvSpPr>
          <p:spPr bwMode="auto">
            <a:xfrm>
              <a:off x="5562917" y="3906724"/>
              <a:ext cx="426480" cy="914400"/>
            </a:xfrm>
            <a:prstGeom prst="cube">
              <a:avLst>
                <a:gd name="adj" fmla="val 54371"/>
              </a:avLst>
            </a:prstGeom>
            <a:grp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sp>
          <p:nvSpPr>
            <p:cNvPr id="64" name="Cube 63">
              <a:extLst>
                <a:ext uri="{FF2B5EF4-FFF2-40B4-BE49-F238E27FC236}">
                  <a16:creationId xmlns:a16="http://schemas.microsoft.com/office/drawing/2014/main" id="{CC42E642-0EF5-4F64-BF34-98CB1D0F77A4}"/>
                </a:ext>
              </a:extLst>
            </p:cNvPr>
            <p:cNvSpPr/>
            <p:nvPr/>
          </p:nvSpPr>
          <p:spPr bwMode="auto">
            <a:xfrm>
              <a:off x="5766832" y="3906724"/>
              <a:ext cx="426480" cy="914400"/>
            </a:xfrm>
            <a:prstGeom prst="cube">
              <a:avLst>
                <a:gd name="adj" fmla="val 54371"/>
              </a:avLst>
            </a:prstGeom>
            <a:grp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grpSp>
      <p:grpSp>
        <p:nvGrpSpPr>
          <p:cNvPr id="65" name="Group 64">
            <a:extLst>
              <a:ext uri="{FF2B5EF4-FFF2-40B4-BE49-F238E27FC236}">
                <a16:creationId xmlns:a16="http://schemas.microsoft.com/office/drawing/2014/main" id="{D2A5F9ED-5704-463F-979B-EE318F723188}"/>
              </a:ext>
            </a:extLst>
          </p:cNvPr>
          <p:cNvGrpSpPr/>
          <p:nvPr/>
        </p:nvGrpSpPr>
        <p:grpSpPr>
          <a:xfrm>
            <a:off x="5970347" y="3087626"/>
            <a:ext cx="834312" cy="914400"/>
            <a:chOff x="5994361" y="3904578"/>
            <a:chExt cx="834312" cy="914400"/>
          </a:xfrm>
          <a:solidFill>
            <a:srgbClr val="0070C0"/>
          </a:solidFill>
        </p:grpSpPr>
        <p:sp>
          <p:nvSpPr>
            <p:cNvPr id="66" name="Cube 65">
              <a:extLst>
                <a:ext uri="{FF2B5EF4-FFF2-40B4-BE49-F238E27FC236}">
                  <a16:creationId xmlns:a16="http://schemas.microsoft.com/office/drawing/2014/main" id="{B740345D-981C-47B3-A3FE-119FDAA9CEB7}"/>
                </a:ext>
              </a:extLst>
            </p:cNvPr>
            <p:cNvSpPr/>
            <p:nvPr/>
          </p:nvSpPr>
          <p:spPr bwMode="auto">
            <a:xfrm>
              <a:off x="5994361" y="3904578"/>
              <a:ext cx="426480" cy="914400"/>
            </a:xfrm>
            <a:prstGeom prst="cube">
              <a:avLst>
                <a:gd name="adj" fmla="val 54371"/>
              </a:avLst>
            </a:prstGeom>
            <a:grp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sp>
          <p:nvSpPr>
            <p:cNvPr id="67" name="Cube 66">
              <a:extLst>
                <a:ext uri="{FF2B5EF4-FFF2-40B4-BE49-F238E27FC236}">
                  <a16:creationId xmlns:a16="http://schemas.microsoft.com/office/drawing/2014/main" id="{F1898AC9-B8AA-4D3C-AA5E-33411FC99013}"/>
                </a:ext>
              </a:extLst>
            </p:cNvPr>
            <p:cNvSpPr/>
            <p:nvPr/>
          </p:nvSpPr>
          <p:spPr bwMode="auto">
            <a:xfrm>
              <a:off x="6198278" y="3904578"/>
              <a:ext cx="426480" cy="914400"/>
            </a:xfrm>
            <a:prstGeom prst="cube">
              <a:avLst>
                <a:gd name="adj" fmla="val 54371"/>
              </a:avLst>
            </a:prstGeom>
            <a:grp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sp>
          <p:nvSpPr>
            <p:cNvPr id="68" name="Cube 67">
              <a:extLst>
                <a:ext uri="{FF2B5EF4-FFF2-40B4-BE49-F238E27FC236}">
                  <a16:creationId xmlns:a16="http://schemas.microsoft.com/office/drawing/2014/main" id="{603FB8A4-04DD-477F-A37D-ADD62CC5AE57}"/>
                </a:ext>
              </a:extLst>
            </p:cNvPr>
            <p:cNvSpPr/>
            <p:nvPr/>
          </p:nvSpPr>
          <p:spPr bwMode="auto">
            <a:xfrm>
              <a:off x="6402193" y="3904578"/>
              <a:ext cx="426480" cy="914400"/>
            </a:xfrm>
            <a:prstGeom prst="cube">
              <a:avLst>
                <a:gd name="adj" fmla="val 54371"/>
              </a:avLst>
            </a:prstGeom>
            <a:grp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grpSp>
      <p:grpSp>
        <p:nvGrpSpPr>
          <p:cNvPr id="69" name="Group 68">
            <a:extLst>
              <a:ext uri="{FF2B5EF4-FFF2-40B4-BE49-F238E27FC236}">
                <a16:creationId xmlns:a16="http://schemas.microsoft.com/office/drawing/2014/main" id="{A8695F03-0E08-4700-BC43-01F640C147E7}"/>
              </a:ext>
            </a:extLst>
          </p:cNvPr>
          <p:cNvGrpSpPr/>
          <p:nvPr/>
        </p:nvGrpSpPr>
        <p:grpSpPr>
          <a:xfrm>
            <a:off x="3916735" y="2185845"/>
            <a:ext cx="834312" cy="914400"/>
            <a:chOff x="2290347" y="3004115"/>
            <a:chExt cx="834312" cy="914400"/>
          </a:xfrm>
          <a:solidFill>
            <a:srgbClr val="00B050"/>
          </a:solidFill>
        </p:grpSpPr>
        <p:sp>
          <p:nvSpPr>
            <p:cNvPr id="70" name="Cube 69">
              <a:extLst>
                <a:ext uri="{FF2B5EF4-FFF2-40B4-BE49-F238E27FC236}">
                  <a16:creationId xmlns:a16="http://schemas.microsoft.com/office/drawing/2014/main" id="{C34BA947-D7AF-4F3D-A787-B5DC3B5A8AE7}"/>
                </a:ext>
              </a:extLst>
            </p:cNvPr>
            <p:cNvSpPr/>
            <p:nvPr/>
          </p:nvSpPr>
          <p:spPr bwMode="auto">
            <a:xfrm>
              <a:off x="2290347" y="3004115"/>
              <a:ext cx="426480" cy="914400"/>
            </a:xfrm>
            <a:prstGeom prst="cube">
              <a:avLst>
                <a:gd name="adj" fmla="val 54371"/>
              </a:avLst>
            </a:prstGeom>
            <a:grp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sp>
          <p:nvSpPr>
            <p:cNvPr id="71" name="Cube 70">
              <a:extLst>
                <a:ext uri="{FF2B5EF4-FFF2-40B4-BE49-F238E27FC236}">
                  <a16:creationId xmlns:a16="http://schemas.microsoft.com/office/drawing/2014/main" id="{3777FC59-1F85-47DD-AFF7-AC832C6CA838}"/>
                </a:ext>
              </a:extLst>
            </p:cNvPr>
            <p:cNvSpPr/>
            <p:nvPr/>
          </p:nvSpPr>
          <p:spPr bwMode="auto">
            <a:xfrm>
              <a:off x="2494264" y="3004115"/>
              <a:ext cx="426480" cy="914400"/>
            </a:xfrm>
            <a:prstGeom prst="cube">
              <a:avLst>
                <a:gd name="adj" fmla="val 54371"/>
              </a:avLst>
            </a:prstGeom>
            <a:grp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sp>
          <p:nvSpPr>
            <p:cNvPr id="72" name="Cube 71">
              <a:extLst>
                <a:ext uri="{FF2B5EF4-FFF2-40B4-BE49-F238E27FC236}">
                  <a16:creationId xmlns:a16="http://schemas.microsoft.com/office/drawing/2014/main" id="{3020BC6B-C501-4554-800F-755519CC370E}"/>
                </a:ext>
              </a:extLst>
            </p:cNvPr>
            <p:cNvSpPr/>
            <p:nvPr/>
          </p:nvSpPr>
          <p:spPr bwMode="auto">
            <a:xfrm>
              <a:off x="2698179" y="3004115"/>
              <a:ext cx="426480" cy="914400"/>
            </a:xfrm>
            <a:prstGeom prst="cube">
              <a:avLst>
                <a:gd name="adj" fmla="val 54371"/>
              </a:avLst>
            </a:prstGeom>
            <a:grp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grpSp>
      <p:grpSp>
        <p:nvGrpSpPr>
          <p:cNvPr id="73" name="Group 72">
            <a:extLst>
              <a:ext uri="{FF2B5EF4-FFF2-40B4-BE49-F238E27FC236}">
                <a16:creationId xmlns:a16="http://schemas.microsoft.com/office/drawing/2014/main" id="{6FC67D29-DCB4-42C2-BF97-3D1ECFBC5A88}"/>
              </a:ext>
            </a:extLst>
          </p:cNvPr>
          <p:cNvGrpSpPr/>
          <p:nvPr/>
        </p:nvGrpSpPr>
        <p:grpSpPr>
          <a:xfrm>
            <a:off x="6916888" y="1668463"/>
            <a:ext cx="5191006" cy="4117049"/>
            <a:chOff x="6916888" y="2042233"/>
            <a:chExt cx="5191006" cy="4117049"/>
          </a:xfrm>
        </p:grpSpPr>
        <p:sp>
          <p:nvSpPr>
            <p:cNvPr id="74" name="Rectangle 73">
              <a:extLst>
                <a:ext uri="{FF2B5EF4-FFF2-40B4-BE49-F238E27FC236}">
                  <a16:creationId xmlns:a16="http://schemas.microsoft.com/office/drawing/2014/main" id="{2EA1C58E-33E7-4556-A878-9548B1280C51}"/>
                </a:ext>
              </a:extLst>
            </p:cNvPr>
            <p:cNvSpPr/>
            <p:nvPr/>
          </p:nvSpPr>
          <p:spPr bwMode="auto">
            <a:xfrm>
              <a:off x="7049127" y="2042233"/>
              <a:ext cx="5049944" cy="4114794"/>
            </a:xfrm>
            <a:prstGeom prst="rect">
              <a:avLst/>
            </a:prstGeom>
            <a:gradFill rotWithShape="1">
              <a:gsLst>
                <a:gs pos="0">
                  <a:srgbClr val="9FC2DF"/>
                </a:gs>
                <a:gs pos="100000">
                  <a:srgbClr val="EEEFD7"/>
                </a:gs>
              </a:gsLst>
              <a:lin ang="2700000" scaled="1"/>
            </a:gradFill>
            <a:ln w="9525" cap="flat" cmpd="sng" algn="ctr">
              <a:noFill/>
              <a:prstDash val="solid"/>
              <a:round/>
              <a:headEnd type="none" w="med" len="med"/>
              <a:tailEnd type="none" w="med" len="med"/>
            </a:ln>
            <a:effectLst>
              <a:outerShdw dist="35921" dir="2700000" algn="ctr" rotWithShape="0">
                <a:srgbClr val="AFAFAF"/>
              </a:outerShdw>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sp>
          <p:nvSpPr>
            <p:cNvPr id="75" name="Arrow: Right 74">
              <a:extLst>
                <a:ext uri="{FF2B5EF4-FFF2-40B4-BE49-F238E27FC236}">
                  <a16:creationId xmlns:a16="http://schemas.microsoft.com/office/drawing/2014/main" id="{79BEE730-D801-4ADD-BCC6-91AFFA51E851}"/>
                </a:ext>
              </a:extLst>
            </p:cNvPr>
            <p:cNvSpPr/>
            <p:nvPr/>
          </p:nvSpPr>
          <p:spPr bwMode="auto">
            <a:xfrm>
              <a:off x="6982917" y="3739436"/>
              <a:ext cx="532389" cy="235745"/>
            </a:xfrm>
            <a:prstGeom prst="rightArrow">
              <a:avLst/>
            </a:prstGeom>
            <a:solidFill>
              <a:schemeClr val="tx1">
                <a:lumMod val="50000"/>
                <a:lumOff val="50000"/>
              </a:schemeClr>
            </a:solidFill>
            <a:ln w="9525" cap="flat" cmpd="sng" algn="ctr">
              <a:noFill/>
              <a:prstDash val="solid"/>
              <a:round/>
              <a:headEnd type="none" w="med" len="med"/>
              <a:tailEnd type="none" w="med" len="med"/>
            </a:ln>
            <a:effectLst>
              <a:outerShdw dist="35921" dir="2700000" algn="ctr" rotWithShape="0">
                <a:srgbClr val="AFAFAF"/>
              </a:outerShdw>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sp>
          <p:nvSpPr>
            <p:cNvPr id="76" name="TextBox 75">
              <a:extLst>
                <a:ext uri="{FF2B5EF4-FFF2-40B4-BE49-F238E27FC236}">
                  <a16:creationId xmlns:a16="http://schemas.microsoft.com/office/drawing/2014/main" id="{74264AFA-F11C-48FE-92CB-50087F8C8A9D}"/>
                </a:ext>
              </a:extLst>
            </p:cNvPr>
            <p:cNvSpPr txBox="1"/>
            <p:nvPr/>
          </p:nvSpPr>
          <p:spPr>
            <a:xfrm>
              <a:off x="6916888" y="3485166"/>
              <a:ext cx="688216" cy="307777"/>
            </a:xfrm>
            <a:prstGeom prst="rect">
              <a:avLst/>
            </a:prstGeom>
            <a:noFill/>
          </p:spPr>
          <p:txBody>
            <a:bodyPr wrap="square" rtlCol="0">
              <a:spAutoFit/>
            </a:bodyPr>
            <a:lstStyle/>
            <a:p>
              <a:r>
                <a:rPr lang="en-US" sz="1400" dirty="0">
                  <a:latin typeface="Segoe UI Light" panose="020B0502040204020203" pitchFamily="34" charset="0"/>
                  <a:cs typeface="Segoe UI Light" panose="020B0502040204020203" pitchFamily="34" charset="0"/>
                </a:rPr>
                <a:t>Split</a:t>
              </a:r>
            </a:p>
          </p:txBody>
        </p:sp>
        <p:grpSp>
          <p:nvGrpSpPr>
            <p:cNvPr id="77" name="Group 76">
              <a:extLst>
                <a:ext uri="{FF2B5EF4-FFF2-40B4-BE49-F238E27FC236}">
                  <a16:creationId xmlns:a16="http://schemas.microsoft.com/office/drawing/2014/main" id="{B2EA9383-B217-42DA-A17B-2DC97353D6BD}"/>
                </a:ext>
              </a:extLst>
            </p:cNvPr>
            <p:cNvGrpSpPr/>
            <p:nvPr/>
          </p:nvGrpSpPr>
          <p:grpSpPr>
            <a:xfrm>
              <a:off x="7646111" y="2128936"/>
              <a:ext cx="426480" cy="3527200"/>
              <a:chOff x="7646111" y="2573436"/>
              <a:chExt cx="426480" cy="3527200"/>
            </a:xfrm>
            <a:solidFill>
              <a:srgbClr val="00B050"/>
            </a:solidFill>
          </p:grpSpPr>
          <p:sp>
            <p:nvSpPr>
              <p:cNvPr id="107" name="Cube 106">
                <a:extLst>
                  <a:ext uri="{FF2B5EF4-FFF2-40B4-BE49-F238E27FC236}">
                    <a16:creationId xmlns:a16="http://schemas.microsoft.com/office/drawing/2014/main" id="{0AB74890-0308-4B13-B1D8-F3255FB98E8C}"/>
                  </a:ext>
                </a:extLst>
              </p:cNvPr>
              <p:cNvSpPr/>
              <p:nvPr/>
            </p:nvSpPr>
            <p:spPr bwMode="auto">
              <a:xfrm>
                <a:off x="7646111" y="2573436"/>
                <a:ext cx="426480" cy="914400"/>
              </a:xfrm>
              <a:prstGeom prst="cube">
                <a:avLst>
                  <a:gd name="adj" fmla="val 54371"/>
                </a:avLst>
              </a:prstGeom>
              <a:grp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sp>
            <p:nvSpPr>
              <p:cNvPr id="108" name="Cube 107">
                <a:extLst>
                  <a:ext uri="{FF2B5EF4-FFF2-40B4-BE49-F238E27FC236}">
                    <a16:creationId xmlns:a16="http://schemas.microsoft.com/office/drawing/2014/main" id="{3C0DF354-133D-4F4C-B963-A823153C1A64}"/>
                  </a:ext>
                </a:extLst>
              </p:cNvPr>
              <p:cNvSpPr/>
              <p:nvPr/>
            </p:nvSpPr>
            <p:spPr bwMode="auto">
              <a:xfrm>
                <a:off x="7646111" y="3879836"/>
                <a:ext cx="426480" cy="914400"/>
              </a:xfrm>
              <a:prstGeom prst="cube">
                <a:avLst>
                  <a:gd name="adj" fmla="val 54371"/>
                </a:avLst>
              </a:prstGeom>
              <a:grp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dirty="0">
                  <a:ln>
                    <a:noFill/>
                  </a:ln>
                  <a:solidFill>
                    <a:schemeClr val="tx1"/>
                  </a:solidFill>
                  <a:effectLst/>
                  <a:latin typeface="Verdana" pitchFamily="34" charset="0"/>
                </a:endParaRPr>
              </a:p>
            </p:txBody>
          </p:sp>
          <p:sp>
            <p:nvSpPr>
              <p:cNvPr id="109" name="Cube 108">
                <a:extLst>
                  <a:ext uri="{FF2B5EF4-FFF2-40B4-BE49-F238E27FC236}">
                    <a16:creationId xmlns:a16="http://schemas.microsoft.com/office/drawing/2014/main" id="{CEBDBB31-72BE-409D-9B47-F5525866A5B1}"/>
                  </a:ext>
                </a:extLst>
              </p:cNvPr>
              <p:cNvSpPr/>
              <p:nvPr/>
            </p:nvSpPr>
            <p:spPr bwMode="auto">
              <a:xfrm>
                <a:off x="7646111" y="5186236"/>
                <a:ext cx="426480" cy="914400"/>
              </a:xfrm>
              <a:prstGeom prst="cube">
                <a:avLst>
                  <a:gd name="adj" fmla="val 54371"/>
                </a:avLst>
              </a:prstGeom>
              <a:grp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grpSp>
        <p:grpSp>
          <p:nvGrpSpPr>
            <p:cNvPr id="78" name="Group 77">
              <a:extLst>
                <a:ext uri="{FF2B5EF4-FFF2-40B4-BE49-F238E27FC236}">
                  <a16:creationId xmlns:a16="http://schemas.microsoft.com/office/drawing/2014/main" id="{F3F94220-8D71-4B45-B396-91B1062FC8A4}"/>
                </a:ext>
              </a:extLst>
            </p:cNvPr>
            <p:cNvGrpSpPr/>
            <p:nvPr/>
          </p:nvGrpSpPr>
          <p:grpSpPr>
            <a:xfrm>
              <a:off x="7850028" y="2128936"/>
              <a:ext cx="426480" cy="3527200"/>
              <a:chOff x="7850028" y="2573436"/>
              <a:chExt cx="426480" cy="3527200"/>
            </a:xfrm>
            <a:solidFill>
              <a:schemeClr val="accent6"/>
            </a:solidFill>
          </p:grpSpPr>
          <p:sp>
            <p:nvSpPr>
              <p:cNvPr id="104" name="Cube 103">
                <a:extLst>
                  <a:ext uri="{FF2B5EF4-FFF2-40B4-BE49-F238E27FC236}">
                    <a16:creationId xmlns:a16="http://schemas.microsoft.com/office/drawing/2014/main" id="{4D5703C7-BD9C-4ED4-8605-CEF7BACDA5E7}"/>
                  </a:ext>
                </a:extLst>
              </p:cNvPr>
              <p:cNvSpPr/>
              <p:nvPr/>
            </p:nvSpPr>
            <p:spPr bwMode="auto">
              <a:xfrm>
                <a:off x="7850028" y="2573436"/>
                <a:ext cx="426480" cy="914400"/>
              </a:xfrm>
              <a:prstGeom prst="cube">
                <a:avLst>
                  <a:gd name="adj" fmla="val 54371"/>
                </a:avLst>
              </a:prstGeom>
              <a:solidFill>
                <a:srgbClr val="0070C0"/>
              </a:solid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sp>
            <p:nvSpPr>
              <p:cNvPr id="105" name="Cube 104">
                <a:extLst>
                  <a:ext uri="{FF2B5EF4-FFF2-40B4-BE49-F238E27FC236}">
                    <a16:creationId xmlns:a16="http://schemas.microsoft.com/office/drawing/2014/main" id="{2F50FF21-9D9B-4F05-96D5-8D4D532AAFEA}"/>
                  </a:ext>
                </a:extLst>
              </p:cNvPr>
              <p:cNvSpPr/>
              <p:nvPr/>
            </p:nvSpPr>
            <p:spPr bwMode="auto">
              <a:xfrm>
                <a:off x="7850028" y="3879836"/>
                <a:ext cx="426480" cy="914400"/>
              </a:xfrm>
              <a:prstGeom prst="cube">
                <a:avLst>
                  <a:gd name="adj" fmla="val 54371"/>
                </a:avLst>
              </a:prstGeom>
              <a:solidFill>
                <a:srgbClr val="0070C0"/>
              </a:solid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sp>
            <p:nvSpPr>
              <p:cNvPr id="106" name="Cube 105">
                <a:extLst>
                  <a:ext uri="{FF2B5EF4-FFF2-40B4-BE49-F238E27FC236}">
                    <a16:creationId xmlns:a16="http://schemas.microsoft.com/office/drawing/2014/main" id="{0CD0750F-7F39-4E5F-8544-AF462BB36C93}"/>
                  </a:ext>
                </a:extLst>
              </p:cNvPr>
              <p:cNvSpPr/>
              <p:nvPr/>
            </p:nvSpPr>
            <p:spPr bwMode="auto">
              <a:xfrm>
                <a:off x="7850028" y="5186236"/>
                <a:ext cx="426480" cy="914400"/>
              </a:xfrm>
              <a:prstGeom prst="cube">
                <a:avLst>
                  <a:gd name="adj" fmla="val 54371"/>
                </a:avLst>
              </a:prstGeom>
              <a:solidFill>
                <a:srgbClr val="0070C0"/>
              </a:solid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grpSp>
        <p:grpSp>
          <p:nvGrpSpPr>
            <p:cNvPr id="79" name="Group 78">
              <a:extLst>
                <a:ext uri="{FF2B5EF4-FFF2-40B4-BE49-F238E27FC236}">
                  <a16:creationId xmlns:a16="http://schemas.microsoft.com/office/drawing/2014/main" id="{54B4CEB2-D580-4525-9642-B67B97AF997A}"/>
                </a:ext>
              </a:extLst>
            </p:cNvPr>
            <p:cNvGrpSpPr/>
            <p:nvPr/>
          </p:nvGrpSpPr>
          <p:grpSpPr>
            <a:xfrm>
              <a:off x="9058600" y="2128936"/>
              <a:ext cx="426480" cy="3527200"/>
              <a:chOff x="9058600" y="2573436"/>
              <a:chExt cx="426480" cy="3527200"/>
            </a:xfrm>
            <a:solidFill>
              <a:srgbClr val="00B050"/>
            </a:solidFill>
          </p:grpSpPr>
          <p:sp>
            <p:nvSpPr>
              <p:cNvPr id="101" name="Cube 100">
                <a:extLst>
                  <a:ext uri="{FF2B5EF4-FFF2-40B4-BE49-F238E27FC236}">
                    <a16:creationId xmlns:a16="http://schemas.microsoft.com/office/drawing/2014/main" id="{006A457E-FD7C-4249-9E70-5A2766E781BA}"/>
                  </a:ext>
                </a:extLst>
              </p:cNvPr>
              <p:cNvSpPr/>
              <p:nvPr/>
            </p:nvSpPr>
            <p:spPr bwMode="auto">
              <a:xfrm>
                <a:off x="9058600" y="2573436"/>
                <a:ext cx="426480" cy="914400"/>
              </a:xfrm>
              <a:prstGeom prst="cube">
                <a:avLst>
                  <a:gd name="adj" fmla="val 54371"/>
                </a:avLst>
              </a:prstGeom>
              <a:grp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sp>
            <p:nvSpPr>
              <p:cNvPr id="102" name="Cube 101">
                <a:extLst>
                  <a:ext uri="{FF2B5EF4-FFF2-40B4-BE49-F238E27FC236}">
                    <a16:creationId xmlns:a16="http://schemas.microsoft.com/office/drawing/2014/main" id="{D414A5BA-DF35-46DF-B2C9-BD009D0F295D}"/>
                  </a:ext>
                </a:extLst>
              </p:cNvPr>
              <p:cNvSpPr/>
              <p:nvPr/>
            </p:nvSpPr>
            <p:spPr bwMode="auto">
              <a:xfrm>
                <a:off x="9058600" y="3879836"/>
                <a:ext cx="426480" cy="914400"/>
              </a:xfrm>
              <a:prstGeom prst="cube">
                <a:avLst>
                  <a:gd name="adj" fmla="val 54371"/>
                </a:avLst>
              </a:prstGeom>
              <a:grp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dirty="0">
                  <a:ln>
                    <a:noFill/>
                  </a:ln>
                  <a:solidFill>
                    <a:schemeClr val="tx1"/>
                  </a:solidFill>
                  <a:effectLst/>
                  <a:latin typeface="Verdana" pitchFamily="34" charset="0"/>
                </a:endParaRPr>
              </a:p>
            </p:txBody>
          </p:sp>
          <p:sp>
            <p:nvSpPr>
              <p:cNvPr id="103" name="Cube 102">
                <a:extLst>
                  <a:ext uri="{FF2B5EF4-FFF2-40B4-BE49-F238E27FC236}">
                    <a16:creationId xmlns:a16="http://schemas.microsoft.com/office/drawing/2014/main" id="{FDD4C5F4-616A-4DD7-862B-11A55D148E59}"/>
                  </a:ext>
                </a:extLst>
              </p:cNvPr>
              <p:cNvSpPr/>
              <p:nvPr/>
            </p:nvSpPr>
            <p:spPr bwMode="auto">
              <a:xfrm>
                <a:off x="9058600" y="5186236"/>
                <a:ext cx="426480" cy="914400"/>
              </a:xfrm>
              <a:prstGeom prst="cube">
                <a:avLst>
                  <a:gd name="adj" fmla="val 54371"/>
                </a:avLst>
              </a:prstGeom>
              <a:grp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grpSp>
        <p:grpSp>
          <p:nvGrpSpPr>
            <p:cNvPr id="80" name="Group 79">
              <a:extLst>
                <a:ext uri="{FF2B5EF4-FFF2-40B4-BE49-F238E27FC236}">
                  <a16:creationId xmlns:a16="http://schemas.microsoft.com/office/drawing/2014/main" id="{E762C4E0-5301-489A-91C5-9183B6EF54A9}"/>
                </a:ext>
              </a:extLst>
            </p:cNvPr>
            <p:cNvGrpSpPr/>
            <p:nvPr/>
          </p:nvGrpSpPr>
          <p:grpSpPr>
            <a:xfrm>
              <a:off x="9262517" y="2128936"/>
              <a:ext cx="426480" cy="3527200"/>
              <a:chOff x="9262517" y="2573436"/>
              <a:chExt cx="426480" cy="3527200"/>
            </a:xfrm>
            <a:solidFill>
              <a:schemeClr val="accent6"/>
            </a:solidFill>
          </p:grpSpPr>
          <p:sp>
            <p:nvSpPr>
              <p:cNvPr id="98" name="Cube 97">
                <a:extLst>
                  <a:ext uri="{FF2B5EF4-FFF2-40B4-BE49-F238E27FC236}">
                    <a16:creationId xmlns:a16="http://schemas.microsoft.com/office/drawing/2014/main" id="{BA6E8AA6-6F31-4E5C-89D2-D8EBC28C2D09}"/>
                  </a:ext>
                </a:extLst>
              </p:cNvPr>
              <p:cNvSpPr/>
              <p:nvPr/>
            </p:nvSpPr>
            <p:spPr bwMode="auto">
              <a:xfrm>
                <a:off x="9262517" y="2573436"/>
                <a:ext cx="426480" cy="914400"/>
              </a:xfrm>
              <a:prstGeom prst="cube">
                <a:avLst>
                  <a:gd name="adj" fmla="val 54371"/>
                </a:avLst>
              </a:prstGeom>
              <a:solidFill>
                <a:srgbClr val="0070C0"/>
              </a:solid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sp>
            <p:nvSpPr>
              <p:cNvPr id="99" name="Cube 98">
                <a:extLst>
                  <a:ext uri="{FF2B5EF4-FFF2-40B4-BE49-F238E27FC236}">
                    <a16:creationId xmlns:a16="http://schemas.microsoft.com/office/drawing/2014/main" id="{80D3D8B2-40EB-403E-9B3C-C31148873419}"/>
                  </a:ext>
                </a:extLst>
              </p:cNvPr>
              <p:cNvSpPr/>
              <p:nvPr/>
            </p:nvSpPr>
            <p:spPr bwMode="auto">
              <a:xfrm>
                <a:off x="9262517" y="3879836"/>
                <a:ext cx="426480" cy="914400"/>
              </a:xfrm>
              <a:prstGeom prst="cube">
                <a:avLst>
                  <a:gd name="adj" fmla="val 54371"/>
                </a:avLst>
              </a:prstGeom>
              <a:solidFill>
                <a:srgbClr val="0070C0"/>
              </a:solid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sp>
            <p:nvSpPr>
              <p:cNvPr id="100" name="Cube 99">
                <a:extLst>
                  <a:ext uri="{FF2B5EF4-FFF2-40B4-BE49-F238E27FC236}">
                    <a16:creationId xmlns:a16="http://schemas.microsoft.com/office/drawing/2014/main" id="{2E7BE877-0BFE-4A54-BF92-0E0C6F35D3CE}"/>
                  </a:ext>
                </a:extLst>
              </p:cNvPr>
              <p:cNvSpPr/>
              <p:nvPr/>
            </p:nvSpPr>
            <p:spPr bwMode="auto">
              <a:xfrm>
                <a:off x="9262517" y="5186236"/>
                <a:ext cx="426480" cy="914400"/>
              </a:xfrm>
              <a:prstGeom prst="cube">
                <a:avLst>
                  <a:gd name="adj" fmla="val 54371"/>
                </a:avLst>
              </a:prstGeom>
              <a:solidFill>
                <a:srgbClr val="0070C0"/>
              </a:solid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grpSp>
        <p:sp>
          <p:nvSpPr>
            <p:cNvPr id="81" name="Arrow: Right 80">
              <a:extLst>
                <a:ext uri="{FF2B5EF4-FFF2-40B4-BE49-F238E27FC236}">
                  <a16:creationId xmlns:a16="http://schemas.microsoft.com/office/drawing/2014/main" id="{720E36F1-5AAE-44E3-8DB7-7AAC63D5A964}"/>
                </a:ext>
              </a:extLst>
            </p:cNvPr>
            <p:cNvSpPr/>
            <p:nvPr/>
          </p:nvSpPr>
          <p:spPr bwMode="auto">
            <a:xfrm>
              <a:off x="8419884" y="2523740"/>
              <a:ext cx="532389" cy="235745"/>
            </a:xfrm>
            <a:prstGeom prst="rightArrow">
              <a:avLst/>
            </a:prstGeom>
            <a:solidFill>
              <a:schemeClr val="tx1">
                <a:lumMod val="50000"/>
                <a:lumOff val="50000"/>
              </a:schemeClr>
            </a:solidFill>
            <a:ln w="9525" cap="flat" cmpd="sng" algn="ctr">
              <a:noFill/>
              <a:prstDash val="solid"/>
              <a:round/>
              <a:headEnd type="none" w="med" len="med"/>
              <a:tailEnd type="none" w="med" len="med"/>
            </a:ln>
            <a:effectLst>
              <a:outerShdw dist="35921" dir="2700000" algn="ctr" rotWithShape="0">
                <a:srgbClr val="AFAFAF"/>
              </a:outerShdw>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sp>
          <p:nvSpPr>
            <p:cNvPr id="82" name="TextBox 81">
              <a:extLst>
                <a:ext uri="{FF2B5EF4-FFF2-40B4-BE49-F238E27FC236}">
                  <a16:creationId xmlns:a16="http://schemas.microsoft.com/office/drawing/2014/main" id="{BA9C8270-4165-4F7E-84E7-5650045C4876}"/>
                </a:ext>
              </a:extLst>
            </p:cNvPr>
            <p:cNvSpPr txBox="1"/>
            <p:nvPr/>
          </p:nvSpPr>
          <p:spPr>
            <a:xfrm>
              <a:off x="8353176" y="2251838"/>
              <a:ext cx="883578" cy="307777"/>
            </a:xfrm>
            <a:prstGeom prst="rect">
              <a:avLst/>
            </a:prstGeom>
            <a:noFill/>
          </p:spPr>
          <p:txBody>
            <a:bodyPr wrap="square" rtlCol="0">
              <a:spAutoFit/>
            </a:bodyPr>
            <a:lstStyle/>
            <a:p>
              <a:r>
                <a:rPr lang="en-US" sz="1400" dirty="0">
                  <a:latin typeface="Segoe UI Light" panose="020B0502040204020203" pitchFamily="34" charset="0"/>
                  <a:cs typeface="Segoe UI Light" panose="020B0502040204020203" pitchFamily="34" charset="0"/>
                </a:rPr>
                <a:t>Conv.</a:t>
              </a:r>
            </a:p>
          </p:txBody>
        </p:sp>
        <p:sp>
          <p:nvSpPr>
            <p:cNvPr id="83" name="Arrow: Right 82">
              <a:extLst>
                <a:ext uri="{FF2B5EF4-FFF2-40B4-BE49-F238E27FC236}">
                  <a16:creationId xmlns:a16="http://schemas.microsoft.com/office/drawing/2014/main" id="{9A50673C-F830-4205-AE89-0F44A12D8901}"/>
                </a:ext>
              </a:extLst>
            </p:cNvPr>
            <p:cNvSpPr/>
            <p:nvPr/>
          </p:nvSpPr>
          <p:spPr bwMode="auto">
            <a:xfrm>
              <a:off x="8419884" y="3802413"/>
              <a:ext cx="532389" cy="235745"/>
            </a:xfrm>
            <a:prstGeom prst="rightArrow">
              <a:avLst/>
            </a:prstGeom>
            <a:solidFill>
              <a:schemeClr val="tx1">
                <a:lumMod val="50000"/>
                <a:lumOff val="50000"/>
              </a:schemeClr>
            </a:solidFill>
            <a:ln w="9525" cap="flat" cmpd="sng" algn="ctr">
              <a:noFill/>
              <a:prstDash val="solid"/>
              <a:round/>
              <a:headEnd type="none" w="med" len="med"/>
              <a:tailEnd type="none" w="med" len="med"/>
            </a:ln>
            <a:effectLst>
              <a:outerShdw dist="35921" dir="2700000" algn="ctr" rotWithShape="0">
                <a:srgbClr val="AFAFAF"/>
              </a:outerShdw>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sp>
          <p:nvSpPr>
            <p:cNvPr id="84" name="TextBox 83">
              <a:extLst>
                <a:ext uri="{FF2B5EF4-FFF2-40B4-BE49-F238E27FC236}">
                  <a16:creationId xmlns:a16="http://schemas.microsoft.com/office/drawing/2014/main" id="{8FA8BA51-43D3-409C-A438-F2E8E7F17BC1}"/>
                </a:ext>
              </a:extLst>
            </p:cNvPr>
            <p:cNvSpPr txBox="1"/>
            <p:nvPr/>
          </p:nvSpPr>
          <p:spPr>
            <a:xfrm>
              <a:off x="8353176" y="3530511"/>
              <a:ext cx="883578" cy="307777"/>
            </a:xfrm>
            <a:prstGeom prst="rect">
              <a:avLst/>
            </a:prstGeom>
            <a:noFill/>
          </p:spPr>
          <p:txBody>
            <a:bodyPr wrap="square" rtlCol="0">
              <a:spAutoFit/>
            </a:bodyPr>
            <a:lstStyle/>
            <a:p>
              <a:r>
                <a:rPr lang="en-US" sz="1400" dirty="0">
                  <a:latin typeface="Segoe UI Light" panose="020B0502040204020203" pitchFamily="34" charset="0"/>
                  <a:cs typeface="Segoe UI Light" panose="020B0502040204020203" pitchFamily="34" charset="0"/>
                </a:rPr>
                <a:t>Conv.</a:t>
              </a:r>
            </a:p>
          </p:txBody>
        </p:sp>
        <p:sp>
          <p:nvSpPr>
            <p:cNvPr id="85" name="Arrow: Right 84">
              <a:extLst>
                <a:ext uri="{FF2B5EF4-FFF2-40B4-BE49-F238E27FC236}">
                  <a16:creationId xmlns:a16="http://schemas.microsoft.com/office/drawing/2014/main" id="{406AF4E6-24E5-4B4E-834F-3A21B58C454D}"/>
                </a:ext>
              </a:extLst>
            </p:cNvPr>
            <p:cNvSpPr/>
            <p:nvPr/>
          </p:nvSpPr>
          <p:spPr bwMode="auto">
            <a:xfrm>
              <a:off x="8419884" y="5136839"/>
              <a:ext cx="532389" cy="235745"/>
            </a:xfrm>
            <a:prstGeom prst="rightArrow">
              <a:avLst/>
            </a:prstGeom>
            <a:solidFill>
              <a:schemeClr val="tx1">
                <a:lumMod val="50000"/>
                <a:lumOff val="50000"/>
              </a:schemeClr>
            </a:solidFill>
            <a:ln w="9525" cap="flat" cmpd="sng" algn="ctr">
              <a:noFill/>
              <a:prstDash val="solid"/>
              <a:round/>
              <a:headEnd type="none" w="med" len="med"/>
              <a:tailEnd type="none" w="med" len="med"/>
            </a:ln>
            <a:effectLst>
              <a:outerShdw dist="35921" dir="2700000" algn="ctr" rotWithShape="0">
                <a:srgbClr val="AFAFAF"/>
              </a:outerShdw>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sp>
          <p:nvSpPr>
            <p:cNvPr id="86" name="TextBox 85">
              <a:extLst>
                <a:ext uri="{FF2B5EF4-FFF2-40B4-BE49-F238E27FC236}">
                  <a16:creationId xmlns:a16="http://schemas.microsoft.com/office/drawing/2014/main" id="{A9969973-E7C0-47DE-A04F-0356FEBE4405}"/>
                </a:ext>
              </a:extLst>
            </p:cNvPr>
            <p:cNvSpPr txBox="1"/>
            <p:nvPr/>
          </p:nvSpPr>
          <p:spPr>
            <a:xfrm>
              <a:off x="8353176" y="4864937"/>
              <a:ext cx="883578" cy="307777"/>
            </a:xfrm>
            <a:prstGeom prst="rect">
              <a:avLst/>
            </a:prstGeom>
            <a:noFill/>
          </p:spPr>
          <p:txBody>
            <a:bodyPr wrap="square" rtlCol="0">
              <a:spAutoFit/>
            </a:bodyPr>
            <a:lstStyle/>
            <a:p>
              <a:r>
                <a:rPr lang="en-US" sz="1400" dirty="0">
                  <a:latin typeface="Segoe UI Light" panose="020B0502040204020203" pitchFamily="34" charset="0"/>
                  <a:cs typeface="Segoe UI Light" panose="020B0502040204020203" pitchFamily="34" charset="0"/>
                </a:rPr>
                <a:t>Conv.</a:t>
              </a:r>
            </a:p>
          </p:txBody>
        </p:sp>
        <p:grpSp>
          <p:nvGrpSpPr>
            <p:cNvPr id="87" name="Group 86">
              <a:extLst>
                <a:ext uri="{FF2B5EF4-FFF2-40B4-BE49-F238E27FC236}">
                  <a16:creationId xmlns:a16="http://schemas.microsoft.com/office/drawing/2014/main" id="{20D34652-A96F-443F-9573-25B78DAD46D2}"/>
                </a:ext>
              </a:extLst>
            </p:cNvPr>
            <p:cNvGrpSpPr/>
            <p:nvPr/>
          </p:nvGrpSpPr>
          <p:grpSpPr>
            <a:xfrm>
              <a:off x="10495995" y="3460078"/>
              <a:ext cx="834312" cy="914400"/>
              <a:chOff x="10495995" y="3904578"/>
              <a:chExt cx="834312" cy="914400"/>
            </a:xfrm>
            <a:solidFill>
              <a:srgbClr val="00B050"/>
            </a:solidFill>
          </p:grpSpPr>
          <p:sp>
            <p:nvSpPr>
              <p:cNvPr id="95" name="Cube 94">
                <a:extLst>
                  <a:ext uri="{FF2B5EF4-FFF2-40B4-BE49-F238E27FC236}">
                    <a16:creationId xmlns:a16="http://schemas.microsoft.com/office/drawing/2014/main" id="{7BC3ACFF-579F-4C2C-8031-CDEA53C6AAB6}"/>
                  </a:ext>
                </a:extLst>
              </p:cNvPr>
              <p:cNvSpPr/>
              <p:nvPr/>
            </p:nvSpPr>
            <p:spPr bwMode="auto">
              <a:xfrm>
                <a:off x="10495995" y="3904578"/>
                <a:ext cx="426480" cy="914400"/>
              </a:xfrm>
              <a:prstGeom prst="cube">
                <a:avLst>
                  <a:gd name="adj" fmla="val 54371"/>
                </a:avLst>
              </a:prstGeom>
              <a:grp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sp>
            <p:nvSpPr>
              <p:cNvPr id="96" name="Cube 95">
                <a:extLst>
                  <a:ext uri="{FF2B5EF4-FFF2-40B4-BE49-F238E27FC236}">
                    <a16:creationId xmlns:a16="http://schemas.microsoft.com/office/drawing/2014/main" id="{6802B7C4-C40B-4502-BA6B-585A0E36379C}"/>
                  </a:ext>
                </a:extLst>
              </p:cNvPr>
              <p:cNvSpPr/>
              <p:nvPr/>
            </p:nvSpPr>
            <p:spPr bwMode="auto">
              <a:xfrm>
                <a:off x="10699912" y="3904578"/>
                <a:ext cx="426480" cy="914400"/>
              </a:xfrm>
              <a:prstGeom prst="cube">
                <a:avLst>
                  <a:gd name="adj" fmla="val 54371"/>
                </a:avLst>
              </a:prstGeom>
              <a:grp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sp>
            <p:nvSpPr>
              <p:cNvPr id="97" name="Cube 96">
                <a:extLst>
                  <a:ext uri="{FF2B5EF4-FFF2-40B4-BE49-F238E27FC236}">
                    <a16:creationId xmlns:a16="http://schemas.microsoft.com/office/drawing/2014/main" id="{52DD50B7-C204-4301-A449-452EA7DAE85B}"/>
                  </a:ext>
                </a:extLst>
              </p:cNvPr>
              <p:cNvSpPr/>
              <p:nvPr/>
            </p:nvSpPr>
            <p:spPr bwMode="auto">
              <a:xfrm>
                <a:off x="10903827" y="3904578"/>
                <a:ext cx="426480" cy="914400"/>
              </a:xfrm>
              <a:prstGeom prst="cube">
                <a:avLst>
                  <a:gd name="adj" fmla="val 54371"/>
                </a:avLst>
              </a:prstGeom>
              <a:grp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grpSp>
        <p:grpSp>
          <p:nvGrpSpPr>
            <p:cNvPr id="88" name="Group 87">
              <a:extLst>
                <a:ext uri="{FF2B5EF4-FFF2-40B4-BE49-F238E27FC236}">
                  <a16:creationId xmlns:a16="http://schemas.microsoft.com/office/drawing/2014/main" id="{56D8B7D4-6A6B-453D-9491-B4D53FA44EA5}"/>
                </a:ext>
              </a:extLst>
            </p:cNvPr>
            <p:cNvGrpSpPr/>
            <p:nvPr/>
          </p:nvGrpSpPr>
          <p:grpSpPr>
            <a:xfrm>
              <a:off x="11105956" y="3460078"/>
              <a:ext cx="834312" cy="914400"/>
              <a:chOff x="11131356" y="3904578"/>
              <a:chExt cx="834312" cy="914400"/>
            </a:xfrm>
            <a:solidFill>
              <a:schemeClr val="accent6"/>
            </a:solidFill>
          </p:grpSpPr>
          <p:sp>
            <p:nvSpPr>
              <p:cNvPr id="92" name="Cube 91">
                <a:extLst>
                  <a:ext uri="{FF2B5EF4-FFF2-40B4-BE49-F238E27FC236}">
                    <a16:creationId xmlns:a16="http://schemas.microsoft.com/office/drawing/2014/main" id="{DB88DC6D-AA38-4554-81FD-41D1F003EF6A}"/>
                  </a:ext>
                </a:extLst>
              </p:cNvPr>
              <p:cNvSpPr/>
              <p:nvPr/>
            </p:nvSpPr>
            <p:spPr bwMode="auto">
              <a:xfrm>
                <a:off x="11131356" y="3904578"/>
                <a:ext cx="426480" cy="914400"/>
              </a:xfrm>
              <a:prstGeom prst="cube">
                <a:avLst>
                  <a:gd name="adj" fmla="val 54371"/>
                </a:avLst>
              </a:prstGeom>
              <a:solidFill>
                <a:srgbClr val="0070C0"/>
              </a:solid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sp>
            <p:nvSpPr>
              <p:cNvPr id="93" name="Cube 92">
                <a:extLst>
                  <a:ext uri="{FF2B5EF4-FFF2-40B4-BE49-F238E27FC236}">
                    <a16:creationId xmlns:a16="http://schemas.microsoft.com/office/drawing/2014/main" id="{5C4642C1-4F54-478E-B1F3-B246EC7237DD}"/>
                  </a:ext>
                </a:extLst>
              </p:cNvPr>
              <p:cNvSpPr/>
              <p:nvPr/>
            </p:nvSpPr>
            <p:spPr bwMode="auto">
              <a:xfrm>
                <a:off x="11335273" y="3904578"/>
                <a:ext cx="426480" cy="914400"/>
              </a:xfrm>
              <a:prstGeom prst="cube">
                <a:avLst>
                  <a:gd name="adj" fmla="val 54371"/>
                </a:avLst>
              </a:prstGeom>
              <a:solidFill>
                <a:srgbClr val="0070C0"/>
              </a:solid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sp>
            <p:nvSpPr>
              <p:cNvPr id="94" name="Cube 93">
                <a:extLst>
                  <a:ext uri="{FF2B5EF4-FFF2-40B4-BE49-F238E27FC236}">
                    <a16:creationId xmlns:a16="http://schemas.microsoft.com/office/drawing/2014/main" id="{3DB4E6D2-478C-4C37-9CD8-275BCD42C005}"/>
                  </a:ext>
                </a:extLst>
              </p:cNvPr>
              <p:cNvSpPr/>
              <p:nvPr/>
            </p:nvSpPr>
            <p:spPr bwMode="auto">
              <a:xfrm>
                <a:off x="11539188" y="3904578"/>
                <a:ext cx="426480" cy="914400"/>
              </a:xfrm>
              <a:prstGeom prst="cube">
                <a:avLst>
                  <a:gd name="adj" fmla="val 54371"/>
                </a:avLst>
              </a:prstGeom>
              <a:solidFill>
                <a:srgbClr val="0070C0"/>
              </a:solid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grpSp>
        <p:sp>
          <p:nvSpPr>
            <p:cNvPr id="89" name="Arrow: Right 88">
              <a:extLst>
                <a:ext uri="{FF2B5EF4-FFF2-40B4-BE49-F238E27FC236}">
                  <a16:creationId xmlns:a16="http://schemas.microsoft.com/office/drawing/2014/main" id="{C010B32E-B3EA-4938-A073-C6229F0BC2EB}"/>
                </a:ext>
              </a:extLst>
            </p:cNvPr>
            <p:cNvSpPr/>
            <p:nvPr/>
          </p:nvSpPr>
          <p:spPr bwMode="auto">
            <a:xfrm>
              <a:off x="9884038" y="3891836"/>
              <a:ext cx="532389" cy="235745"/>
            </a:xfrm>
            <a:prstGeom prst="rightArrow">
              <a:avLst/>
            </a:prstGeom>
            <a:solidFill>
              <a:schemeClr val="tx1">
                <a:lumMod val="50000"/>
                <a:lumOff val="50000"/>
              </a:schemeClr>
            </a:solidFill>
            <a:ln w="9525" cap="flat" cmpd="sng" algn="ctr">
              <a:noFill/>
              <a:prstDash val="solid"/>
              <a:round/>
              <a:headEnd type="none" w="med" len="med"/>
              <a:tailEnd type="none" w="med" len="med"/>
            </a:ln>
            <a:effectLst>
              <a:outerShdw dist="35921" dir="2700000" algn="ctr" rotWithShape="0">
                <a:srgbClr val="AFAFAF"/>
              </a:outerShdw>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dirty="0">
                <a:ln>
                  <a:noFill/>
                </a:ln>
                <a:solidFill>
                  <a:schemeClr val="tx1"/>
                </a:solidFill>
                <a:effectLst/>
                <a:latin typeface="Verdana" pitchFamily="34" charset="0"/>
              </a:endParaRPr>
            </a:p>
          </p:txBody>
        </p:sp>
        <p:sp>
          <p:nvSpPr>
            <p:cNvPr id="90" name="TextBox 89">
              <a:extLst>
                <a:ext uri="{FF2B5EF4-FFF2-40B4-BE49-F238E27FC236}">
                  <a16:creationId xmlns:a16="http://schemas.microsoft.com/office/drawing/2014/main" id="{31CF713B-BB99-4229-A1B8-2DC65AA10484}"/>
                </a:ext>
              </a:extLst>
            </p:cNvPr>
            <p:cNvSpPr txBox="1"/>
            <p:nvPr/>
          </p:nvSpPr>
          <p:spPr>
            <a:xfrm>
              <a:off x="9770874" y="3637566"/>
              <a:ext cx="883578" cy="307777"/>
            </a:xfrm>
            <a:prstGeom prst="rect">
              <a:avLst/>
            </a:prstGeom>
            <a:noFill/>
          </p:spPr>
          <p:txBody>
            <a:bodyPr wrap="square" rtlCol="0">
              <a:spAutoFit/>
            </a:bodyPr>
            <a:lstStyle/>
            <a:p>
              <a:r>
                <a:rPr lang="en-US" sz="1400" dirty="0">
                  <a:latin typeface="Segoe UI Light" panose="020B0502040204020203" pitchFamily="34" charset="0"/>
                  <a:cs typeface="Segoe UI Light" panose="020B0502040204020203" pitchFamily="34" charset="0"/>
                </a:rPr>
                <a:t>Concat.</a:t>
              </a:r>
            </a:p>
          </p:txBody>
        </p:sp>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B0749D1A-16D6-4FA3-8B46-B0427CC07078}"/>
                    </a:ext>
                  </a:extLst>
                </p:cNvPr>
                <p:cNvSpPr txBox="1"/>
                <p:nvPr/>
              </p:nvSpPr>
              <p:spPr>
                <a:xfrm>
                  <a:off x="7049127" y="5789950"/>
                  <a:ext cx="5058767" cy="369332"/>
                </a:xfrm>
                <a:prstGeom prst="rect">
                  <a:avLst/>
                </a:prstGeom>
                <a:noFill/>
              </p:spPr>
              <p:txBody>
                <a:bodyPr wrap="square" rtlCol="0">
                  <a:spAutoFit/>
                </a:bodyPr>
                <a:lstStyle/>
                <a:p>
                  <a:pPr algn="ctr"/>
                  <a:r>
                    <a:rPr lang="en-US" dirty="0">
                      <a:latin typeface="Segoe UI Light" panose="020B0502040204020203" pitchFamily="34" charset="0"/>
                      <a:cs typeface="Segoe UI Light" panose="020B0502040204020203" pitchFamily="34" charset="0"/>
                    </a:rPr>
                    <a:t>Secondary group </a:t>
                  </a:r>
                  <a14:m>
                    <m:oMath xmlns:m="http://schemas.openxmlformats.org/officeDocument/2006/math">
                      <m:r>
                        <a:rPr lang="en-US" i="1">
                          <a:latin typeface="Cambria Math" panose="02040503050406030204" pitchFamily="18" charset="0"/>
                        </a:rPr>
                        <m:t>1</m:t>
                      </m:r>
                      <m:r>
                        <a:rPr lang="en-US" i="1">
                          <a:latin typeface="Cambria Math" panose="02040503050406030204" pitchFamily="18" charset="0"/>
                          <a:ea typeface="Cambria Math" panose="02040503050406030204" pitchFamily="18" charset="0"/>
                        </a:rPr>
                        <m:t>×1 </m:t>
                      </m:r>
                    </m:oMath>
                  </a14:m>
                  <a:r>
                    <a:rPr lang="en-US" dirty="0">
                      <a:latin typeface="Segoe UI Light" panose="020B0502040204020203" pitchFamily="34" charset="0"/>
                      <a:cs typeface="Segoe UI Light" panose="020B0502040204020203" pitchFamily="34" charset="0"/>
                    </a:rPr>
                    <a:t>convolution</a:t>
                  </a:r>
                </a:p>
              </p:txBody>
            </p:sp>
          </mc:Choice>
          <mc:Fallback xmlns="">
            <p:sp>
              <p:nvSpPr>
                <p:cNvPr id="108" name="TextBox 107">
                  <a:extLst>
                    <a:ext uri="{FF2B5EF4-FFF2-40B4-BE49-F238E27FC236}">
                      <a16:creationId xmlns:a16="http://schemas.microsoft.com/office/drawing/2014/main" id="{29E93DB6-0D7B-4F85-BEAA-B74A2BE973F1}"/>
                    </a:ext>
                  </a:extLst>
                </p:cNvPr>
                <p:cNvSpPr txBox="1">
                  <a:spLocks noRot="1" noChangeAspect="1" noMove="1" noResize="1" noEditPoints="1" noAdjustHandles="1" noChangeArrowheads="1" noChangeShapeType="1" noTextEdit="1"/>
                </p:cNvSpPr>
                <p:nvPr/>
              </p:nvSpPr>
              <p:spPr>
                <a:xfrm>
                  <a:off x="7049127" y="5789950"/>
                  <a:ext cx="5058767" cy="369332"/>
                </a:xfrm>
                <a:prstGeom prst="rect">
                  <a:avLst/>
                </a:prstGeom>
                <a:blipFill>
                  <a:blip r:embed="rId3"/>
                  <a:stretch>
                    <a:fillRect t="-8333" b="-28333"/>
                  </a:stretch>
                </a:blipFill>
              </p:spPr>
              <p:txBody>
                <a:bodyPr/>
                <a:lstStyle/>
                <a:p>
                  <a:r>
                    <a:rPr lang="en-US">
                      <a:noFill/>
                    </a:rPr>
                    <a:t> </a:t>
                  </a:r>
                </a:p>
              </p:txBody>
            </p:sp>
          </mc:Fallback>
        </mc:AlternateContent>
      </p:grpSp>
      <p:sp>
        <p:nvSpPr>
          <p:cNvPr id="110" name="TextBox 109">
            <a:extLst>
              <a:ext uri="{FF2B5EF4-FFF2-40B4-BE49-F238E27FC236}">
                <a16:creationId xmlns:a16="http://schemas.microsoft.com/office/drawing/2014/main" id="{09DB72B0-C830-4C37-AC86-CDE88925EB00}"/>
              </a:ext>
            </a:extLst>
          </p:cNvPr>
          <p:cNvSpPr txBox="1"/>
          <p:nvPr/>
        </p:nvSpPr>
        <p:spPr>
          <a:xfrm>
            <a:off x="1646238" y="5935662"/>
            <a:ext cx="3733799" cy="871008"/>
          </a:xfrm>
          <a:prstGeom prst="rect">
            <a:avLst/>
          </a:prstGeom>
          <a:noFill/>
        </p:spPr>
        <p:txBody>
          <a:bodyPr wrap="square" lIns="182880" tIns="146304" rIns="182880" bIns="146304" rtlCol="0">
            <a:spAutoFit/>
          </a:bodyPr>
          <a:lstStyle/>
          <a:p>
            <a:pPr algn="ctr">
              <a:lnSpc>
                <a:spcPct val="90000"/>
              </a:lnSpc>
              <a:spcAft>
                <a:spcPts val="600"/>
              </a:spcAft>
            </a:pPr>
            <a:r>
              <a:rPr lang="en-US" i="1" dirty="0">
                <a:solidFill>
                  <a:schemeClr val="accent5"/>
                </a:solidFill>
              </a:rPr>
              <a:t>L=2 </a:t>
            </a:r>
            <a:r>
              <a:rPr lang="en-US" dirty="0">
                <a:solidFill>
                  <a:schemeClr val="accent5"/>
                </a:solidFill>
              </a:rPr>
              <a:t>primary partitions </a:t>
            </a:r>
          </a:p>
          <a:p>
            <a:pPr algn="ctr">
              <a:lnSpc>
                <a:spcPct val="90000"/>
              </a:lnSpc>
              <a:spcAft>
                <a:spcPts val="600"/>
              </a:spcAft>
            </a:pPr>
            <a:r>
              <a:rPr lang="en-US" dirty="0">
                <a:solidFill>
                  <a:schemeClr val="tx2">
                    <a:lumMod val="60000"/>
                    <a:lumOff val="40000"/>
                  </a:schemeClr>
                </a:solidFill>
              </a:rPr>
              <a:t>3</a:t>
            </a:r>
            <a:r>
              <a:rPr lang="en-US" dirty="0">
                <a:gradFill>
                  <a:gsLst>
                    <a:gs pos="2917">
                      <a:schemeClr val="tx1"/>
                    </a:gs>
                    <a:gs pos="30000">
                      <a:schemeClr val="tx1"/>
                    </a:gs>
                  </a:gsLst>
                  <a:lin ang="5400000" scaled="0"/>
                </a:gradFill>
              </a:rPr>
              <a:t> </a:t>
            </a:r>
            <a:r>
              <a:rPr lang="en-US" dirty="0">
                <a:solidFill>
                  <a:schemeClr val="tx2">
                    <a:lumMod val="60000"/>
                    <a:lumOff val="40000"/>
                  </a:schemeClr>
                </a:solidFill>
              </a:rPr>
              <a:t>channels in each partition</a:t>
            </a:r>
          </a:p>
        </p:txBody>
      </p:sp>
      <p:sp>
        <p:nvSpPr>
          <p:cNvPr id="111" name="TextBox 110">
            <a:extLst>
              <a:ext uri="{FF2B5EF4-FFF2-40B4-BE49-F238E27FC236}">
                <a16:creationId xmlns:a16="http://schemas.microsoft.com/office/drawing/2014/main" id="{2B40D362-29D5-47AE-9C00-6E45373D1205}"/>
              </a:ext>
            </a:extLst>
          </p:cNvPr>
          <p:cNvSpPr txBox="1"/>
          <p:nvPr/>
        </p:nvSpPr>
        <p:spPr>
          <a:xfrm>
            <a:off x="7818436" y="5935662"/>
            <a:ext cx="3352801" cy="1197251"/>
          </a:xfrm>
          <a:prstGeom prst="rect">
            <a:avLst/>
          </a:prstGeom>
          <a:noFill/>
        </p:spPr>
        <p:txBody>
          <a:bodyPr wrap="square" lIns="182880" tIns="146304" rIns="182880" bIns="146304" rtlCol="0">
            <a:spAutoFit/>
          </a:bodyPr>
          <a:lstStyle/>
          <a:p>
            <a:pPr algn="ctr">
              <a:lnSpc>
                <a:spcPct val="90000"/>
              </a:lnSpc>
              <a:spcAft>
                <a:spcPts val="600"/>
              </a:spcAft>
            </a:pPr>
            <a:r>
              <a:rPr lang="en-US" i="1" dirty="0">
                <a:solidFill>
                  <a:schemeClr val="tx2">
                    <a:lumMod val="60000"/>
                    <a:lumOff val="40000"/>
                  </a:schemeClr>
                </a:solidFill>
              </a:rPr>
              <a:t>M=3 </a:t>
            </a:r>
            <a:r>
              <a:rPr lang="en-US" dirty="0">
                <a:solidFill>
                  <a:schemeClr val="tx2">
                    <a:lumMod val="60000"/>
                    <a:lumOff val="40000"/>
                  </a:schemeClr>
                </a:solidFill>
              </a:rPr>
              <a:t>secondary partitions</a:t>
            </a:r>
          </a:p>
          <a:p>
            <a:pPr algn="ctr">
              <a:lnSpc>
                <a:spcPct val="90000"/>
              </a:lnSpc>
              <a:spcAft>
                <a:spcPts val="600"/>
              </a:spcAft>
            </a:pPr>
            <a:r>
              <a:rPr lang="en-US" dirty="0">
                <a:solidFill>
                  <a:schemeClr val="accent5"/>
                </a:solidFill>
              </a:rPr>
              <a:t>2</a:t>
            </a:r>
            <a:r>
              <a:rPr lang="en-US" dirty="0">
                <a:gradFill>
                  <a:gsLst>
                    <a:gs pos="2917">
                      <a:schemeClr val="tx1"/>
                    </a:gs>
                    <a:gs pos="30000">
                      <a:schemeClr val="tx1"/>
                    </a:gs>
                  </a:gsLst>
                  <a:lin ang="5400000" scaled="0"/>
                </a:gradFill>
              </a:rPr>
              <a:t> </a:t>
            </a:r>
            <a:r>
              <a:rPr lang="en-US" dirty="0">
                <a:solidFill>
                  <a:schemeClr val="accent5"/>
                </a:solidFill>
              </a:rPr>
              <a:t>channels in each partition</a:t>
            </a:r>
          </a:p>
          <a:p>
            <a:pPr algn="ctr">
              <a:lnSpc>
                <a:spcPct val="90000"/>
              </a:lnSpc>
              <a:spcAft>
                <a:spcPts val="600"/>
              </a:spcAft>
            </a:pPr>
            <a:endParaRPr lang="en-US" dirty="0">
              <a:gradFill>
                <a:gsLst>
                  <a:gs pos="2917">
                    <a:schemeClr val="tx1"/>
                  </a:gs>
                  <a:gs pos="30000">
                    <a:schemeClr val="tx1"/>
                  </a:gs>
                </a:gsLst>
                <a:lin ang="5400000" scaled="0"/>
              </a:gradFill>
            </a:endParaRPr>
          </a:p>
        </p:txBody>
      </p:sp>
      <p:sp>
        <p:nvSpPr>
          <p:cNvPr id="112" name="TextBox 111">
            <a:extLst>
              <a:ext uri="{FF2B5EF4-FFF2-40B4-BE49-F238E27FC236}">
                <a16:creationId xmlns:a16="http://schemas.microsoft.com/office/drawing/2014/main" id="{CB41B4E0-0D9A-4C47-94B0-25F2F93A31A7}"/>
              </a:ext>
            </a:extLst>
          </p:cNvPr>
          <p:cNvSpPr txBox="1"/>
          <p:nvPr/>
        </p:nvSpPr>
        <p:spPr>
          <a:xfrm>
            <a:off x="531746" y="4587967"/>
            <a:ext cx="11522075" cy="627864"/>
          </a:xfrm>
          <a:prstGeom prst="rect">
            <a:avLst/>
          </a:prstGeom>
          <a:solidFill>
            <a:schemeClr val="accent6">
              <a:lumMod val="20000"/>
              <a:lumOff val="80000"/>
              <a:alpha val="90000"/>
            </a:schemeClr>
          </a:solidFill>
          <a:ln>
            <a:noFill/>
          </a:ln>
        </p:spPr>
        <p:txBody>
          <a:bodyPr wrap="square" lIns="182880" tIns="146304" rIns="182880" bIns="146304" rtlCol="0">
            <a:spAutoFit/>
          </a:bodyPr>
          <a:lstStyle/>
          <a:p>
            <a:pPr algn="ctr">
              <a:lnSpc>
                <a:spcPct val="90000"/>
              </a:lnSpc>
              <a:spcAft>
                <a:spcPts val="600"/>
              </a:spcAft>
            </a:pPr>
            <a:r>
              <a:rPr lang="en-US" sz="2400" dirty="0">
                <a:gradFill>
                  <a:gsLst>
                    <a:gs pos="2917">
                      <a:schemeClr val="tx1"/>
                    </a:gs>
                    <a:gs pos="30000">
                      <a:schemeClr val="tx1"/>
                    </a:gs>
                  </a:gsLst>
                  <a:lin ang="5400000" scaled="0"/>
                </a:gradFill>
              </a:rPr>
              <a:t>Each output channel is connected to each input channel fed into the block</a:t>
            </a:r>
          </a:p>
        </p:txBody>
      </p:sp>
      <p:sp>
        <p:nvSpPr>
          <p:cNvPr id="2" name="Slide Number Placeholder 1">
            <a:extLst>
              <a:ext uri="{FF2B5EF4-FFF2-40B4-BE49-F238E27FC236}">
                <a16:creationId xmlns:a16="http://schemas.microsoft.com/office/drawing/2014/main" id="{7ECD388C-A703-40FC-86AE-F4C7FC4F5875}"/>
              </a:ext>
            </a:extLst>
          </p:cNvPr>
          <p:cNvSpPr>
            <a:spLocks noGrp="1"/>
          </p:cNvSpPr>
          <p:nvPr>
            <p:ph type="sldNum" sz="quarter" idx="4"/>
          </p:nvPr>
        </p:nvSpPr>
        <p:spPr/>
        <p:txBody>
          <a:bodyPr/>
          <a:lstStyle/>
          <a:p>
            <a:pPr algn="ctr"/>
            <a:fld id="{1BA29183-7CD2-4C0C-A7F1-D2FD10734D96}" type="slidenum">
              <a:rPr lang="en-US" smtClean="0"/>
              <a:pPr algn="ctr"/>
              <a:t>73</a:t>
            </a:fld>
            <a:endParaRPr lang="en-US" dirty="0"/>
          </a:p>
        </p:txBody>
      </p:sp>
    </p:spTree>
    <p:extLst>
      <p:ext uri="{BB962C8B-B14F-4D97-AF65-F5344CB8AC3E}">
        <p14:creationId xmlns:p14="http://schemas.microsoft.com/office/powerpoint/2010/main" val="19849997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3"/>
                                        </p:tgtEl>
                                        <p:attrNameLst>
                                          <p:attrName>style.visibility</p:attrName>
                                        </p:attrNameLst>
                                      </p:cBhvr>
                                      <p:to>
                                        <p:strVal val="visible"/>
                                      </p:to>
                                    </p:set>
                                    <p:animEffect transition="in" filter="wipe(left)">
                                      <p:cBhvr>
                                        <p:cTn id="7" dur="500"/>
                                        <p:tgtEl>
                                          <p:spTgt spid="7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110"/>
                                        </p:tgtEl>
                                        <p:attrNameLst>
                                          <p:attrName>style.visibility</p:attrName>
                                        </p:attrNameLst>
                                      </p:cBhvr>
                                      <p:to>
                                        <p:strVal val="visible"/>
                                      </p:to>
                                    </p:set>
                                    <p:animEffect transition="in" filter="wipe(up)">
                                      <p:cBhvr>
                                        <p:cTn id="12" dur="500"/>
                                        <p:tgtEl>
                                          <p:spTgt spid="11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111"/>
                                        </p:tgtEl>
                                        <p:attrNameLst>
                                          <p:attrName>style.visibility</p:attrName>
                                        </p:attrNameLst>
                                      </p:cBhvr>
                                      <p:to>
                                        <p:strVal val="visible"/>
                                      </p:to>
                                    </p:set>
                                    <p:animEffect transition="in" filter="wipe(up)">
                                      <p:cBhvr>
                                        <p:cTn id="17" dur="500"/>
                                        <p:tgtEl>
                                          <p:spTgt spid="11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112"/>
                                        </p:tgtEl>
                                        <p:attrNameLst>
                                          <p:attrName>style.visibility</p:attrName>
                                        </p:attrNameLst>
                                      </p:cBhvr>
                                      <p:to>
                                        <p:strVal val="visible"/>
                                      </p:to>
                                    </p:set>
                                    <p:animEffect transition="in" filter="wipe(up)">
                                      <p:cBhvr>
                                        <p:cTn id="22" dur="500"/>
                                        <p:tgtEl>
                                          <p:spTgt spid="1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 grpId="0"/>
      <p:bldP spid="111" grpId="0"/>
      <p:bldP spid="112"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457199" y="5938198"/>
            <a:ext cx="11522075" cy="683264"/>
          </a:xfrm>
          <a:prstGeom prst="rect">
            <a:avLst/>
          </a:prstGeom>
          <a:noFill/>
        </p:spPr>
        <p:txBody>
          <a:bodyPr wrap="square" lIns="182880" tIns="146304" rIns="182880" bIns="146304" rtlCol="0">
            <a:spAutoFit/>
          </a:bodyPr>
          <a:lstStyle/>
          <a:p>
            <a:pPr algn="ctr">
              <a:lnSpc>
                <a:spcPct val="90000"/>
              </a:lnSpc>
              <a:spcAft>
                <a:spcPts val="600"/>
              </a:spcAft>
            </a:pPr>
            <a:r>
              <a:rPr lang="en-US" sz="2800" dirty="0">
                <a:solidFill>
                  <a:srgbClr val="FF0000"/>
                </a:solidFill>
                <a:latin typeface="+mj-lt"/>
              </a:rPr>
              <a:t>The path connecting each input channel with each output channel</a:t>
            </a:r>
          </a:p>
        </p:txBody>
      </p:sp>
      <p:sp>
        <p:nvSpPr>
          <p:cNvPr id="31" name="Rectangle 30">
            <a:extLst>
              <a:ext uri="{FF2B5EF4-FFF2-40B4-BE49-F238E27FC236}">
                <a16:creationId xmlns:a16="http://schemas.microsoft.com/office/drawing/2014/main" id="{3195F495-D111-4B77-B50C-FF9440B839CD}"/>
              </a:ext>
            </a:extLst>
          </p:cNvPr>
          <p:cNvSpPr/>
          <p:nvPr/>
        </p:nvSpPr>
        <p:spPr bwMode="auto">
          <a:xfrm>
            <a:off x="102239" y="1668462"/>
            <a:ext cx="6835217" cy="4114795"/>
          </a:xfrm>
          <a:prstGeom prst="rect">
            <a:avLst/>
          </a:prstGeom>
          <a:gradFill rotWithShape="1">
            <a:gsLst>
              <a:gs pos="0">
                <a:srgbClr val="E4CD9A"/>
              </a:gs>
              <a:gs pos="100000">
                <a:srgbClr val="EEEFD7"/>
              </a:gs>
            </a:gsLst>
            <a:lin ang="2700000" scaled="1"/>
          </a:gradFill>
          <a:ln w="9525" cap="flat" cmpd="sng" algn="ctr">
            <a:noFill/>
            <a:prstDash val="solid"/>
            <a:round/>
            <a:headEnd type="none" w="med" len="med"/>
            <a:tailEnd type="none" w="med" len="med"/>
          </a:ln>
          <a:effectLst>
            <a:outerShdw dist="35921" dir="2700000" algn="ctr" rotWithShape="0">
              <a:srgbClr val="AFAFAF"/>
            </a:outerShdw>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sp>
        <p:nvSpPr>
          <p:cNvPr id="32" name="Arrow: Right 31">
            <a:extLst>
              <a:ext uri="{FF2B5EF4-FFF2-40B4-BE49-F238E27FC236}">
                <a16:creationId xmlns:a16="http://schemas.microsoft.com/office/drawing/2014/main" id="{A3FE26A7-876F-453F-BD4C-4CD90532E761}"/>
              </a:ext>
            </a:extLst>
          </p:cNvPr>
          <p:cNvSpPr/>
          <p:nvPr/>
        </p:nvSpPr>
        <p:spPr bwMode="auto">
          <a:xfrm>
            <a:off x="3250155" y="2558864"/>
            <a:ext cx="532389" cy="235745"/>
          </a:xfrm>
          <a:prstGeom prst="rightArrow">
            <a:avLst/>
          </a:prstGeom>
          <a:solidFill>
            <a:schemeClr val="tx1">
              <a:lumMod val="50000"/>
              <a:lumOff val="50000"/>
            </a:schemeClr>
          </a:solidFill>
          <a:ln w="9525" cap="flat" cmpd="sng" algn="ctr">
            <a:noFill/>
            <a:prstDash val="solid"/>
            <a:round/>
            <a:headEnd type="none" w="med" len="med"/>
            <a:tailEnd type="none" w="med" len="med"/>
          </a:ln>
          <a:effectLst>
            <a:outerShdw dist="35921" dir="2700000" algn="ctr" rotWithShape="0">
              <a:srgbClr val="AFAFAF"/>
            </a:outerShdw>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sp>
        <p:nvSpPr>
          <p:cNvPr id="33" name="Arrow: Right 32">
            <a:extLst>
              <a:ext uri="{FF2B5EF4-FFF2-40B4-BE49-F238E27FC236}">
                <a16:creationId xmlns:a16="http://schemas.microsoft.com/office/drawing/2014/main" id="{657166CF-277C-42B6-8460-B2C518C2295C}"/>
              </a:ext>
            </a:extLst>
          </p:cNvPr>
          <p:cNvSpPr/>
          <p:nvPr/>
        </p:nvSpPr>
        <p:spPr bwMode="auto">
          <a:xfrm>
            <a:off x="3250155" y="4046904"/>
            <a:ext cx="532389" cy="235745"/>
          </a:xfrm>
          <a:prstGeom prst="rightArrow">
            <a:avLst/>
          </a:prstGeom>
          <a:solidFill>
            <a:schemeClr val="tx1">
              <a:lumMod val="50000"/>
              <a:lumOff val="50000"/>
            </a:schemeClr>
          </a:solidFill>
          <a:ln w="9525" cap="flat" cmpd="sng" algn="ctr">
            <a:noFill/>
            <a:prstDash val="solid"/>
            <a:round/>
            <a:headEnd type="none" w="med" len="med"/>
            <a:tailEnd type="none" w="med" len="med"/>
          </a:ln>
          <a:effectLst>
            <a:outerShdw dist="35921" dir="2700000" algn="ctr" rotWithShape="0">
              <a:srgbClr val="AFAFAF"/>
            </a:outerShdw>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sp>
        <p:nvSpPr>
          <p:cNvPr id="34" name="Arrow: Right 33">
            <a:extLst>
              <a:ext uri="{FF2B5EF4-FFF2-40B4-BE49-F238E27FC236}">
                <a16:creationId xmlns:a16="http://schemas.microsoft.com/office/drawing/2014/main" id="{FF2D2982-820F-4977-AD43-0218F748F412}"/>
              </a:ext>
            </a:extLst>
          </p:cNvPr>
          <p:cNvSpPr/>
          <p:nvPr/>
        </p:nvSpPr>
        <p:spPr bwMode="auto">
          <a:xfrm>
            <a:off x="1700966" y="3365666"/>
            <a:ext cx="532389" cy="235745"/>
          </a:xfrm>
          <a:prstGeom prst="rightArrow">
            <a:avLst/>
          </a:prstGeom>
          <a:solidFill>
            <a:schemeClr val="tx1">
              <a:lumMod val="50000"/>
              <a:lumOff val="50000"/>
            </a:schemeClr>
          </a:solidFill>
          <a:ln w="9525" cap="flat" cmpd="sng" algn="ctr">
            <a:noFill/>
            <a:prstDash val="solid"/>
            <a:round/>
            <a:headEnd type="none" w="med" len="med"/>
            <a:tailEnd type="none" w="med" len="med"/>
          </a:ln>
          <a:effectLst>
            <a:outerShdw dist="35921" dir="2700000" algn="ctr" rotWithShape="0">
              <a:srgbClr val="AFAFAF"/>
            </a:outerShdw>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sp>
        <p:nvSpPr>
          <p:cNvPr id="35" name="Arrow: Right 34">
            <a:extLst>
              <a:ext uri="{FF2B5EF4-FFF2-40B4-BE49-F238E27FC236}">
                <a16:creationId xmlns:a16="http://schemas.microsoft.com/office/drawing/2014/main" id="{8D2BB8DC-CB77-48FC-9138-C0B6F66691D9}"/>
              </a:ext>
            </a:extLst>
          </p:cNvPr>
          <p:cNvSpPr/>
          <p:nvPr/>
        </p:nvSpPr>
        <p:spPr bwMode="auto">
          <a:xfrm>
            <a:off x="4758194" y="3365666"/>
            <a:ext cx="532389" cy="235745"/>
          </a:xfrm>
          <a:prstGeom prst="rightArrow">
            <a:avLst/>
          </a:prstGeom>
          <a:solidFill>
            <a:schemeClr val="tx1">
              <a:lumMod val="50000"/>
              <a:lumOff val="50000"/>
            </a:schemeClr>
          </a:solidFill>
          <a:ln w="9525" cap="flat" cmpd="sng" algn="ctr">
            <a:noFill/>
            <a:prstDash val="solid"/>
            <a:round/>
            <a:headEnd type="none" w="med" len="med"/>
            <a:tailEnd type="none" w="med" len="med"/>
          </a:ln>
          <a:effectLst>
            <a:outerShdw dist="35921" dir="2700000" algn="ctr" rotWithShape="0">
              <a:srgbClr val="AFAFAF"/>
            </a:outerShdw>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dirty="0">
              <a:ln>
                <a:noFill/>
              </a:ln>
              <a:solidFill>
                <a:schemeClr val="tx1"/>
              </a:solidFill>
              <a:effectLst/>
              <a:latin typeface="Verdana" pitchFamily="34" charset="0"/>
            </a:endParaRPr>
          </a:p>
        </p:txBody>
      </p:sp>
      <p:sp>
        <p:nvSpPr>
          <p:cNvPr id="36" name="TextBox 35">
            <a:extLst>
              <a:ext uri="{FF2B5EF4-FFF2-40B4-BE49-F238E27FC236}">
                <a16:creationId xmlns:a16="http://schemas.microsoft.com/office/drawing/2014/main" id="{BD74115D-7377-4E8F-9C0C-823B8E4C4D5E}"/>
              </a:ext>
            </a:extLst>
          </p:cNvPr>
          <p:cNvSpPr txBox="1"/>
          <p:nvPr/>
        </p:nvSpPr>
        <p:spPr>
          <a:xfrm>
            <a:off x="1690692" y="3143930"/>
            <a:ext cx="688216" cy="307777"/>
          </a:xfrm>
          <a:prstGeom prst="rect">
            <a:avLst/>
          </a:prstGeom>
          <a:noFill/>
        </p:spPr>
        <p:txBody>
          <a:bodyPr wrap="square" rtlCol="0">
            <a:spAutoFit/>
          </a:bodyPr>
          <a:lstStyle/>
          <a:p>
            <a:r>
              <a:rPr lang="en-US" sz="1400" dirty="0">
                <a:latin typeface="Segoe UI Light" panose="020B0502040204020203" pitchFamily="34" charset="0"/>
                <a:cs typeface="Segoe UI Light" panose="020B0502040204020203" pitchFamily="34" charset="0"/>
              </a:rPr>
              <a:t>Split</a:t>
            </a:r>
          </a:p>
        </p:txBody>
      </p:sp>
      <p:sp>
        <p:nvSpPr>
          <p:cNvPr id="37" name="TextBox 36">
            <a:extLst>
              <a:ext uri="{FF2B5EF4-FFF2-40B4-BE49-F238E27FC236}">
                <a16:creationId xmlns:a16="http://schemas.microsoft.com/office/drawing/2014/main" id="{DDE3B689-141B-4AD5-98F0-4113382F655C}"/>
              </a:ext>
            </a:extLst>
          </p:cNvPr>
          <p:cNvSpPr txBox="1"/>
          <p:nvPr/>
        </p:nvSpPr>
        <p:spPr>
          <a:xfrm>
            <a:off x="4645030" y="3111396"/>
            <a:ext cx="883578" cy="307777"/>
          </a:xfrm>
          <a:prstGeom prst="rect">
            <a:avLst/>
          </a:prstGeom>
          <a:noFill/>
        </p:spPr>
        <p:txBody>
          <a:bodyPr wrap="square" rtlCol="0">
            <a:spAutoFit/>
          </a:bodyPr>
          <a:lstStyle/>
          <a:p>
            <a:r>
              <a:rPr lang="en-US" sz="1400" dirty="0">
                <a:latin typeface="Segoe UI Light" panose="020B0502040204020203" pitchFamily="34" charset="0"/>
                <a:cs typeface="Segoe UI Light" panose="020B0502040204020203" pitchFamily="34" charset="0"/>
              </a:rPr>
              <a:t>Concat.</a:t>
            </a:r>
          </a:p>
        </p:txBody>
      </p:sp>
      <p:sp>
        <p:nvSpPr>
          <p:cNvPr id="38" name="TextBox 37">
            <a:extLst>
              <a:ext uri="{FF2B5EF4-FFF2-40B4-BE49-F238E27FC236}">
                <a16:creationId xmlns:a16="http://schemas.microsoft.com/office/drawing/2014/main" id="{31F44149-2B13-48BE-BAA5-3774164ED3EA}"/>
              </a:ext>
            </a:extLst>
          </p:cNvPr>
          <p:cNvSpPr txBox="1"/>
          <p:nvPr/>
        </p:nvSpPr>
        <p:spPr>
          <a:xfrm>
            <a:off x="3183447" y="2286962"/>
            <a:ext cx="883578" cy="307777"/>
          </a:xfrm>
          <a:prstGeom prst="rect">
            <a:avLst/>
          </a:prstGeom>
          <a:noFill/>
        </p:spPr>
        <p:txBody>
          <a:bodyPr wrap="square" rtlCol="0">
            <a:spAutoFit/>
          </a:bodyPr>
          <a:lstStyle/>
          <a:p>
            <a:r>
              <a:rPr lang="en-US" sz="1400" dirty="0">
                <a:latin typeface="Segoe UI Light" panose="020B0502040204020203" pitchFamily="34" charset="0"/>
                <a:cs typeface="Segoe UI Light" panose="020B0502040204020203" pitchFamily="34" charset="0"/>
              </a:rPr>
              <a:t>Conv.</a:t>
            </a:r>
          </a:p>
        </p:txBody>
      </p:sp>
      <p:sp>
        <p:nvSpPr>
          <p:cNvPr id="39" name="TextBox 38">
            <a:extLst>
              <a:ext uri="{FF2B5EF4-FFF2-40B4-BE49-F238E27FC236}">
                <a16:creationId xmlns:a16="http://schemas.microsoft.com/office/drawing/2014/main" id="{FCDBA0E5-3050-4058-BFE6-D9EF11AE6E12}"/>
              </a:ext>
            </a:extLst>
          </p:cNvPr>
          <p:cNvSpPr txBox="1"/>
          <p:nvPr/>
        </p:nvSpPr>
        <p:spPr>
          <a:xfrm>
            <a:off x="3183447" y="3795550"/>
            <a:ext cx="883578" cy="307777"/>
          </a:xfrm>
          <a:prstGeom prst="rect">
            <a:avLst/>
          </a:prstGeom>
          <a:noFill/>
        </p:spPr>
        <p:txBody>
          <a:bodyPr wrap="square" rtlCol="0">
            <a:spAutoFit/>
          </a:bodyPr>
          <a:lstStyle/>
          <a:p>
            <a:r>
              <a:rPr lang="en-US" sz="1400" dirty="0">
                <a:latin typeface="Segoe UI Light" panose="020B0502040204020203" pitchFamily="34" charset="0"/>
                <a:cs typeface="Segoe UI Light" panose="020B0502040204020203" pitchFamily="34" charset="0"/>
              </a:rPr>
              <a:t>Conv.</a:t>
            </a:r>
          </a:p>
        </p:txBody>
      </p:sp>
      <p:grpSp>
        <p:nvGrpSpPr>
          <p:cNvPr id="41" name="Group 40">
            <a:extLst>
              <a:ext uri="{FF2B5EF4-FFF2-40B4-BE49-F238E27FC236}">
                <a16:creationId xmlns:a16="http://schemas.microsoft.com/office/drawing/2014/main" id="{CAB64E19-3A1D-41CD-9B9C-F1A7B8B8ABF9}"/>
              </a:ext>
            </a:extLst>
          </p:cNvPr>
          <p:cNvGrpSpPr/>
          <p:nvPr/>
        </p:nvGrpSpPr>
        <p:grpSpPr>
          <a:xfrm>
            <a:off x="145023" y="3082796"/>
            <a:ext cx="834312" cy="914400"/>
            <a:chOff x="119623" y="3901066"/>
            <a:chExt cx="834312" cy="914400"/>
          </a:xfrm>
          <a:solidFill>
            <a:srgbClr val="00B050"/>
          </a:solidFill>
        </p:grpSpPr>
        <p:sp>
          <p:nvSpPr>
            <p:cNvPr id="42" name="Cube 41">
              <a:extLst>
                <a:ext uri="{FF2B5EF4-FFF2-40B4-BE49-F238E27FC236}">
                  <a16:creationId xmlns:a16="http://schemas.microsoft.com/office/drawing/2014/main" id="{3BB5592B-C71C-4DA3-A9E9-6170C3A5D69B}"/>
                </a:ext>
              </a:extLst>
            </p:cNvPr>
            <p:cNvSpPr/>
            <p:nvPr/>
          </p:nvSpPr>
          <p:spPr bwMode="auto">
            <a:xfrm>
              <a:off x="119623" y="3901066"/>
              <a:ext cx="426480" cy="914400"/>
            </a:xfrm>
            <a:prstGeom prst="cube">
              <a:avLst>
                <a:gd name="adj" fmla="val 54371"/>
              </a:avLst>
            </a:prstGeom>
            <a:grpFill/>
            <a:ln w="12700" cap="flat" cmpd="sng" algn="ctr">
              <a:solidFill>
                <a:srgbClr val="FF0000"/>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dirty="0">
                <a:ln>
                  <a:noFill/>
                </a:ln>
                <a:solidFill>
                  <a:schemeClr val="tx1"/>
                </a:solidFill>
                <a:effectLst/>
                <a:latin typeface="Verdana" pitchFamily="34" charset="0"/>
              </a:endParaRPr>
            </a:p>
          </p:txBody>
        </p:sp>
        <p:sp>
          <p:nvSpPr>
            <p:cNvPr id="43" name="Cube 42">
              <a:extLst>
                <a:ext uri="{FF2B5EF4-FFF2-40B4-BE49-F238E27FC236}">
                  <a16:creationId xmlns:a16="http://schemas.microsoft.com/office/drawing/2014/main" id="{810C18E3-B0F3-4322-BDA8-7FF96FED0183}"/>
                </a:ext>
              </a:extLst>
            </p:cNvPr>
            <p:cNvSpPr/>
            <p:nvPr/>
          </p:nvSpPr>
          <p:spPr bwMode="auto">
            <a:xfrm>
              <a:off x="323540" y="3901066"/>
              <a:ext cx="426480" cy="914400"/>
            </a:xfrm>
            <a:prstGeom prst="cube">
              <a:avLst>
                <a:gd name="adj" fmla="val 54371"/>
              </a:avLst>
            </a:prstGeom>
            <a:grp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sp>
          <p:nvSpPr>
            <p:cNvPr id="44" name="Cube 43">
              <a:extLst>
                <a:ext uri="{FF2B5EF4-FFF2-40B4-BE49-F238E27FC236}">
                  <a16:creationId xmlns:a16="http://schemas.microsoft.com/office/drawing/2014/main" id="{24BBEF7E-513B-474E-B50F-EF33C70B241D}"/>
                </a:ext>
              </a:extLst>
            </p:cNvPr>
            <p:cNvSpPr/>
            <p:nvPr/>
          </p:nvSpPr>
          <p:spPr bwMode="auto">
            <a:xfrm>
              <a:off x="527455" y="3901066"/>
              <a:ext cx="426480" cy="914400"/>
            </a:xfrm>
            <a:prstGeom prst="cube">
              <a:avLst>
                <a:gd name="adj" fmla="val 54371"/>
              </a:avLst>
            </a:prstGeom>
            <a:grp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grpSp>
      <p:grpSp>
        <p:nvGrpSpPr>
          <p:cNvPr id="45" name="Group 44">
            <a:extLst>
              <a:ext uri="{FF2B5EF4-FFF2-40B4-BE49-F238E27FC236}">
                <a16:creationId xmlns:a16="http://schemas.microsoft.com/office/drawing/2014/main" id="{697FE424-5A5D-4609-8060-5B31717E34BF}"/>
              </a:ext>
            </a:extLst>
          </p:cNvPr>
          <p:cNvGrpSpPr/>
          <p:nvPr/>
        </p:nvGrpSpPr>
        <p:grpSpPr>
          <a:xfrm>
            <a:off x="754984" y="3080650"/>
            <a:ext cx="834312" cy="914400"/>
            <a:chOff x="754984" y="3898920"/>
            <a:chExt cx="834312" cy="914400"/>
          </a:xfrm>
          <a:solidFill>
            <a:srgbClr val="0070C0"/>
          </a:solidFill>
        </p:grpSpPr>
        <p:sp>
          <p:nvSpPr>
            <p:cNvPr id="46" name="Cube 45">
              <a:extLst>
                <a:ext uri="{FF2B5EF4-FFF2-40B4-BE49-F238E27FC236}">
                  <a16:creationId xmlns:a16="http://schemas.microsoft.com/office/drawing/2014/main" id="{A3A8469C-F9AB-490B-BCB8-704C72741E32}"/>
                </a:ext>
              </a:extLst>
            </p:cNvPr>
            <p:cNvSpPr/>
            <p:nvPr/>
          </p:nvSpPr>
          <p:spPr bwMode="auto">
            <a:xfrm>
              <a:off x="754984" y="3898920"/>
              <a:ext cx="426480" cy="914400"/>
            </a:xfrm>
            <a:prstGeom prst="cube">
              <a:avLst>
                <a:gd name="adj" fmla="val 54371"/>
              </a:avLst>
            </a:prstGeom>
            <a:grp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sp>
          <p:nvSpPr>
            <p:cNvPr id="47" name="Cube 46">
              <a:extLst>
                <a:ext uri="{FF2B5EF4-FFF2-40B4-BE49-F238E27FC236}">
                  <a16:creationId xmlns:a16="http://schemas.microsoft.com/office/drawing/2014/main" id="{6D22FEC2-D726-45D8-96AE-5E552F09BE71}"/>
                </a:ext>
              </a:extLst>
            </p:cNvPr>
            <p:cNvSpPr/>
            <p:nvPr/>
          </p:nvSpPr>
          <p:spPr bwMode="auto">
            <a:xfrm>
              <a:off x="958901" y="3898920"/>
              <a:ext cx="426480" cy="914400"/>
            </a:xfrm>
            <a:prstGeom prst="cube">
              <a:avLst>
                <a:gd name="adj" fmla="val 54371"/>
              </a:avLst>
            </a:prstGeom>
            <a:grp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sp>
          <p:nvSpPr>
            <p:cNvPr id="48" name="Cube 47">
              <a:extLst>
                <a:ext uri="{FF2B5EF4-FFF2-40B4-BE49-F238E27FC236}">
                  <a16:creationId xmlns:a16="http://schemas.microsoft.com/office/drawing/2014/main" id="{1CA86286-CC11-4C86-8200-CCFD152C21F9}"/>
                </a:ext>
              </a:extLst>
            </p:cNvPr>
            <p:cNvSpPr/>
            <p:nvPr/>
          </p:nvSpPr>
          <p:spPr bwMode="auto">
            <a:xfrm>
              <a:off x="1162816" y="3898920"/>
              <a:ext cx="426480" cy="914400"/>
            </a:xfrm>
            <a:prstGeom prst="cube">
              <a:avLst>
                <a:gd name="adj" fmla="val 54371"/>
              </a:avLst>
            </a:prstGeom>
            <a:grp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grpSp>
      <p:grpSp>
        <p:nvGrpSpPr>
          <p:cNvPr id="49" name="Group 48">
            <a:extLst>
              <a:ext uri="{FF2B5EF4-FFF2-40B4-BE49-F238E27FC236}">
                <a16:creationId xmlns:a16="http://schemas.microsoft.com/office/drawing/2014/main" id="{6539FDD3-DE6A-4589-889B-9C6F18CABCD2}"/>
              </a:ext>
            </a:extLst>
          </p:cNvPr>
          <p:cNvGrpSpPr/>
          <p:nvPr/>
        </p:nvGrpSpPr>
        <p:grpSpPr>
          <a:xfrm>
            <a:off x="2290347" y="2185845"/>
            <a:ext cx="834312" cy="914400"/>
            <a:chOff x="2290347" y="3004115"/>
            <a:chExt cx="834312" cy="914400"/>
          </a:xfrm>
          <a:solidFill>
            <a:srgbClr val="00B050"/>
          </a:solidFill>
        </p:grpSpPr>
        <p:sp>
          <p:nvSpPr>
            <p:cNvPr id="50" name="Cube 49">
              <a:extLst>
                <a:ext uri="{FF2B5EF4-FFF2-40B4-BE49-F238E27FC236}">
                  <a16:creationId xmlns:a16="http://schemas.microsoft.com/office/drawing/2014/main" id="{EA2D3402-F630-4411-B318-D71B57E4BF20}"/>
                </a:ext>
              </a:extLst>
            </p:cNvPr>
            <p:cNvSpPr/>
            <p:nvPr/>
          </p:nvSpPr>
          <p:spPr bwMode="auto">
            <a:xfrm>
              <a:off x="2290347" y="3004115"/>
              <a:ext cx="426480" cy="914400"/>
            </a:xfrm>
            <a:prstGeom prst="cube">
              <a:avLst>
                <a:gd name="adj" fmla="val 54371"/>
              </a:avLst>
            </a:prstGeom>
            <a:grpFill/>
            <a:ln w="12700" cap="flat" cmpd="sng" algn="ctr">
              <a:solidFill>
                <a:srgbClr val="FF0000"/>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dirty="0">
                <a:ln>
                  <a:noFill/>
                </a:ln>
                <a:solidFill>
                  <a:schemeClr val="tx1"/>
                </a:solidFill>
                <a:effectLst/>
                <a:latin typeface="Verdana" pitchFamily="34" charset="0"/>
              </a:endParaRPr>
            </a:p>
          </p:txBody>
        </p:sp>
        <p:sp>
          <p:nvSpPr>
            <p:cNvPr id="51" name="Cube 50">
              <a:extLst>
                <a:ext uri="{FF2B5EF4-FFF2-40B4-BE49-F238E27FC236}">
                  <a16:creationId xmlns:a16="http://schemas.microsoft.com/office/drawing/2014/main" id="{241C1C65-7D4A-4D2C-8145-B839D65921E1}"/>
                </a:ext>
              </a:extLst>
            </p:cNvPr>
            <p:cNvSpPr/>
            <p:nvPr/>
          </p:nvSpPr>
          <p:spPr bwMode="auto">
            <a:xfrm>
              <a:off x="2494264" y="3004115"/>
              <a:ext cx="426480" cy="914400"/>
            </a:xfrm>
            <a:prstGeom prst="cube">
              <a:avLst>
                <a:gd name="adj" fmla="val 54371"/>
              </a:avLst>
            </a:prstGeom>
            <a:grp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sp>
          <p:nvSpPr>
            <p:cNvPr id="52" name="Cube 51">
              <a:extLst>
                <a:ext uri="{FF2B5EF4-FFF2-40B4-BE49-F238E27FC236}">
                  <a16:creationId xmlns:a16="http://schemas.microsoft.com/office/drawing/2014/main" id="{F875F050-B3FC-41E4-BD3C-89D9838A232E}"/>
                </a:ext>
              </a:extLst>
            </p:cNvPr>
            <p:cNvSpPr/>
            <p:nvPr/>
          </p:nvSpPr>
          <p:spPr bwMode="auto">
            <a:xfrm>
              <a:off x="2698179" y="3004115"/>
              <a:ext cx="426480" cy="914400"/>
            </a:xfrm>
            <a:prstGeom prst="cube">
              <a:avLst>
                <a:gd name="adj" fmla="val 54371"/>
              </a:avLst>
            </a:prstGeom>
            <a:grp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grpSp>
      <p:grpSp>
        <p:nvGrpSpPr>
          <p:cNvPr id="53" name="Group 52">
            <a:extLst>
              <a:ext uri="{FF2B5EF4-FFF2-40B4-BE49-F238E27FC236}">
                <a16:creationId xmlns:a16="http://schemas.microsoft.com/office/drawing/2014/main" id="{995F9C7E-F070-4AC6-A06E-4FEE02FCDB8B}"/>
              </a:ext>
            </a:extLst>
          </p:cNvPr>
          <p:cNvGrpSpPr/>
          <p:nvPr/>
        </p:nvGrpSpPr>
        <p:grpSpPr>
          <a:xfrm>
            <a:off x="2296414" y="3692448"/>
            <a:ext cx="834312" cy="914400"/>
            <a:chOff x="2296414" y="4510718"/>
            <a:chExt cx="834312" cy="914400"/>
          </a:xfrm>
          <a:solidFill>
            <a:srgbClr val="0070C0"/>
          </a:solidFill>
        </p:grpSpPr>
        <p:sp>
          <p:nvSpPr>
            <p:cNvPr id="54" name="Cube 53">
              <a:extLst>
                <a:ext uri="{FF2B5EF4-FFF2-40B4-BE49-F238E27FC236}">
                  <a16:creationId xmlns:a16="http://schemas.microsoft.com/office/drawing/2014/main" id="{B3BC53A3-BC99-48A3-B936-F83C812FA59A}"/>
                </a:ext>
              </a:extLst>
            </p:cNvPr>
            <p:cNvSpPr/>
            <p:nvPr/>
          </p:nvSpPr>
          <p:spPr bwMode="auto">
            <a:xfrm>
              <a:off x="2296414" y="4510718"/>
              <a:ext cx="426480" cy="914400"/>
            </a:xfrm>
            <a:prstGeom prst="cube">
              <a:avLst>
                <a:gd name="adj" fmla="val 54371"/>
              </a:avLst>
            </a:prstGeom>
            <a:grp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sp>
          <p:nvSpPr>
            <p:cNvPr id="55" name="Cube 54">
              <a:extLst>
                <a:ext uri="{FF2B5EF4-FFF2-40B4-BE49-F238E27FC236}">
                  <a16:creationId xmlns:a16="http://schemas.microsoft.com/office/drawing/2014/main" id="{FC9FDDE6-6F98-4DD9-AD1C-3722B3147CD1}"/>
                </a:ext>
              </a:extLst>
            </p:cNvPr>
            <p:cNvSpPr/>
            <p:nvPr/>
          </p:nvSpPr>
          <p:spPr bwMode="auto">
            <a:xfrm>
              <a:off x="2500331" y="4510718"/>
              <a:ext cx="426480" cy="914400"/>
            </a:xfrm>
            <a:prstGeom prst="cube">
              <a:avLst>
                <a:gd name="adj" fmla="val 54371"/>
              </a:avLst>
            </a:prstGeom>
            <a:grp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sp>
          <p:nvSpPr>
            <p:cNvPr id="56" name="Cube 55">
              <a:extLst>
                <a:ext uri="{FF2B5EF4-FFF2-40B4-BE49-F238E27FC236}">
                  <a16:creationId xmlns:a16="http://schemas.microsoft.com/office/drawing/2014/main" id="{B53EA6FF-3556-45A4-A3E5-9BF03886F666}"/>
                </a:ext>
              </a:extLst>
            </p:cNvPr>
            <p:cNvSpPr/>
            <p:nvPr/>
          </p:nvSpPr>
          <p:spPr bwMode="auto">
            <a:xfrm>
              <a:off x="2704246" y="4510718"/>
              <a:ext cx="426480" cy="914400"/>
            </a:xfrm>
            <a:prstGeom prst="cube">
              <a:avLst>
                <a:gd name="adj" fmla="val 54371"/>
              </a:avLst>
            </a:prstGeom>
            <a:grp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grpSp>
      <p:grpSp>
        <p:nvGrpSpPr>
          <p:cNvPr id="57" name="Group 56">
            <a:extLst>
              <a:ext uri="{FF2B5EF4-FFF2-40B4-BE49-F238E27FC236}">
                <a16:creationId xmlns:a16="http://schemas.microsoft.com/office/drawing/2014/main" id="{99FE8049-1E9D-4DBF-994E-CBF0D1CE3185}"/>
              </a:ext>
            </a:extLst>
          </p:cNvPr>
          <p:cNvGrpSpPr/>
          <p:nvPr/>
        </p:nvGrpSpPr>
        <p:grpSpPr>
          <a:xfrm>
            <a:off x="3916735" y="3698423"/>
            <a:ext cx="834312" cy="914400"/>
            <a:chOff x="3916735" y="4516693"/>
            <a:chExt cx="834312" cy="914400"/>
          </a:xfrm>
          <a:solidFill>
            <a:srgbClr val="0070C0"/>
          </a:solidFill>
        </p:grpSpPr>
        <p:sp>
          <p:nvSpPr>
            <p:cNvPr id="58" name="Cube 57">
              <a:extLst>
                <a:ext uri="{FF2B5EF4-FFF2-40B4-BE49-F238E27FC236}">
                  <a16:creationId xmlns:a16="http://schemas.microsoft.com/office/drawing/2014/main" id="{A303F0D6-742B-42C4-B952-D5763224CE21}"/>
                </a:ext>
              </a:extLst>
            </p:cNvPr>
            <p:cNvSpPr/>
            <p:nvPr/>
          </p:nvSpPr>
          <p:spPr bwMode="auto">
            <a:xfrm>
              <a:off x="3916735" y="4516693"/>
              <a:ext cx="426480" cy="914400"/>
            </a:xfrm>
            <a:prstGeom prst="cube">
              <a:avLst>
                <a:gd name="adj" fmla="val 54371"/>
              </a:avLst>
            </a:prstGeom>
            <a:grp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sp>
          <p:nvSpPr>
            <p:cNvPr id="59" name="Cube 58">
              <a:extLst>
                <a:ext uri="{FF2B5EF4-FFF2-40B4-BE49-F238E27FC236}">
                  <a16:creationId xmlns:a16="http://schemas.microsoft.com/office/drawing/2014/main" id="{19BE492D-867E-4373-9251-C41A84F866AF}"/>
                </a:ext>
              </a:extLst>
            </p:cNvPr>
            <p:cNvSpPr/>
            <p:nvPr/>
          </p:nvSpPr>
          <p:spPr bwMode="auto">
            <a:xfrm>
              <a:off x="4120652" y="4516693"/>
              <a:ext cx="426480" cy="914400"/>
            </a:xfrm>
            <a:prstGeom prst="cube">
              <a:avLst>
                <a:gd name="adj" fmla="val 54371"/>
              </a:avLst>
            </a:prstGeom>
            <a:grp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sp>
          <p:nvSpPr>
            <p:cNvPr id="60" name="Cube 59">
              <a:extLst>
                <a:ext uri="{FF2B5EF4-FFF2-40B4-BE49-F238E27FC236}">
                  <a16:creationId xmlns:a16="http://schemas.microsoft.com/office/drawing/2014/main" id="{429B01E4-F293-4855-B934-120FE3AF3EAB}"/>
                </a:ext>
              </a:extLst>
            </p:cNvPr>
            <p:cNvSpPr/>
            <p:nvPr/>
          </p:nvSpPr>
          <p:spPr bwMode="auto">
            <a:xfrm>
              <a:off x="4324567" y="4516693"/>
              <a:ext cx="426480" cy="914400"/>
            </a:xfrm>
            <a:prstGeom prst="cube">
              <a:avLst>
                <a:gd name="adj" fmla="val 54371"/>
              </a:avLst>
            </a:prstGeom>
            <a:grp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grpSp>
      <p:grpSp>
        <p:nvGrpSpPr>
          <p:cNvPr id="61" name="Group 60">
            <a:extLst>
              <a:ext uri="{FF2B5EF4-FFF2-40B4-BE49-F238E27FC236}">
                <a16:creationId xmlns:a16="http://schemas.microsoft.com/office/drawing/2014/main" id="{DC6E2CBB-E92D-400A-95B7-F00560C0FFBC}"/>
              </a:ext>
            </a:extLst>
          </p:cNvPr>
          <p:cNvGrpSpPr/>
          <p:nvPr/>
        </p:nvGrpSpPr>
        <p:grpSpPr>
          <a:xfrm>
            <a:off x="5359000" y="3088454"/>
            <a:ext cx="834312" cy="914400"/>
            <a:chOff x="5359000" y="3906724"/>
            <a:chExt cx="834312" cy="914400"/>
          </a:xfrm>
          <a:solidFill>
            <a:srgbClr val="00B050"/>
          </a:solidFill>
        </p:grpSpPr>
        <p:sp>
          <p:nvSpPr>
            <p:cNvPr id="62" name="Cube 61">
              <a:extLst>
                <a:ext uri="{FF2B5EF4-FFF2-40B4-BE49-F238E27FC236}">
                  <a16:creationId xmlns:a16="http://schemas.microsoft.com/office/drawing/2014/main" id="{50EA3DC4-9293-4A7E-B7DC-029AA48EE750}"/>
                </a:ext>
              </a:extLst>
            </p:cNvPr>
            <p:cNvSpPr/>
            <p:nvPr/>
          </p:nvSpPr>
          <p:spPr bwMode="auto">
            <a:xfrm>
              <a:off x="5359000" y="3906724"/>
              <a:ext cx="426480" cy="914400"/>
            </a:xfrm>
            <a:prstGeom prst="cube">
              <a:avLst>
                <a:gd name="adj" fmla="val 54371"/>
              </a:avLst>
            </a:prstGeom>
            <a:grpFill/>
            <a:ln w="12700" cap="flat" cmpd="sng" algn="ctr">
              <a:solidFill>
                <a:srgbClr val="FF0000"/>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sp>
          <p:nvSpPr>
            <p:cNvPr id="63" name="Cube 62">
              <a:extLst>
                <a:ext uri="{FF2B5EF4-FFF2-40B4-BE49-F238E27FC236}">
                  <a16:creationId xmlns:a16="http://schemas.microsoft.com/office/drawing/2014/main" id="{91209790-19B1-42F1-93D4-DD166CDFFDBC}"/>
                </a:ext>
              </a:extLst>
            </p:cNvPr>
            <p:cNvSpPr/>
            <p:nvPr/>
          </p:nvSpPr>
          <p:spPr bwMode="auto">
            <a:xfrm>
              <a:off x="5562917" y="3906724"/>
              <a:ext cx="426480" cy="914400"/>
            </a:xfrm>
            <a:prstGeom prst="cube">
              <a:avLst>
                <a:gd name="adj" fmla="val 54371"/>
              </a:avLst>
            </a:prstGeom>
            <a:grp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sp>
          <p:nvSpPr>
            <p:cNvPr id="64" name="Cube 63">
              <a:extLst>
                <a:ext uri="{FF2B5EF4-FFF2-40B4-BE49-F238E27FC236}">
                  <a16:creationId xmlns:a16="http://schemas.microsoft.com/office/drawing/2014/main" id="{CC42E642-0EF5-4F64-BF34-98CB1D0F77A4}"/>
                </a:ext>
              </a:extLst>
            </p:cNvPr>
            <p:cNvSpPr/>
            <p:nvPr/>
          </p:nvSpPr>
          <p:spPr bwMode="auto">
            <a:xfrm>
              <a:off x="5766832" y="3906724"/>
              <a:ext cx="426480" cy="914400"/>
            </a:xfrm>
            <a:prstGeom prst="cube">
              <a:avLst>
                <a:gd name="adj" fmla="val 54371"/>
              </a:avLst>
            </a:prstGeom>
            <a:grp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grpSp>
      <p:grpSp>
        <p:nvGrpSpPr>
          <p:cNvPr id="65" name="Group 64">
            <a:extLst>
              <a:ext uri="{FF2B5EF4-FFF2-40B4-BE49-F238E27FC236}">
                <a16:creationId xmlns:a16="http://schemas.microsoft.com/office/drawing/2014/main" id="{D2A5F9ED-5704-463F-979B-EE318F723188}"/>
              </a:ext>
            </a:extLst>
          </p:cNvPr>
          <p:cNvGrpSpPr/>
          <p:nvPr/>
        </p:nvGrpSpPr>
        <p:grpSpPr>
          <a:xfrm>
            <a:off x="5970347" y="3087626"/>
            <a:ext cx="834312" cy="914400"/>
            <a:chOff x="5994361" y="3904578"/>
            <a:chExt cx="834312" cy="914400"/>
          </a:xfrm>
          <a:solidFill>
            <a:srgbClr val="0070C0"/>
          </a:solidFill>
        </p:grpSpPr>
        <p:sp>
          <p:nvSpPr>
            <p:cNvPr id="66" name="Cube 65">
              <a:extLst>
                <a:ext uri="{FF2B5EF4-FFF2-40B4-BE49-F238E27FC236}">
                  <a16:creationId xmlns:a16="http://schemas.microsoft.com/office/drawing/2014/main" id="{B740345D-981C-47B3-A3FE-119FDAA9CEB7}"/>
                </a:ext>
              </a:extLst>
            </p:cNvPr>
            <p:cNvSpPr/>
            <p:nvPr/>
          </p:nvSpPr>
          <p:spPr bwMode="auto">
            <a:xfrm>
              <a:off x="5994361" y="3904578"/>
              <a:ext cx="426480" cy="914400"/>
            </a:xfrm>
            <a:prstGeom prst="cube">
              <a:avLst>
                <a:gd name="adj" fmla="val 54371"/>
              </a:avLst>
            </a:prstGeom>
            <a:grp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sp>
          <p:nvSpPr>
            <p:cNvPr id="67" name="Cube 66">
              <a:extLst>
                <a:ext uri="{FF2B5EF4-FFF2-40B4-BE49-F238E27FC236}">
                  <a16:creationId xmlns:a16="http://schemas.microsoft.com/office/drawing/2014/main" id="{F1898AC9-B8AA-4D3C-AA5E-33411FC99013}"/>
                </a:ext>
              </a:extLst>
            </p:cNvPr>
            <p:cNvSpPr/>
            <p:nvPr/>
          </p:nvSpPr>
          <p:spPr bwMode="auto">
            <a:xfrm>
              <a:off x="6198278" y="3904578"/>
              <a:ext cx="426480" cy="914400"/>
            </a:xfrm>
            <a:prstGeom prst="cube">
              <a:avLst>
                <a:gd name="adj" fmla="val 54371"/>
              </a:avLst>
            </a:prstGeom>
            <a:grp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sp>
          <p:nvSpPr>
            <p:cNvPr id="68" name="Cube 67">
              <a:extLst>
                <a:ext uri="{FF2B5EF4-FFF2-40B4-BE49-F238E27FC236}">
                  <a16:creationId xmlns:a16="http://schemas.microsoft.com/office/drawing/2014/main" id="{603FB8A4-04DD-477F-A37D-ADD62CC5AE57}"/>
                </a:ext>
              </a:extLst>
            </p:cNvPr>
            <p:cNvSpPr/>
            <p:nvPr/>
          </p:nvSpPr>
          <p:spPr bwMode="auto">
            <a:xfrm>
              <a:off x="6402193" y="3904578"/>
              <a:ext cx="426480" cy="914400"/>
            </a:xfrm>
            <a:prstGeom prst="cube">
              <a:avLst>
                <a:gd name="adj" fmla="val 54371"/>
              </a:avLst>
            </a:prstGeom>
            <a:grp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grpSp>
      <p:grpSp>
        <p:nvGrpSpPr>
          <p:cNvPr id="69" name="Group 68">
            <a:extLst>
              <a:ext uri="{FF2B5EF4-FFF2-40B4-BE49-F238E27FC236}">
                <a16:creationId xmlns:a16="http://schemas.microsoft.com/office/drawing/2014/main" id="{A8695F03-0E08-4700-BC43-01F640C147E7}"/>
              </a:ext>
            </a:extLst>
          </p:cNvPr>
          <p:cNvGrpSpPr/>
          <p:nvPr/>
        </p:nvGrpSpPr>
        <p:grpSpPr>
          <a:xfrm>
            <a:off x="3916735" y="2185845"/>
            <a:ext cx="834312" cy="914400"/>
            <a:chOff x="2290347" y="3004115"/>
            <a:chExt cx="834312" cy="914400"/>
          </a:xfrm>
          <a:solidFill>
            <a:srgbClr val="00B050"/>
          </a:solidFill>
        </p:grpSpPr>
        <p:sp>
          <p:nvSpPr>
            <p:cNvPr id="70" name="Cube 69">
              <a:extLst>
                <a:ext uri="{FF2B5EF4-FFF2-40B4-BE49-F238E27FC236}">
                  <a16:creationId xmlns:a16="http://schemas.microsoft.com/office/drawing/2014/main" id="{C34BA947-D7AF-4F3D-A787-B5DC3B5A8AE7}"/>
                </a:ext>
              </a:extLst>
            </p:cNvPr>
            <p:cNvSpPr/>
            <p:nvPr/>
          </p:nvSpPr>
          <p:spPr bwMode="auto">
            <a:xfrm>
              <a:off x="2290347" y="3004115"/>
              <a:ext cx="426480" cy="914400"/>
            </a:xfrm>
            <a:prstGeom prst="cube">
              <a:avLst>
                <a:gd name="adj" fmla="val 54371"/>
              </a:avLst>
            </a:prstGeom>
            <a:grpFill/>
            <a:ln w="12700" cap="flat" cmpd="sng" algn="ctr">
              <a:solidFill>
                <a:srgbClr val="FF0000"/>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sp>
          <p:nvSpPr>
            <p:cNvPr id="71" name="Cube 70">
              <a:extLst>
                <a:ext uri="{FF2B5EF4-FFF2-40B4-BE49-F238E27FC236}">
                  <a16:creationId xmlns:a16="http://schemas.microsoft.com/office/drawing/2014/main" id="{3777FC59-1F85-47DD-AFF7-AC832C6CA838}"/>
                </a:ext>
              </a:extLst>
            </p:cNvPr>
            <p:cNvSpPr/>
            <p:nvPr/>
          </p:nvSpPr>
          <p:spPr bwMode="auto">
            <a:xfrm>
              <a:off x="2494264" y="3004115"/>
              <a:ext cx="426480" cy="914400"/>
            </a:xfrm>
            <a:prstGeom prst="cube">
              <a:avLst>
                <a:gd name="adj" fmla="val 54371"/>
              </a:avLst>
            </a:prstGeom>
            <a:grp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sp>
          <p:nvSpPr>
            <p:cNvPr id="72" name="Cube 71">
              <a:extLst>
                <a:ext uri="{FF2B5EF4-FFF2-40B4-BE49-F238E27FC236}">
                  <a16:creationId xmlns:a16="http://schemas.microsoft.com/office/drawing/2014/main" id="{3020BC6B-C501-4554-800F-755519CC370E}"/>
                </a:ext>
              </a:extLst>
            </p:cNvPr>
            <p:cNvSpPr/>
            <p:nvPr/>
          </p:nvSpPr>
          <p:spPr bwMode="auto">
            <a:xfrm>
              <a:off x="2698179" y="3004115"/>
              <a:ext cx="426480" cy="914400"/>
            </a:xfrm>
            <a:prstGeom prst="cube">
              <a:avLst>
                <a:gd name="adj" fmla="val 54371"/>
              </a:avLst>
            </a:prstGeom>
            <a:grp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grpSp>
      <p:grpSp>
        <p:nvGrpSpPr>
          <p:cNvPr id="73" name="Group 72">
            <a:extLst>
              <a:ext uri="{FF2B5EF4-FFF2-40B4-BE49-F238E27FC236}">
                <a16:creationId xmlns:a16="http://schemas.microsoft.com/office/drawing/2014/main" id="{6FC67D29-DCB4-42C2-BF97-3D1ECFBC5A88}"/>
              </a:ext>
            </a:extLst>
          </p:cNvPr>
          <p:cNvGrpSpPr/>
          <p:nvPr/>
        </p:nvGrpSpPr>
        <p:grpSpPr>
          <a:xfrm>
            <a:off x="6916888" y="1668463"/>
            <a:ext cx="5182183" cy="4114794"/>
            <a:chOff x="6916888" y="2042233"/>
            <a:chExt cx="5182183" cy="4114794"/>
          </a:xfrm>
        </p:grpSpPr>
        <p:sp>
          <p:nvSpPr>
            <p:cNvPr id="74" name="Rectangle 73">
              <a:extLst>
                <a:ext uri="{FF2B5EF4-FFF2-40B4-BE49-F238E27FC236}">
                  <a16:creationId xmlns:a16="http://schemas.microsoft.com/office/drawing/2014/main" id="{2EA1C58E-33E7-4556-A878-9548B1280C51}"/>
                </a:ext>
              </a:extLst>
            </p:cNvPr>
            <p:cNvSpPr/>
            <p:nvPr/>
          </p:nvSpPr>
          <p:spPr bwMode="auto">
            <a:xfrm>
              <a:off x="7049127" y="2042233"/>
              <a:ext cx="5049944" cy="4114794"/>
            </a:xfrm>
            <a:prstGeom prst="rect">
              <a:avLst/>
            </a:prstGeom>
            <a:gradFill rotWithShape="1">
              <a:gsLst>
                <a:gs pos="0">
                  <a:srgbClr val="9FC2DF"/>
                </a:gs>
                <a:gs pos="100000">
                  <a:srgbClr val="EEEFD7"/>
                </a:gs>
              </a:gsLst>
              <a:lin ang="2700000" scaled="1"/>
            </a:gradFill>
            <a:ln w="9525" cap="flat" cmpd="sng" algn="ctr">
              <a:noFill/>
              <a:prstDash val="solid"/>
              <a:round/>
              <a:headEnd type="none" w="med" len="med"/>
              <a:tailEnd type="none" w="med" len="med"/>
            </a:ln>
            <a:effectLst>
              <a:outerShdw dist="35921" dir="2700000" algn="ctr" rotWithShape="0">
                <a:srgbClr val="AFAFAF"/>
              </a:outerShdw>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sp>
          <p:nvSpPr>
            <p:cNvPr id="75" name="Arrow: Right 74">
              <a:extLst>
                <a:ext uri="{FF2B5EF4-FFF2-40B4-BE49-F238E27FC236}">
                  <a16:creationId xmlns:a16="http://schemas.microsoft.com/office/drawing/2014/main" id="{79BEE730-D801-4ADD-BCC6-91AFFA51E851}"/>
                </a:ext>
              </a:extLst>
            </p:cNvPr>
            <p:cNvSpPr/>
            <p:nvPr/>
          </p:nvSpPr>
          <p:spPr bwMode="auto">
            <a:xfrm>
              <a:off x="6982917" y="3739436"/>
              <a:ext cx="532389" cy="235745"/>
            </a:xfrm>
            <a:prstGeom prst="rightArrow">
              <a:avLst/>
            </a:prstGeom>
            <a:solidFill>
              <a:schemeClr val="tx1">
                <a:lumMod val="50000"/>
                <a:lumOff val="50000"/>
              </a:schemeClr>
            </a:solidFill>
            <a:ln w="9525" cap="flat" cmpd="sng" algn="ctr">
              <a:noFill/>
              <a:prstDash val="solid"/>
              <a:round/>
              <a:headEnd type="none" w="med" len="med"/>
              <a:tailEnd type="none" w="med" len="med"/>
            </a:ln>
            <a:effectLst>
              <a:outerShdw dist="35921" dir="2700000" algn="ctr" rotWithShape="0">
                <a:srgbClr val="AFAFAF"/>
              </a:outerShdw>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sp>
          <p:nvSpPr>
            <p:cNvPr id="76" name="TextBox 75">
              <a:extLst>
                <a:ext uri="{FF2B5EF4-FFF2-40B4-BE49-F238E27FC236}">
                  <a16:creationId xmlns:a16="http://schemas.microsoft.com/office/drawing/2014/main" id="{74264AFA-F11C-48FE-92CB-50087F8C8A9D}"/>
                </a:ext>
              </a:extLst>
            </p:cNvPr>
            <p:cNvSpPr txBox="1"/>
            <p:nvPr/>
          </p:nvSpPr>
          <p:spPr>
            <a:xfrm>
              <a:off x="6916888" y="3485166"/>
              <a:ext cx="688216" cy="307777"/>
            </a:xfrm>
            <a:prstGeom prst="rect">
              <a:avLst/>
            </a:prstGeom>
            <a:noFill/>
          </p:spPr>
          <p:txBody>
            <a:bodyPr wrap="square" rtlCol="0">
              <a:spAutoFit/>
            </a:bodyPr>
            <a:lstStyle/>
            <a:p>
              <a:r>
                <a:rPr lang="en-US" sz="1400" dirty="0">
                  <a:latin typeface="Segoe UI Light" panose="020B0502040204020203" pitchFamily="34" charset="0"/>
                  <a:cs typeface="Segoe UI Light" panose="020B0502040204020203" pitchFamily="34" charset="0"/>
                </a:rPr>
                <a:t>Split</a:t>
              </a:r>
            </a:p>
          </p:txBody>
        </p:sp>
        <p:grpSp>
          <p:nvGrpSpPr>
            <p:cNvPr id="77" name="Group 76">
              <a:extLst>
                <a:ext uri="{FF2B5EF4-FFF2-40B4-BE49-F238E27FC236}">
                  <a16:creationId xmlns:a16="http://schemas.microsoft.com/office/drawing/2014/main" id="{B2EA9383-B217-42DA-A17B-2DC97353D6BD}"/>
                </a:ext>
              </a:extLst>
            </p:cNvPr>
            <p:cNvGrpSpPr/>
            <p:nvPr/>
          </p:nvGrpSpPr>
          <p:grpSpPr>
            <a:xfrm>
              <a:off x="7646111" y="2128936"/>
              <a:ext cx="426480" cy="3527200"/>
              <a:chOff x="7646111" y="2573436"/>
              <a:chExt cx="426480" cy="3527200"/>
            </a:xfrm>
            <a:solidFill>
              <a:srgbClr val="00B050"/>
            </a:solidFill>
          </p:grpSpPr>
          <p:sp>
            <p:nvSpPr>
              <p:cNvPr id="107" name="Cube 106">
                <a:extLst>
                  <a:ext uri="{FF2B5EF4-FFF2-40B4-BE49-F238E27FC236}">
                    <a16:creationId xmlns:a16="http://schemas.microsoft.com/office/drawing/2014/main" id="{0AB74890-0308-4B13-B1D8-F3255FB98E8C}"/>
                  </a:ext>
                </a:extLst>
              </p:cNvPr>
              <p:cNvSpPr/>
              <p:nvPr/>
            </p:nvSpPr>
            <p:spPr bwMode="auto">
              <a:xfrm>
                <a:off x="7646111" y="2573436"/>
                <a:ext cx="426480" cy="914400"/>
              </a:xfrm>
              <a:prstGeom prst="cube">
                <a:avLst>
                  <a:gd name="adj" fmla="val 54371"/>
                </a:avLst>
              </a:prstGeom>
              <a:grpFill/>
              <a:ln w="12700" cap="flat" cmpd="sng" algn="ctr">
                <a:solidFill>
                  <a:srgbClr val="FF0000"/>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sp>
            <p:nvSpPr>
              <p:cNvPr id="108" name="Cube 107">
                <a:extLst>
                  <a:ext uri="{FF2B5EF4-FFF2-40B4-BE49-F238E27FC236}">
                    <a16:creationId xmlns:a16="http://schemas.microsoft.com/office/drawing/2014/main" id="{3C0DF354-133D-4F4C-B963-A823153C1A64}"/>
                  </a:ext>
                </a:extLst>
              </p:cNvPr>
              <p:cNvSpPr/>
              <p:nvPr/>
            </p:nvSpPr>
            <p:spPr bwMode="auto">
              <a:xfrm>
                <a:off x="7646111" y="3879836"/>
                <a:ext cx="426480" cy="914400"/>
              </a:xfrm>
              <a:prstGeom prst="cube">
                <a:avLst>
                  <a:gd name="adj" fmla="val 54371"/>
                </a:avLst>
              </a:prstGeom>
              <a:grp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dirty="0">
                  <a:ln>
                    <a:noFill/>
                  </a:ln>
                  <a:solidFill>
                    <a:schemeClr val="tx1"/>
                  </a:solidFill>
                  <a:effectLst/>
                  <a:latin typeface="Verdana" pitchFamily="34" charset="0"/>
                </a:endParaRPr>
              </a:p>
            </p:txBody>
          </p:sp>
          <p:sp>
            <p:nvSpPr>
              <p:cNvPr id="109" name="Cube 108">
                <a:extLst>
                  <a:ext uri="{FF2B5EF4-FFF2-40B4-BE49-F238E27FC236}">
                    <a16:creationId xmlns:a16="http://schemas.microsoft.com/office/drawing/2014/main" id="{CEBDBB31-72BE-409D-9B47-F5525866A5B1}"/>
                  </a:ext>
                </a:extLst>
              </p:cNvPr>
              <p:cNvSpPr/>
              <p:nvPr/>
            </p:nvSpPr>
            <p:spPr bwMode="auto">
              <a:xfrm>
                <a:off x="7646111" y="5186236"/>
                <a:ext cx="426480" cy="914400"/>
              </a:xfrm>
              <a:prstGeom prst="cube">
                <a:avLst>
                  <a:gd name="adj" fmla="val 54371"/>
                </a:avLst>
              </a:prstGeom>
              <a:grp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grpSp>
        <p:grpSp>
          <p:nvGrpSpPr>
            <p:cNvPr id="78" name="Group 77">
              <a:extLst>
                <a:ext uri="{FF2B5EF4-FFF2-40B4-BE49-F238E27FC236}">
                  <a16:creationId xmlns:a16="http://schemas.microsoft.com/office/drawing/2014/main" id="{F3F94220-8D71-4B45-B396-91B1062FC8A4}"/>
                </a:ext>
              </a:extLst>
            </p:cNvPr>
            <p:cNvGrpSpPr/>
            <p:nvPr/>
          </p:nvGrpSpPr>
          <p:grpSpPr>
            <a:xfrm>
              <a:off x="7850028" y="2128936"/>
              <a:ext cx="426480" cy="3527200"/>
              <a:chOff x="7850028" y="2573436"/>
              <a:chExt cx="426480" cy="3527200"/>
            </a:xfrm>
            <a:solidFill>
              <a:schemeClr val="accent6"/>
            </a:solidFill>
          </p:grpSpPr>
          <p:sp>
            <p:nvSpPr>
              <p:cNvPr id="104" name="Cube 103">
                <a:extLst>
                  <a:ext uri="{FF2B5EF4-FFF2-40B4-BE49-F238E27FC236}">
                    <a16:creationId xmlns:a16="http://schemas.microsoft.com/office/drawing/2014/main" id="{4D5703C7-BD9C-4ED4-8605-CEF7BACDA5E7}"/>
                  </a:ext>
                </a:extLst>
              </p:cNvPr>
              <p:cNvSpPr/>
              <p:nvPr/>
            </p:nvSpPr>
            <p:spPr bwMode="auto">
              <a:xfrm>
                <a:off x="7850028" y="2573436"/>
                <a:ext cx="426480" cy="914400"/>
              </a:xfrm>
              <a:prstGeom prst="cube">
                <a:avLst>
                  <a:gd name="adj" fmla="val 54371"/>
                </a:avLst>
              </a:prstGeom>
              <a:solidFill>
                <a:srgbClr val="0070C0"/>
              </a:solid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sp>
            <p:nvSpPr>
              <p:cNvPr id="105" name="Cube 104">
                <a:extLst>
                  <a:ext uri="{FF2B5EF4-FFF2-40B4-BE49-F238E27FC236}">
                    <a16:creationId xmlns:a16="http://schemas.microsoft.com/office/drawing/2014/main" id="{2F50FF21-9D9B-4F05-96D5-8D4D532AAFEA}"/>
                  </a:ext>
                </a:extLst>
              </p:cNvPr>
              <p:cNvSpPr/>
              <p:nvPr/>
            </p:nvSpPr>
            <p:spPr bwMode="auto">
              <a:xfrm>
                <a:off x="7850028" y="3879836"/>
                <a:ext cx="426480" cy="914400"/>
              </a:xfrm>
              <a:prstGeom prst="cube">
                <a:avLst>
                  <a:gd name="adj" fmla="val 54371"/>
                </a:avLst>
              </a:prstGeom>
              <a:solidFill>
                <a:srgbClr val="0070C0"/>
              </a:solid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sp>
            <p:nvSpPr>
              <p:cNvPr id="106" name="Cube 105">
                <a:extLst>
                  <a:ext uri="{FF2B5EF4-FFF2-40B4-BE49-F238E27FC236}">
                    <a16:creationId xmlns:a16="http://schemas.microsoft.com/office/drawing/2014/main" id="{0CD0750F-7F39-4E5F-8544-AF462BB36C93}"/>
                  </a:ext>
                </a:extLst>
              </p:cNvPr>
              <p:cNvSpPr/>
              <p:nvPr/>
            </p:nvSpPr>
            <p:spPr bwMode="auto">
              <a:xfrm>
                <a:off x="7850028" y="5186236"/>
                <a:ext cx="426480" cy="914400"/>
              </a:xfrm>
              <a:prstGeom prst="cube">
                <a:avLst>
                  <a:gd name="adj" fmla="val 54371"/>
                </a:avLst>
              </a:prstGeom>
              <a:solidFill>
                <a:srgbClr val="0070C0"/>
              </a:solid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grpSp>
        <p:grpSp>
          <p:nvGrpSpPr>
            <p:cNvPr id="79" name="Group 78">
              <a:extLst>
                <a:ext uri="{FF2B5EF4-FFF2-40B4-BE49-F238E27FC236}">
                  <a16:creationId xmlns:a16="http://schemas.microsoft.com/office/drawing/2014/main" id="{54B4CEB2-D580-4525-9642-B67B97AF997A}"/>
                </a:ext>
              </a:extLst>
            </p:cNvPr>
            <p:cNvGrpSpPr/>
            <p:nvPr/>
          </p:nvGrpSpPr>
          <p:grpSpPr>
            <a:xfrm>
              <a:off x="9058600" y="2128936"/>
              <a:ext cx="426480" cy="3527200"/>
              <a:chOff x="9058600" y="2573436"/>
              <a:chExt cx="426480" cy="3527200"/>
            </a:xfrm>
            <a:solidFill>
              <a:srgbClr val="00B050"/>
            </a:solidFill>
          </p:grpSpPr>
          <p:sp>
            <p:nvSpPr>
              <p:cNvPr id="101" name="Cube 100">
                <a:extLst>
                  <a:ext uri="{FF2B5EF4-FFF2-40B4-BE49-F238E27FC236}">
                    <a16:creationId xmlns:a16="http://schemas.microsoft.com/office/drawing/2014/main" id="{006A457E-FD7C-4249-9E70-5A2766E781BA}"/>
                  </a:ext>
                </a:extLst>
              </p:cNvPr>
              <p:cNvSpPr/>
              <p:nvPr/>
            </p:nvSpPr>
            <p:spPr bwMode="auto">
              <a:xfrm>
                <a:off x="9058600" y="2573436"/>
                <a:ext cx="426480" cy="914400"/>
              </a:xfrm>
              <a:prstGeom prst="cube">
                <a:avLst>
                  <a:gd name="adj" fmla="val 54371"/>
                </a:avLst>
              </a:prstGeom>
              <a:grp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sp>
            <p:nvSpPr>
              <p:cNvPr id="102" name="Cube 101">
                <a:extLst>
                  <a:ext uri="{FF2B5EF4-FFF2-40B4-BE49-F238E27FC236}">
                    <a16:creationId xmlns:a16="http://schemas.microsoft.com/office/drawing/2014/main" id="{D414A5BA-DF35-46DF-B2C9-BD009D0F295D}"/>
                  </a:ext>
                </a:extLst>
              </p:cNvPr>
              <p:cNvSpPr/>
              <p:nvPr/>
            </p:nvSpPr>
            <p:spPr bwMode="auto">
              <a:xfrm>
                <a:off x="9058600" y="3879836"/>
                <a:ext cx="426480" cy="914400"/>
              </a:xfrm>
              <a:prstGeom prst="cube">
                <a:avLst>
                  <a:gd name="adj" fmla="val 54371"/>
                </a:avLst>
              </a:prstGeom>
              <a:grp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dirty="0">
                  <a:ln>
                    <a:noFill/>
                  </a:ln>
                  <a:solidFill>
                    <a:schemeClr val="tx1"/>
                  </a:solidFill>
                  <a:effectLst/>
                  <a:latin typeface="Verdana" pitchFamily="34" charset="0"/>
                </a:endParaRPr>
              </a:p>
            </p:txBody>
          </p:sp>
          <p:sp>
            <p:nvSpPr>
              <p:cNvPr id="103" name="Cube 102">
                <a:extLst>
                  <a:ext uri="{FF2B5EF4-FFF2-40B4-BE49-F238E27FC236}">
                    <a16:creationId xmlns:a16="http://schemas.microsoft.com/office/drawing/2014/main" id="{FDD4C5F4-616A-4DD7-862B-11A55D148E59}"/>
                  </a:ext>
                </a:extLst>
              </p:cNvPr>
              <p:cNvSpPr/>
              <p:nvPr/>
            </p:nvSpPr>
            <p:spPr bwMode="auto">
              <a:xfrm>
                <a:off x="9058600" y="5186236"/>
                <a:ext cx="426480" cy="914400"/>
              </a:xfrm>
              <a:prstGeom prst="cube">
                <a:avLst>
                  <a:gd name="adj" fmla="val 54371"/>
                </a:avLst>
              </a:prstGeom>
              <a:grp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grpSp>
        <p:grpSp>
          <p:nvGrpSpPr>
            <p:cNvPr id="80" name="Group 79">
              <a:extLst>
                <a:ext uri="{FF2B5EF4-FFF2-40B4-BE49-F238E27FC236}">
                  <a16:creationId xmlns:a16="http://schemas.microsoft.com/office/drawing/2014/main" id="{E762C4E0-5301-489A-91C5-9183B6EF54A9}"/>
                </a:ext>
              </a:extLst>
            </p:cNvPr>
            <p:cNvGrpSpPr/>
            <p:nvPr/>
          </p:nvGrpSpPr>
          <p:grpSpPr>
            <a:xfrm>
              <a:off x="9262517" y="2128936"/>
              <a:ext cx="426480" cy="3527200"/>
              <a:chOff x="9262517" y="2573436"/>
              <a:chExt cx="426480" cy="3527200"/>
            </a:xfrm>
            <a:solidFill>
              <a:schemeClr val="accent6"/>
            </a:solidFill>
          </p:grpSpPr>
          <p:sp>
            <p:nvSpPr>
              <p:cNvPr id="98" name="Cube 97">
                <a:extLst>
                  <a:ext uri="{FF2B5EF4-FFF2-40B4-BE49-F238E27FC236}">
                    <a16:creationId xmlns:a16="http://schemas.microsoft.com/office/drawing/2014/main" id="{BA6E8AA6-6F31-4E5C-89D2-D8EBC28C2D09}"/>
                  </a:ext>
                </a:extLst>
              </p:cNvPr>
              <p:cNvSpPr/>
              <p:nvPr/>
            </p:nvSpPr>
            <p:spPr bwMode="auto">
              <a:xfrm>
                <a:off x="9262517" y="2573436"/>
                <a:ext cx="426480" cy="914400"/>
              </a:xfrm>
              <a:prstGeom prst="cube">
                <a:avLst>
                  <a:gd name="adj" fmla="val 54371"/>
                </a:avLst>
              </a:prstGeom>
              <a:solidFill>
                <a:srgbClr val="0070C0"/>
              </a:solidFill>
              <a:ln w="12700" cap="flat" cmpd="sng" algn="ctr">
                <a:solidFill>
                  <a:srgbClr val="FF0000"/>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sp>
            <p:nvSpPr>
              <p:cNvPr id="99" name="Cube 98">
                <a:extLst>
                  <a:ext uri="{FF2B5EF4-FFF2-40B4-BE49-F238E27FC236}">
                    <a16:creationId xmlns:a16="http://schemas.microsoft.com/office/drawing/2014/main" id="{80D3D8B2-40EB-403E-9B3C-C31148873419}"/>
                  </a:ext>
                </a:extLst>
              </p:cNvPr>
              <p:cNvSpPr/>
              <p:nvPr/>
            </p:nvSpPr>
            <p:spPr bwMode="auto">
              <a:xfrm>
                <a:off x="9262517" y="3879836"/>
                <a:ext cx="426480" cy="914400"/>
              </a:xfrm>
              <a:prstGeom prst="cube">
                <a:avLst>
                  <a:gd name="adj" fmla="val 54371"/>
                </a:avLst>
              </a:prstGeom>
              <a:solidFill>
                <a:srgbClr val="0070C0"/>
              </a:solid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sp>
            <p:nvSpPr>
              <p:cNvPr id="100" name="Cube 99">
                <a:extLst>
                  <a:ext uri="{FF2B5EF4-FFF2-40B4-BE49-F238E27FC236}">
                    <a16:creationId xmlns:a16="http://schemas.microsoft.com/office/drawing/2014/main" id="{2E7BE877-0BFE-4A54-BF92-0E0C6F35D3CE}"/>
                  </a:ext>
                </a:extLst>
              </p:cNvPr>
              <p:cNvSpPr/>
              <p:nvPr/>
            </p:nvSpPr>
            <p:spPr bwMode="auto">
              <a:xfrm>
                <a:off x="9262517" y="5186236"/>
                <a:ext cx="426480" cy="914400"/>
              </a:xfrm>
              <a:prstGeom prst="cube">
                <a:avLst>
                  <a:gd name="adj" fmla="val 54371"/>
                </a:avLst>
              </a:prstGeom>
              <a:solidFill>
                <a:srgbClr val="0070C0"/>
              </a:solid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grpSp>
        <p:sp>
          <p:nvSpPr>
            <p:cNvPr id="81" name="Arrow: Right 80">
              <a:extLst>
                <a:ext uri="{FF2B5EF4-FFF2-40B4-BE49-F238E27FC236}">
                  <a16:creationId xmlns:a16="http://schemas.microsoft.com/office/drawing/2014/main" id="{720E36F1-5AAE-44E3-8DB7-7AAC63D5A964}"/>
                </a:ext>
              </a:extLst>
            </p:cNvPr>
            <p:cNvSpPr/>
            <p:nvPr/>
          </p:nvSpPr>
          <p:spPr bwMode="auto">
            <a:xfrm>
              <a:off x="8419884" y="2523740"/>
              <a:ext cx="532389" cy="235745"/>
            </a:xfrm>
            <a:prstGeom prst="rightArrow">
              <a:avLst/>
            </a:prstGeom>
            <a:solidFill>
              <a:schemeClr val="tx1">
                <a:lumMod val="50000"/>
                <a:lumOff val="50000"/>
              </a:schemeClr>
            </a:solidFill>
            <a:ln w="9525" cap="flat" cmpd="sng" algn="ctr">
              <a:noFill/>
              <a:prstDash val="solid"/>
              <a:round/>
              <a:headEnd type="none" w="med" len="med"/>
              <a:tailEnd type="none" w="med" len="med"/>
            </a:ln>
            <a:effectLst>
              <a:outerShdw dist="35921" dir="2700000" algn="ctr" rotWithShape="0">
                <a:srgbClr val="AFAFAF"/>
              </a:outerShdw>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sp>
          <p:nvSpPr>
            <p:cNvPr id="82" name="TextBox 81">
              <a:extLst>
                <a:ext uri="{FF2B5EF4-FFF2-40B4-BE49-F238E27FC236}">
                  <a16:creationId xmlns:a16="http://schemas.microsoft.com/office/drawing/2014/main" id="{BA9C8270-4165-4F7E-84E7-5650045C4876}"/>
                </a:ext>
              </a:extLst>
            </p:cNvPr>
            <p:cNvSpPr txBox="1"/>
            <p:nvPr/>
          </p:nvSpPr>
          <p:spPr>
            <a:xfrm>
              <a:off x="8353176" y="2251838"/>
              <a:ext cx="883578" cy="307777"/>
            </a:xfrm>
            <a:prstGeom prst="rect">
              <a:avLst/>
            </a:prstGeom>
            <a:noFill/>
          </p:spPr>
          <p:txBody>
            <a:bodyPr wrap="square" rtlCol="0">
              <a:spAutoFit/>
            </a:bodyPr>
            <a:lstStyle/>
            <a:p>
              <a:r>
                <a:rPr lang="en-US" sz="1400" dirty="0">
                  <a:latin typeface="Segoe UI Light" panose="020B0502040204020203" pitchFamily="34" charset="0"/>
                  <a:cs typeface="Segoe UI Light" panose="020B0502040204020203" pitchFamily="34" charset="0"/>
                </a:rPr>
                <a:t>Conv.</a:t>
              </a:r>
            </a:p>
          </p:txBody>
        </p:sp>
        <p:sp>
          <p:nvSpPr>
            <p:cNvPr id="83" name="Arrow: Right 82">
              <a:extLst>
                <a:ext uri="{FF2B5EF4-FFF2-40B4-BE49-F238E27FC236}">
                  <a16:creationId xmlns:a16="http://schemas.microsoft.com/office/drawing/2014/main" id="{9A50673C-F830-4205-AE89-0F44A12D8901}"/>
                </a:ext>
              </a:extLst>
            </p:cNvPr>
            <p:cNvSpPr/>
            <p:nvPr/>
          </p:nvSpPr>
          <p:spPr bwMode="auto">
            <a:xfrm>
              <a:off x="8419884" y="3802413"/>
              <a:ext cx="532389" cy="235745"/>
            </a:xfrm>
            <a:prstGeom prst="rightArrow">
              <a:avLst/>
            </a:prstGeom>
            <a:solidFill>
              <a:schemeClr val="tx1">
                <a:lumMod val="50000"/>
                <a:lumOff val="50000"/>
              </a:schemeClr>
            </a:solidFill>
            <a:ln w="9525" cap="flat" cmpd="sng" algn="ctr">
              <a:noFill/>
              <a:prstDash val="solid"/>
              <a:round/>
              <a:headEnd type="none" w="med" len="med"/>
              <a:tailEnd type="none" w="med" len="med"/>
            </a:ln>
            <a:effectLst>
              <a:outerShdw dist="35921" dir="2700000" algn="ctr" rotWithShape="0">
                <a:srgbClr val="AFAFAF"/>
              </a:outerShdw>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sp>
          <p:nvSpPr>
            <p:cNvPr id="84" name="TextBox 83">
              <a:extLst>
                <a:ext uri="{FF2B5EF4-FFF2-40B4-BE49-F238E27FC236}">
                  <a16:creationId xmlns:a16="http://schemas.microsoft.com/office/drawing/2014/main" id="{8FA8BA51-43D3-409C-A438-F2E8E7F17BC1}"/>
                </a:ext>
              </a:extLst>
            </p:cNvPr>
            <p:cNvSpPr txBox="1"/>
            <p:nvPr/>
          </p:nvSpPr>
          <p:spPr>
            <a:xfrm>
              <a:off x="8353176" y="3530511"/>
              <a:ext cx="883578" cy="307777"/>
            </a:xfrm>
            <a:prstGeom prst="rect">
              <a:avLst/>
            </a:prstGeom>
            <a:noFill/>
          </p:spPr>
          <p:txBody>
            <a:bodyPr wrap="square" rtlCol="0">
              <a:spAutoFit/>
            </a:bodyPr>
            <a:lstStyle/>
            <a:p>
              <a:r>
                <a:rPr lang="en-US" sz="1400" dirty="0">
                  <a:latin typeface="Segoe UI Light" panose="020B0502040204020203" pitchFamily="34" charset="0"/>
                  <a:cs typeface="Segoe UI Light" panose="020B0502040204020203" pitchFamily="34" charset="0"/>
                </a:rPr>
                <a:t>Conv.</a:t>
              </a:r>
            </a:p>
          </p:txBody>
        </p:sp>
        <p:sp>
          <p:nvSpPr>
            <p:cNvPr id="85" name="Arrow: Right 84">
              <a:extLst>
                <a:ext uri="{FF2B5EF4-FFF2-40B4-BE49-F238E27FC236}">
                  <a16:creationId xmlns:a16="http://schemas.microsoft.com/office/drawing/2014/main" id="{406AF4E6-24E5-4B4E-834F-3A21B58C454D}"/>
                </a:ext>
              </a:extLst>
            </p:cNvPr>
            <p:cNvSpPr/>
            <p:nvPr/>
          </p:nvSpPr>
          <p:spPr bwMode="auto">
            <a:xfrm>
              <a:off x="8419884" y="5136839"/>
              <a:ext cx="532389" cy="235745"/>
            </a:xfrm>
            <a:prstGeom prst="rightArrow">
              <a:avLst/>
            </a:prstGeom>
            <a:solidFill>
              <a:schemeClr val="tx1">
                <a:lumMod val="50000"/>
                <a:lumOff val="50000"/>
              </a:schemeClr>
            </a:solidFill>
            <a:ln w="9525" cap="flat" cmpd="sng" algn="ctr">
              <a:noFill/>
              <a:prstDash val="solid"/>
              <a:round/>
              <a:headEnd type="none" w="med" len="med"/>
              <a:tailEnd type="none" w="med" len="med"/>
            </a:ln>
            <a:effectLst>
              <a:outerShdw dist="35921" dir="2700000" algn="ctr" rotWithShape="0">
                <a:srgbClr val="AFAFAF"/>
              </a:outerShdw>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sp>
          <p:nvSpPr>
            <p:cNvPr id="86" name="TextBox 85">
              <a:extLst>
                <a:ext uri="{FF2B5EF4-FFF2-40B4-BE49-F238E27FC236}">
                  <a16:creationId xmlns:a16="http://schemas.microsoft.com/office/drawing/2014/main" id="{A9969973-E7C0-47DE-A04F-0356FEBE4405}"/>
                </a:ext>
              </a:extLst>
            </p:cNvPr>
            <p:cNvSpPr txBox="1"/>
            <p:nvPr/>
          </p:nvSpPr>
          <p:spPr>
            <a:xfrm>
              <a:off x="8353176" y="4864937"/>
              <a:ext cx="883578" cy="307777"/>
            </a:xfrm>
            <a:prstGeom prst="rect">
              <a:avLst/>
            </a:prstGeom>
            <a:noFill/>
          </p:spPr>
          <p:txBody>
            <a:bodyPr wrap="square" rtlCol="0">
              <a:spAutoFit/>
            </a:bodyPr>
            <a:lstStyle/>
            <a:p>
              <a:r>
                <a:rPr lang="en-US" sz="1400" dirty="0">
                  <a:latin typeface="Segoe UI Light" panose="020B0502040204020203" pitchFamily="34" charset="0"/>
                  <a:cs typeface="Segoe UI Light" panose="020B0502040204020203" pitchFamily="34" charset="0"/>
                </a:rPr>
                <a:t>Conv.</a:t>
              </a:r>
            </a:p>
          </p:txBody>
        </p:sp>
        <p:grpSp>
          <p:nvGrpSpPr>
            <p:cNvPr id="87" name="Group 86">
              <a:extLst>
                <a:ext uri="{FF2B5EF4-FFF2-40B4-BE49-F238E27FC236}">
                  <a16:creationId xmlns:a16="http://schemas.microsoft.com/office/drawing/2014/main" id="{20D34652-A96F-443F-9573-25B78DAD46D2}"/>
                </a:ext>
              </a:extLst>
            </p:cNvPr>
            <p:cNvGrpSpPr/>
            <p:nvPr/>
          </p:nvGrpSpPr>
          <p:grpSpPr>
            <a:xfrm>
              <a:off x="10495995" y="3460078"/>
              <a:ext cx="834312" cy="914400"/>
              <a:chOff x="10495995" y="3904578"/>
              <a:chExt cx="834312" cy="914400"/>
            </a:xfrm>
            <a:solidFill>
              <a:srgbClr val="00B050"/>
            </a:solidFill>
          </p:grpSpPr>
          <p:sp>
            <p:nvSpPr>
              <p:cNvPr id="95" name="Cube 94">
                <a:extLst>
                  <a:ext uri="{FF2B5EF4-FFF2-40B4-BE49-F238E27FC236}">
                    <a16:creationId xmlns:a16="http://schemas.microsoft.com/office/drawing/2014/main" id="{7BC3ACFF-579F-4C2C-8031-CDEA53C6AAB6}"/>
                  </a:ext>
                </a:extLst>
              </p:cNvPr>
              <p:cNvSpPr/>
              <p:nvPr/>
            </p:nvSpPr>
            <p:spPr bwMode="auto">
              <a:xfrm>
                <a:off x="10495995" y="3904578"/>
                <a:ext cx="426480" cy="914400"/>
              </a:xfrm>
              <a:prstGeom prst="cube">
                <a:avLst>
                  <a:gd name="adj" fmla="val 54371"/>
                </a:avLst>
              </a:prstGeom>
              <a:grp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sp>
            <p:nvSpPr>
              <p:cNvPr id="96" name="Cube 95">
                <a:extLst>
                  <a:ext uri="{FF2B5EF4-FFF2-40B4-BE49-F238E27FC236}">
                    <a16:creationId xmlns:a16="http://schemas.microsoft.com/office/drawing/2014/main" id="{6802B7C4-C40B-4502-BA6B-585A0E36379C}"/>
                  </a:ext>
                </a:extLst>
              </p:cNvPr>
              <p:cNvSpPr/>
              <p:nvPr/>
            </p:nvSpPr>
            <p:spPr bwMode="auto">
              <a:xfrm>
                <a:off x="10699912" y="3904578"/>
                <a:ext cx="426480" cy="914400"/>
              </a:xfrm>
              <a:prstGeom prst="cube">
                <a:avLst>
                  <a:gd name="adj" fmla="val 54371"/>
                </a:avLst>
              </a:prstGeom>
              <a:grp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sp>
            <p:nvSpPr>
              <p:cNvPr id="97" name="Cube 96">
                <a:extLst>
                  <a:ext uri="{FF2B5EF4-FFF2-40B4-BE49-F238E27FC236}">
                    <a16:creationId xmlns:a16="http://schemas.microsoft.com/office/drawing/2014/main" id="{52DD50B7-C204-4301-A449-452EA7DAE85B}"/>
                  </a:ext>
                </a:extLst>
              </p:cNvPr>
              <p:cNvSpPr/>
              <p:nvPr/>
            </p:nvSpPr>
            <p:spPr bwMode="auto">
              <a:xfrm>
                <a:off x="10903827" y="3904578"/>
                <a:ext cx="426480" cy="914400"/>
              </a:xfrm>
              <a:prstGeom prst="cube">
                <a:avLst>
                  <a:gd name="adj" fmla="val 54371"/>
                </a:avLst>
              </a:prstGeom>
              <a:grp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grpSp>
        <p:grpSp>
          <p:nvGrpSpPr>
            <p:cNvPr id="88" name="Group 87">
              <a:extLst>
                <a:ext uri="{FF2B5EF4-FFF2-40B4-BE49-F238E27FC236}">
                  <a16:creationId xmlns:a16="http://schemas.microsoft.com/office/drawing/2014/main" id="{56D8B7D4-6A6B-453D-9491-B4D53FA44EA5}"/>
                </a:ext>
              </a:extLst>
            </p:cNvPr>
            <p:cNvGrpSpPr/>
            <p:nvPr/>
          </p:nvGrpSpPr>
          <p:grpSpPr>
            <a:xfrm>
              <a:off x="11105956" y="3460078"/>
              <a:ext cx="834312" cy="914400"/>
              <a:chOff x="11131356" y="3904578"/>
              <a:chExt cx="834312" cy="914400"/>
            </a:xfrm>
            <a:solidFill>
              <a:schemeClr val="accent6"/>
            </a:solidFill>
          </p:grpSpPr>
          <p:sp>
            <p:nvSpPr>
              <p:cNvPr id="92" name="Cube 91">
                <a:extLst>
                  <a:ext uri="{FF2B5EF4-FFF2-40B4-BE49-F238E27FC236}">
                    <a16:creationId xmlns:a16="http://schemas.microsoft.com/office/drawing/2014/main" id="{DB88DC6D-AA38-4554-81FD-41D1F003EF6A}"/>
                  </a:ext>
                </a:extLst>
              </p:cNvPr>
              <p:cNvSpPr/>
              <p:nvPr/>
            </p:nvSpPr>
            <p:spPr bwMode="auto">
              <a:xfrm>
                <a:off x="11131356" y="3904578"/>
                <a:ext cx="426480" cy="914400"/>
              </a:xfrm>
              <a:prstGeom prst="cube">
                <a:avLst>
                  <a:gd name="adj" fmla="val 54371"/>
                </a:avLst>
              </a:prstGeom>
              <a:solidFill>
                <a:srgbClr val="0070C0"/>
              </a:solidFill>
              <a:ln w="12700" cap="flat" cmpd="sng" algn="ctr">
                <a:solidFill>
                  <a:srgbClr val="FF0000"/>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sp>
            <p:nvSpPr>
              <p:cNvPr id="93" name="Cube 92">
                <a:extLst>
                  <a:ext uri="{FF2B5EF4-FFF2-40B4-BE49-F238E27FC236}">
                    <a16:creationId xmlns:a16="http://schemas.microsoft.com/office/drawing/2014/main" id="{5C4642C1-4F54-478E-B1F3-B246EC7237DD}"/>
                  </a:ext>
                </a:extLst>
              </p:cNvPr>
              <p:cNvSpPr/>
              <p:nvPr/>
            </p:nvSpPr>
            <p:spPr bwMode="auto">
              <a:xfrm>
                <a:off x="11335273" y="3904578"/>
                <a:ext cx="426480" cy="914400"/>
              </a:xfrm>
              <a:prstGeom prst="cube">
                <a:avLst>
                  <a:gd name="adj" fmla="val 54371"/>
                </a:avLst>
              </a:prstGeom>
              <a:solidFill>
                <a:srgbClr val="0070C0"/>
              </a:solid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sp>
            <p:nvSpPr>
              <p:cNvPr id="94" name="Cube 93">
                <a:extLst>
                  <a:ext uri="{FF2B5EF4-FFF2-40B4-BE49-F238E27FC236}">
                    <a16:creationId xmlns:a16="http://schemas.microsoft.com/office/drawing/2014/main" id="{3DB4E6D2-478C-4C37-9CD8-275BCD42C005}"/>
                  </a:ext>
                </a:extLst>
              </p:cNvPr>
              <p:cNvSpPr/>
              <p:nvPr/>
            </p:nvSpPr>
            <p:spPr bwMode="auto">
              <a:xfrm>
                <a:off x="11539188" y="3904578"/>
                <a:ext cx="426480" cy="914400"/>
              </a:xfrm>
              <a:prstGeom prst="cube">
                <a:avLst>
                  <a:gd name="adj" fmla="val 54371"/>
                </a:avLst>
              </a:prstGeom>
              <a:solidFill>
                <a:srgbClr val="0070C0"/>
              </a:solid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grpSp>
        <p:sp>
          <p:nvSpPr>
            <p:cNvPr id="89" name="Arrow: Right 88">
              <a:extLst>
                <a:ext uri="{FF2B5EF4-FFF2-40B4-BE49-F238E27FC236}">
                  <a16:creationId xmlns:a16="http://schemas.microsoft.com/office/drawing/2014/main" id="{C010B32E-B3EA-4938-A073-C6229F0BC2EB}"/>
                </a:ext>
              </a:extLst>
            </p:cNvPr>
            <p:cNvSpPr/>
            <p:nvPr/>
          </p:nvSpPr>
          <p:spPr bwMode="auto">
            <a:xfrm>
              <a:off x="9884038" y="3891836"/>
              <a:ext cx="532389" cy="235745"/>
            </a:xfrm>
            <a:prstGeom prst="rightArrow">
              <a:avLst/>
            </a:prstGeom>
            <a:solidFill>
              <a:schemeClr val="tx1">
                <a:lumMod val="50000"/>
                <a:lumOff val="50000"/>
              </a:schemeClr>
            </a:solidFill>
            <a:ln w="9525" cap="flat" cmpd="sng" algn="ctr">
              <a:noFill/>
              <a:prstDash val="solid"/>
              <a:round/>
              <a:headEnd type="none" w="med" len="med"/>
              <a:tailEnd type="none" w="med" len="med"/>
            </a:ln>
            <a:effectLst>
              <a:outerShdw dist="35921" dir="2700000" algn="ctr" rotWithShape="0">
                <a:srgbClr val="AFAFAF"/>
              </a:outerShdw>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dirty="0">
                <a:ln>
                  <a:noFill/>
                </a:ln>
                <a:solidFill>
                  <a:schemeClr val="tx1"/>
                </a:solidFill>
                <a:effectLst/>
                <a:latin typeface="Verdana" pitchFamily="34" charset="0"/>
              </a:endParaRPr>
            </a:p>
          </p:txBody>
        </p:sp>
        <p:sp>
          <p:nvSpPr>
            <p:cNvPr id="90" name="TextBox 89">
              <a:extLst>
                <a:ext uri="{FF2B5EF4-FFF2-40B4-BE49-F238E27FC236}">
                  <a16:creationId xmlns:a16="http://schemas.microsoft.com/office/drawing/2014/main" id="{31CF713B-BB99-4229-A1B8-2DC65AA10484}"/>
                </a:ext>
              </a:extLst>
            </p:cNvPr>
            <p:cNvSpPr txBox="1"/>
            <p:nvPr/>
          </p:nvSpPr>
          <p:spPr>
            <a:xfrm>
              <a:off x="9770874" y="3637566"/>
              <a:ext cx="883578" cy="307777"/>
            </a:xfrm>
            <a:prstGeom prst="rect">
              <a:avLst/>
            </a:prstGeom>
            <a:noFill/>
          </p:spPr>
          <p:txBody>
            <a:bodyPr wrap="square" rtlCol="0">
              <a:spAutoFit/>
            </a:bodyPr>
            <a:lstStyle/>
            <a:p>
              <a:r>
                <a:rPr lang="en-US" sz="1400" dirty="0">
                  <a:latin typeface="Segoe UI Light" panose="020B0502040204020203" pitchFamily="34" charset="0"/>
                  <a:cs typeface="Segoe UI Light" panose="020B0502040204020203" pitchFamily="34" charset="0"/>
                </a:rPr>
                <a:t>Concat.</a:t>
              </a:r>
            </a:p>
          </p:txBody>
        </p:sp>
      </p:grpSp>
      <p:cxnSp>
        <p:nvCxnSpPr>
          <p:cNvPr id="3" name="Straight Arrow Connector 2">
            <a:extLst>
              <a:ext uri="{FF2B5EF4-FFF2-40B4-BE49-F238E27FC236}">
                <a16:creationId xmlns:a16="http://schemas.microsoft.com/office/drawing/2014/main" id="{CCCD1A0C-C610-4794-9528-36033137D768}"/>
              </a:ext>
            </a:extLst>
          </p:cNvPr>
          <p:cNvCxnSpPr>
            <a:cxnSpLocks/>
            <a:stCxn id="98" idx="4"/>
          </p:cNvCxnSpPr>
          <p:nvPr/>
        </p:nvCxnSpPr>
        <p:spPr>
          <a:xfrm>
            <a:off x="9457116" y="2328307"/>
            <a:ext cx="1852757" cy="935489"/>
          </a:xfrm>
          <a:prstGeom prst="straightConnector1">
            <a:avLst/>
          </a:prstGeom>
          <a:ln w="25400">
            <a:solidFill>
              <a:srgbClr val="FF0000"/>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42F4D7D3-BC4C-4DF6-88B9-14C6586FD1E3}"/>
              </a:ext>
            </a:extLst>
          </p:cNvPr>
          <p:cNvCxnSpPr>
            <a:endCxn id="50" idx="2"/>
          </p:cNvCxnSpPr>
          <p:nvPr/>
        </p:nvCxnSpPr>
        <p:spPr>
          <a:xfrm flipV="1">
            <a:off x="457199" y="2758986"/>
            <a:ext cx="1833148" cy="302580"/>
          </a:xfrm>
          <a:prstGeom prst="straightConnector1">
            <a:avLst/>
          </a:prstGeom>
          <a:ln w="25400">
            <a:solidFill>
              <a:srgbClr val="FF0000"/>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E34DDC24-1705-46D0-BEBA-724C7B13929B}"/>
              </a:ext>
            </a:extLst>
          </p:cNvPr>
          <p:cNvCxnSpPr>
            <a:endCxn id="70" idx="3"/>
          </p:cNvCxnSpPr>
          <p:nvPr/>
        </p:nvCxnSpPr>
        <p:spPr>
          <a:xfrm>
            <a:off x="2290347" y="2794609"/>
            <a:ext cx="1723687" cy="305636"/>
          </a:xfrm>
          <a:prstGeom prst="straightConnector1">
            <a:avLst/>
          </a:prstGeom>
          <a:ln w="254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CE88C128-FE74-4FE6-9976-250C86FC5DC3}"/>
              </a:ext>
            </a:extLst>
          </p:cNvPr>
          <p:cNvCxnSpPr>
            <a:stCxn id="70" idx="3"/>
          </p:cNvCxnSpPr>
          <p:nvPr/>
        </p:nvCxnSpPr>
        <p:spPr>
          <a:xfrm flipV="1">
            <a:off x="4014034" y="3080650"/>
            <a:ext cx="1670803" cy="19595"/>
          </a:xfrm>
          <a:prstGeom prst="straightConnector1">
            <a:avLst/>
          </a:prstGeom>
          <a:ln w="25400">
            <a:solidFill>
              <a:srgbClr val="FF0000"/>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E07639A9-2509-4C27-93D7-632E9ED8F3AB}"/>
              </a:ext>
            </a:extLst>
          </p:cNvPr>
          <p:cNvCxnSpPr/>
          <p:nvPr/>
        </p:nvCxnSpPr>
        <p:spPr>
          <a:xfrm flipV="1">
            <a:off x="5684837" y="2385715"/>
            <a:ext cx="1961274" cy="694935"/>
          </a:xfrm>
          <a:prstGeom prst="straightConnector1">
            <a:avLst/>
          </a:prstGeom>
          <a:ln w="25400">
            <a:solidFill>
              <a:srgbClr val="FF0000"/>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CD518DC1-4182-4D48-B60F-1DE8709E42C2}"/>
              </a:ext>
            </a:extLst>
          </p:cNvPr>
          <p:cNvCxnSpPr>
            <a:cxnSpLocks/>
            <a:stCxn id="107" idx="2"/>
            <a:endCxn id="98" idx="4"/>
          </p:cNvCxnSpPr>
          <p:nvPr/>
        </p:nvCxnSpPr>
        <p:spPr>
          <a:xfrm>
            <a:off x="7646111" y="2328307"/>
            <a:ext cx="1811005" cy="0"/>
          </a:xfrm>
          <a:prstGeom prst="straightConnector1">
            <a:avLst/>
          </a:prstGeom>
          <a:ln w="254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86353ACF-F619-478A-B8C5-B80C49EF59A8}"/>
              </a:ext>
            </a:extLst>
          </p:cNvPr>
          <p:cNvSpPr>
            <a:spLocks noGrp="1"/>
          </p:cNvSpPr>
          <p:nvPr>
            <p:ph type="sldNum" sz="quarter" idx="4"/>
          </p:nvPr>
        </p:nvSpPr>
        <p:spPr/>
        <p:txBody>
          <a:bodyPr/>
          <a:lstStyle/>
          <a:p>
            <a:pPr algn="ctr"/>
            <a:fld id="{1BA29183-7CD2-4C0C-A7F1-D2FD10734D96}" type="slidenum">
              <a:rPr lang="en-US" smtClean="0"/>
              <a:pPr algn="ctr"/>
              <a:t>74</a:t>
            </a:fld>
            <a:endParaRPr lang="en-US" dirty="0"/>
          </a:p>
        </p:txBody>
      </p:sp>
    </p:spTree>
    <p:extLst>
      <p:ext uri="{BB962C8B-B14F-4D97-AF65-F5344CB8AC3E}">
        <p14:creationId xmlns:p14="http://schemas.microsoft.com/office/powerpoint/2010/main" val="1124382945"/>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457199" y="296862"/>
            <a:ext cx="11522075" cy="794064"/>
          </a:xfrm>
          <a:prstGeom prst="rect">
            <a:avLst/>
          </a:prstGeom>
          <a:noFill/>
        </p:spPr>
        <p:txBody>
          <a:bodyPr wrap="square" lIns="182880" tIns="146304" rIns="182880" bIns="146304" rtlCol="0">
            <a:spAutoFit/>
          </a:bodyPr>
          <a:lstStyle/>
          <a:p>
            <a:pPr algn="ctr">
              <a:lnSpc>
                <a:spcPct val="90000"/>
              </a:lnSpc>
              <a:spcAft>
                <a:spcPts val="600"/>
              </a:spcAft>
            </a:pPr>
            <a:r>
              <a:rPr lang="en-US" sz="3600" dirty="0">
                <a:gradFill>
                  <a:gsLst>
                    <a:gs pos="2917">
                      <a:schemeClr val="tx1"/>
                    </a:gs>
                    <a:gs pos="30000">
                      <a:schemeClr val="tx1"/>
                    </a:gs>
                  </a:gsLst>
                  <a:lin ang="5400000" scaled="0"/>
                </a:gradFill>
              </a:rPr>
              <a:t>Matrix form</a:t>
            </a:r>
          </a:p>
        </p:txBody>
      </p:sp>
      <p:sp>
        <p:nvSpPr>
          <p:cNvPr id="31" name="Rectangle 30">
            <a:extLst>
              <a:ext uri="{FF2B5EF4-FFF2-40B4-BE49-F238E27FC236}">
                <a16:creationId xmlns:a16="http://schemas.microsoft.com/office/drawing/2014/main" id="{3195F495-D111-4B77-B50C-FF9440B839CD}"/>
              </a:ext>
            </a:extLst>
          </p:cNvPr>
          <p:cNvSpPr/>
          <p:nvPr/>
        </p:nvSpPr>
        <p:spPr bwMode="auto">
          <a:xfrm>
            <a:off x="102239" y="1668462"/>
            <a:ext cx="6835217" cy="4114795"/>
          </a:xfrm>
          <a:prstGeom prst="rect">
            <a:avLst/>
          </a:prstGeom>
          <a:gradFill rotWithShape="1">
            <a:gsLst>
              <a:gs pos="0">
                <a:srgbClr val="E4CD9A"/>
              </a:gs>
              <a:gs pos="100000">
                <a:srgbClr val="EEEFD7"/>
              </a:gs>
            </a:gsLst>
            <a:lin ang="2700000" scaled="1"/>
          </a:gradFill>
          <a:ln w="9525" cap="flat" cmpd="sng" algn="ctr">
            <a:noFill/>
            <a:prstDash val="solid"/>
            <a:round/>
            <a:headEnd type="none" w="med" len="med"/>
            <a:tailEnd type="none" w="med" len="med"/>
          </a:ln>
          <a:effectLst>
            <a:outerShdw dist="35921" dir="2700000" algn="ctr" rotWithShape="0">
              <a:srgbClr val="AFAFAF"/>
            </a:outerShdw>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sp>
        <p:nvSpPr>
          <p:cNvPr id="32" name="Arrow: Right 31">
            <a:extLst>
              <a:ext uri="{FF2B5EF4-FFF2-40B4-BE49-F238E27FC236}">
                <a16:creationId xmlns:a16="http://schemas.microsoft.com/office/drawing/2014/main" id="{A3FE26A7-876F-453F-BD4C-4CD90532E761}"/>
              </a:ext>
            </a:extLst>
          </p:cNvPr>
          <p:cNvSpPr/>
          <p:nvPr/>
        </p:nvSpPr>
        <p:spPr bwMode="auto">
          <a:xfrm>
            <a:off x="3250155" y="2558864"/>
            <a:ext cx="532389" cy="235745"/>
          </a:xfrm>
          <a:prstGeom prst="rightArrow">
            <a:avLst/>
          </a:prstGeom>
          <a:solidFill>
            <a:schemeClr val="tx1">
              <a:lumMod val="50000"/>
              <a:lumOff val="50000"/>
            </a:schemeClr>
          </a:solidFill>
          <a:ln w="9525" cap="flat" cmpd="sng" algn="ctr">
            <a:noFill/>
            <a:prstDash val="solid"/>
            <a:round/>
            <a:headEnd type="none" w="med" len="med"/>
            <a:tailEnd type="none" w="med" len="med"/>
          </a:ln>
          <a:effectLst>
            <a:outerShdw dist="35921" dir="2700000" algn="ctr" rotWithShape="0">
              <a:srgbClr val="AFAFAF"/>
            </a:outerShdw>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sp>
        <p:nvSpPr>
          <p:cNvPr id="33" name="Arrow: Right 32">
            <a:extLst>
              <a:ext uri="{FF2B5EF4-FFF2-40B4-BE49-F238E27FC236}">
                <a16:creationId xmlns:a16="http://schemas.microsoft.com/office/drawing/2014/main" id="{657166CF-277C-42B6-8460-B2C518C2295C}"/>
              </a:ext>
            </a:extLst>
          </p:cNvPr>
          <p:cNvSpPr/>
          <p:nvPr/>
        </p:nvSpPr>
        <p:spPr bwMode="auto">
          <a:xfrm>
            <a:off x="3250155" y="4046904"/>
            <a:ext cx="532389" cy="235745"/>
          </a:xfrm>
          <a:prstGeom prst="rightArrow">
            <a:avLst/>
          </a:prstGeom>
          <a:solidFill>
            <a:schemeClr val="tx1">
              <a:lumMod val="50000"/>
              <a:lumOff val="50000"/>
            </a:schemeClr>
          </a:solidFill>
          <a:ln w="9525" cap="flat" cmpd="sng" algn="ctr">
            <a:noFill/>
            <a:prstDash val="solid"/>
            <a:round/>
            <a:headEnd type="none" w="med" len="med"/>
            <a:tailEnd type="none" w="med" len="med"/>
          </a:ln>
          <a:effectLst>
            <a:outerShdw dist="35921" dir="2700000" algn="ctr" rotWithShape="0">
              <a:srgbClr val="AFAFAF"/>
            </a:outerShdw>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sp>
        <p:nvSpPr>
          <p:cNvPr id="34" name="Arrow: Right 33">
            <a:extLst>
              <a:ext uri="{FF2B5EF4-FFF2-40B4-BE49-F238E27FC236}">
                <a16:creationId xmlns:a16="http://schemas.microsoft.com/office/drawing/2014/main" id="{FF2D2982-820F-4977-AD43-0218F748F412}"/>
              </a:ext>
            </a:extLst>
          </p:cNvPr>
          <p:cNvSpPr/>
          <p:nvPr/>
        </p:nvSpPr>
        <p:spPr bwMode="auto">
          <a:xfrm>
            <a:off x="1700966" y="3365666"/>
            <a:ext cx="532389" cy="235745"/>
          </a:xfrm>
          <a:prstGeom prst="rightArrow">
            <a:avLst/>
          </a:prstGeom>
          <a:solidFill>
            <a:schemeClr val="tx1">
              <a:lumMod val="50000"/>
              <a:lumOff val="50000"/>
            </a:schemeClr>
          </a:solidFill>
          <a:ln w="9525" cap="flat" cmpd="sng" algn="ctr">
            <a:noFill/>
            <a:prstDash val="solid"/>
            <a:round/>
            <a:headEnd type="none" w="med" len="med"/>
            <a:tailEnd type="none" w="med" len="med"/>
          </a:ln>
          <a:effectLst>
            <a:outerShdw dist="35921" dir="2700000" algn="ctr" rotWithShape="0">
              <a:srgbClr val="AFAFAF"/>
            </a:outerShdw>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sp>
        <p:nvSpPr>
          <p:cNvPr id="35" name="Arrow: Right 34">
            <a:extLst>
              <a:ext uri="{FF2B5EF4-FFF2-40B4-BE49-F238E27FC236}">
                <a16:creationId xmlns:a16="http://schemas.microsoft.com/office/drawing/2014/main" id="{8D2BB8DC-CB77-48FC-9138-C0B6F66691D9}"/>
              </a:ext>
            </a:extLst>
          </p:cNvPr>
          <p:cNvSpPr/>
          <p:nvPr/>
        </p:nvSpPr>
        <p:spPr bwMode="auto">
          <a:xfrm>
            <a:off x="4758194" y="3365666"/>
            <a:ext cx="532389" cy="235745"/>
          </a:xfrm>
          <a:prstGeom prst="rightArrow">
            <a:avLst/>
          </a:prstGeom>
          <a:solidFill>
            <a:schemeClr val="tx1">
              <a:lumMod val="50000"/>
              <a:lumOff val="50000"/>
            </a:schemeClr>
          </a:solidFill>
          <a:ln w="9525" cap="flat" cmpd="sng" algn="ctr">
            <a:noFill/>
            <a:prstDash val="solid"/>
            <a:round/>
            <a:headEnd type="none" w="med" len="med"/>
            <a:tailEnd type="none" w="med" len="med"/>
          </a:ln>
          <a:effectLst>
            <a:outerShdw dist="35921" dir="2700000" algn="ctr" rotWithShape="0">
              <a:srgbClr val="AFAFAF"/>
            </a:outerShdw>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dirty="0">
              <a:ln>
                <a:noFill/>
              </a:ln>
              <a:solidFill>
                <a:schemeClr val="tx1"/>
              </a:solidFill>
              <a:effectLst/>
              <a:latin typeface="Verdana" pitchFamily="34" charset="0"/>
            </a:endParaRPr>
          </a:p>
        </p:txBody>
      </p:sp>
      <p:sp>
        <p:nvSpPr>
          <p:cNvPr id="36" name="TextBox 35">
            <a:extLst>
              <a:ext uri="{FF2B5EF4-FFF2-40B4-BE49-F238E27FC236}">
                <a16:creationId xmlns:a16="http://schemas.microsoft.com/office/drawing/2014/main" id="{BD74115D-7377-4E8F-9C0C-823B8E4C4D5E}"/>
              </a:ext>
            </a:extLst>
          </p:cNvPr>
          <p:cNvSpPr txBox="1"/>
          <p:nvPr/>
        </p:nvSpPr>
        <p:spPr>
          <a:xfrm>
            <a:off x="1690692" y="3143930"/>
            <a:ext cx="688216" cy="307777"/>
          </a:xfrm>
          <a:prstGeom prst="rect">
            <a:avLst/>
          </a:prstGeom>
          <a:noFill/>
        </p:spPr>
        <p:txBody>
          <a:bodyPr wrap="square" rtlCol="0">
            <a:spAutoFit/>
          </a:bodyPr>
          <a:lstStyle/>
          <a:p>
            <a:r>
              <a:rPr lang="en-US" sz="1400" dirty="0">
                <a:latin typeface="Segoe UI Light" panose="020B0502040204020203" pitchFamily="34" charset="0"/>
                <a:cs typeface="Segoe UI Light" panose="020B0502040204020203" pitchFamily="34" charset="0"/>
              </a:rPr>
              <a:t>Split</a:t>
            </a:r>
          </a:p>
        </p:txBody>
      </p:sp>
      <p:sp>
        <p:nvSpPr>
          <p:cNvPr id="37" name="TextBox 36">
            <a:extLst>
              <a:ext uri="{FF2B5EF4-FFF2-40B4-BE49-F238E27FC236}">
                <a16:creationId xmlns:a16="http://schemas.microsoft.com/office/drawing/2014/main" id="{DDE3B689-141B-4AD5-98F0-4113382F655C}"/>
              </a:ext>
            </a:extLst>
          </p:cNvPr>
          <p:cNvSpPr txBox="1"/>
          <p:nvPr/>
        </p:nvSpPr>
        <p:spPr>
          <a:xfrm>
            <a:off x="4645030" y="3111396"/>
            <a:ext cx="883578" cy="307777"/>
          </a:xfrm>
          <a:prstGeom prst="rect">
            <a:avLst/>
          </a:prstGeom>
          <a:noFill/>
        </p:spPr>
        <p:txBody>
          <a:bodyPr wrap="square" rtlCol="0">
            <a:spAutoFit/>
          </a:bodyPr>
          <a:lstStyle/>
          <a:p>
            <a:r>
              <a:rPr lang="en-US" sz="1400" dirty="0">
                <a:latin typeface="Segoe UI Light" panose="020B0502040204020203" pitchFamily="34" charset="0"/>
                <a:cs typeface="Segoe UI Light" panose="020B0502040204020203" pitchFamily="34" charset="0"/>
              </a:rPr>
              <a:t>Concat.</a:t>
            </a:r>
          </a:p>
        </p:txBody>
      </p:sp>
      <p:sp>
        <p:nvSpPr>
          <p:cNvPr id="38" name="TextBox 37">
            <a:extLst>
              <a:ext uri="{FF2B5EF4-FFF2-40B4-BE49-F238E27FC236}">
                <a16:creationId xmlns:a16="http://schemas.microsoft.com/office/drawing/2014/main" id="{31F44149-2B13-48BE-BAA5-3774164ED3EA}"/>
              </a:ext>
            </a:extLst>
          </p:cNvPr>
          <p:cNvSpPr txBox="1"/>
          <p:nvPr/>
        </p:nvSpPr>
        <p:spPr>
          <a:xfrm>
            <a:off x="3183447" y="2286962"/>
            <a:ext cx="883578" cy="307777"/>
          </a:xfrm>
          <a:prstGeom prst="rect">
            <a:avLst/>
          </a:prstGeom>
          <a:noFill/>
        </p:spPr>
        <p:txBody>
          <a:bodyPr wrap="square" rtlCol="0">
            <a:spAutoFit/>
          </a:bodyPr>
          <a:lstStyle/>
          <a:p>
            <a:r>
              <a:rPr lang="en-US" sz="1400" dirty="0">
                <a:latin typeface="Segoe UI Light" panose="020B0502040204020203" pitchFamily="34" charset="0"/>
                <a:cs typeface="Segoe UI Light" panose="020B0502040204020203" pitchFamily="34" charset="0"/>
              </a:rPr>
              <a:t>Conv.</a:t>
            </a:r>
          </a:p>
        </p:txBody>
      </p:sp>
      <p:sp>
        <p:nvSpPr>
          <p:cNvPr id="39" name="TextBox 38">
            <a:extLst>
              <a:ext uri="{FF2B5EF4-FFF2-40B4-BE49-F238E27FC236}">
                <a16:creationId xmlns:a16="http://schemas.microsoft.com/office/drawing/2014/main" id="{FCDBA0E5-3050-4058-BFE6-D9EF11AE6E12}"/>
              </a:ext>
            </a:extLst>
          </p:cNvPr>
          <p:cNvSpPr txBox="1"/>
          <p:nvPr/>
        </p:nvSpPr>
        <p:spPr>
          <a:xfrm>
            <a:off x="3183447" y="3795550"/>
            <a:ext cx="883578" cy="307777"/>
          </a:xfrm>
          <a:prstGeom prst="rect">
            <a:avLst/>
          </a:prstGeom>
          <a:noFill/>
        </p:spPr>
        <p:txBody>
          <a:bodyPr wrap="square" rtlCol="0">
            <a:spAutoFit/>
          </a:bodyPr>
          <a:lstStyle/>
          <a:p>
            <a:r>
              <a:rPr lang="en-US" sz="1400" dirty="0">
                <a:latin typeface="Segoe UI Light" panose="020B0502040204020203" pitchFamily="34" charset="0"/>
                <a:cs typeface="Segoe UI Light" panose="020B0502040204020203" pitchFamily="34" charset="0"/>
              </a:rPr>
              <a:t>Conv.</a:t>
            </a:r>
          </a:p>
        </p:txBody>
      </p:sp>
      <p:grpSp>
        <p:nvGrpSpPr>
          <p:cNvPr id="41" name="Group 40">
            <a:extLst>
              <a:ext uri="{FF2B5EF4-FFF2-40B4-BE49-F238E27FC236}">
                <a16:creationId xmlns:a16="http://schemas.microsoft.com/office/drawing/2014/main" id="{CAB64E19-3A1D-41CD-9B9C-F1A7B8B8ABF9}"/>
              </a:ext>
            </a:extLst>
          </p:cNvPr>
          <p:cNvGrpSpPr/>
          <p:nvPr/>
        </p:nvGrpSpPr>
        <p:grpSpPr>
          <a:xfrm>
            <a:off x="145023" y="3082796"/>
            <a:ext cx="834312" cy="914400"/>
            <a:chOff x="119623" y="3901066"/>
            <a:chExt cx="834312" cy="914400"/>
          </a:xfrm>
          <a:solidFill>
            <a:srgbClr val="00B050"/>
          </a:solidFill>
        </p:grpSpPr>
        <p:sp>
          <p:nvSpPr>
            <p:cNvPr id="42" name="Cube 41">
              <a:extLst>
                <a:ext uri="{FF2B5EF4-FFF2-40B4-BE49-F238E27FC236}">
                  <a16:creationId xmlns:a16="http://schemas.microsoft.com/office/drawing/2014/main" id="{3BB5592B-C71C-4DA3-A9E9-6170C3A5D69B}"/>
                </a:ext>
              </a:extLst>
            </p:cNvPr>
            <p:cNvSpPr/>
            <p:nvPr/>
          </p:nvSpPr>
          <p:spPr bwMode="auto">
            <a:xfrm>
              <a:off x="119623" y="3901066"/>
              <a:ext cx="426480" cy="914400"/>
            </a:xfrm>
            <a:prstGeom prst="cube">
              <a:avLst>
                <a:gd name="adj" fmla="val 54371"/>
              </a:avLst>
            </a:prstGeom>
            <a:grp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sp>
          <p:nvSpPr>
            <p:cNvPr id="43" name="Cube 42">
              <a:extLst>
                <a:ext uri="{FF2B5EF4-FFF2-40B4-BE49-F238E27FC236}">
                  <a16:creationId xmlns:a16="http://schemas.microsoft.com/office/drawing/2014/main" id="{810C18E3-B0F3-4322-BDA8-7FF96FED0183}"/>
                </a:ext>
              </a:extLst>
            </p:cNvPr>
            <p:cNvSpPr/>
            <p:nvPr/>
          </p:nvSpPr>
          <p:spPr bwMode="auto">
            <a:xfrm>
              <a:off x="323540" y="3901066"/>
              <a:ext cx="426480" cy="914400"/>
            </a:xfrm>
            <a:prstGeom prst="cube">
              <a:avLst>
                <a:gd name="adj" fmla="val 54371"/>
              </a:avLst>
            </a:prstGeom>
            <a:grp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sp>
          <p:nvSpPr>
            <p:cNvPr id="44" name="Cube 43">
              <a:extLst>
                <a:ext uri="{FF2B5EF4-FFF2-40B4-BE49-F238E27FC236}">
                  <a16:creationId xmlns:a16="http://schemas.microsoft.com/office/drawing/2014/main" id="{24BBEF7E-513B-474E-B50F-EF33C70B241D}"/>
                </a:ext>
              </a:extLst>
            </p:cNvPr>
            <p:cNvSpPr/>
            <p:nvPr/>
          </p:nvSpPr>
          <p:spPr bwMode="auto">
            <a:xfrm>
              <a:off x="527455" y="3901066"/>
              <a:ext cx="426480" cy="914400"/>
            </a:xfrm>
            <a:prstGeom prst="cube">
              <a:avLst>
                <a:gd name="adj" fmla="val 54371"/>
              </a:avLst>
            </a:prstGeom>
            <a:grp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grpSp>
      <p:grpSp>
        <p:nvGrpSpPr>
          <p:cNvPr id="45" name="Group 44">
            <a:extLst>
              <a:ext uri="{FF2B5EF4-FFF2-40B4-BE49-F238E27FC236}">
                <a16:creationId xmlns:a16="http://schemas.microsoft.com/office/drawing/2014/main" id="{697FE424-5A5D-4609-8060-5B31717E34BF}"/>
              </a:ext>
            </a:extLst>
          </p:cNvPr>
          <p:cNvGrpSpPr/>
          <p:nvPr/>
        </p:nvGrpSpPr>
        <p:grpSpPr>
          <a:xfrm>
            <a:off x="754984" y="3080650"/>
            <a:ext cx="834312" cy="914400"/>
            <a:chOff x="754984" y="3898920"/>
            <a:chExt cx="834312" cy="914400"/>
          </a:xfrm>
          <a:solidFill>
            <a:srgbClr val="0070C0"/>
          </a:solidFill>
        </p:grpSpPr>
        <p:sp>
          <p:nvSpPr>
            <p:cNvPr id="46" name="Cube 45">
              <a:extLst>
                <a:ext uri="{FF2B5EF4-FFF2-40B4-BE49-F238E27FC236}">
                  <a16:creationId xmlns:a16="http://schemas.microsoft.com/office/drawing/2014/main" id="{A3A8469C-F9AB-490B-BCB8-704C72741E32}"/>
                </a:ext>
              </a:extLst>
            </p:cNvPr>
            <p:cNvSpPr/>
            <p:nvPr/>
          </p:nvSpPr>
          <p:spPr bwMode="auto">
            <a:xfrm>
              <a:off x="754984" y="3898920"/>
              <a:ext cx="426480" cy="914400"/>
            </a:xfrm>
            <a:prstGeom prst="cube">
              <a:avLst>
                <a:gd name="adj" fmla="val 54371"/>
              </a:avLst>
            </a:prstGeom>
            <a:grp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sp>
          <p:nvSpPr>
            <p:cNvPr id="47" name="Cube 46">
              <a:extLst>
                <a:ext uri="{FF2B5EF4-FFF2-40B4-BE49-F238E27FC236}">
                  <a16:creationId xmlns:a16="http://schemas.microsoft.com/office/drawing/2014/main" id="{6D22FEC2-D726-45D8-96AE-5E552F09BE71}"/>
                </a:ext>
              </a:extLst>
            </p:cNvPr>
            <p:cNvSpPr/>
            <p:nvPr/>
          </p:nvSpPr>
          <p:spPr bwMode="auto">
            <a:xfrm>
              <a:off x="958901" y="3898920"/>
              <a:ext cx="426480" cy="914400"/>
            </a:xfrm>
            <a:prstGeom prst="cube">
              <a:avLst>
                <a:gd name="adj" fmla="val 54371"/>
              </a:avLst>
            </a:prstGeom>
            <a:grp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sp>
          <p:nvSpPr>
            <p:cNvPr id="48" name="Cube 47">
              <a:extLst>
                <a:ext uri="{FF2B5EF4-FFF2-40B4-BE49-F238E27FC236}">
                  <a16:creationId xmlns:a16="http://schemas.microsoft.com/office/drawing/2014/main" id="{1CA86286-CC11-4C86-8200-CCFD152C21F9}"/>
                </a:ext>
              </a:extLst>
            </p:cNvPr>
            <p:cNvSpPr/>
            <p:nvPr/>
          </p:nvSpPr>
          <p:spPr bwMode="auto">
            <a:xfrm>
              <a:off x="1162816" y="3898920"/>
              <a:ext cx="426480" cy="914400"/>
            </a:xfrm>
            <a:prstGeom prst="cube">
              <a:avLst>
                <a:gd name="adj" fmla="val 54371"/>
              </a:avLst>
            </a:prstGeom>
            <a:grp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grpSp>
      <p:grpSp>
        <p:nvGrpSpPr>
          <p:cNvPr id="49" name="Group 48">
            <a:extLst>
              <a:ext uri="{FF2B5EF4-FFF2-40B4-BE49-F238E27FC236}">
                <a16:creationId xmlns:a16="http://schemas.microsoft.com/office/drawing/2014/main" id="{6539FDD3-DE6A-4589-889B-9C6F18CABCD2}"/>
              </a:ext>
            </a:extLst>
          </p:cNvPr>
          <p:cNvGrpSpPr/>
          <p:nvPr/>
        </p:nvGrpSpPr>
        <p:grpSpPr>
          <a:xfrm>
            <a:off x="2290347" y="2185845"/>
            <a:ext cx="834312" cy="914400"/>
            <a:chOff x="2290347" y="3004115"/>
            <a:chExt cx="834312" cy="914400"/>
          </a:xfrm>
          <a:solidFill>
            <a:srgbClr val="00B050"/>
          </a:solidFill>
        </p:grpSpPr>
        <p:sp>
          <p:nvSpPr>
            <p:cNvPr id="50" name="Cube 49">
              <a:extLst>
                <a:ext uri="{FF2B5EF4-FFF2-40B4-BE49-F238E27FC236}">
                  <a16:creationId xmlns:a16="http://schemas.microsoft.com/office/drawing/2014/main" id="{EA2D3402-F630-4411-B318-D71B57E4BF20}"/>
                </a:ext>
              </a:extLst>
            </p:cNvPr>
            <p:cNvSpPr/>
            <p:nvPr/>
          </p:nvSpPr>
          <p:spPr bwMode="auto">
            <a:xfrm>
              <a:off x="2290347" y="3004115"/>
              <a:ext cx="426480" cy="914400"/>
            </a:xfrm>
            <a:prstGeom prst="cube">
              <a:avLst>
                <a:gd name="adj" fmla="val 54371"/>
              </a:avLst>
            </a:prstGeom>
            <a:grp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sp>
          <p:nvSpPr>
            <p:cNvPr id="51" name="Cube 50">
              <a:extLst>
                <a:ext uri="{FF2B5EF4-FFF2-40B4-BE49-F238E27FC236}">
                  <a16:creationId xmlns:a16="http://schemas.microsoft.com/office/drawing/2014/main" id="{241C1C65-7D4A-4D2C-8145-B839D65921E1}"/>
                </a:ext>
              </a:extLst>
            </p:cNvPr>
            <p:cNvSpPr/>
            <p:nvPr/>
          </p:nvSpPr>
          <p:spPr bwMode="auto">
            <a:xfrm>
              <a:off x="2494264" y="3004115"/>
              <a:ext cx="426480" cy="914400"/>
            </a:xfrm>
            <a:prstGeom prst="cube">
              <a:avLst>
                <a:gd name="adj" fmla="val 54371"/>
              </a:avLst>
            </a:prstGeom>
            <a:grp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sp>
          <p:nvSpPr>
            <p:cNvPr id="52" name="Cube 51">
              <a:extLst>
                <a:ext uri="{FF2B5EF4-FFF2-40B4-BE49-F238E27FC236}">
                  <a16:creationId xmlns:a16="http://schemas.microsoft.com/office/drawing/2014/main" id="{F875F050-B3FC-41E4-BD3C-89D9838A232E}"/>
                </a:ext>
              </a:extLst>
            </p:cNvPr>
            <p:cNvSpPr/>
            <p:nvPr/>
          </p:nvSpPr>
          <p:spPr bwMode="auto">
            <a:xfrm>
              <a:off x="2698179" y="3004115"/>
              <a:ext cx="426480" cy="914400"/>
            </a:xfrm>
            <a:prstGeom prst="cube">
              <a:avLst>
                <a:gd name="adj" fmla="val 54371"/>
              </a:avLst>
            </a:prstGeom>
            <a:grp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grpSp>
      <p:grpSp>
        <p:nvGrpSpPr>
          <p:cNvPr id="53" name="Group 52">
            <a:extLst>
              <a:ext uri="{FF2B5EF4-FFF2-40B4-BE49-F238E27FC236}">
                <a16:creationId xmlns:a16="http://schemas.microsoft.com/office/drawing/2014/main" id="{995F9C7E-F070-4AC6-A06E-4FEE02FCDB8B}"/>
              </a:ext>
            </a:extLst>
          </p:cNvPr>
          <p:cNvGrpSpPr/>
          <p:nvPr/>
        </p:nvGrpSpPr>
        <p:grpSpPr>
          <a:xfrm>
            <a:off x="2296414" y="3692448"/>
            <a:ext cx="834312" cy="914400"/>
            <a:chOff x="2296414" y="4510718"/>
            <a:chExt cx="834312" cy="914400"/>
          </a:xfrm>
          <a:solidFill>
            <a:srgbClr val="0070C0"/>
          </a:solidFill>
        </p:grpSpPr>
        <p:sp>
          <p:nvSpPr>
            <p:cNvPr id="54" name="Cube 53">
              <a:extLst>
                <a:ext uri="{FF2B5EF4-FFF2-40B4-BE49-F238E27FC236}">
                  <a16:creationId xmlns:a16="http://schemas.microsoft.com/office/drawing/2014/main" id="{B3BC53A3-BC99-48A3-B936-F83C812FA59A}"/>
                </a:ext>
              </a:extLst>
            </p:cNvPr>
            <p:cNvSpPr/>
            <p:nvPr/>
          </p:nvSpPr>
          <p:spPr bwMode="auto">
            <a:xfrm>
              <a:off x="2296414" y="4510718"/>
              <a:ext cx="426480" cy="914400"/>
            </a:xfrm>
            <a:prstGeom prst="cube">
              <a:avLst>
                <a:gd name="adj" fmla="val 54371"/>
              </a:avLst>
            </a:prstGeom>
            <a:grp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sp>
          <p:nvSpPr>
            <p:cNvPr id="55" name="Cube 54">
              <a:extLst>
                <a:ext uri="{FF2B5EF4-FFF2-40B4-BE49-F238E27FC236}">
                  <a16:creationId xmlns:a16="http://schemas.microsoft.com/office/drawing/2014/main" id="{FC9FDDE6-6F98-4DD9-AD1C-3722B3147CD1}"/>
                </a:ext>
              </a:extLst>
            </p:cNvPr>
            <p:cNvSpPr/>
            <p:nvPr/>
          </p:nvSpPr>
          <p:spPr bwMode="auto">
            <a:xfrm>
              <a:off x="2500331" y="4510718"/>
              <a:ext cx="426480" cy="914400"/>
            </a:xfrm>
            <a:prstGeom prst="cube">
              <a:avLst>
                <a:gd name="adj" fmla="val 54371"/>
              </a:avLst>
            </a:prstGeom>
            <a:grp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sp>
          <p:nvSpPr>
            <p:cNvPr id="56" name="Cube 55">
              <a:extLst>
                <a:ext uri="{FF2B5EF4-FFF2-40B4-BE49-F238E27FC236}">
                  <a16:creationId xmlns:a16="http://schemas.microsoft.com/office/drawing/2014/main" id="{B53EA6FF-3556-45A4-A3E5-9BF03886F666}"/>
                </a:ext>
              </a:extLst>
            </p:cNvPr>
            <p:cNvSpPr/>
            <p:nvPr/>
          </p:nvSpPr>
          <p:spPr bwMode="auto">
            <a:xfrm>
              <a:off x="2704246" y="4510718"/>
              <a:ext cx="426480" cy="914400"/>
            </a:xfrm>
            <a:prstGeom prst="cube">
              <a:avLst>
                <a:gd name="adj" fmla="val 54371"/>
              </a:avLst>
            </a:prstGeom>
            <a:grp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grpSp>
      <p:grpSp>
        <p:nvGrpSpPr>
          <p:cNvPr id="57" name="Group 56">
            <a:extLst>
              <a:ext uri="{FF2B5EF4-FFF2-40B4-BE49-F238E27FC236}">
                <a16:creationId xmlns:a16="http://schemas.microsoft.com/office/drawing/2014/main" id="{99FE8049-1E9D-4DBF-994E-CBF0D1CE3185}"/>
              </a:ext>
            </a:extLst>
          </p:cNvPr>
          <p:cNvGrpSpPr/>
          <p:nvPr/>
        </p:nvGrpSpPr>
        <p:grpSpPr>
          <a:xfrm>
            <a:off x="3916735" y="3698423"/>
            <a:ext cx="834312" cy="914400"/>
            <a:chOff x="3916735" y="4516693"/>
            <a:chExt cx="834312" cy="914400"/>
          </a:xfrm>
          <a:solidFill>
            <a:srgbClr val="0070C0"/>
          </a:solidFill>
        </p:grpSpPr>
        <p:sp>
          <p:nvSpPr>
            <p:cNvPr id="58" name="Cube 57">
              <a:extLst>
                <a:ext uri="{FF2B5EF4-FFF2-40B4-BE49-F238E27FC236}">
                  <a16:creationId xmlns:a16="http://schemas.microsoft.com/office/drawing/2014/main" id="{A303F0D6-742B-42C4-B952-D5763224CE21}"/>
                </a:ext>
              </a:extLst>
            </p:cNvPr>
            <p:cNvSpPr/>
            <p:nvPr/>
          </p:nvSpPr>
          <p:spPr bwMode="auto">
            <a:xfrm>
              <a:off x="3916735" y="4516693"/>
              <a:ext cx="426480" cy="914400"/>
            </a:xfrm>
            <a:prstGeom prst="cube">
              <a:avLst>
                <a:gd name="adj" fmla="val 54371"/>
              </a:avLst>
            </a:prstGeom>
            <a:grp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sp>
          <p:nvSpPr>
            <p:cNvPr id="59" name="Cube 58">
              <a:extLst>
                <a:ext uri="{FF2B5EF4-FFF2-40B4-BE49-F238E27FC236}">
                  <a16:creationId xmlns:a16="http://schemas.microsoft.com/office/drawing/2014/main" id="{19BE492D-867E-4373-9251-C41A84F866AF}"/>
                </a:ext>
              </a:extLst>
            </p:cNvPr>
            <p:cNvSpPr/>
            <p:nvPr/>
          </p:nvSpPr>
          <p:spPr bwMode="auto">
            <a:xfrm>
              <a:off x="4120652" y="4516693"/>
              <a:ext cx="426480" cy="914400"/>
            </a:xfrm>
            <a:prstGeom prst="cube">
              <a:avLst>
                <a:gd name="adj" fmla="val 54371"/>
              </a:avLst>
            </a:prstGeom>
            <a:grp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sp>
          <p:nvSpPr>
            <p:cNvPr id="60" name="Cube 59">
              <a:extLst>
                <a:ext uri="{FF2B5EF4-FFF2-40B4-BE49-F238E27FC236}">
                  <a16:creationId xmlns:a16="http://schemas.microsoft.com/office/drawing/2014/main" id="{429B01E4-F293-4855-B934-120FE3AF3EAB}"/>
                </a:ext>
              </a:extLst>
            </p:cNvPr>
            <p:cNvSpPr/>
            <p:nvPr/>
          </p:nvSpPr>
          <p:spPr bwMode="auto">
            <a:xfrm>
              <a:off x="4324567" y="4516693"/>
              <a:ext cx="426480" cy="914400"/>
            </a:xfrm>
            <a:prstGeom prst="cube">
              <a:avLst>
                <a:gd name="adj" fmla="val 54371"/>
              </a:avLst>
            </a:prstGeom>
            <a:grp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grpSp>
      <p:grpSp>
        <p:nvGrpSpPr>
          <p:cNvPr id="61" name="Group 60">
            <a:extLst>
              <a:ext uri="{FF2B5EF4-FFF2-40B4-BE49-F238E27FC236}">
                <a16:creationId xmlns:a16="http://schemas.microsoft.com/office/drawing/2014/main" id="{DC6E2CBB-E92D-400A-95B7-F00560C0FFBC}"/>
              </a:ext>
            </a:extLst>
          </p:cNvPr>
          <p:cNvGrpSpPr/>
          <p:nvPr/>
        </p:nvGrpSpPr>
        <p:grpSpPr>
          <a:xfrm>
            <a:off x="5359000" y="3088454"/>
            <a:ext cx="834312" cy="914400"/>
            <a:chOff x="5359000" y="3906724"/>
            <a:chExt cx="834312" cy="914400"/>
          </a:xfrm>
          <a:solidFill>
            <a:srgbClr val="00B050"/>
          </a:solidFill>
        </p:grpSpPr>
        <p:sp>
          <p:nvSpPr>
            <p:cNvPr id="62" name="Cube 61">
              <a:extLst>
                <a:ext uri="{FF2B5EF4-FFF2-40B4-BE49-F238E27FC236}">
                  <a16:creationId xmlns:a16="http://schemas.microsoft.com/office/drawing/2014/main" id="{50EA3DC4-9293-4A7E-B7DC-029AA48EE750}"/>
                </a:ext>
              </a:extLst>
            </p:cNvPr>
            <p:cNvSpPr/>
            <p:nvPr/>
          </p:nvSpPr>
          <p:spPr bwMode="auto">
            <a:xfrm>
              <a:off x="5359000" y="3906724"/>
              <a:ext cx="426480" cy="914400"/>
            </a:xfrm>
            <a:prstGeom prst="cube">
              <a:avLst>
                <a:gd name="adj" fmla="val 54371"/>
              </a:avLst>
            </a:prstGeom>
            <a:grp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sp>
          <p:nvSpPr>
            <p:cNvPr id="63" name="Cube 62">
              <a:extLst>
                <a:ext uri="{FF2B5EF4-FFF2-40B4-BE49-F238E27FC236}">
                  <a16:creationId xmlns:a16="http://schemas.microsoft.com/office/drawing/2014/main" id="{91209790-19B1-42F1-93D4-DD166CDFFDBC}"/>
                </a:ext>
              </a:extLst>
            </p:cNvPr>
            <p:cNvSpPr/>
            <p:nvPr/>
          </p:nvSpPr>
          <p:spPr bwMode="auto">
            <a:xfrm>
              <a:off x="5562917" y="3906724"/>
              <a:ext cx="426480" cy="914400"/>
            </a:xfrm>
            <a:prstGeom prst="cube">
              <a:avLst>
                <a:gd name="adj" fmla="val 54371"/>
              </a:avLst>
            </a:prstGeom>
            <a:grp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sp>
          <p:nvSpPr>
            <p:cNvPr id="64" name="Cube 63">
              <a:extLst>
                <a:ext uri="{FF2B5EF4-FFF2-40B4-BE49-F238E27FC236}">
                  <a16:creationId xmlns:a16="http://schemas.microsoft.com/office/drawing/2014/main" id="{CC42E642-0EF5-4F64-BF34-98CB1D0F77A4}"/>
                </a:ext>
              </a:extLst>
            </p:cNvPr>
            <p:cNvSpPr/>
            <p:nvPr/>
          </p:nvSpPr>
          <p:spPr bwMode="auto">
            <a:xfrm>
              <a:off x="5766832" y="3906724"/>
              <a:ext cx="426480" cy="914400"/>
            </a:xfrm>
            <a:prstGeom prst="cube">
              <a:avLst>
                <a:gd name="adj" fmla="val 54371"/>
              </a:avLst>
            </a:prstGeom>
            <a:grp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grpSp>
      <p:grpSp>
        <p:nvGrpSpPr>
          <p:cNvPr id="65" name="Group 64">
            <a:extLst>
              <a:ext uri="{FF2B5EF4-FFF2-40B4-BE49-F238E27FC236}">
                <a16:creationId xmlns:a16="http://schemas.microsoft.com/office/drawing/2014/main" id="{D2A5F9ED-5704-463F-979B-EE318F723188}"/>
              </a:ext>
            </a:extLst>
          </p:cNvPr>
          <p:cNvGrpSpPr/>
          <p:nvPr/>
        </p:nvGrpSpPr>
        <p:grpSpPr>
          <a:xfrm>
            <a:off x="5970347" y="3087626"/>
            <a:ext cx="834312" cy="914400"/>
            <a:chOff x="5994361" y="3904578"/>
            <a:chExt cx="834312" cy="914400"/>
          </a:xfrm>
          <a:solidFill>
            <a:srgbClr val="0070C0"/>
          </a:solidFill>
        </p:grpSpPr>
        <p:sp>
          <p:nvSpPr>
            <p:cNvPr id="66" name="Cube 65">
              <a:extLst>
                <a:ext uri="{FF2B5EF4-FFF2-40B4-BE49-F238E27FC236}">
                  <a16:creationId xmlns:a16="http://schemas.microsoft.com/office/drawing/2014/main" id="{B740345D-981C-47B3-A3FE-119FDAA9CEB7}"/>
                </a:ext>
              </a:extLst>
            </p:cNvPr>
            <p:cNvSpPr/>
            <p:nvPr/>
          </p:nvSpPr>
          <p:spPr bwMode="auto">
            <a:xfrm>
              <a:off x="5994361" y="3904578"/>
              <a:ext cx="426480" cy="914400"/>
            </a:xfrm>
            <a:prstGeom prst="cube">
              <a:avLst>
                <a:gd name="adj" fmla="val 54371"/>
              </a:avLst>
            </a:prstGeom>
            <a:grp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sp>
          <p:nvSpPr>
            <p:cNvPr id="67" name="Cube 66">
              <a:extLst>
                <a:ext uri="{FF2B5EF4-FFF2-40B4-BE49-F238E27FC236}">
                  <a16:creationId xmlns:a16="http://schemas.microsoft.com/office/drawing/2014/main" id="{F1898AC9-B8AA-4D3C-AA5E-33411FC99013}"/>
                </a:ext>
              </a:extLst>
            </p:cNvPr>
            <p:cNvSpPr/>
            <p:nvPr/>
          </p:nvSpPr>
          <p:spPr bwMode="auto">
            <a:xfrm>
              <a:off x="6198278" y="3904578"/>
              <a:ext cx="426480" cy="914400"/>
            </a:xfrm>
            <a:prstGeom prst="cube">
              <a:avLst>
                <a:gd name="adj" fmla="val 54371"/>
              </a:avLst>
            </a:prstGeom>
            <a:grp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sp>
          <p:nvSpPr>
            <p:cNvPr id="68" name="Cube 67">
              <a:extLst>
                <a:ext uri="{FF2B5EF4-FFF2-40B4-BE49-F238E27FC236}">
                  <a16:creationId xmlns:a16="http://schemas.microsoft.com/office/drawing/2014/main" id="{603FB8A4-04DD-477F-A37D-ADD62CC5AE57}"/>
                </a:ext>
              </a:extLst>
            </p:cNvPr>
            <p:cNvSpPr/>
            <p:nvPr/>
          </p:nvSpPr>
          <p:spPr bwMode="auto">
            <a:xfrm>
              <a:off x="6402193" y="3904578"/>
              <a:ext cx="426480" cy="914400"/>
            </a:xfrm>
            <a:prstGeom prst="cube">
              <a:avLst>
                <a:gd name="adj" fmla="val 54371"/>
              </a:avLst>
            </a:prstGeom>
            <a:grp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grpSp>
      <p:grpSp>
        <p:nvGrpSpPr>
          <p:cNvPr id="69" name="Group 68">
            <a:extLst>
              <a:ext uri="{FF2B5EF4-FFF2-40B4-BE49-F238E27FC236}">
                <a16:creationId xmlns:a16="http://schemas.microsoft.com/office/drawing/2014/main" id="{A8695F03-0E08-4700-BC43-01F640C147E7}"/>
              </a:ext>
            </a:extLst>
          </p:cNvPr>
          <p:cNvGrpSpPr/>
          <p:nvPr/>
        </p:nvGrpSpPr>
        <p:grpSpPr>
          <a:xfrm>
            <a:off x="3916735" y="2185845"/>
            <a:ext cx="834312" cy="914400"/>
            <a:chOff x="2290347" y="3004115"/>
            <a:chExt cx="834312" cy="914400"/>
          </a:xfrm>
          <a:solidFill>
            <a:srgbClr val="00B050"/>
          </a:solidFill>
        </p:grpSpPr>
        <p:sp>
          <p:nvSpPr>
            <p:cNvPr id="70" name="Cube 69">
              <a:extLst>
                <a:ext uri="{FF2B5EF4-FFF2-40B4-BE49-F238E27FC236}">
                  <a16:creationId xmlns:a16="http://schemas.microsoft.com/office/drawing/2014/main" id="{C34BA947-D7AF-4F3D-A787-B5DC3B5A8AE7}"/>
                </a:ext>
              </a:extLst>
            </p:cNvPr>
            <p:cNvSpPr/>
            <p:nvPr/>
          </p:nvSpPr>
          <p:spPr bwMode="auto">
            <a:xfrm>
              <a:off x="2290347" y="3004115"/>
              <a:ext cx="426480" cy="914400"/>
            </a:xfrm>
            <a:prstGeom prst="cube">
              <a:avLst>
                <a:gd name="adj" fmla="val 54371"/>
              </a:avLst>
            </a:prstGeom>
            <a:grp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sp>
          <p:nvSpPr>
            <p:cNvPr id="71" name="Cube 70">
              <a:extLst>
                <a:ext uri="{FF2B5EF4-FFF2-40B4-BE49-F238E27FC236}">
                  <a16:creationId xmlns:a16="http://schemas.microsoft.com/office/drawing/2014/main" id="{3777FC59-1F85-47DD-AFF7-AC832C6CA838}"/>
                </a:ext>
              </a:extLst>
            </p:cNvPr>
            <p:cNvSpPr/>
            <p:nvPr/>
          </p:nvSpPr>
          <p:spPr bwMode="auto">
            <a:xfrm>
              <a:off x="2494264" y="3004115"/>
              <a:ext cx="426480" cy="914400"/>
            </a:xfrm>
            <a:prstGeom prst="cube">
              <a:avLst>
                <a:gd name="adj" fmla="val 54371"/>
              </a:avLst>
            </a:prstGeom>
            <a:grp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sp>
          <p:nvSpPr>
            <p:cNvPr id="72" name="Cube 71">
              <a:extLst>
                <a:ext uri="{FF2B5EF4-FFF2-40B4-BE49-F238E27FC236}">
                  <a16:creationId xmlns:a16="http://schemas.microsoft.com/office/drawing/2014/main" id="{3020BC6B-C501-4554-800F-755519CC370E}"/>
                </a:ext>
              </a:extLst>
            </p:cNvPr>
            <p:cNvSpPr/>
            <p:nvPr/>
          </p:nvSpPr>
          <p:spPr bwMode="auto">
            <a:xfrm>
              <a:off x="2698179" y="3004115"/>
              <a:ext cx="426480" cy="914400"/>
            </a:xfrm>
            <a:prstGeom prst="cube">
              <a:avLst>
                <a:gd name="adj" fmla="val 54371"/>
              </a:avLst>
            </a:prstGeom>
            <a:grp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grpSp>
      <p:grpSp>
        <p:nvGrpSpPr>
          <p:cNvPr id="73" name="Group 72">
            <a:extLst>
              <a:ext uri="{FF2B5EF4-FFF2-40B4-BE49-F238E27FC236}">
                <a16:creationId xmlns:a16="http://schemas.microsoft.com/office/drawing/2014/main" id="{6FC67D29-DCB4-42C2-BF97-3D1ECFBC5A88}"/>
              </a:ext>
            </a:extLst>
          </p:cNvPr>
          <p:cNvGrpSpPr/>
          <p:nvPr/>
        </p:nvGrpSpPr>
        <p:grpSpPr>
          <a:xfrm>
            <a:off x="6916888" y="1668463"/>
            <a:ext cx="5182183" cy="4114794"/>
            <a:chOff x="6916888" y="2042233"/>
            <a:chExt cx="5182183" cy="4114794"/>
          </a:xfrm>
        </p:grpSpPr>
        <p:sp>
          <p:nvSpPr>
            <p:cNvPr id="74" name="Rectangle 73">
              <a:extLst>
                <a:ext uri="{FF2B5EF4-FFF2-40B4-BE49-F238E27FC236}">
                  <a16:creationId xmlns:a16="http://schemas.microsoft.com/office/drawing/2014/main" id="{2EA1C58E-33E7-4556-A878-9548B1280C51}"/>
                </a:ext>
              </a:extLst>
            </p:cNvPr>
            <p:cNvSpPr/>
            <p:nvPr/>
          </p:nvSpPr>
          <p:spPr bwMode="auto">
            <a:xfrm>
              <a:off x="7049127" y="2042233"/>
              <a:ext cx="5049944" cy="4114794"/>
            </a:xfrm>
            <a:prstGeom prst="rect">
              <a:avLst/>
            </a:prstGeom>
            <a:gradFill rotWithShape="1">
              <a:gsLst>
                <a:gs pos="0">
                  <a:srgbClr val="9FC2DF"/>
                </a:gs>
                <a:gs pos="100000">
                  <a:srgbClr val="EEEFD7"/>
                </a:gs>
              </a:gsLst>
              <a:lin ang="2700000" scaled="1"/>
            </a:gradFill>
            <a:ln w="9525" cap="flat" cmpd="sng" algn="ctr">
              <a:noFill/>
              <a:prstDash val="solid"/>
              <a:round/>
              <a:headEnd type="none" w="med" len="med"/>
              <a:tailEnd type="none" w="med" len="med"/>
            </a:ln>
            <a:effectLst>
              <a:outerShdw dist="35921" dir="2700000" algn="ctr" rotWithShape="0">
                <a:srgbClr val="AFAFAF"/>
              </a:outerShdw>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sp>
          <p:nvSpPr>
            <p:cNvPr id="75" name="Arrow: Right 74">
              <a:extLst>
                <a:ext uri="{FF2B5EF4-FFF2-40B4-BE49-F238E27FC236}">
                  <a16:creationId xmlns:a16="http://schemas.microsoft.com/office/drawing/2014/main" id="{79BEE730-D801-4ADD-BCC6-91AFFA51E851}"/>
                </a:ext>
              </a:extLst>
            </p:cNvPr>
            <p:cNvSpPr/>
            <p:nvPr/>
          </p:nvSpPr>
          <p:spPr bwMode="auto">
            <a:xfrm>
              <a:off x="6982917" y="3739436"/>
              <a:ext cx="532389" cy="235745"/>
            </a:xfrm>
            <a:prstGeom prst="rightArrow">
              <a:avLst/>
            </a:prstGeom>
            <a:solidFill>
              <a:schemeClr val="tx1">
                <a:lumMod val="50000"/>
                <a:lumOff val="50000"/>
              </a:schemeClr>
            </a:solidFill>
            <a:ln w="9525" cap="flat" cmpd="sng" algn="ctr">
              <a:noFill/>
              <a:prstDash val="solid"/>
              <a:round/>
              <a:headEnd type="none" w="med" len="med"/>
              <a:tailEnd type="none" w="med" len="med"/>
            </a:ln>
            <a:effectLst>
              <a:outerShdw dist="35921" dir="2700000" algn="ctr" rotWithShape="0">
                <a:srgbClr val="AFAFAF"/>
              </a:outerShdw>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sp>
          <p:nvSpPr>
            <p:cNvPr id="76" name="TextBox 75">
              <a:extLst>
                <a:ext uri="{FF2B5EF4-FFF2-40B4-BE49-F238E27FC236}">
                  <a16:creationId xmlns:a16="http://schemas.microsoft.com/office/drawing/2014/main" id="{74264AFA-F11C-48FE-92CB-50087F8C8A9D}"/>
                </a:ext>
              </a:extLst>
            </p:cNvPr>
            <p:cNvSpPr txBox="1"/>
            <p:nvPr/>
          </p:nvSpPr>
          <p:spPr>
            <a:xfrm>
              <a:off x="6916888" y="3485166"/>
              <a:ext cx="688216" cy="307777"/>
            </a:xfrm>
            <a:prstGeom prst="rect">
              <a:avLst/>
            </a:prstGeom>
            <a:noFill/>
          </p:spPr>
          <p:txBody>
            <a:bodyPr wrap="square" rtlCol="0">
              <a:spAutoFit/>
            </a:bodyPr>
            <a:lstStyle/>
            <a:p>
              <a:r>
                <a:rPr lang="en-US" sz="1400" dirty="0">
                  <a:latin typeface="Segoe UI Light" panose="020B0502040204020203" pitchFamily="34" charset="0"/>
                  <a:cs typeface="Segoe UI Light" panose="020B0502040204020203" pitchFamily="34" charset="0"/>
                </a:rPr>
                <a:t>Split</a:t>
              </a:r>
            </a:p>
          </p:txBody>
        </p:sp>
        <p:grpSp>
          <p:nvGrpSpPr>
            <p:cNvPr id="77" name="Group 76">
              <a:extLst>
                <a:ext uri="{FF2B5EF4-FFF2-40B4-BE49-F238E27FC236}">
                  <a16:creationId xmlns:a16="http://schemas.microsoft.com/office/drawing/2014/main" id="{B2EA9383-B217-42DA-A17B-2DC97353D6BD}"/>
                </a:ext>
              </a:extLst>
            </p:cNvPr>
            <p:cNvGrpSpPr/>
            <p:nvPr/>
          </p:nvGrpSpPr>
          <p:grpSpPr>
            <a:xfrm>
              <a:off x="7646111" y="2128936"/>
              <a:ext cx="426480" cy="3527200"/>
              <a:chOff x="7646111" y="2573436"/>
              <a:chExt cx="426480" cy="3527200"/>
            </a:xfrm>
            <a:solidFill>
              <a:srgbClr val="00B050"/>
            </a:solidFill>
          </p:grpSpPr>
          <p:sp>
            <p:nvSpPr>
              <p:cNvPr id="107" name="Cube 106">
                <a:extLst>
                  <a:ext uri="{FF2B5EF4-FFF2-40B4-BE49-F238E27FC236}">
                    <a16:creationId xmlns:a16="http://schemas.microsoft.com/office/drawing/2014/main" id="{0AB74890-0308-4B13-B1D8-F3255FB98E8C}"/>
                  </a:ext>
                </a:extLst>
              </p:cNvPr>
              <p:cNvSpPr/>
              <p:nvPr/>
            </p:nvSpPr>
            <p:spPr bwMode="auto">
              <a:xfrm>
                <a:off x="7646111" y="2573436"/>
                <a:ext cx="426480" cy="914400"/>
              </a:xfrm>
              <a:prstGeom prst="cube">
                <a:avLst>
                  <a:gd name="adj" fmla="val 54371"/>
                </a:avLst>
              </a:prstGeom>
              <a:grp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sp>
            <p:nvSpPr>
              <p:cNvPr id="108" name="Cube 107">
                <a:extLst>
                  <a:ext uri="{FF2B5EF4-FFF2-40B4-BE49-F238E27FC236}">
                    <a16:creationId xmlns:a16="http://schemas.microsoft.com/office/drawing/2014/main" id="{3C0DF354-133D-4F4C-B963-A823153C1A64}"/>
                  </a:ext>
                </a:extLst>
              </p:cNvPr>
              <p:cNvSpPr/>
              <p:nvPr/>
            </p:nvSpPr>
            <p:spPr bwMode="auto">
              <a:xfrm>
                <a:off x="7646111" y="3879836"/>
                <a:ext cx="426480" cy="914400"/>
              </a:xfrm>
              <a:prstGeom prst="cube">
                <a:avLst>
                  <a:gd name="adj" fmla="val 54371"/>
                </a:avLst>
              </a:prstGeom>
              <a:grp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dirty="0">
                  <a:ln>
                    <a:noFill/>
                  </a:ln>
                  <a:solidFill>
                    <a:schemeClr val="tx1"/>
                  </a:solidFill>
                  <a:effectLst/>
                  <a:latin typeface="Verdana" pitchFamily="34" charset="0"/>
                </a:endParaRPr>
              </a:p>
            </p:txBody>
          </p:sp>
          <p:sp>
            <p:nvSpPr>
              <p:cNvPr id="109" name="Cube 108">
                <a:extLst>
                  <a:ext uri="{FF2B5EF4-FFF2-40B4-BE49-F238E27FC236}">
                    <a16:creationId xmlns:a16="http://schemas.microsoft.com/office/drawing/2014/main" id="{CEBDBB31-72BE-409D-9B47-F5525866A5B1}"/>
                  </a:ext>
                </a:extLst>
              </p:cNvPr>
              <p:cNvSpPr/>
              <p:nvPr/>
            </p:nvSpPr>
            <p:spPr bwMode="auto">
              <a:xfrm>
                <a:off x="7646111" y="5186236"/>
                <a:ext cx="426480" cy="914400"/>
              </a:xfrm>
              <a:prstGeom prst="cube">
                <a:avLst>
                  <a:gd name="adj" fmla="val 54371"/>
                </a:avLst>
              </a:prstGeom>
              <a:grp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grpSp>
        <p:grpSp>
          <p:nvGrpSpPr>
            <p:cNvPr id="78" name="Group 77">
              <a:extLst>
                <a:ext uri="{FF2B5EF4-FFF2-40B4-BE49-F238E27FC236}">
                  <a16:creationId xmlns:a16="http://schemas.microsoft.com/office/drawing/2014/main" id="{F3F94220-8D71-4B45-B396-91B1062FC8A4}"/>
                </a:ext>
              </a:extLst>
            </p:cNvPr>
            <p:cNvGrpSpPr/>
            <p:nvPr/>
          </p:nvGrpSpPr>
          <p:grpSpPr>
            <a:xfrm>
              <a:off x="7850028" y="2128936"/>
              <a:ext cx="426480" cy="3527200"/>
              <a:chOff x="7850028" y="2573436"/>
              <a:chExt cx="426480" cy="3527200"/>
            </a:xfrm>
            <a:solidFill>
              <a:schemeClr val="accent6"/>
            </a:solidFill>
          </p:grpSpPr>
          <p:sp>
            <p:nvSpPr>
              <p:cNvPr id="104" name="Cube 103">
                <a:extLst>
                  <a:ext uri="{FF2B5EF4-FFF2-40B4-BE49-F238E27FC236}">
                    <a16:creationId xmlns:a16="http://schemas.microsoft.com/office/drawing/2014/main" id="{4D5703C7-BD9C-4ED4-8605-CEF7BACDA5E7}"/>
                  </a:ext>
                </a:extLst>
              </p:cNvPr>
              <p:cNvSpPr/>
              <p:nvPr/>
            </p:nvSpPr>
            <p:spPr bwMode="auto">
              <a:xfrm>
                <a:off x="7850028" y="2573436"/>
                <a:ext cx="426480" cy="914400"/>
              </a:xfrm>
              <a:prstGeom prst="cube">
                <a:avLst>
                  <a:gd name="adj" fmla="val 54371"/>
                </a:avLst>
              </a:prstGeom>
              <a:solidFill>
                <a:srgbClr val="0070C0"/>
              </a:solid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sp>
            <p:nvSpPr>
              <p:cNvPr id="105" name="Cube 104">
                <a:extLst>
                  <a:ext uri="{FF2B5EF4-FFF2-40B4-BE49-F238E27FC236}">
                    <a16:creationId xmlns:a16="http://schemas.microsoft.com/office/drawing/2014/main" id="{2F50FF21-9D9B-4F05-96D5-8D4D532AAFEA}"/>
                  </a:ext>
                </a:extLst>
              </p:cNvPr>
              <p:cNvSpPr/>
              <p:nvPr/>
            </p:nvSpPr>
            <p:spPr bwMode="auto">
              <a:xfrm>
                <a:off x="7850028" y="3879836"/>
                <a:ext cx="426480" cy="914400"/>
              </a:xfrm>
              <a:prstGeom prst="cube">
                <a:avLst>
                  <a:gd name="adj" fmla="val 54371"/>
                </a:avLst>
              </a:prstGeom>
              <a:solidFill>
                <a:srgbClr val="0070C0"/>
              </a:solid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sp>
            <p:nvSpPr>
              <p:cNvPr id="106" name="Cube 105">
                <a:extLst>
                  <a:ext uri="{FF2B5EF4-FFF2-40B4-BE49-F238E27FC236}">
                    <a16:creationId xmlns:a16="http://schemas.microsoft.com/office/drawing/2014/main" id="{0CD0750F-7F39-4E5F-8544-AF462BB36C93}"/>
                  </a:ext>
                </a:extLst>
              </p:cNvPr>
              <p:cNvSpPr/>
              <p:nvPr/>
            </p:nvSpPr>
            <p:spPr bwMode="auto">
              <a:xfrm>
                <a:off x="7850028" y="5186236"/>
                <a:ext cx="426480" cy="914400"/>
              </a:xfrm>
              <a:prstGeom prst="cube">
                <a:avLst>
                  <a:gd name="adj" fmla="val 54371"/>
                </a:avLst>
              </a:prstGeom>
              <a:solidFill>
                <a:srgbClr val="0070C0"/>
              </a:solid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grpSp>
        <p:grpSp>
          <p:nvGrpSpPr>
            <p:cNvPr id="79" name="Group 78">
              <a:extLst>
                <a:ext uri="{FF2B5EF4-FFF2-40B4-BE49-F238E27FC236}">
                  <a16:creationId xmlns:a16="http://schemas.microsoft.com/office/drawing/2014/main" id="{54B4CEB2-D580-4525-9642-B67B97AF997A}"/>
                </a:ext>
              </a:extLst>
            </p:cNvPr>
            <p:cNvGrpSpPr/>
            <p:nvPr/>
          </p:nvGrpSpPr>
          <p:grpSpPr>
            <a:xfrm>
              <a:off x="9058600" y="2128936"/>
              <a:ext cx="426480" cy="3527200"/>
              <a:chOff x="9058600" y="2573436"/>
              <a:chExt cx="426480" cy="3527200"/>
            </a:xfrm>
            <a:solidFill>
              <a:srgbClr val="00B050"/>
            </a:solidFill>
          </p:grpSpPr>
          <p:sp>
            <p:nvSpPr>
              <p:cNvPr id="101" name="Cube 100">
                <a:extLst>
                  <a:ext uri="{FF2B5EF4-FFF2-40B4-BE49-F238E27FC236}">
                    <a16:creationId xmlns:a16="http://schemas.microsoft.com/office/drawing/2014/main" id="{006A457E-FD7C-4249-9E70-5A2766E781BA}"/>
                  </a:ext>
                </a:extLst>
              </p:cNvPr>
              <p:cNvSpPr/>
              <p:nvPr/>
            </p:nvSpPr>
            <p:spPr bwMode="auto">
              <a:xfrm>
                <a:off x="9058600" y="2573436"/>
                <a:ext cx="426480" cy="914400"/>
              </a:xfrm>
              <a:prstGeom prst="cube">
                <a:avLst>
                  <a:gd name="adj" fmla="val 54371"/>
                </a:avLst>
              </a:prstGeom>
              <a:grp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sp>
            <p:nvSpPr>
              <p:cNvPr id="102" name="Cube 101">
                <a:extLst>
                  <a:ext uri="{FF2B5EF4-FFF2-40B4-BE49-F238E27FC236}">
                    <a16:creationId xmlns:a16="http://schemas.microsoft.com/office/drawing/2014/main" id="{D414A5BA-DF35-46DF-B2C9-BD009D0F295D}"/>
                  </a:ext>
                </a:extLst>
              </p:cNvPr>
              <p:cNvSpPr/>
              <p:nvPr/>
            </p:nvSpPr>
            <p:spPr bwMode="auto">
              <a:xfrm>
                <a:off x="9058600" y="3879836"/>
                <a:ext cx="426480" cy="914400"/>
              </a:xfrm>
              <a:prstGeom prst="cube">
                <a:avLst>
                  <a:gd name="adj" fmla="val 54371"/>
                </a:avLst>
              </a:prstGeom>
              <a:grp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dirty="0">
                  <a:ln>
                    <a:noFill/>
                  </a:ln>
                  <a:solidFill>
                    <a:schemeClr val="tx1"/>
                  </a:solidFill>
                  <a:effectLst/>
                  <a:latin typeface="Verdana" pitchFamily="34" charset="0"/>
                </a:endParaRPr>
              </a:p>
            </p:txBody>
          </p:sp>
          <p:sp>
            <p:nvSpPr>
              <p:cNvPr id="103" name="Cube 102">
                <a:extLst>
                  <a:ext uri="{FF2B5EF4-FFF2-40B4-BE49-F238E27FC236}">
                    <a16:creationId xmlns:a16="http://schemas.microsoft.com/office/drawing/2014/main" id="{FDD4C5F4-616A-4DD7-862B-11A55D148E59}"/>
                  </a:ext>
                </a:extLst>
              </p:cNvPr>
              <p:cNvSpPr/>
              <p:nvPr/>
            </p:nvSpPr>
            <p:spPr bwMode="auto">
              <a:xfrm>
                <a:off x="9058600" y="5186236"/>
                <a:ext cx="426480" cy="914400"/>
              </a:xfrm>
              <a:prstGeom prst="cube">
                <a:avLst>
                  <a:gd name="adj" fmla="val 54371"/>
                </a:avLst>
              </a:prstGeom>
              <a:grp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grpSp>
        <p:grpSp>
          <p:nvGrpSpPr>
            <p:cNvPr id="80" name="Group 79">
              <a:extLst>
                <a:ext uri="{FF2B5EF4-FFF2-40B4-BE49-F238E27FC236}">
                  <a16:creationId xmlns:a16="http://schemas.microsoft.com/office/drawing/2014/main" id="{E762C4E0-5301-489A-91C5-9183B6EF54A9}"/>
                </a:ext>
              </a:extLst>
            </p:cNvPr>
            <p:cNvGrpSpPr/>
            <p:nvPr/>
          </p:nvGrpSpPr>
          <p:grpSpPr>
            <a:xfrm>
              <a:off x="9262517" y="2128936"/>
              <a:ext cx="426480" cy="3527200"/>
              <a:chOff x="9262517" y="2573436"/>
              <a:chExt cx="426480" cy="3527200"/>
            </a:xfrm>
            <a:solidFill>
              <a:schemeClr val="accent6"/>
            </a:solidFill>
          </p:grpSpPr>
          <p:sp>
            <p:nvSpPr>
              <p:cNvPr id="98" name="Cube 97">
                <a:extLst>
                  <a:ext uri="{FF2B5EF4-FFF2-40B4-BE49-F238E27FC236}">
                    <a16:creationId xmlns:a16="http://schemas.microsoft.com/office/drawing/2014/main" id="{BA6E8AA6-6F31-4E5C-89D2-D8EBC28C2D09}"/>
                  </a:ext>
                </a:extLst>
              </p:cNvPr>
              <p:cNvSpPr/>
              <p:nvPr/>
            </p:nvSpPr>
            <p:spPr bwMode="auto">
              <a:xfrm>
                <a:off x="9262517" y="2573436"/>
                <a:ext cx="426480" cy="914400"/>
              </a:xfrm>
              <a:prstGeom prst="cube">
                <a:avLst>
                  <a:gd name="adj" fmla="val 54371"/>
                </a:avLst>
              </a:prstGeom>
              <a:solidFill>
                <a:srgbClr val="0070C0"/>
              </a:solid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sp>
            <p:nvSpPr>
              <p:cNvPr id="99" name="Cube 98">
                <a:extLst>
                  <a:ext uri="{FF2B5EF4-FFF2-40B4-BE49-F238E27FC236}">
                    <a16:creationId xmlns:a16="http://schemas.microsoft.com/office/drawing/2014/main" id="{80D3D8B2-40EB-403E-9B3C-C31148873419}"/>
                  </a:ext>
                </a:extLst>
              </p:cNvPr>
              <p:cNvSpPr/>
              <p:nvPr/>
            </p:nvSpPr>
            <p:spPr bwMode="auto">
              <a:xfrm>
                <a:off x="9262517" y="3879836"/>
                <a:ext cx="426480" cy="914400"/>
              </a:xfrm>
              <a:prstGeom prst="cube">
                <a:avLst>
                  <a:gd name="adj" fmla="val 54371"/>
                </a:avLst>
              </a:prstGeom>
              <a:solidFill>
                <a:srgbClr val="0070C0"/>
              </a:solid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sp>
            <p:nvSpPr>
              <p:cNvPr id="100" name="Cube 99">
                <a:extLst>
                  <a:ext uri="{FF2B5EF4-FFF2-40B4-BE49-F238E27FC236}">
                    <a16:creationId xmlns:a16="http://schemas.microsoft.com/office/drawing/2014/main" id="{2E7BE877-0BFE-4A54-BF92-0E0C6F35D3CE}"/>
                  </a:ext>
                </a:extLst>
              </p:cNvPr>
              <p:cNvSpPr/>
              <p:nvPr/>
            </p:nvSpPr>
            <p:spPr bwMode="auto">
              <a:xfrm>
                <a:off x="9262517" y="5186236"/>
                <a:ext cx="426480" cy="914400"/>
              </a:xfrm>
              <a:prstGeom prst="cube">
                <a:avLst>
                  <a:gd name="adj" fmla="val 54371"/>
                </a:avLst>
              </a:prstGeom>
              <a:solidFill>
                <a:srgbClr val="0070C0"/>
              </a:solid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grpSp>
        <p:sp>
          <p:nvSpPr>
            <p:cNvPr id="81" name="Arrow: Right 80">
              <a:extLst>
                <a:ext uri="{FF2B5EF4-FFF2-40B4-BE49-F238E27FC236}">
                  <a16:creationId xmlns:a16="http://schemas.microsoft.com/office/drawing/2014/main" id="{720E36F1-5AAE-44E3-8DB7-7AAC63D5A964}"/>
                </a:ext>
              </a:extLst>
            </p:cNvPr>
            <p:cNvSpPr/>
            <p:nvPr/>
          </p:nvSpPr>
          <p:spPr bwMode="auto">
            <a:xfrm>
              <a:off x="8419884" y="2523740"/>
              <a:ext cx="532389" cy="235745"/>
            </a:xfrm>
            <a:prstGeom prst="rightArrow">
              <a:avLst/>
            </a:prstGeom>
            <a:solidFill>
              <a:schemeClr val="tx1">
                <a:lumMod val="50000"/>
                <a:lumOff val="50000"/>
              </a:schemeClr>
            </a:solidFill>
            <a:ln w="9525" cap="flat" cmpd="sng" algn="ctr">
              <a:noFill/>
              <a:prstDash val="solid"/>
              <a:round/>
              <a:headEnd type="none" w="med" len="med"/>
              <a:tailEnd type="none" w="med" len="med"/>
            </a:ln>
            <a:effectLst>
              <a:outerShdw dist="35921" dir="2700000" algn="ctr" rotWithShape="0">
                <a:srgbClr val="AFAFAF"/>
              </a:outerShdw>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sp>
          <p:nvSpPr>
            <p:cNvPr id="82" name="TextBox 81">
              <a:extLst>
                <a:ext uri="{FF2B5EF4-FFF2-40B4-BE49-F238E27FC236}">
                  <a16:creationId xmlns:a16="http://schemas.microsoft.com/office/drawing/2014/main" id="{BA9C8270-4165-4F7E-84E7-5650045C4876}"/>
                </a:ext>
              </a:extLst>
            </p:cNvPr>
            <p:cNvSpPr txBox="1"/>
            <p:nvPr/>
          </p:nvSpPr>
          <p:spPr>
            <a:xfrm>
              <a:off x="8353176" y="2251838"/>
              <a:ext cx="883578" cy="307777"/>
            </a:xfrm>
            <a:prstGeom prst="rect">
              <a:avLst/>
            </a:prstGeom>
            <a:noFill/>
          </p:spPr>
          <p:txBody>
            <a:bodyPr wrap="square" rtlCol="0">
              <a:spAutoFit/>
            </a:bodyPr>
            <a:lstStyle/>
            <a:p>
              <a:r>
                <a:rPr lang="en-US" sz="1400" dirty="0">
                  <a:latin typeface="Segoe UI Light" panose="020B0502040204020203" pitchFamily="34" charset="0"/>
                  <a:cs typeface="Segoe UI Light" panose="020B0502040204020203" pitchFamily="34" charset="0"/>
                </a:rPr>
                <a:t>Conv.</a:t>
              </a:r>
            </a:p>
          </p:txBody>
        </p:sp>
        <p:sp>
          <p:nvSpPr>
            <p:cNvPr id="83" name="Arrow: Right 82">
              <a:extLst>
                <a:ext uri="{FF2B5EF4-FFF2-40B4-BE49-F238E27FC236}">
                  <a16:creationId xmlns:a16="http://schemas.microsoft.com/office/drawing/2014/main" id="{9A50673C-F830-4205-AE89-0F44A12D8901}"/>
                </a:ext>
              </a:extLst>
            </p:cNvPr>
            <p:cNvSpPr/>
            <p:nvPr/>
          </p:nvSpPr>
          <p:spPr bwMode="auto">
            <a:xfrm>
              <a:off x="8419884" y="3802413"/>
              <a:ext cx="532389" cy="235745"/>
            </a:xfrm>
            <a:prstGeom prst="rightArrow">
              <a:avLst/>
            </a:prstGeom>
            <a:solidFill>
              <a:schemeClr val="tx1">
                <a:lumMod val="50000"/>
                <a:lumOff val="50000"/>
              </a:schemeClr>
            </a:solidFill>
            <a:ln w="9525" cap="flat" cmpd="sng" algn="ctr">
              <a:noFill/>
              <a:prstDash val="solid"/>
              <a:round/>
              <a:headEnd type="none" w="med" len="med"/>
              <a:tailEnd type="none" w="med" len="med"/>
            </a:ln>
            <a:effectLst>
              <a:outerShdw dist="35921" dir="2700000" algn="ctr" rotWithShape="0">
                <a:srgbClr val="AFAFAF"/>
              </a:outerShdw>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sp>
          <p:nvSpPr>
            <p:cNvPr id="84" name="TextBox 83">
              <a:extLst>
                <a:ext uri="{FF2B5EF4-FFF2-40B4-BE49-F238E27FC236}">
                  <a16:creationId xmlns:a16="http://schemas.microsoft.com/office/drawing/2014/main" id="{8FA8BA51-43D3-409C-A438-F2E8E7F17BC1}"/>
                </a:ext>
              </a:extLst>
            </p:cNvPr>
            <p:cNvSpPr txBox="1"/>
            <p:nvPr/>
          </p:nvSpPr>
          <p:spPr>
            <a:xfrm>
              <a:off x="8353176" y="3530511"/>
              <a:ext cx="883578" cy="307777"/>
            </a:xfrm>
            <a:prstGeom prst="rect">
              <a:avLst/>
            </a:prstGeom>
            <a:noFill/>
          </p:spPr>
          <p:txBody>
            <a:bodyPr wrap="square" rtlCol="0">
              <a:spAutoFit/>
            </a:bodyPr>
            <a:lstStyle/>
            <a:p>
              <a:r>
                <a:rPr lang="en-US" sz="1400" dirty="0">
                  <a:latin typeface="Segoe UI Light" panose="020B0502040204020203" pitchFamily="34" charset="0"/>
                  <a:cs typeface="Segoe UI Light" panose="020B0502040204020203" pitchFamily="34" charset="0"/>
                </a:rPr>
                <a:t>Conv.</a:t>
              </a:r>
            </a:p>
          </p:txBody>
        </p:sp>
        <p:sp>
          <p:nvSpPr>
            <p:cNvPr id="85" name="Arrow: Right 84">
              <a:extLst>
                <a:ext uri="{FF2B5EF4-FFF2-40B4-BE49-F238E27FC236}">
                  <a16:creationId xmlns:a16="http://schemas.microsoft.com/office/drawing/2014/main" id="{406AF4E6-24E5-4B4E-834F-3A21B58C454D}"/>
                </a:ext>
              </a:extLst>
            </p:cNvPr>
            <p:cNvSpPr/>
            <p:nvPr/>
          </p:nvSpPr>
          <p:spPr bwMode="auto">
            <a:xfrm>
              <a:off x="8419884" y="5136839"/>
              <a:ext cx="532389" cy="235745"/>
            </a:xfrm>
            <a:prstGeom prst="rightArrow">
              <a:avLst/>
            </a:prstGeom>
            <a:solidFill>
              <a:schemeClr val="tx1">
                <a:lumMod val="50000"/>
                <a:lumOff val="50000"/>
              </a:schemeClr>
            </a:solidFill>
            <a:ln w="9525" cap="flat" cmpd="sng" algn="ctr">
              <a:noFill/>
              <a:prstDash val="solid"/>
              <a:round/>
              <a:headEnd type="none" w="med" len="med"/>
              <a:tailEnd type="none" w="med" len="med"/>
            </a:ln>
            <a:effectLst>
              <a:outerShdw dist="35921" dir="2700000" algn="ctr" rotWithShape="0">
                <a:srgbClr val="AFAFAF"/>
              </a:outerShdw>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sp>
          <p:nvSpPr>
            <p:cNvPr id="86" name="TextBox 85">
              <a:extLst>
                <a:ext uri="{FF2B5EF4-FFF2-40B4-BE49-F238E27FC236}">
                  <a16:creationId xmlns:a16="http://schemas.microsoft.com/office/drawing/2014/main" id="{A9969973-E7C0-47DE-A04F-0356FEBE4405}"/>
                </a:ext>
              </a:extLst>
            </p:cNvPr>
            <p:cNvSpPr txBox="1"/>
            <p:nvPr/>
          </p:nvSpPr>
          <p:spPr>
            <a:xfrm>
              <a:off x="8353176" y="4864937"/>
              <a:ext cx="883578" cy="307777"/>
            </a:xfrm>
            <a:prstGeom prst="rect">
              <a:avLst/>
            </a:prstGeom>
            <a:noFill/>
          </p:spPr>
          <p:txBody>
            <a:bodyPr wrap="square" rtlCol="0">
              <a:spAutoFit/>
            </a:bodyPr>
            <a:lstStyle/>
            <a:p>
              <a:r>
                <a:rPr lang="en-US" sz="1400" dirty="0">
                  <a:latin typeface="Segoe UI Light" panose="020B0502040204020203" pitchFamily="34" charset="0"/>
                  <a:cs typeface="Segoe UI Light" panose="020B0502040204020203" pitchFamily="34" charset="0"/>
                </a:rPr>
                <a:t>Conv.</a:t>
              </a:r>
            </a:p>
          </p:txBody>
        </p:sp>
        <p:grpSp>
          <p:nvGrpSpPr>
            <p:cNvPr id="87" name="Group 86">
              <a:extLst>
                <a:ext uri="{FF2B5EF4-FFF2-40B4-BE49-F238E27FC236}">
                  <a16:creationId xmlns:a16="http://schemas.microsoft.com/office/drawing/2014/main" id="{20D34652-A96F-443F-9573-25B78DAD46D2}"/>
                </a:ext>
              </a:extLst>
            </p:cNvPr>
            <p:cNvGrpSpPr/>
            <p:nvPr/>
          </p:nvGrpSpPr>
          <p:grpSpPr>
            <a:xfrm>
              <a:off x="10495995" y="3460078"/>
              <a:ext cx="834312" cy="914400"/>
              <a:chOff x="10495995" y="3904578"/>
              <a:chExt cx="834312" cy="914400"/>
            </a:xfrm>
            <a:solidFill>
              <a:srgbClr val="00B050"/>
            </a:solidFill>
          </p:grpSpPr>
          <p:sp>
            <p:nvSpPr>
              <p:cNvPr id="95" name="Cube 94">
                <a:extLst>
                  <a:ext uri="{FF2B5EF4-FFF2-40B4-BE49-F238E27FC236}">
                    <a16:creationId xmlns:a16="http://schemas.microsoft.com/office/drawing/2014/main" id="{7BC3ACFF-579F-4C2C-8031-CDEA53C6AAB6}"/>
                  </a:ext>
                </a:extLst>
              </p:cNvPr>
              <p:cNvSpPr/>
              <p:nvPr/>
            </p:nvSpPr>
            <p:spPr bwMode="auto">
              <a:xfrm>
                <a:off x="10495995" y="3904578"/>
                <a:ext cx="426480" cy="914400"/>
              </a:xfrm>
              <a:prstGeom prst="cube">
                <a:avLst>
                  <a:gd name="adj" fmla="val 54371"/>
                </a:avLst>
              </a:prstGeom>
              <a:grp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sp>
            <p:nvSpPr>
              <p:cNvPr id="96" name="Cube 95">
                <a:extLst>
                  <a:ext uri="{FF2B5EF4-FFF2-40B4-BE49-F238E27FC236}">
                    <a16:creationId xmlns:a16="http://schemas.microsoft.com/office/drawing/2014/main" id="{6802B7C4-C40B-4502-BA6B-585A0E36379C}"/>
                  </a:ext>
                </a:extLst>
              </p:cNvPr>
              <p:cNvSpPr/>
              <p:nvPr/>
            </p:nvSpPr>
            <p:spPr bwMode="auto">
              <a:xfrm>
                <a:off x="10699912" y="3904578"/>
                <a:ext cx="426480" cy="914400"/>
              </a:xfrm>
              <a:prstGeom prst="cube">
                <a:avLst>
                  <a:gd name="adj" fmla="val 54371"/>
                </a:avLst>
              </a:prstGeom>
              <a:grp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sp>
            <p:nvSpPr>
              <p:cNvPr id="97" name="Cube 96">
                <a:extLst>
                  <a:ext uri="{FF2B5EF4-FFF2-40B4-BE49-F238E27FC236}">
                    <a16:creationId xmlns:a16="http://schemas.microsoft.com/office/drawing/2014/main" id="{52DD50B7-C204-4301-A449-452EA7DAE85B}"/>
                  </a:ext>
                </a:extLst>
              </p:cNvPr>
              <p:cNvSpPr/>
              <p:nvPr/>
            </p:nvSpPr>
            <p:spPr bwMode="auto">
              <a:xfrm>
                <a:off x="10903827" y="3904578"/>
                <a:ext cx="426480" cy="914400"/>
              </a:xfrm>
              <a:prstGeom prst="cube">
                <a:avLst>
                  <a:gd name="adj" fmla="val 54371"/>
                </a:avLst>
              </a:prstGeom>
              <a:grp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grpSp>
        <p:grpSp>
          <p:nvGrpSpPr>
            <p:cNvPr id="88" name="Group 87">
              <a:extLst>
                <a:ext uri="{FF2B5EF4-FFF2-40B4-BE49-F238E27FC236}">
                  <a16:creationId xmlns:a16="http://schemas.microsoft.com/office/drawing/2014/main" id="{56D8B7D4-6A6B-453D-9491-B4D53FA44EA5}"/>
                </a:ext>
              </a:extLst>
            </p:cNvPr>
            <p:cNvGrpSpPr/>
            <p:nvPr/>
          </p:nvGrpSpPr>
          <p:grpSpPr>
            <a:xfrm>
              <a:off x="11105956" y="3460078"/>
              <a:ext cx="834312" cy="914400"/>
              <a:chOff x="11131356" y="3904578"/>
              <a:chExt cx="834312" cy="914400"/>
            </a:xfrm>
            <a:solidFill>
              <a:schemeClr val="accent6"/>
            </a:solidFill>
          </p:grpSpPr>
          <p:sp>
            <p:nvSpPr>
              <p:cNvPr id="92" name="Cube 91">
                <a:extLst>
                  <a:ext uri="{FF2B5EF4-FFF2-40B4-BE49-F238E27FC236}">
                    <a16:creationId xmlns:a16="http://schemas.microsoft.com/office/drawing/2014/main" id="{DB88DC6D-AA38-4554-81FD-41D1F003EF6A}"/>
                  </a:ext>
                </a:extLst>
              </p:cNvPr>
              <p:cNvSpPr/>
              <p:nvPr/>
            </p:nvSpPr>
            <p:spPr bwMode="auto">
              <a:xfrm>
                <a:off x="11131356" y="3904578"/>
                <a:ext cx="426480" cy="914400"/>
              </a:xfrm>
              <a:prstGeom prst="cube">
                <a:avLst>
                  <a:gd name="adj" fmla="val 54371"/>
                </a:avLst>
              </a:prstGeom>
              <a:solidFill>
                <a:srgbClr val="0070C0"/>
              </a:solid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sp>
            <p:nvSpPr>
              <p:cNvPr id="93" name="Cube 92">
                <a:extLst>
                  <a:ext uri="{FF2B5EF4-FFF2-40B4-BE49-F238E27FC236}">
                    <a16:creationId xmlns:a16="http://schemas.microsoft.com/office/drawing/2014/main" id="{5C4642C1-4F54-478E-B1F3-B246EC7237DD}"/>
                  </a:ext>
                </a:extLst>
              </p:cNvPr>
              <p:cNvSpPr/>
              <p:nvPr/>
            </p:nvSpPr>
            <p:spPr bwMode="auto">
              <a:xfrm>
                <a:off x="11335273" y="3904578"/>
                <a:ext cx="426480" cy="914400"/>
              </a:xfrm>
              <a:prstGeom prst="cube">
                <a:avLst>
                  <a:gd name="adj" fmla="val 54371"/>
                </a:avLst>
              </a:prstGeom>
              <a:solidFill>
                <a:srgbClr val="0070C0"/>
              </a:solid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sp>
            <p:nvSpPr>
              <p:cNvPr id="94" name="Cube 93">
                <a:extLst>
                  <a:ext uri="{FF2B5EF4-FFF2-40B4-BE49-F238E27FC236}">
                    <a16:creationId xmlns:a16="http://schemas.microsoft.com/office/drawing/2014/main" id="{3DB4E6D2-478C-4C37-9CD8-275BCD42C005}"/>
                  </a:ext>
                </a:extLst>
              </p:cNvPr>
              <p:cNvSpPr/>
              <p:nvPr/>
            </p:nvSpPr>
            <p:spPr bwMode="auto">
              <a:xfrm>
                <a:off x="11539188" y="3904578"/>
                <a:ext cx="426480" cy="914400"/>
              </a:xfrm>
              <a:prstGeom prst="cube">
                <a:avLst>
                  <a:gd name="adj" fmla="val 54371"/>
                </a:avLst>
              </a:prstGeom>
              <a:solidFill>
                <a:srgbClr val="0070C0"/>
              </a:solid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grpSp>
        <p:sp>
          <p:nvSpPr>
            <p:cNvPr id="89" name="Arrow: Right 88">
              <a:extLst>
                <a:ext uri="{FF2B5EF4-FFF2-40B4-BE49-F238E27FC236}">
                  <a16:creationId xmlns:a16="http://schemas.microsoft.com/office/drawing/2014/main" id="{C010B32E-B3EA-4938-A073-C6229F0BC2EB}"/>
                </a:ext>
              </a:extLst>
            </p:cNvPr>
            <p:cNvSpPr/>
            <p:nvPr/>
          </p:nvSpPr>
          <p:spPr bwMode="auto">
            <a:xfrm>
              <a:off x="9884038" y="3891836"/>
              <a:ext cx="532389" cy="235745"/>
            </a:xfrm>
            <a:prstGeom prst="rightArrow">
              <a:avLst/>
            </a:prstGeom>
            <a:solidFill>
              <a:schemeClr val="tx1">
                <a:lumMod val="50000"/>
                <a:lumOff val="50000"/>
              </a:schemeClr>
            </a:solidFill>
            <a:ln w="9525" cap="flat" cmpd="sng" algn="ctr">
              <a:noFill/>
              <a:prstDash val="solid"/>
              <a:round/>
              <a:headEnd type="none" w="med" len="med"/>
              <a:tailEnd type="none" w="med" len="med"/>
            </a:ln>
            <a:effectLst>
              <a:outerShdw dist="35921" dir="2700000" algn="ctr" rotWithShape="0">
                <a:srgbClr val="AFAFAF"/>
              </a:outerShdw>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dirty="0">
                <a:ln>
                  <a:noFill/>
                </a:ln>
                <a:solidFill>
                  <a:schemeClr val="tx1"/>
                </a:solidFill>
                <a:effectLst/>
                <a:latin typeface="Verdana" pitchFamily="34" charset="0"/>
              </a:endParaRPr>
            </a:p>
          </p:txBody>
        </p:sp>
        <p:sp>
          <p:nvSpPr>
            <p:cNvPr id="90" name="TextBox 89">
              <a:extLst>
                <a:ext uri="{FF2B5EF4-FFF2-40B4-BE49-F238E27FC236}">
                  <a16:creationId xmlns:a16="http://schemas.microsoft.com/office/drawing/2014/main" id="{31CF713B-BB99-4229-A1B8-2DC65AA10484}"/>
                </a:ext>
              </a:extLst>
            </p:cNvPr>
            <p:cNvSpPr txBox="1"/>
            <p:nvPr/>
          </p:nvSpPr>
          <p:spPr>
            <a:xfrm>
              <a:off x="9770874" y="3637566"/>
              <a:ext cx="883578" cy="307777"/>
            </a:xfrm>
            <a:prstGeom prst="rect">
              <a:avLst/>
            </a:prstGeom>
            <a:noFill/>
          </p:spPr>
          <p:txBody>
            <a:bodyPr wrap="square" rtlCol="0">
              <a:spAutoFit/>
            </a:bodyPr>
            <a:lstStyle/>
            <a:p>
              <a:r>
                <a:rPr lang="en-US" sz="1400" dirty="0">
                  <a:latin typeface="Segoe UI Light" panose="020B0502040204020203" pitchFamily="34" charset="0"/>
                  <a:cs typeface="Segoe UI Light" panose="020B0502040204020203" pitchFamily="34" charset="0"/>
                </a:rPr>
                <a:t>Concat.</a:t>
              </a:r>
            </a:p>
          </p:txBody>
        </p:sp>
      </p:grpSp>
      <mc:AlternateContent xmlns:mc="http://schemas.openxmlformats.org/markup-compatibility/2006" xmlns:a14="http://schemas.microsoft.com/office/drawing/2010/main">
        <mc:Choice Requires="a14">
          <p:sp>
            <p:nvSpPr>
              <p:cNvPr id="113" name="TextBox 112">
                <a:extLst>
                  <a:ext uri="{FF2B5EF4-FFF2-40B4-BE49-F238E27FC236}">
                    <a16:creationId xmlns:a16="http://schemas.microsoft.com/office/drawing/2014/main" id="{E8DC49EF-64B1-43CB-914D-C98034070866}"/>
                  </a:ext>
                </a:extLst>
              </p:cNvPr>
              <p:cNvSpPr txBox="1"/>
              <p:nvPr/>
            </p:nvSpPr>
            <p:spPr>
              <a:xfrm>
                <a:off x="4612124" y="6093369"/>
                <a:ext cx="3053913" cy="528093"/>
              </a:xfrm>
              <a:prstGeom prst="rect">
                <a:avLst/>
              </a:prstGeom>
              <a:noFill/>
            </p:spPr>
            <p:txBody>
              <a:bodyPr wrap="none" lIns="0" tIns="0" rIns="0" bIns="0" rtlCol="0">
                <a:spAutoFit/>
              </a:bodyPr>
              <a:lstStyle/>
              <a:p>
                <a:pPr>
                  <a:lnSpc>
                    <a:spcPct val="90000"/>
                  </a:lnSpc>
                  <a:spcAft>
                    <a:spcPts val="600"/>
                  </a:spcAft>
                </a:pPr>
                <a14:m>
                  <m:oMathPara xmlns:m="http://schemas.openxmlformats.org/officeDocument/2006/math">
                    <m:oMathParaPr>
                      <m:jc m:val="centerGroup"/>
                    </m:oMathParaPr>
                    <m:oMath xmlns:m="http://schemas.openxmlformats.org/officeDocument/2006/math">
                      <m:r>
                        <m:rPr>
                          <m:sty m:val="p"/>
                        </m:rPr>
                        <a:rPr lang="en-US" altLang="zh-CN" sz="3200" b="0" i="0" smtClean="0">
                          <a:solidFill>
                            <a:schemeClr val="tx1"/>
                          </a:solidFill>
                          <a:latin typeface="Cambria Math" panose="02040503050406030204" pitchFamily="18" charset="0"/>
                        </a:rPr>
                        <m:t>x</m:t>
                      </m:r>
                      <m:r>
                        <a:rPr lang="en-US" altLang="zh-CN" sz="3200">
                          <a:solidFill>
                            <a:schemeClr val="tx1"/>
                          </a:solidFill>
                          <a:latin typeface="Cambria Math" panose="02040503050406030204" pitchFamily="18" charset="0"/>
                        </a:rPr>
                        <m:t>′</m:t>
                      </m:r>
                      <m:r>
                        <a:rPr lang="en-US" altLang="zh-CN" sz="3200" b="0" i="0" smtClean="0">
                          <a:solidFill>
                            <a:schemeClr val="tx1"/>
                          </a:solidFill>
                          <a:latin typeface="Cambria Math" panose="02040503050406030204" pitchFamily="18" charset="0"/>
                        </a:rPr>
                        <m:t>=</m:t>
                      </m:r>
                      <m:r>
                        <m:rPr>
                          <m:sty m:val="p"/>
                        </m:rPr>
                        <a:rPr lang="en-US" altLang="zh-CN" sz="3200" b="0" i="0" smtClean="0">
                          <a:solidFill>
                            <a:schemeClr val="tx1"/>
                          </a:solidFill>
                          <a:latin typeface="Cambria Math" panose="02040503050406030204" pitchFamily="18" charset="0"/>
                        </a:rPr>
                        <m:t>P</m:t>
                      </m:r>
                      <m:sSup>
                        <m:sSupPr>
                          <m:ctrlPr>
                            <a:rPr lang="en-US" altLang="zh-CN" sz="3200" b="0" i="1" smtClean="0">
                              <a:solidFill>
                                <a:schemeClr val="tx1"/>
                              </a:solidFill>
                              <a:latin typeface="Cambria Math" panose="02040503050406030204" pitchFamily="18" charset="0"/>
                            </a:rPr>
                          </m:ctrlPr>
                        </m:sSupPr>
                        <m:e>
                          <m:r>
                            <m:rPr>
                              <m:sty m:val="p"/>
                            </m:rPr>
                            <a:rPr lang="en-US" altLang="zh-CN" sz="3200" b="0" i="0" smtClean="0">
                              <a:solidFill>
                                <a:schemeClr val="tx1"/>
                              </a:solidFill>
                              <a:latin typeface="Cambria Math" panose="02040503050406030204" pitchFamily="18" charset="0"/>
                            </a:rPr>
                            <m:t>W</m:t>
                          </m:r>
                        </m:e>
                        <m:sup>
                          <m:r>
                            <a:rPr lang="en-US" altLang="zh-CN" sz="3200" b="0" i="1" smtClean="0">
                              <a:solidFill>
                                <a:schemeClr val="tx1"/>
                              </a:solidFill>
                              <a:latin typeface="Cambria Math" panose="02040503050406030204" pitchFamily="18" charset="0"/>
                            </a:rPr>
                            <m:t>𝑑</m:t>
                          </m:r>
                        </m:sup>
                      </m:sSup>
                      <m:sSup>
                        <m:sSupPr>
                          <m:ctrlPr>
                            <a:rPr lang="en-US" altLang="zh-CN" sz="3200" b="0" i="1" smtClean="0">
                              <a:solidFill>
                                <a:schemeClr val="tx1"/>
                              </a:solidFill>
                              <a:latin typeface="Cambria Math" panose="02040503050406030204" pitchFamily="18" charset="0"/>
                            </a:rPr>
                          </m:ctrlPr>
                        </m:sSupPr>
                        <m:e>
                          <m:r>
                            <m:rPr>
                              <m:sty m:val="p"/>
                            </m:rPr>
                            <a:rPr lang="en-US" altLang="zh-CN" sz="3200" b="0" i="0" smtClean="0">
                              <a:solidFill>
                                <a:schemeClr val="tx1"/>
                              </a:solidFill>
                              <a:latin typeface="Cambria Math" panose="02040503050406030204" pitchFamily="18" charset="0"/>
                            </a:rPr>
                            <m:t>P</m:t>
                          </m:r>
                        </m:e>
                        <m:sup>
                          <m:r>
                            <a:rPr lang="en-US" altLang="zh-CN" sz="3200" b="0" i="1" smtClean="0">
                              <a:solidFill>
                                <a:schemeClr val="tx1"/>
                              </a:solidFill>
                              <a:latin typeface="Cambria Math" panose="02040503050406030204" pitchFamily="18" charset="0"/>
                            </a:rPr>
                            <m:t>𝑇</m:t>
                          </m:r>
                        </m:sup>
                      </m:sSup>
                      <m:sSup>
                        <m:sSupPr>
                          <m:ctrlPr>
                            <a:rPr lang="en-US" altLang="zh-CN" sz="3200" b="0" i="1" smtClean="0">
                              <a:solidFill>
                                <a:schemeClr val="tx1"/>
                              </a:solidFill>
                              <a:latin typeface="Cambria Math" panose="02040503050406030204" pitchFamily="18" charset="0"/>
                            </a:rPr>
                          </m:ctrlPr>
                        </m:sSupPr>
                        <m:e>
                          <m:r>
                            <m:rPr>
                              <m:sty m:val="p"/>
                            </m:rPr>
                            <a:rPr lang="en-US" altLang="zh-CN" sz="3200" b="0" i="0" smtClean="0">
                              <a:solidFill>
                                <a:schemeClr val="tx1"/>
                              </a:solidFill>
                              <a:latin typeface="Cambria Math" panose="02040503050406030204" pitchFamily="18" charset="0"/>
                            </a:rPr>
                            <m:t>W</m:t>
                          </m:r>
                        </m:e>
                        <m:sup>
                          <m:r>
                            <a:rPr lang="en-US" altLang="zh-CN" sz="3200" b="0" i="1" smtClean="0">
                              <a:solidFill>
                                <a:schemeClr val="tx1"/>
                              </a:solidFill>
                              <a:latin typeface="Cambria Math" panose="02040503050406030204" pitchFamily="18" charset="0"/>
                            </a:rPr>
                            <m:t>𝑝</m:t>
                          </m:r>
                        </m:sup>
                      </m:sSup>
                      <m:r>
                        <m:rPr>
                          <m:sty m:val="p"/>
                        </m:rPr>
                        <a:rPr lang="en-US" altLang="zh-CN" sz="3200" b="0" i="0" smtClean="0">
                          <a:solidFill>
                            <a:schemeClr val="tx1"/>
                          </a:solidFill>
                          <a:latin typeface="Cambria Math" panose="02040503050406030204" pitchFamily="18" charset="0"/>
                        </a:rPr>
                        <m:t>x</m:t>
                      </m:r>
                    </m:oMath>
                  </m:oMathPara>
                </a14:m>
                <a:endParaRPr lang="en-US" sz="3200" dirty="0" err="1">
                  <a:solidFill>
                    <a:schemeClr val="tx1"/>
                  </a:solidFill>
                </a:endParaRPr>
              </a:p>
            </p:txBody>
          </p:sp>
        </mc:Choice>
        <mc:Fallback xmlns="">
          <p:sp>
            <p:nvSpPr>
              <p:cNvPr id="113" name="TextBox 112">
                <a:extLst>
                  <a:ext uri="{FF2B5EF4-FFF2-40B4-BE49-F238E27FC236}">
                    <a16:creationId xmlns:a16="http://schemas.microsoft.com/office/drawing/2014/main" id="{E8DC49EF-64B1-43CB-914D-C98034070866}"/>
                  </a:ext>
                </a:extLst>
              </p:cNvPr>
              <p:cNvSpPr txBox="1">
                <a:spLocks noRot="1" noChangeAspect="1" noMove="1" noResize="1" noEditPoints="1" noAdjustHandles="1" noChangeArrowheads="1" noChangeShapeType="1" noTextEdit="1"/>
              </p:cNvSpPr>
              <p:nvPr/>
            </p:nvSpPr>
            <p:spPr>
              <a:xfrm>
                <a:off x="4612124" y="6093369"/>
                <a:ext cx="3053913" cy="528093"/>
              </a:xfrm>
              <a:prstGeom prst="rect">
                <a:avLst/>
              </a:prstGeom>
              <a:blipFill>
                <a:blip r:embed="rId3"/>
                <a:stretch>
                  <a:fillRect t="-11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4" name="Rectangle 113">
                <a:extLst>
                  <a:ext uri="{FF2B5EF4-FFF2-40B4-BE49-F238E27FC236}">
                    <a16:creationId xmlns:a16="http://schemas.microsoft.com/office/drawing/2014/main" id="{715DD733-D38B-4D65-BE9C-733A4CC640BE}"/>
                  </a:ext>
                </a:extLst>
              </p:cNvPr>
              <p:cNvSpPr/>
              <p:nvPr/>
            </p:nvSpPr>
            <p:spPr>
              <a:xfrm>
                <a:off x="504864" y="4030662"/>
                <a:ext cx="45557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zh-CN" sz="2800">
                          <a:latin typeface="Cambria Math" panose="02040503050406030204" pitchFamily="18" charset="0"/>
                        </a:rPr>
                        <m:t>x</m:t>
                      </m:r>
                    </m:oMath>
                  </m:oMathPara>
                </a14:m>
                <a:endParaRPr lang="en-US" sz="2800" dirty="0"/>
              </a:p>
            </p:txBody>
          </p:sp>
        </mc:Choice>
        <mc:Fallback xmlns="">
          <p:sp>
            <p:nvSpPr>
              <p:cNvPr id="114" name="Rectangle 113">
                <a:extLst>
                  <a:ext uri="{FF2B5EF4-FFF2-40B4-BE49-F238E27FC236}">
                    <a16:creationId xmlns:a16="http://schemas.microsoft.com/office/drawing/2014/main" id="{715DD733-D38B-4D65-BE9C-733A4CC640BE}"/>
                  </a:ext>
                </a:extLst>
              </p:cNvPr>
              <p:cNvSpPr>
                <a:spLocks noRot="1" noChangeAspect="1" noMove="1" noResize="1" noEditPoints="1" noAdjustHandles="1" noChangeArrowheads="1" noChangeShapeType="1" noTextEdit="1"/>
              </p:cNvSpPr>
              <p:nvPr/>
            </p:nvSpPr>
            <p:spPr>
              <a:xfrm>
                <a:off x="504864" y="4030662"/>
                <a:ext cx="455573" cy="523220"/>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5" name="Rectangle 114">
                <a:extLst>
                  <a:ext uri="{FF2B5EF4-FFF2-40B4-BE49-F238E27FC236}">
                    <a16:creationId xmlns:a16="http://schemas.microsoft.com/office/drawing/2014/main" id="{0CE8CB1B-B4DB-4B93-9DF3-9D30EF150BC4}"/>
                  </a:ext>
                </a:extLst>
              </p:cNvPr>
              <p:cNvSpPr/>
              <p:nvPr/>
            </p:nvSpPr>
            <p:spPr>
              <a:xfrm>
                <a:off x="3046135" y="4716462"/>
                <a:ext cx="80990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zh-CN" sz="2800" i="1">
                              <a:latin typeface="Cambria Math" panose="02040503050406030204" pitchFamily="18" charset="0"/>
                            </a:rPr>
                          </m:ctrlPr>
                        </m:sSupPr>
                        <m:e>
                          <m:r>
                            <m:rPr>
                              <m:sty m:val="p"/>
                            </m:rPr>
                            <a:rPr lang="en-US" altLang="zh-CN" sz="2800">
                              <a:latin typeface="Cambria Math" panose="02040503050406030204" pitchFamily="18" charset="0"/>
                            </a:rPr>
                            <m:t>W</m:t>
                          </m:r>
                        </m:e>
                        <m:sup>
                          <m:r>
                            <a:rPr lang="en-US" altLang="zh-CN" sz="2800" i="1">
                              <a:latin typeface="Cambria Math" panose="02040503050406030204" pitchFamily="18" charset="0"/>
                            </a:rPr>
                            <m:t>𝑝</m:t>
                          </m:r>
                        </m:sup>
                      </m:sSup>
                    </m:oMath>
                  </m:oMathPara>
                </a14:m>
                <a:endParaRPr lang="en-US" sz="2800" dirty="0"/>
              </a:p>
            </p:txBody>
          </p:sp>
        </mc:Choice>
        <mc:Fallback xmlns="">
          <p:sp>
            <p:nvSpPr>
              <p:cNvPr id="115" name="Rectangle 114">
                <a:extLst>
                  <a:ext uri="{FF2B5EF4-FFF2-40B4-BE49-F238E27FC236}">
                    <a16:creationId xmlns:a16="http://schemas.microsoft.com/office/drawing/2014/main" id="{0CE8CB1B-B4DB-4B93-9DF3-9D30EF150BC4}"/>
                  </a:ext>
                </a:extLst>
              </p:cNvPr>
              <p:cNvSpPr>
                <a:spLocks noRot="1" noChangeAspect="1" noMove="1" noResize="1" noEditPoints="1" noAdjustHandles="1" noChangeArrowheads="1" noChangeShapeType="1" noTextEdit="1"/>
              </p:cNvSpPr>
              <p:nvPr/>
            </p:nvSpPr>
            <p:spPr>
              <a:xfrm>
                <a:off x="3046135" y="4716462"/>
                <a:ext cx="809902" cy="523220"/>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6" name="Rectangle 115">
                <a:extLst>
                  <a:ext uri="{FF2B5EF4-FFF2-40B4-BE49-F238E27FC236}">
                    <a16:creationId xmlns:a16="http://schemas.microsoft.com/office/drawing/2014/main" id="{694366E6-0497-49F5-8AB7-62ABDF758E50}"/>
                  </a:ext>
                </a:extLst>
              </p:cNvPr>
              <p:cNvSpPr/>
              <p:nvPr/>
            </p:nvSpPr>
            <p:spPr>
              <a:xfrm>
                <a:off x="5842466" y="4117042"/>
                <a:ext cx="68057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zh-CN" sz="2800" i="1">
                              <a:latin typeface="Cambria Math" panose="02040503050406030204" pitchFamily="18" charset="0"/>
                            </a:rPr>
                          </m:ctrlPr>
                        </m:sSupPr>
                        <m:e>
                          <m:r>
                            <m:rPr>
                              <m:sty m:val="p"/>
                            </m:rPr>
                            <a:rPr lang="en-US" altLang="zh-CN" sz="2800">
                              <a:latin typeface="Cambria Math" panose="02040503050406030204" pitchFamily="18" charset="0"/>
                            </a:rPr>
                            <m:t>P</m:t>
                          </m:r>
                        </m:e>
                        <m:sup>
                          <m:r>
                            <a:rPr lang="en-US" altLang="zh-CN" sz="2800" i="1">
                              <a:latin typeface="Cambria Math" panose="02040503050406030204" pitchFamily="18" charset="0"/>
                            </a:rPr>
                            <m:t>𝑇</m:t>
                          </m:r>
                        </m:sup>
                      </m:sSup>
                    </m:oMath>
                  </m:oMathPara>
                </a14:m>
                <a:endParaRPr lang="en-US" sz="2800" dirty="0"/>
              </a:p>
            </p:txBody>
          </p:sp>
        </mc:Choice>
        <mc:Fallback xmlns="">
          <p:sp>
            <p:nvSpPr>
              <p:cNvPr id="116" name="Rectangle 115">
                <a:extLst>
                  <a:ext uri="{FF2B5EF4-FFF2-40B4-BE49-F238E27FC236}">
                    <a16:creationId xmlns:a16="http://schemas.microsoft.com/office/drawing/2014/main" id="{694366E6-0497-49F5-8AB7-62ABDF758E50}"/>
                  </a:ext>
                </a:extLst>
              </p:cNvPr>
              <p:cNvSpPr>
                <a:spLocks noRot="1" noChangeAspect="1" noMove="1" noResize="1" noEditPoints="1" noAdjustHandles="1" noChangeArrowheads="1" noChangeShapeType="1" noTextEdit="1"/>
              </p:cNvSpPr>
              <p:nvPr/>
            </p:nvSpPr>
            <p:spPr>
              <a:xfrm>
                <a:off x="5842466" y="4117042"/>
                <a:ext cx="680571" cy="523220"/>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7" name="Rectangle 116">
                <a:extLst>
                  <a:ext uri="{FF2B5EF4-FFF2-40B4-BE49-F238E27FC236}">
                    <a16:creationId xmlns:a16="http://schemas.microsoft.com/office/drawing/2014/main" id="{6B0346AC-7486-4683-8118-134B4F241B0C}"/>
                  </a:ext>
                </a:extLst>
              </p:cNvPr>
              <p:cNvSpPr/>
              <p:nvPr/>
            </p:nvSpPr>
            <p:spPr>
              <a:xfrm>
                <a:off x="8295664" y="5173662"/>
                <a:ext cx="818173" cy="53091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zh-CN" sz="2800" i="1">
                              <a:latin typeface="Cambria Math" panose="02040503050406030204" pitchFamily="18" charset="0"/>
                            </a:rPr>
                          </m:ctrlPr>
                        </m:sSupPr>
                        <m:e>
                          <m:r>
                            <m:rPr>
                              <m:sty m:val="p"/>
                            </m:rPr>
                            <a:rPr lang="en-US" altLang="zh-CN" sz="2800">
                              <a:latin typeface="Cambria Math" panose="02040503050406030204" pitchFamily="18" charset="0"/>
                            </a:rPr>
                            <m:t>W</m:t>
                          </m:r>
                        </m:e>
                        <m:sup>
                          <m:r>
                            <a:rPr lang="en-US" altLang="zh-CN" sz="2800" i="1">
                              <a:latin typeface="Cambria Math" panose="02040503050406030204" pitchFamily="18" charset="0"/>
                            </a:rPr>
                            <m:t>𝑑</m:t>
                          </m:r>
                        </m:sup>
                      </m:sSup>
                    </m:oMath>
                  </m:oMathPara>
                </a14:m>
                <a:endParaRPr lang="en-US" sz="2800" dirty="0"/>
              </a:p>
            </p:txBody>
          </p:sp>
        </mc:Choice>
        <mc:Fallback xmlns="">
          <p:sp>
            <p:nvSpPr>
              <p:cNvPr id="117" name="Rectangle 116">
                <a:extLst>
                  <a:ext uri="{FF2B5EF4-FFF2-40B4-BE49-F238E27FC236}">
                    <a16:creationId xmlns:a16="http://schemas.microsoft.com/office/drawing/2014/main" id="{6B0346AC-7486-4683-8118-134B4F241B0C}"/>
                  </a:ext>
                </a:extLst>
              </p:cNvPr>
              <p:cNvSpPr>
                <a:spLocks noRot="1" noChangeAspect="1" noMove="1" noResize="1" noEditPoints="1" noAdjustHandles="1" noChangeArrowheads="1" noChangeShapeType="1" noTextEdit="1"/>
              </p:cNvSpPr>
              <p:nvPr/>
            </p:nvSpPr>
            <p:spPr>
              <a:xfrm>
                <a:off x="8295664" y="5173662"/>
                <a:ext cx="818173" cy="530915"/>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8" name="Rectangle 117">
                <a:extLst>
                  <a:ext uri="{FF2B5EF4-FFF2-40B4-BE49-F238E27FC236}">
                    <a16:creationId xmlns:a16="http://schemas.microsoft.com/office/drawing/2014/main" id="{0D145F19-B2A1-4C09-A637-779D9D4A0107}"/>
                  </a:ext>
                </a:extLst>
              </p:cNvPr>
              <p:cNvSpPr/>
              <p:nvPr/>
            </p:nvSpPr>
            <p:spPr>
              <a:xfrm>
                <a:off x="9847007" y="3725862"/>
                <a:ext cx="48603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zh-CN" sz="2800">
                          <a:latin typeface="Cambria Math" panose="02040503050406030204" pitchFamily="18" charset="0"/>
                        </a:rPr>
                        <m:t>P</m:t>
                      </m:r>
                    </m:oMath>
                  </m:oMathPara>
                </a14:m>
                <a:endParaRPr lang="en-US" sz="2800" dirty="0"/>
              </a:p>
            </p:txBody>
          </p:sp>
        </mc:Choice>
        <mc:Fallback xmlns="">
          <p:sp>
            <p:nvSpPr>
              <p:cNvPr id="118" name="Rectangle 117">
                <a:extLst>
                  <a:ext uri="{FF2B5EF4-FFF2-40B4-BE49-F238E27FC236}">
                    <a16:creationId xmlns:a16="http://schemas.microsoft.com/office/drawing/2014/main" id="{0D145F19-B2A1-4C09-A637-779D9D4A0107}"/>
                  </a:ext>
                </a:extLst>
              </p:cNvPr>
              <p:cNvSpPr>
                <a:spLocks noRot="1" noChangeAspect="1" noMove="1" noResize="1" noEditPoints="1" noAdjustHandles="1" noChangeArrowheads="1" noChangeShapeType="1" noTextEdit="1"/>
              </p:cNvSpPr>
              <p:nvPr/>
            </p:nvSpPr>
            <p:spPr>
              <a:xfrm>
                <a:off x="9847007" y="3725862"/>
                <a:ext cx="486030" cy="523220"/>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9" name="Rectangle 118">
                <a:extLst>
                  <a:ext uri="{FF2B5EF4-FFF2-40B4-BE49-F238E27FC236}">
                    <a16:creationId xmlns:a16="http://schemas.microsoft.com/office/drawing/2014/main" id="{3F0D4777-2BAA-4322-91F3-EF9A7CE9F6C2}"/>
                  </a:ext>
                </a:extLst>
              </p:cNvPr>
              <p:cNvSpPr/>
              <p:nvPr/>
            </p:nvSpPr>
            <p:spPr>
              <a:xfrm>
                <a:off x="10927489" y="4030662"/>
                <a:ext cx="54854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zh-CN" sz="2800">
                          <a:latin typeface="Cambria Math" panose="02040503050406030204" pitchFamily="18" charset="0"/>
                        </a:rPr>
                        <m:t>x</m:t>
                      </m:r>
                      <m:r>
                        <a:rPr lang="en-US" altLang="zh-CN" sz="2800">
                          <a:latin typeface="Cambria Math" panose="02040503050406030204" pitchFamily="18" charset="0"/>
                        </a:rPr>
                        <m:t>′</m:t>
                      </m:r>
                    </m:oMath>
                  </m:oMathPara>
                </a14:m>
                <a:endParaRPr lang="en-US" sz="2800" dirty="0"/>
              </a:p>
            </p:txBody>
          </p:sp>
        </mc:Choice>
        <mc:Fallback xmlns="">
          <p:sp>
            <p:nvSpPr>
              <p:cNvPr id="119" name="Rectangle 118">
                <a:extLst>
                  <a:ext uri="{FF2B5EF4-FFF2-40B4-BE49-F238E27FC236}">
                    <a16:creationId xmlns:a16="http://schemas.microsoft.com/office/drawing/2014/main" id="{3F0D4777-2BAA-4322-91F3-EF9A7CE9F6C2}"/>
                  </a:ext>
                </a:extLst>
              </p:cNvPr>
              <p:cNvSpPr>
                <a:spLocks noRot="1" noChangeAspect="1" noMove="1" noResize="1" noEditPoints="1" noAdjustHandles="1" noChangeArrowheads="1" noChangeShapeType="1" noTextEdit="1"/>
              </p:cNvSpPr>
              <p:nvPr/>
            </p:nvSpPr>
            <p:spPr>
              <a:xfrm>
                <a:off x="10927489" y="4030662"/>
                <a:ext cx="548548" cy="523220"/>
              </a:xfrm>
              <a:prstGeom prst="rect">
                <a:avLst/>
              </a:prstGeom>
              <a:blipFill>
                <a:blip r:embed="rId9"/>
                <a:stretch>
                  <a:fillRect/>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A23FC0D0-F018-4EEF-B0C6-C10A5DE616FF}"/>
              </a:ext>
            </a:extLst>
          </p:cNvPr>
          <p:cNvSpPr>
            <a:spLocks noGrp="1"/>
          </p:cNvSpPr>
          <p:nvPr>
            <p:ph type="sldNum" sz="quarter" idx="4"/>
          </p:nvPr>
        </p:nvSpPr>
        <p:spPr/>
        <p:txBody>
          <a:bodyPr/>
          <a:lstStyle/>
          <a:p>
            <a:pPr algn="ctr"/>
            <a:fld id="{1BA29183-7CD2-4C0C-A7F1-D2FD10734D96}" type="slidenum">
              <a:rPr lang="en-US" smtClean="0"/>
              <a:pPr algn="ctr"/>
              <a:t>75</a:t>
            </a:fld>
            <a:endParaRPr lang="en-US" dirty="0"/>
          </a:p>
        </p:txBody>
      </p:sp>
    </p:spTree>
    <p:extLst>
      <p:ext uri="{BB962C8B-B14F-4D97-AF65-F5344CB8AC3E}">
        <p14:creationId xmlns:p14="http://schemas.microsoft.com/office/powerpoint/2010/main" val="3529678496"/>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457199" y="296862"/>
            <a:ext cx="11522075" cy="794064"/>
          </a:xfrm>
          <a:prstGeom prst="rect">
            <a:avLst/>
          </a:prstGeom>
          <a:noFill/>
        </p:spPr>
        <p:txBody>
          <a:bodyPr wrap="square" lIns="182880" tIns="146304" rIns="182880" bIns="146304" rtlCol="0">
            <a:spAutoFit/>
          </a:bodyPr>
          <a:lstStyle/>
          <a:p>
            <a:pPr algn="ctr">
              <a:lnSpc>
                <a:spcPct val="90000"/>
              </a:lnSpc>
              <a:spcAft>
                <a:spcPts val="600"/>
              </a:spcAft>
            </a:pPr>
            <a:r>
              <a:rPr lang="en-US" sz="3600" dirty="0">
                <a:gradFill>
                  <a:gsLst>
                    <a:gs pos="2917">
                      <a:schemeClr val="tx1"/>
                    </a:gs>
                    <a:gs pos="30000">
                      <a:schemeClr val="tx1"/>
                    </a:gs>
                  </a:gsLst>
                  <a:lin ang="5400000" scaled="0"/>
                </a:gradFill>
              </a:rPr>
              <a:t>Criterion: Strict complementary condition</a:t>
            </a:r>
          </a:p>
        </p:txBody>
      </p:sp>
      <p:sp>
        <p:nvSpPr>
          <p:cNvPr id="113" name="TextBox 112">
            <a:extLst>
              <a:ext uri="{FF2B5EF4-FFF2-40B4-BE49-F238E27FC236}">
                <a16:creationId xmlns:a16="http://schemas.microsoft.com/office/drawing/2014/main" id="{7774D4F0-EC3F-42CC-8706-60D0C0CD80BE}"/>
              </a:ext>
            </a:extLst>
          </p:cNvPr>
          <p:cNvSpPr txBox="1"/>
          <p:nvPr/>
        </p:nvSpPr>
        <p:spPr>
          <a:xfrm>
            <a:off x="457199" y="1668462"/>
            <a:ext cx="11476039" cy="1369606"/>
          </a:xfrm>
          <a:prstGeom prst="rect">
            <a:avLst/>
          </a:prstGeom>
          <a:solidFill>
            <a:schemeClr val="accent6">
              <a:lumMod val="20000"/>
              <a:lumOff val="80000"/>
              <a:alpha val="21000"/>
            </a:schemeClr>
          </a:solidFill>
          <a:ln>
            <a:solidFill>
              <a:schemeClr val="accent6"/>
            </a:solidFill>
          </a:ln>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Strict complementary condition:</a:t>
            </a:r>
          </a:p>
          <a:p>
            <a:pPr>
              <a:lnSpc>
                <a:spcPct val="90000"/>
              </a:lnSpc>
              <a:spcAft>
                <a:spcPts val="600"/>
              </a:spcAft>
            </a:pPr>
            <a:r>
              <a:rPr lang="en-US" sz="2400" dirty="0">
                <a:gradFill>
                  <a:gsLst>
                    <a:gs pos="2917">
                      <a:schemeClr val="tx1"/>
                    </a:gs>
                    <a:gs pos="30000">
                      <a:schemeClr val="tx1"/>
                    </a:gs>
                  </a:gsLst>
                  <a:lin ang="5400000" scaled="0"/>
                </a:gradFill>
                <a:latin typeface="+mj-lt"/>
              </a:rPr>
              <a:t>The channels lying in the </a:t>
            </a:r>
            <a:r>
              <a:rPr lang="en-US" sz="2400" i="1" dirty="0">
                <a:gradFill>
                  <a:gsLst>
                    <a:gs pos="2917">
                      <a:schemeClr val="tx1"/>
                    </a:gs>
                    <a:gs pos="30000">
                      <a:schemeClr val="tx1"/>
                    </a:gs>
                  </a:gsLst>
                  <a:lin ang="5400000" scaled="0"/>
                </a:gradFill>
                <a:latin typeface="+mj-lt"/>
              </a:rPr>
              <a:t>same</a:t>
            </a:r>
            <a:r>
              <a:rPr lang="en-US" sz="2400" dirty="0">
                <a:gradFill>
                  <a:gsLst>
                    <a:gs pos="2917">
                      <a:schemeClr val="tx1"/>
                    </a:gs>
                    <a:gs pos="30000">
                      <a:schemeClr val="tx1"/>
                    </a:gs>
                  </a:gsLst>
                  <a:lin ang="5400000" scaled="0"/>
                </a:gradFill>
                <a:latin typeface="+mj-lt"/>
              </a:rPr>
              <a:t> branch in one group convolution lie in </a:t>
            </a:r>
            <a:r>
              <a:rPr lang="en-US" sz="2400" i="1" dirty="0">
                <a:gradFill>
                  <a:gsLst>
                    <a:gs pos="2917">
                      <a:schemeClr val="tx1"/>
                    </a:gs>
                    <a:gs pos="30000">
                      <a:schemeClr val="tx1"/>
                    </a:gs>
                  </a:gsLst>
                  <a:lin ang="5400000" scaled="0"/>
                </a:gradFill>
                <a:latin typeface="+mj-lt"/>
              </a:rPr>
              <a:t>different</a:t>
            </a:r>
            <a:r>
              <a:rPr lang="en-US" sz="2400" dirty="0">
                <a:gradFill>
                  <a:gsLst>
                    <a:gs pos="2917">
                      <a:schemeClr val="tx1"/>
                    </a:gs>
                    <a:gs pos="30000">
                      <a:schemeClr val="tx1"/>
                    </a:gs>
                  </a:gsLst>
                  <a:lin ang="5400000" scaled="0"/>
                </a:gradFill>
                <a:latin typeface="+mj-lt"/>
              </a:rPr>
              <a:t> branches and come from </a:t>
            </a:r>
            <a:r>
              <a:rPr lang="en-US" sz="2400" i="1" dirty="0">
                <a:gradFill>
                  <a:gsLst>
                    <a:gs pos="2917">
                      <a:schemeClr val="tx1"/>
                    </a:gs>
                    <a:gs pos="30000">
                      <a:schemeClr val="tx1"/>
                    </a:gs>
                  </a:gsLst>
                  <a:lin ang="5400000" scaled="0"/>
                </a:gradFill>
                <a:latin typeface="+mj-lt"/>
              </a:rPr>
              <a:t>all</a:t>
            </a:r>
            <a:r>
              <a:rPr lang="en-US" sz="2400" dirty="0">
                <a:gradFill>
                  <a:gsLst>
                    <a:gs pos="2917">
                      <a:schemeClr val="tx1"/>
                    </a:gs>
                    <a:gs pos="30000">
                      <a:schemeClr val="tx1"/>
                    </a:gs>
                  </a:gsLst>
                  <a:lin ang="5400000" scaled="0"/>
                </a:gradFill>
                <a:latin typeface="+mj-lt"/>
              </a:rPr>
              <a:t> the branches in the other group convolution.</a:t>
            </a:r>
          </a:p>
        </p:txBody>
      </p:sp>
      <mc:AlternateContent xmlns:mc="http://schemas.openxmlformats.org/markup-compatibility/2006" xmlns:a14="http://schemas.microsoft.com/office/drawing/2010/main">
        <mc:Choice Requires="a14">
          <p:sp>
            <p:nvSpPr>
              <p:cNvPr id="114" name="TextBox 113">
                <a:extLst>
                  <a:ext uri="{FF2B5EF4-FFF2-40B4-BE49-F238E27FC236}">
                    <a16:creationId xmlns:a16="http://schemas.microsoft.com/office/drawing/2014/main" id="{1DBC0AD3-2895-4754-BC5B-4E4862354DDD}"/>
                  </a:ext>
                </a:extLst>
              </p:cNvPr>
              <p:cNvSpPr txBox="1"/>
              <p:nvPr/>
            </p:nvSpPr>
            <p:spPr>
              <a:xfrm>
                <a:off x="4389437" y="5483769"/>
                <a:ext cx="3053913" cy="528093"/>
              </a:xfrm>
              <a:prstGeom prst="rect">
                <a:avLst/>
              </a:prstGeom>
              <a:noFill/>
            </p:spPr>
            <p:txBody>
              <a:bodyPr wrap="none" lIns="0" tIns="0" rIns="0" bIns="0" rtlCol="0">
                <a:spAutoFit/>
              </a:bodyPr>
              <a:lstStyle/>
              <a:p>
                <a:pPr>
                  <a:lnSpc>
                    <a:spcPct val="90000"/>
                  </a:lnSpc>
                  <a:spcAft>
                    <a:spcPts val="600"/>
                  </a:spcAft>
                </a:pPr>
                <a14:m>
                  <m:oMathPara xmlns:m="http://schemas.openxmlformats.org/officeDocument/2006/math">
                    <m:oMathParaPr>
                      <m:jc m:val="centerGroup"/>
                    </m:oMathParaPr>
                    <m:oMath xmlns:m="http://schemas.openxmlformats.org/officeDocument/2006/math">
                      <m:r>
                        <m:rPr>
                          <m:sty m:val="p"/>
                        </m:rPr>
                        <a:rPr lang="en-US" altLang="zh-CN" sz="3200" b="0" i="0" smtClean="0">
                          <a:solidFill>
                            <a:schemeClr val="tx1"/>
                          </a:solidFill>
                          <a:latin typeface="Cambria Math" panose="02040503050406030204" pitchFamily="18" charset="0"/>
                        </a:rPr>
                        <m:t>x</m:t>
                      </m:r>
                      <m:r>
                        <a:rPr lang="en-US" altLang="zh-CN" sz="3200">
                          <a:solidFill>
                            <a:schemeClr val="tx1"/>
                          </a:solidFill>
                          <a:latin typeface="Cambria Math" panose="02040503050406030204" pitchFamily="18" charset="0"/>
                        </a:rPr>
                        <m:t>′</m:t>
                      </m:r>
                      <m:r>
                        <a:rPr lang="en-US" altLang="zh-CN" sz="3200" b="0" i="0" smtClean="0">
                          <a:solidFill>
                            <a:schemeClr val="tx1"/>
                          </a:solidFill>
                          <a:latin typeface="Cambria Math" panose="02040503050406030204" pitchFamily="18" charset="0"/>
                        </a:rPr>
                        <m:t>=</m:t>
                      </m:r>
                      <m:r>
                        <m:rPr>
                          <m:sty m:val="p"/>
                        </m:rPr>
                        <a:rPr lang="en-US" altLang="zh-CN" sz="3200" b="0" i="0" smtClean="0">
                          <a:solidFill>
                            <a:schemeClr val="tx1"/>
                          </a:solidFill>
                          <a:latin typeface="Cambria Math" panose="02040503050406030204" pitchFamily="18" charset="0"/>
                        </a:rPr>
                        <m:t>P</m:t>
                      </m:r>
                      <m:sSup>
                        <m:sSupPr>
                          <m:ctrlPr>
                            <a:rPr lang="en-US" altLang="zh-CN" sz="3200" b="0" i="1" smtClean="0">
                              <a:solidFill>
                                <a:schemeClr val="tx1"/>
                              </a:solidFill>
                              <a:latin typeface="Cambria Math" panose="02040503050406030204" pitchFamily="18" charset="0"/>
                            </a:rPr>
                          </m:ctrlPr>
                        </m:sSupPr>
                        <m:e>
                          <m:r>
                            <m:rPr>
                              <m:sty m:val="p"/>
                            </m:rPr>
                            <a:rPr lang="en-US" altLang="zh-CN" sz="3200" b="0" i="0" smtClean="0">
                              <a:solidFill>
                                <a:schemeClr val="tx1"/>
                              </a:solidFill>
                              <a:latin typeface="Cambria Math" panose="02040503050406030204" pitchFamily="18" charset="0"/>
                            </a:rPr>
                            <m:t>W</m:t>
                          </m:r>
                        </m:e>
                        <m:sup>
                          <m:r>
                            <a:rPr lang="en-US" altLang="zh-CN" sz="3200" b="0" i="1" smtClean="0">
                              <a:solidFill>
                                <a:schemeClr val="tx1"/>
                              </a:solidFill>
                              <a:latin typeface="Cambria Math" panose="02040503050406030204" pitchFamily="18" charset="0"/>
                            </a:rPr>
                            <m:t>𝑑</m:t>
                          </m:r>
                        </m:sup>
                      </m:sSup>
                      <m:sSup>
                        <m:sSupPr>
                          <m:ctrlPr>
                            <a:rPr lang="en-US" altLang="zh-CN" sz="3200" b="0" i="1" smtClean="0">
                              <a:solidFill>
                                <a:schemeClr val="tx1"/>
                              </a:solidFill>
                              <a:latin typeface="Cambria Math" panose="02040503050406030204" pitchFamily="18" charset="0"/>
                            </a:rPr>
                          </m:ctrlPr>
                        </m:sSupPr>
                        <m:e>
                          <m:r>
                            <m:rPr>
                              <m:sty m:val="p"/>
                            </m:rPr>
                            <a:rPr lang="en-US" altLang="zh-CN" sz="3200" b="0" i="0" smtClean="0">
                              <a:solidFill>
                                <a:schemeClr val="tx1"/>
                              </a:solidFill>
                              <a:latin typeface="Cambria Math" panose="02040503050406030204" pitchFamily="18" charset="0"/>
                            </a:rPr>
                            <m:t>P</m:t>
                          </m:r>
                        </m:e>
                        <m:sup>
                          <m:r>
                            <a:rPr lang="en-US" altLang="zh-CN" sz="3200" b="0" i="1" smtClean="0">
                              <a:solidFill>
                                <a:schemeClr val="tx1"/>
                              </a:solidFill>
                              <a:latin typeface="Cambria Math" panose="02040503050406030204" pitchFamily="18" charset="0"/>
                            </a:rPr>
                            <m:t>𝑇</m:t>
                          </m:r>
                        </m:sup>
                      </m:sSup>
                      <m:sSup>
                        <m:sSupPr>
                          <m:ctrlPr>
                            <a:rPr lang="en-US" altLang="zh-CN" sz="3200" b="0" i="1" smtClean="0">
                              <a:solidFill>
                                <a:schemeClr val="tx1"/>
                              </a:solidFill>
                              <a:latin typeface="Cambria Math" panose="02040503050406030204" pitchFamily="18" charset="0"/>
                            </a:rPr>
                          </m:ctrlPr>
                        </m:sSupPr>
                        <m:e>
                          <m:r>
                            <m:rPr>
                              <m:sty m:val="p"/>
                            </m:rPr>
                            <a:rPr lang="en-US" altLang="zh-CN" sz="3200" b="0" i="0" smtClean="0">
                              <a:solidFill>
                                <a:schemeClr val="tx1"/>
                              </a:solidFill>
                              <a:latin typeface="Cambria Math" panose="02040503050406030204" pitchFamily="18" charset="0"/>
                            </a:rPr>
                            <m:t>W</m:t>
                          </m:r>
                        </m:e>
                        <m:sup>
                          <m:r>
                            <a:rPr lang="en-US" altLang="zh-CN" sz="3200" b="0" i="1" smtClean="0">
                              <a:solidFill>
                                <a:schemeClr val="tx1"/>
                              </a:solidFill>
                              <a:latin typeface="Cambria Math" panose="02040503050406030204" pitchFamily="18" charset="0"/>
                            </a:rPr>
                            <m:t>𝑝</m:t>
                          </m:r>
                        </m:sup>
                      </m:sSup>
                      <m:r>
                        <m:rPr>
                          <m:sty m:val="p"/>
                        </m:rPr>
                        <a:rPr lang="en-US" altLang="zh-CN" sz="3200" b="0" i="0" smtClean="0">
                          <a:solidFill>
                            <a:schemeClr val="tx1"/>
                          </a:solidFill>
                          <a:latin typeface="Cambria Math" panose="02040503050406030204" pitchFamily="18" charset="0"/>
                        </a:rPr>
                        <m:t>x</m:t>
                      </m:r>
                    </m:oMath>
                  </m:oMathPara>
                </a14:m>
                <a:endParaRPr lang="en-US" sz="3200" dirty="0" err="1">
                  <a:solidFill>
                    <a:schemeClr val="tx1"/>
                  </a:solidFill>
                </a:endParaRPr>
              </a:p>
            </p:txBody>
          </p:sp>
        </mc:Choice>
        <mc:Fallback xmlns="">
          <p:sp>
            <p:nvSpPr>
              <p:cNvPr id="114" name="TextBox 113">
                <a:extLst>
                  <a:ext uri="{FF2B5EF4-FFF2-40B4-BE49-F238E27FC236}">
                    <a16:creationId xmlns:a16="http://schemas.microsoft.com/office/drawing/2014/main" id="{1DBC0AD3-2895-4754-BC5B-4E4862354DDD}"/>
                  </a:ext>
                </a:extLst>
              </p:cNvPr>
              <p:cNvSpPr txBox="1">
                <a:spLocks noRot="1" noChangeAspect="1" noMove="1" noResize="1" noEditPoints="1" noAdjustHandles="1" noChangeArrowheads="1" noChangeShapeType="1" noTextEdit="1"/>
              </p:cNvSpPr>
              <p:nvPr/>
            </p:nvSpPr>
            <p:spPr>
              <a:xfrm>
                <a:off x="4389437" y="5483769"/>
                <a:ext cx="3053913" cy="528093"/>
              </a:xfrm>
              <a:prstGeom prst="rect">
                <a:avLst/>
              </a:prstGeom>
              <a:blipFill>
                <a:blip r:embed="rId3"/>
                <a:stretch>
                  <a:fillRect t="-1163"/>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FFD59142-BD29-4DF5-92FA-7DBC2F165D3D}"/>
              </a:ext>
            </a:extLst>
          </p:cNvPr>
          <p:cNvSpPr/>
          <p:nvPr/>
        </p:nvSpPr>
        <p:spPr bwMode="auto">
          <a:xfrm>
            <a:off x="5227637" y="5400874"/>
            <a:ext cx="1905000" cy="533400"/>
          </a:xfrm>
          <a:prstGeom prst="rect">
            <a:avLst/>
          </a:prstGeom>
          <a:noFill/>
          <a:ln w="254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cxnSp>
        <p:nvCxnSpPr>
          <p:cNvPr id="6" name="Straight Arrow Connector 5">
            <a:extLst>
              <a:ext uri="{FF2B5EF4-FFF2-40B4-BE49-F238E27FC236}">
                <a16:creationId xmlns:a16="http://schemas.microsoft.com/office/drawing/2014/main" id="{58EF5006-11B7-4991-AE39-5E41C4D35071}"/>
              </a:ext>
            </a:extLst>
          </p:cNvPr>
          <p:cNvCxnSpPr>
            <a:cxnSpLocks/>
            <a:endCxn id="4" idx="0"/>
          </p:cNvCxnSpPr>
          <p:nvPr/>
        </p:nvCxnSpPr>
        <p:spPr>
          <a:xfrm flipH="1">
            <a:off x="6180137" y="4259262"/>
            <a:ext cx="2171700" cy="1141612"/>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CBCF6C37-1232-432D-B16A-02B9CB383E6E}"/>
              </a:ext>
            </a:extLst>
          </p:cNvPr>
          <p:cNvSpPr/>
          <p:nvPr/>
        </p:nvSpPr>
        <p:spPr bwMode="auto">
          <a:xfrm>
            <a:off x="457199" y="3678636"/>
            <a:ext cx="11476039" cy="794064"/>
          </a:xfrm>
          <a:prstGeom prst="rect">
            <a:avLst/>
          </a:prstGeom>
          <a:solidFill>
            <a:schemeClr val="accent3">
              <a:alpha val="27000"/>
            </a:schemeClr>
          </a:solid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ctr" anchorCtr="0"/>
          <a:lstStyle/>
          <a:p>
            <a:pPr defTabSz="932406"/>
            <a:r>
              <a:rPr lang="en-US" sz="2800" dirty="0">
                <a:gradFill>
                  <a:gsLst>
                    <a:gs pos="2917">
                      <a:schemeClr val="tx1"/>
                    </a:gs>
                    <a:gs pos="30000">
                      <a:schemeClr val="tx1"/>
                    </a:gs>
                  </a:gsLst>
                  <a:lin ang="5400000" scaled="0"/>
                </a:gradFill>
                <a:latin typeface="+mj-lt"/>
              </a:rPr>
              <a:t>We have: the resulting convolution kernel matrix is </a:t>
            </a:r>
            <a:r>
              <a:rPr lang="en-US" sz="2800" i="1" dirty="0">
                <a:solidFill>
                  <a:srgbClr val="FF0000"/>
                </a:solidFill>
                <a:latin typeface="+mj-lt"/>
              </a:rPr>
              <a:t>dense</a:t>
            </a:r>
            <a:endParaRPr lang="en-US" sz="2800" dirty="0">
              <a:solidFill>
                <a:srgbClr val="FF0000"/>
              </a:solidFill>
              <a:latin typeface="+mj-lt"/>
              <a:ea typeface="Segoe UI" pitchFamily="34" charset="0"/>
              <a:cs typeface="Segoe UI" pitchFamily="34" charset="0"/>
            </a:endParaRPr>
          </a:p>
        </p:txBody>
      </p:sp>
      <p:sp>
        <p:nvSpPr>
          <p:cNvPr id="2" name="Slide Number Placeholder 1">
            <a:extLst>
              <a:ext uri="{FF2B5EF4-FFF2-40B4-BE49-F238E27FC236}">
                <a16:creationId xmlns:a16="http://schemas.microsoft.com/office/drawing/2014/main" id="{AD150F46-36B6-46B4-AC41-5DF719ED9D13}"/>
              </a:ext>
            </a:extLst>
          </p:cNvPr>
          <p:cNvSpPr>
            <a:spLocks noGrp="1"/>
          </p:cNvSpPr>
          <p:nvPr>
            <p:ph type="sldNum" sz="quarter" idx="4"/>
          </p:nvPr>
        </p:nvSpPr>
        <p:spPr/>
        <p:txBody>
          <a:bodyPr/>
          <a:lstStyle/>
          <a:p>
            <a:pPr algn="ctr"/>
            <a:fld id="{1BA29183-7CD2-4C0C-A7F1-D2FD10734D96}" type="slidenum">
              <a:rPr lang="en-US" smtClean="0"/>
              <a:pPr algn="ctr"/>
              <a:t>76</a:t>
            </a:fld>
            <a:endParaRPr lang="en-US" dirty="0"/>
          </a:p>
        </p:txBody>
      </p:sp>
    </p:spTree>
    <p:extLst>
      <p:ext uri="{BB962C8B-B14F-4D97-AF65-F5344CB8AC3E}">
        <p14:creationId xmlns:p14="http://schemas.microsoft.com/office/powerpoint/2010/main" val="1544131406"/>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2AC96E70-1F9E-4D58-A55C-2705E3AB9FE7}"/>
              </a:ext>
            </a:extLst>
          </p:cNvPr>
          <p:cNvSpPr txBox="1"/>
          <p:nvPr/>
        </p:nvSpPr>
        <p:spPr>
          <a:xfrm>
            <a:off x="457199" y="1668462"/>
            <a:ext cx="11476039" cy="1855893"/>
          </a:xfrm>
          <a:prstGeom prst="rect">
            <a:avLst/>
          </a:prstGeom>
          <a:solidFill>
            <a:schemeClr val="accent6">
              <a:lumMod val="20000"/>
              <a:lumOff val="80000"/>
              <a:alpha val="21000"/>
            </a:schemeClr>
          </a:solidFill>
          <a:ln>
            <a:solidFill>
              <a:schemeClr val="accent6"/>
            </a:solidFill>
          </a:ln>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Condition</a:t>
            </a:r>
            <a:r>
              <a:rPr lang="en-US" sz="2400" dirty="0">
                <a:gradFill>
                  <a:gsLst>
                    <a:gs pos="2917">
                      <a:schemeClr val="tx1"/>
                    </a:gs>
                    <a:gs pos="30000">
                      <a:schemeClr val="tx1"/>
                    </a:gs>
                  </a:gsLst>
                  <a:lin ang="5400000" scaled="0"/>
                </a:gradFill>
                <a:latin typeface="+mj-lt"/>
              </a:rPr>
              <a:t>:</a:t>
            </a:r>
          </a:p>
          <a:p>
            <a:pPr>
              <a:lnSpc>
                <a:spcPct val="90000"/>
              </a:lnSpc>
              <a:spcAft>
                <a:spcPts val="600"/>
              </a:spcAft>
            </a:pPr>
            <a:endParaRPr lang="en-US" sz="2400" dirty="0">
              <a:gradFill>
                <a:gsLst>
                  <a:gs pos="2917">
                    <a:schemeClr val="tx1"/>
                  </a:gs>
                  <a:gs pos="30000">
                    <a:schemeClr val="tx1"/>
                  </a:gs>
                </a:gsLst>
                <a:lin ang="5400000" scaled="0"/>
              </a:gradFill>
              <a:latin typeface="+mj-lt"/>
            </a:endParaRPr>
          </a:p>
          <a:p>
            <a:pPr>
              <a:lnSpc>
                <a:spcPct val="90000"/>
              </a:lnSpc>
              <a:spcAft>
                <a:spcPts val="600"/>
              </a:spcAft>
            </a:pPr>
            <a:endParaRPr lang="en-US" sz="2400" dirty="0">
              <a:gradFill>
                <a:gsLst>
                  <a:gs pos="2917">
                    <a:schemeClr val="tx1"/>
                  </a:gs>
                  <a:gs pos="30000">
                    <a:schemeClr val="tx1"/>
                  </a:gs>
                </a:gsLst>
                <a:lin ang="5400000" scaled="0"/>
              </a:gradFill>
              <a:latin typeface="+mj-lt"/>
            </a:endParaRPr>
          </a:p>
          <a:p>
            <a:pPr>
              <a:lnSpc>
                <a:spcPct val="90000"/>
              </a:lnSpc>
              <a:spcAft>
                <a:spcPts val="600"/>
              </a:spcAft>
            </a:pPr>
            <a:endParaRPr lang="en-US" sz="2400" dirty="0">
              <a:gradFill>
                <a:gsLst>
                  <a:gs pos="2917">
                    <a:schemeClr val="tx1"/>
                  </a:gs>
                  <a:gs pos="30000">
                    <a:schemeClr val="tx1"/>
                  </a:gs>
                </a:gsLst>
                <a:lin ang="5400000" scaled="0"/>
              </a:gradFill>
              <a:latin typeface="+mj-lt"/>
            </a:endParaRPr>
          </a:p>
        </p:txBody>
      </p:sp>
      <p:sp>
        <p:nvSpPr>
          <p:cNvPr id="11" name="TextBox 10"/>
          <p:cNvSpPr txBox="1"/>
          <p:nvPr/>
        </p:nvSpPr>
        <p:spPr>
          <a:xfrm>
            <a:off x="457199" y="296862"/>
            <a:ext cx="11522075" cy="794064"/>
          </a:xfrm>
          <a:prstGeom prst="rect">
            <a:avLst/>
          </a:prstGeom>
          <a:noFill/>
        </p:spPr>
        <p:txBody>
          <a:bodyPr wrap="square" lIns="182880" tIns="146304" rIns="182880" bIns="146304" rtlCol="0">
            <a:spAutoFit/>
          </a:bodyPr>
          <a:lstStyle/>
          <a:p>
            <a:pPr algn="ctr">
              <a:lnSpc>
                <a:spcPct val="90000"/>
              </a:lnSpc>
              <a:spcAft>
                <a:spcPts val="600"/>
              </a:spcAft>
            </a:pPr>
            <a:r>
              <a:rPr lang="en-US" altLang="zh-CN" sz="3600" dirty="0"/>
              <a:t>Advantages: Wider than </a:t>
            </a:r>
            <a:r>
              <a:rPr lang="en-US" sz="3600" dirty="0"/>
              <a:t>regular convolutions</a:t>
            </a:r>
            <a:endParaRPr lang="en-US" sz="3600" dirty="0">
              <a:gradFill>
                <a:gsLst>
                  <a:gs pos="2917">
                    <a:schemeClr val="tx1"/>
                  </a:gs>
                  <a:gs pos="30000">
                    <a:schemeClr val="tx1"/>
                  </a:gs>
                </a:gsLst>
                <a:lin ang="5400000" scaled="0"/>
              </a:gradFill>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0BBAF440-F9BE-4C25-BEE6-DCC38D41B5A7}"/>
                  </a:ext>
                </a:extLst>
              </p:cNvPr>
              <p:cNvSpPr txBox="1"/>
              <p:nvPr/>
            </p:nvSpPr>
            <p:spPr>
              <a:xfrm>
                <a:off x="3521074" y="1704523"/>
                <a:ext cx="1623330" cy="697050"/>
              </a:xfrm>
              <a:prstGeom prst="rect">
                <a:avLst/>
              </a:prstGeom>
              <a:noFill/>
            </p:spPr>
            <p:txBody>
              <a:bodyPr wrap="none" lIns="0" tIns="0" rIns="0" bIns="0" rtlCol="0">
                <a:spAutoFit/>
              </a:bodyPr>
              <a:lstStyle/>
              <a:p>
                <a:pPr>
                  <a:lnSpc>
                    <a:spcPct val="90000"/>
                  </a:lnSpc>
                  <a:spcAft>
                    <a:spcPts val="600"/>
                  </a:spcAft>
                </a:pPr>
                <a14:m>
                  <m:oMathPara xmlns:m="http://schemas.openxmlformats.org/officeDocument/2006/math">
                    <m:oMathParaPr>
                      <m:jc m:val="centerGroup"/>
                    </m:oMathParaPr>
                    <m:oMath xmlns:m="http://schemas.openxmlformats.org/officeDocument/2006/math">
                      <m:f>
                        <m:fPr>
                          <m:ctrlPr>
                            <a:rPr lang="en-US" sz="2400" i="1" smtClean="0">
                              <a:gradFill>
                                <a:gsLst>
                                  <a:gs pos="2917">
                                    <a:schemeClr val="tx1"/>
                                  </a:gs>
                                  <a:gs pos="30000">
                                    <a:schemeClr val="tx1"/>
                                  </a:gs>
                                </a:gsLst>
                                <a:lin ang="5400000" scaled="0"/>
                              </a:gradFill>
                              <a:latin typeface="Cambria Math" panose="02040503050406030204" pitchFamily="18" charset="0"/>
                            </a:rPr>
                          </m:ctrlPr>
                        </m:fPr>
                        <m:num>
                          <m:r>
                            <a:rPr lang="en-US" sz="2400" b="0" i="1" smtClean="0">
                              <a:gradFill>
                                <a:gsLst>
                                  <a:gs pos="2917">
                                    <a:schemeClr val="tx1"/>
                                  </a:gs>
                                  <a:gs pos="30000">
                                    <a:schemeClr val="tx1"/>
                                  </a:gs>
                                </a:gsLst>
                                <a:lin ang="5400000" scaled="0"/>
                              </a:gradFill>
                              <a:latin typeface="Cambria Math" panose="02040503050406030204" pitchFamily="18" charset="0"/>
                            </a:rPr>
                            <m:t>𝐿</m:t>
                          </m:r>
                        </m:num>
                        <m:den>
                          <m:r>
                            <a:rPr lang="en-US" sz="2400" b="0" i="1" smtClean="0">
                              <a:gradFill>
                                <a:gsLst>
                                  <a:gs pos="2917">
                                    <a:schemeClr val="tx1"/>
                                  </a:gs>
                                  <a:gs pos="30000">
                                    <a:schemeClr val="tx1"/>
                                  </a:gs>
                                </a:gsLst>
                                <a:lin ang="5400000" scaled="0"/>
                              </a:gradFill>
                              <a:latin typeface="Cambria Math" panose="02040503050406030204" pitchFamily="18" charset="0"/>
                            </a:rPr>
                            <m:t>𝐿</m:t>
                          </m:r>
                          <m:r>
                            <a:rPr lang="en-US" sz="2400" b="0" i="1" smtClean="0">
                              <a:gradFill>
                                <a:gsLst>
                                  <a:gs pos="2917">
                                    <a:schemeClr val="tx1"/>
                                  </a:gs>
                                  <a:gs pos="30000">
                                    <a:schemeClr val="tx1"/>
                                  </a:gs>
                                </a:gsLst>
                                <a:lin ang="5400000" scaled="0"/>
                              </a:gradFill>
                              <a:latin typeface="Cambria Math" panose="02040503050406030204" pitchFamily="18" charset="0"/>
                            </a:rPr>
                            <m:t>−1</m:t>
                          </m:r>
                        </m:den>
                      </m:f>
                      <m:r>
                        <a:rPr lang="en-US" sz="2400" b="0" i="1" smtClean="0">
                          <a:gradFill>
                            <a:gsLst>
                              <a:gs pos="2917">
                                <a:schemeClr val="tx1"/>
                              </a:gs>
                              <a:gs pos="30000">
                                <a:schemeClr val="tx1"/>
                              </a:gs>
                            </a:gsLst>
                            <a:lin ang="5400000" scaled="0"/>
                          </a:gradFill>
                          <a:latin typeface="Cambria Math" panose="02040503050406030204" pitchFamily="18" charset="0"/>
                        </a:rPr>
                        <m:t>&lt;</m:t>
                      </m:r>
                      <m:r>
                        <a:rPr lang="en-US" sz="2400" b="0" i="1" smtClean="0">
                          <a:gradFill>
                            <a:gsLst>
                              <a:gs pos="2917">
                                <a:schemeClr val="tx1"/>
                              </a:gs>
                              <a:gs pos="30000">
                                <a:schemeClr val="tx1"/>
                              </a:gs>
                            </a:gsLst>
                            <a:lin ang="5400000" scaled="0"/>
                          </a:gradFill>
                          <a:latin typeface="Cambria Math" panose="02040503050406030204" pitchFamily="18" charset="0"/>
                        </a:rPr>
                        <m:t>𝑀𝑆</m:t>
                      </m:r>
                    </m:oMath>
                  </m:oMathPara>
                </a14:m>
                <a:endParaRPr lang="en-US" sz="2400" dirty="0" err="1">
                  <a:gradFill>
                    <a:gsLst>
                      <a:gs pos="2917">
                        <a:schemeClr val="tx1"/>
                      </a:gs>
                      <a:gs pos="30000">
                        <a:schemeClr val="tx1"/>
                      </a:gs>
                    </a:gsLst>
                    <a:lin ang="5400000" scaled="0"/>
                  </a:gradFill>
                </a:endParaRPr>
              </a:p>
            </p:txBody>
          </p:sp>
        </mc:Choice>
        <mc:Fallback xmlns="">
          <p:sp>
            <p:nvSpPr>
              <p:cNvPr id="3" name="TextBox 2">
                <a:extLst>
                  <a:ext uri="{FF2B5EF4-FFF2-40B4-BE49-F238E27FC236}">
                    <a16:creationId xmlns:a16="http://schemas.microsoft.com/office/drawing/2014/main" id="{0BBAF440-F9BE-4C25-BEE6-DCC38D41B5A7}"/>
                  </a:ext>
                </a:extLst>
              </p:cNvPr>
              <p:cNvSpPr txBox="1">
                <a:spLocks noRot="1" noChangeAspect="1" noMove="1" noResize="1" noEditPoints="1" noAdjustHandles="1" noChangeArrowheads="1" noChangeShapeType="1" noTextEdit="1"/>
              </p:cNvSpPr>
              <p:nvPr/>
            </p:nvSpPr>
            <p:spPr>
              <a:xfrm>
                <a:off x="3521074" y="1704523"/>
                <a:ext cx="1623330" cy="697050"/>
              </a:xfrm>
              <a:prstGeom prst="rect">
                <a:avLst/>
              </a:prstGeom>
              <a:blipFill>
                <a:blip r:embed="rId4"/>
                <a:stretch>
                  <a:fillRect t="-1754"/>
                </a:stretch>
              </a:blipFill>
            </p:spPr>
            <p:txBody>
              <a:bodyPr/>
              <a:lstStyle/>
              <a:p>
                <a:r>
                  <a:rPr lang="en-US">
                    <a:noFill/>
                  </a:rPr>
                  <a:t> </a:t>
                </a:r>
              </a:p>
            </p:txBody>
          </p:sp>
        </mc:Fallback>
      </mc:AlternateContent>
      <p:cxnSp>
        <p:nvCxnSpPr>
          <p:cNvPr id="5" name="Straight Arrow Connector 4">
            <a:extLst>
              <a:ext uri="{FF2B5EF4-FFF2-40B4-BE49-F238E27FC236}">
                <a16:creationId xmlns:a16="http://schemas.microsoft.com/office/drawing/2014/main" id="{7CC5995F-6656-4CDD-9F0D-BED79DB43B31}"/>
              </a:ext>
            </a:extLst>
          </p:cNvPr>
          <p:cNvCxnSpPr/>
          <p:nvPr/>
        </p:nvCxnSpPr>
        <p:spPr>
          <a:xfrm flipH="1">
            <a:off x="2987674" y="2401573"/>
            <a:ext cx="533400" cy="486089"/>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551825B-498A-4459-AD39-D676867BBA79}"/>
              </a:ext>
            </a:extLst>
          </p:cNvPr>
          <p:cNvSpPr txBox="1"/>
          <p:nvPr/>
        </p:nvSpPr>
        <p:spPr>
          <a:xfrm>
            <a:off x="579437" y="2887662"/>
            <a:ext cx="3170237" cy="572464"/>
          </a:xfrm>
          <a:prstGeom prst="rect">
            <a:avLst/>
          </a:prstGeom>
          <a:noFill/>
        </p:spPr>
        <p:txBody>
          <a:bodyPr wrap="square" lIns="182880" tIns="146304" rIns="182880" bIns="146304" rtlCol="0">
            <a:spAutoFit/>
          </a:bodyPr>
          <a:lstStyle/>
          <a:p>
            <a:pPr algn="ctr">
              <a:lnSpc>
                <a:spcPct val="90000"/>
              </a:lnSpc>
              <a:spcAft>
                <a:spcPts val="600"/>
              </a:spcAft>
            </a:pPr>
            <a:r>
              <a:rPr lang="en-US" sz="2000" dirty="0">
                <a:gradFill>
                  <a:gsLst>
                    <a:gs pos="2917">
                      <a:schemeClr val="tx1"/>
                    </a:gs>
                    <a:gs pos="30000">
                      <a:schemeClr val="tx1"/>
                    </a:gs>
                  </a:gsLst>
                  <a:lin ang="5400000" scaled="0"/>
                </a:gradFill>
              </a:rPr>
              <a:t>#(</a:t>
            </a:r>
            <a:r>
              <a:rPr lang="en-US" altLang="zh-CN" sz="2000" dirty="0">
                <a:gradFill>
                  <a:gsLst>
                    <a:gs pos="2917">
                      <a:schemeClr val="tx1"/>
                    </a:gs>
                    <a:gs pos="30000">
                      <a:schemeClr val="tx1"/>
                    </a:gs>
                  </a:gsLst>
                  <a:lin ang="5400000" scaled="0"/>
                </a:gradFill>
              </a:rPr>
              <a:t>Primary</a:t>
            </a:r>
            <a:r>
              <a:rPr lang="en-US" sz="2000" dirty="0">
                <a:gradFill>
                  <a:gsLst>
                    <a:gs pos="2917">
                      <a:schemeClr val="tx1"/>
                    </a:gs>
                    <a:gs pos="30000">
                      <a:schemeClr val="tx1"/>
                    </a:gs>
                  </a:gsLst>
                  <a:lin ang="5400000" scaled="0"/>
                </a:gradFill>
              </a:rPr>
              <a:t> partitions)</a:t>
            </a:r>
          </a:p>
        </p:txBody>
      </p:sp>
      <p:cxnSp>
        <p:nvCxnSpPr>
          <p:cNvPr id="8" name="Straight Arrow Connector 7">
            <a:extLst>
              <a:ext uri="{FF2B5EF4-FFF2-40B4-BE49-F238E27FC236}">
                <a16:creationId xmlns:a16="http://schemas.microsoft.com/office/drawing/2014/main" id="{4C4316D3-EE4B-416E-B4DA-8C6C4567C9AF}"/>
              </a:ext>
            </a:extLst>
          </p:cNvPr>
          <p:cNvCxnSpPr/>
          <p:nvPr/>
        </p:nvCxnSpPr>
        <p:spPr>
          <a:xfrm>
            <a:off x="4816474" y="2196196"/>
            <a:ext cx="0" cy="76766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4DB1FFA-5048-4853-8B2E-D1935CAA8819}"/>
              </a:ext>
            </a:extLst>
          </p:cNvPr>
          <p:cNvSpPr txBox="1"/>
          <p:nvPr/>
        </p:nvSpPr>
        <p:spPr>
          <a:xfrm>
            <a:off x="3597273" y="2887662"/>
            <a:ext cx="3154363" cy="572464"/>
          </a:xfrm>
          <a:prstGeom prst="rect">
            <a:avLst/>
          </a:prstGeom>
          <a:noFill/>
        </p:spPr>
        <p:txBody>
          <a:bodyPr wrap="square" lIns="182880" tIns="146304" rIns="182880" bIns="146304" rtlCol="0">
            <a:spAutoFit/>
          </a:bodyPr>
          <a:lstStyle/>
          <a:p>
            <a:pPr algn="ctr">
              <a:lnSpc>
                <a:spcPct val="90000"/>
              </a:lnSpc>
              <a:spcAft>
                <a:spcPts val="600"/>
              </a:spcAft>
            </a:pPr>
            <a:r>
              <a:rPr lang="en-US" sz="2000" dirty="0">
                <a:gradFill>
                  <a:gsLst>
                    <a:gs pos="2917">
                      <a:schemeClr val="tx1"/>
                    </a:gs>
                    <a:gs pos="30000">
                      <a:schemeClr val="tx1"/>
                    </a:gs>
                  </a:gsLst>
                  <a:lin ang="5400000" scaled="0"/>
                </a:gradFill>
              </a:rPr>
              <a:t>#(Secondary partitions)</a:t>
            </a:r>
          </a:p>
        </p:txBody>
      </p:sp>
      <p:cxnSp>
        <p:nvCxnSpPr>
          <p:cNvPr id="12" name="Straight Arrow Connector 11">
            <a:extLst>
              <a:ext uri="{FF2B5EF4-FFF2-40B4-BE49-F238E27FC236}">
                <a16:creationId xmlns:a16="http://schemas.microsoft.com/office/drawing/2014/main" id="{44C8ECD9-82DF-4B2F-931F-2B6B1EB25E8C}"/>
              </a:ext>
            </a:extLst>
          </p:cNvPr>
          <p:cNvCxnSpPr/>
          <p:nvPr/>
        </p:nvCxnSpPr>
        <p:spPr>
          <a:xfrm>
            <a:off x="5144404" y="2196196"/>
            <a:ext cx="1729470" cy="76766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1E06E401-64CD-46F8-9AEC-BDCE1BCB16A9}"/>
              </a:ext>
            </a:extLst>
          </p:cNvPr>
          <p:cNvSpPr txBox="1"/>
          <p:nvPr/>
        </p:nvSpPr>
        <p:spPr>
          <a:xfrm>
            <a:off x="6294437" y="2874697"/>
            <a:ext cx="3309262" cy="572464"/>
          </a:xfrm>
          <a:prstGeom prst="rect">
            <a:avLst/>
          </a:prstGeom>
          <a:noFill/>
        </p:spPr>
        <p:txBody>
          <a:bodyPr wrap="square" lIns="182880" tIns="146304" rIns="182880" bIns="146304" rtlCol="0">
            <a:spAutoFit/>
          </a:bodyPr>
          <a:lstStyle/>
          <a:p>
            <a:pPr algn="ctr">
              <a:lnSpc>
                <a:spcPct val="90000"/>
              </a:lnSpc>
              <a:spcAft>
                <a:spcPts val="600"/>
              </a:spcAft>
            </a:pPr>
            <a:r>
              <a:rPr lang="en-US" sz="2000" dirty="0">
                <a:gradFill>
                  <a:gsLst>
                    <a:gs pos="2917">
                      <a:schemeClr val="tx1"/>
                    </a:gs>
                    <a:gs pos="30000">
                      <a:schemeClr val="tx1"/>
                    </a:gs>
                  </a:gsLst>
                  <a:lin ang="5400000" scaled="0"/>
                </a:gradFill>
              </a:rPr>
              <a:t>Spatial kernel size</a:t>
            </a:r>
          </a:p>
        </p:txBody>
      </p:sp>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6AD804D3-0198-4E83-AAC7-00071719F6AA}"/>
                  </a:ext>
                </a:extLst>
              </p:cNvPr>
              <p:cNvSpPr/>
              <p:nvPr/>
            </p:nvSpPr>
            <p:spPr bwMode="auto">
              <a:xfrm>
                <a:off x="457199" y="4183062"/>
                <a:ext cx="11476039" cy="794064"/>
              </a:xfrm>
              <a:prstGeom prst="rect">
                <a:avLst/>
              </a:prstGeom>
              <a:solidFill>
                <a:schemeClr val="accent3">
                  <a:alpha val="27000"/>
                </a:schemeClr>
              </a:solid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ctr" anchorCtr="0"/>
              <a:lstStyle/>
              <a:p>
                <a:r>
                  <a:rPr lang="en-US" sz="2800" dirty="0">
                    <a:solidFill>
                      <a:schemeClr val="tx1"/>
                    </a:solidFill>
                    <a:latin typeface="+mj-lt"/>
                  </a:rPr>
                  <a:t>Thus, our IGC is </a:t>
                </a:r>
                <a:r>
                  <a:rPr lang="en-US" sz="2800" i="1" dirty="0">
                    <a:solidFill>
                      <a:schemeClr val="tx1"/>
                    </a:solidFill>
                    <a:latin typeface="+mj-lt"/>
                  </a:rPr>
                  <a:t>wider</a:t>
                </a:r>
                <a:r>
                  <a:rPr lang="en-US" sz="2800" dirty="0">
                    <a:solidFill>
                      <a:schemeClr val="tx1"/>
                    </a:solidFill>
                    <a:latin typeface="+mj-lt"/>
                  </a:rPr>
                  <a:t> except </a:t>
                </a:r>
                <a14:m>
                  <m:oMath xmlns:m="http://schemas.openxmlformats.org/officeDocument/2006/math">
                    <m:r>
                      <a:rPr lang="en-US" sz="2800" i="1">
                        <a:solidFill>
                          <a:schemeClr val="tx1"/>
                        </a:solidFill>
                        <a:latin typeface="Cambria Math" panose="02040503050406030204" pitchFamily="18" charset="0"/>
                      </a:rPr>
                      <m:t>𝐿</m:t>
                    </m:r>
                    <m:r>
                      <a:rPr lang="en-US" sz="2800" i="1">
                        <a:solidFill>
                          <a:schemeClr val="tx1"/>
                        </a:solidFill>
                        <a:latin typeface="Cambria Math" panose="02040503050406030204" pitchFamily="18" charset="0"/>
                      </a:rPr>
                      <m:t>=1</m:t>
                    </m:r>
                  </m:oMath>
                </a14:m>
                <a:r>
                  <a:rPr lang="en-US" sz="2800" dirty="0">
                    <a:solidFill>
                      <a:schemeClr val="tx1"/>
                    </a:solidFill>
                    <a:latin typeface="+mj-lt"/>
                  </a:rPr>
                  <a:t> under the same #parameters</a:t>
                </a:r>
              </a:p>
            </p:txBody>
          </p:sp>
        </mc:Choice>
        <mc:Fallback xmlns="">
          <p:sp>
            <p:nvSpPr>
              <p:cNvPr id="15" name="Rectangle 14">
                <a:extLst>
                  <a:ext uri="{FF2B5EF4-FFF2-40B4-BE49-F238E27FC236}">
                    <a16:creationId xmlns:a16="http://schemas.microsoft.com/office/drawing/2014/main" id="{6AD804D3-0198-4E83-AAC7-00071719F6AA}"/>
                  </a:ext>
                </a:extLst>
              </p:cNvPr>
              <p:cNvSpPr>
                <a:spLocks noRot="1" noChangeAspect="1" noMove="1" noResize="1" noEditPoints="1" noAdjustHandles="1" noChangeArrowheads="1" noChangeShapeType="1" noTextEdit="1"/>
              </p:cNvSpPr>
              <p:nvPr/>
            </p:nvSpPr>
            <p:spPr bwMode="auto">
              <a:xfrm>
                <a:off x="457199" y="4183062"/>
                <a:ext cx="11476039" cy="794064"/>
              </a:xfrm>
              <a:prstGeom prst="rect">
                <a:avLst/>
              </a:prstGeom>
              <a:blipFill>
                <a:blip r:embed="rId5"/>
                <a:stretch>
                  <a:fillRect l="-1008" b="-7576"/>
                </a:stretch>
              </a:blipFill>
              <a:ln>
                <a:solidFill>
                  <a:schemeClr val="accent3"/>
                </a:solidFill>
                <a:headEnd type="none" w="med" len="med"/>
                <a:tailEnd type="none" w="med" len="med"/>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F5AE0AB9-EDD2-4A61-9856-322048DB6CD3}"/>
              </a:ext>
            </a:extLst>
          </p:cNvPr>
          <p:cNvSpPr>
            <a:spLocks noGrp="1"/>
          </p:cNvSpPr>
          <p:nvPr>
            <p:ph type="sldNum" sz="quarter" idx="4"/>
          </p:nvPr>
        </p:nvSpPr>
        <p:spPr/>
        <p:txBody>
          <a:bodyPr/>
          <a:lstStyle/>
          <a:p>
            <a:pPr algn="ctr"/>
            <a:fld id="{1BA29183-7CD2-4C0C-A7F1-D2FD10734D96}" type="slidenum">
              <a:rPr lang="en-US" smtClean="0"/>
              <a:pPr algn="ctr"/>
              <a:t>77</a:t>
            </a:fld>
            <a:endParaRPr lang="en-US" dirty="0"/>
          </a:p>
        </p:txBody>
      </p:sp>
    </p:spTree>
    <p:extLst>
      <p:ext uri="{BB962C8B-B14F-4D97-AF65-F5344CB8AC3E}">
        <p14:creationId xmlns:p14="http://schemas.microsoft.com/office/powerpoint/2010/main" val="1767691986"/>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 y="296862"/>
            <a:ext cx="12436475" cy="794064"/>
          </a:xfrm>
          <a:prstGeom prst="rect">
            <a:avLst/>
          </a:prstGeom>
          <a:noFill/>
        </p:spPr>
        <p:txBody>
          <a:bodyPr wrap="square" lIns="182880" tIns="146304" rIns="182880" bIns="146304" rtlCol="0">
            <a:spAutoFit/>
          </a:bodyPr>
          <a:lstStyle/>
          <a:p>
            <a:pPr algn="ctr">
              <a:lnSpc>
                <a:spcPct val="90000"/>
              </a:lnSpc>
              <a:spcAft>
                <a:spcPts val="600"/>
              </a:spcAft>
            </a:pPr>
            <a:r>
              <a:rPr lang="en-US" sz="3600" dirty="0">
                <a:gradFill>
                  <a:gsLst>
                    <a:gs pos="2917">
                      <a:schemeClr val="tx1"/>
                    </a:gs>
                    <a:gs pos="30000">
                      <a:schemeClr val="tx1"/>
                    </a:gs>
                  </a:gsLst>
                  <a:lin ang="5400000" scaled="0"/>
                </a:gradFill>
              </a:rPr>
              <a:t>Comparison to regular convolutions</a:t>
            </a:r>
          </a:p>
        </p:txBody>
      </p:sp>
      <mc:AlternateContent xmlns:mc="http://schemas.openxmlformats.org/markup-compatibility/2006" xmlns:a14="http://schemas.microsoft.com/office/drawing/2010/main">
        <mc:Choice Requires="a14">
          <p:graphicFrame>
            <p:nvGraphicFramePr>
              <p:cNvPr id="5" name="Table 4">
                <a:extLst>
                  <a:ext uri="{FF2B5EF4-FFF2-40B4-BE49-F238E27FC236}">
                    <a16:creationId xmlns:a16="http://schemas.microsoft.com/office/drawing/2014/main" id="{3B20A399-8A8D-404B-A9FE-F9DA1E9C9969}"/>
                  </a:ext>
                </a:extLst>
              </p:cNvPr>
              <p:cNvGraphicFramePr>
                <a:graphicFrameLocks noGrp="1"/>
              </p:cNvGraphicFramePr>
              <p:nvPr>
                <p:extLst/>
              </p:nvPr>
            </p:nvGraphicFramePr>
            <p:xfrm>
              <a:off x="3520757" y="2354262"/>
              <a:ext cx="5364480" cy="1202248"/>
            </p:xfrm>
            <a:graphic>
              <a:graphicData uri="http://schemas.openxmlformats.org/drawingml/2006/table">
                <a:tbl>
                  <a:tblPr firstRow="1" firstCol="1">
                    <a:tableStyleId>{9D7B26C5-4107-4FEC-AEDC-1716B250A1EF}</a:tableStyleId>
                  </a:tblPr>
                  <a:tblGrid>
                    <a:gridCol w="1463040">
                      <a:extLst>
                        <a:ext uri="{9D8B030D-6E8A-4147-A177-3AD203B41FA5}">
                          <a16:colId xmlns:a16="http://schemas.microsoft.com/office/drawing/2014/main" val="3908990729"/>
                        </a:ext>
                      </a:extLst>
                    </a:gridCol>
                    <a:gridCol w="1950720">
                      <a:extLst>
                        <a:ext uri="{9D8B030D-6E8A-4147-A177-3AD203B41FA5}">
                          <a16:colId xmlns:a16="http://schemas.microsoft.com/office/drawing/2014/main" val="389499926"/>
                        </a:ext>
                      </a:extLst>
                    </a:gridCol>
                    <a:gridCol w="1950720">
                      <a:extLst>
                        <a:ext uri="{9D8B030D-6E8A-4147-A177-3AD203B41FA5}">
                          <a16:colId xmlns:a16="http://schemas.microsoft.com/office/drawing/2014/main" val="4107779806"/>
                        </a:ext>
                      </a:extLst>
                    </a:gridCol>
                  </a:tblGrid>
                  <a:tr h="300562">
                    <a:tc>
                      <a:txBody>
                        <a:bodyPr/>
                        <a:lstStyle/>
                        <a:p>
                          <a:pPr marL="0" marR="0" lvl="0" indent="0" algn="ctr" defTabSz="932742" rtl="0" eaLnBrk="1" fontAlgn="b" latinLnBrk="0" hangingPunct="1">
                            <a:lnSpc>
                              <a:spcPct val="100000"/>
                            </a:lnSpc>
                            <a:spcBef>
                              <a:spcPts val="0"/>
                            </a:spcBef>
                            <a:spcAft>
                              <a:spcPts val="0"/>
                            </a:spcAft>
                            <a:buClrTx/>
                            <a:buSzTx/>
                            <a:buFontTx/>
                            <a:buNone/>
                            <a:tabLst/>
                            <a:defRPr/>
                          </a:pPr>
                          <a:r>
                            <a:rPr lang="en-US" sz="1900" b="1" i="0" u="none" strike="noStrike" kern="1200" dirty="0">
                              <a:solidFill>
                                <a:srgbClr val="000000"/>
                              </a:solidFill>
                              <a:effectLst/>
                              <a:latin typeface="Calibri" panose="020F0502020204030204" pitchFamily="34" charset="0"/>
                              <a:ea typeface="+mn-ea"/>
                              <a:cs typeface="+mn-cs"/>
                            </a:rPr>
                            <a:t>depth</a:t>
                          </a:r>
                        </a:p>
                      </a:txBody>
                      <a:tcPr marL="11002" marR="11002" marT="11002" marB="0" anchor="b">
                        <a:lnR w="12700" cap="flat" cmpd="sng" algn="ctr">
                          <a:noFill/>
                          <a:prstDash val="solid"/>
                          <a:round/>
                          <a:headEnd type="none" w="med" len="med"/>
                          <a:tailEnd type="none" w="med" len="med"/>
                        </a:lnR>
                      </a:tcPr>
                    </a:tc>
                    <a:tc>
                      <a:txBody>
                        <a:bodyPr/>
                        <a:lstStyle/>
                        <a:p>
                          <a:pPr marL="0" algn="ctr" defTabSz="932742" rtl="0" eaLnBrk="1" fontAlgn="b" latinLnBrk="0" hangingPunct="1"/>
                          <a:r>
                            <a:rPr lang="en-US" altLang="zh-CN" sz="1900" b="1" i="0" u="none" strike="noStrike" kern="1200" dirty="0">
                              <a:solidFill>
                                <a:srgbClr val="000000"/>
                              </a:solidFill>
                              <a:effectLst/>
                              <a:latin typeface="Calibri" panose="020F0502020204030204" pitchFamily="34" charset="0"/>
                              <a:ea typeface="+mn-ea"/>
                              <a:cs typeface="+mn-cs"/>
                            </a:rPr>
                            <a:t>RegConv-18</a:t>
                          </a:r>
                          <a:endParaRPr lang="en-US" sz="1900" b="1" i="0" u="none" strike="noStrike" kern="1200" dirty="0">
                            <a:solidFill>
                              <a:srgbClr val="000000"/>
                            </a:solidFill>
                            <a:effectLst/>
                            <a:latin typeface="Calibri" panose="020F0502020204030204" pitchFamily="34" charset="0"/>
                            <a:ea typeface="+mn-ea"/>
                            <a:cs typeface="+mn-cs"/>
                          </a:endParaRPr>
                        </a:p>
                      </a:txBody>
                      <a:tcPr marL="11002" marR="11002" marT="11002" marB="0" anchor="b">
                        <a:lnL w="12700" cap="flat" cmpd="sng" algn="ctr">
                          <a:noFill/>
                          <a:prstDash val="solid"/>
                          <a:round/>
                          <a:headEnd type="none" w="med" len="med"/>
                          <a:tailEnd type="none" w="med" len="med"/>
                        </a:lnL>
                      </a:tcPr>
                    </a:tc>
                    <a:tc>
                      <a:txBody>
                        <a:bodyPr/>
                        <a:lstStyle/>
                        <a:p>
                          <a:pPr marL="0" algn="ctr" defTabSz="932742" rtl="0" eaLnBrk="1" fontAlgn="b" latinLnBrk="0" hangingPunct="1"/>
                          <a:r>
                            <a:rPr lang="en-US" sz="1900" b="1" i="0" u="none" strike="noStrike" kern="1200" dirty="0">
                              <a:solidFill>
                                <a:srgbClr val="7030A0"/>
                              </a:solidFill>
                              <a:effectLst/>
                              <a:latin typeface="Calibri" panose="020F0502020204030204" pitchFamily="34" charset="0"/>
                              <a:ea typeface="+mn-ea"/>
                              <a:cs typeface="+mn-cs"/>
                            </a:rPr>
                            <a:t>IGC</a:t>
                          </a:r>
                        </a:p>
                      </a:txBody>
                      <a:tcPr marL="11002" marR="11002" marT="11002" marB="0" anchor="b">
                        <a:lnR w="12700" cap="flat" cmpd="sng" algn="ctr">
                          <a:noFill/>
                          <a:prstDash val="solid"/>
                          <a:round/>
                          <a:headEnd type="none" w="med" len="med"/>
                          <a:tailEnd type="none" w="med" len="med"/>
                        </a:lnR>
                      </a:tcPr>
                    </a:tc>
                    <a:extLst>
                      <a:ext uri="{0D108BD9-81ED-4DB2-BD59-A6C34878D82A}">
                        <a16:rowId xmlns:a16="http://schemas.microsoft.com/office/drawing/2014/main" val="3304990015"/>
                      </a:ext>
                    </a:extLst>
                  </a:tr>
                  <a:tr h="300562">
                    <a:tc>
                      <a:txBody>
                        <a:bodyPr/>
                        <a:lstStyle/>
                        <a:p>
                          <a:pPr algn="ctr" fontAlgn="b"/>
                          <a:r>
                            <a:rPr lang="en-US" sz="1900" b="0" i="0" u="none" strike="noStrike" kern="1200" dirty="0">
                              <a:solidFill>
                                <a:srgbClr val="000000"/>
                              </a:solidFill>
                              <a:effectLst/>
                              <a:latin typeface="Calibri" panose="020F0502020204030204" pitchFamily="34" charset="0"/>
                              <a:ea typeface="+mn-ea"/>
                              <a:cs typeface="+mn-cs"/>
                            </a:rPr>
                            <a:t>20</a:t>
                          </a:r>
                        </a:p>
                      </a:txBody>
                      <a:tcPr marL="11002" marR="11002" marT="11002" marB="0" anchor="b">
                        <a:lnR w="12700" cap="flat" cmpd="sng" algn="ctr">
                          <a:noFill/>
                          <a:prstDash val="solid"/>
                          <a:round/>
                          <a:headEnd type="none" w="med" len="med"/>
                          <a:tailEnd type="none" w="med" len="med"/>
                        </a:lnR>
                      </a:tcPr>
                    </a:tc>
                    <a:tc>
                      <a:txBody>
                        <a:bodyPr/>
                        <a:lstStyle/>
                        <a:p>
                          <a:pPr marL="0" marR="0" lvl="0" indent="0" algn="ctr" defTabSz="932742" rtl="0" eaLnBrk="1" fontAlgn="b"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1800" b="0" i="0" u="none" strike="noStrike" kern="1200" smtClean="0">
                                    <a:solidFill>
                                      <a:schemeClr val="tx1"/>
                                    </a:solidFill>
                                    <a:effectLst/>
                                    <a:latin typeface="Cambria Math" panose="02040503050406030204" pitchFamily="18" charset="0"/>
                                    <a:ea typeface="Cambria Math" panose="02040503050406030204" pitchFamily="18" charset="0"/>
                                    <a:cs typeface="+mn-cs"/>
                                  </a:rPr>
                                  <m:t>92.55</m:t>
                                </m:r>
                                <m:r>
                                  <a:rPr lang="en-US" sz="180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0.14</m:t>
                                </m:r>
                              </m:oMath>
                            </m:oMathPara>
                          </a14:m>
                          <a:endParaRPr lang="en-US" sz="1800" b="0" i="0" u="none" strike="noStrike" kern="1200" dirty="0">
                            <a:solidFill>
                              <a:srgbClr val="000000"/>
                            </a:solidFill>
                            <a:effectLst/>
                            <a:latin typeface="Calibri" panose="020F0502020204030204" pitchFamily="34" charset="0"/>
                            <a:ea typeface="+mn-ea"/>
                            <a:cs typeface="+mn-cs"/>
                          </a:endParaRPr>
                        </a:p>
                      </a:txBody>
                      <a:tcPr marL="11002" marR="11002" marT="11002" marB="0" anchor="b">
                        <a:lnL w="12700" cap="flat" cmpd="sng" algn="ctr">
                          <a:noFill/>
                          <a:prstDash val="solid"/>
                          <a:round/>
                          <a:headEnd type="none" w="med" len="med"/>
                          <a:tailEnd type="none" w="med" len="med"/>
                        </a:lnL>
                      </a:tcPr>
                    </a:tc>
                    <a:tc>
                      <a:txBody>
                        <a:bodyPr/>
                        <a:lstStyle/>
                        <a:p>
                          <a:pPr marL="0" marR="0" lvl="0" indent="0" algn="ctr" defTabSz="932742" rtl="0" eaLnBrk="1" fontAlgn="b"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1800" b="0" i="0" u="none" strike="noStrike" kern="1200" smtClean="0">
                                    <a:solidFill>
                                      <a:srgbClr val="7030A0"/>
                                    </a:solidFill>
                                    <a:effectLst/>
                                    <a:latin typeface="Cambria Math" panose="02040503050406030204" pitchFamily="18" charset="0"/>
                                    <a:ea typeface="Cambria Math" panose="02040503050406030204" pitchFamily="18" charset="0"/>
                                    <a:cs typeface="+mn-cs"/>
                                  </a:rPr>
                                  <m:t>92.84</m:t>
                                </m:r>
                                <m:r>
                                  <a:rPr lang="en-US" sz="1800" i="1" smtClean="0">
                                    <a:solidFill>
                                      <a:srgbClr val="7030A0"/>
                                    </a:solidFill>
                                    <a:latin typeface="Cambria Math" panose="02040503050406030204" pitchFamily="18" charset="0"/>
                                    <a:ea typeface="Cambria Math" panose="02040503050406030204" pitchFamily="18" charset="0"/>
                                  </a:rPr>
                                  <m:t>±</m:t>
                                </m:r>
                                <m:r>
                                  <a:rPr lang="en-US" sz="1800" b="0" i="1" smtClean="0">
                                    <a:solidFill>
                                      <a:srgbClr val="7030A0"/>
                                    </a:solidFill>
                                    <a:latin typeface="Cambria Math" panose="02040503050406030204" pitchFamily="18" charset="0"/>
                                    <a:ea typeface="Cambria Math" panose="02040503050406030204" pitchFamily="18" charset="0"/>
                                  </a:rPr>
                                  <m:t>0.26</m:t>
                                </m:r>
                              </m:oMath>
                            </m:oMathPara>
                          </a14:m>
                          <a:endParaRPr lang="en-US" sz="1800" b="0" i="0" u="none" strike="noStrike" kern="1200" dirty="0">
                            <a:solidFill>
                              <a:srgbClr val="7030A0"/>
                            </a:solidFill>
                            <a:effectLst/>
                            <a:latin typeface="Calibri" panose="020F0502020204030204" pitchFamily="34" charset="0"/>
                            <a:ea typeface="+mn-ea"/>
                            <a:cs typeface="+mn-cs"/>
                          </a:endParaRPr>
                        </a:p>
                      </a:txBody>
                      <a:tcPr marL="11002" marR="11002" marT="11002" marB="0" anchor="b">
                        <a:lnR w="12700" cap="flat" cmpd="sng" algn="ctr">
                          <a:noFill/>
                          <a:prstDash val="solid"/>
                          <a:round/>
                          <a:headEnd type="none" w="med" len="med"/>
                          <a:tailEnd type="none" w="med" len="med"/>
                        </a:lnR>
                      </a:tcPr>
                    </a:tc>
                    <a:extLst>
                      <a:ext uri="{0D108BD9-81ED-4DB2-BD59-A6C34878D82A}">
                        <a16:rowId xmlns:a16="http://schemas.microsoft.com/office/drawing/2014/main" val="3877857306"/>
                      </a:ext>
                    </a:extLst>
                  </a:tr>
                  <a:tr h="0">
                    <a:tc>
                      <a:txBody>
                        <a:bodyPr/>
                        <a:lstStyle/>
                        <a:p>
                          <a:pPr algn="ctr" fontAlgn="b"/>
                          <a:r>
                            <a:rPr lang="en-US" sz="1900" b="0" i="0" u="none" strike="noStrike" kern="1200" dirty="0">
                              <a:solidFill>
                                <a:srgbClr val="000000"/>
                              </a:solidFill>
                              <a:effectLst/>
                              <a:latin typeface="Calibri" panose="020F0502020204030204" pitchFamily="34" charset="0"/>
                              <a:ea typeface="+mn-ea"/>
                              <a:cs typeface="+mn-cs"/>
                            </a:rPr>
                            <a:t>38</a:t>
                          </a:r>
                        </a:p>
                      </a:txBody>
                      <a:tcPr marL="11002" marR="11002" marT="11002" marB="0" anchor="b">
                        <a:lnR w="12700" cap="flat" cmpd="sng" algn="ctr">
                          <a:noFill/>
                          <a:prstDash val="solid"/>
                          <a:round/>
                          <a:headEnd type="none" w="med" len="med"/>
                          <a:tailEnd type="none" w="med" len="med"/>
                        </a:lnR>
                      </a:tcPr>
                    </a:tc>
                    <a:tc>
                      <a:txBody>
                        <a:bodyPr/>
                        <a:lstStyle/>
                        <a:p>
                          <a:pPr marL="0" marR="0" lvl="0" indent="0" algn="ctr" defTabSz="932742" rtl="0" eaLnBrk="1" fontAlgn="b"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1800" b="0" i="1" u="none" strike="noStrike" kern="1200" smtClean="0">
                                    <a:solidFill>
                                      <a:schemeClr val="tx1"/>
                                    </a:solidFill>
                                    <a:effectLst/>
                                    <a:latin typeface="Cambria Math" panose="02040503050406030204" pitchFamily="18" charset="0"/>
                                    <a:ea typeface="Cambria Math" panose="02040503050406030204" pitchFamily="18" charset="0"/>
                                    <a:cs typeface="+mn-cs"/>
                                  </a:rPr>
                                  <m:t>91.57</m:t>
                                </m:r>
                                <m:r>
                                  <a:rPr lang="en-US" sz="180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0.09</m:t>
                                </m:r>
                              </m:oMath>
                            </m:oMathPara>
                          </a14:m>
                          <a:endParaRPr lang="en-US" sz="1900" b="0" i="0" u="none" strike="noStrike" kern="1200" dirty="0">
                            <a:solidFill>
                              <a:srgbClr val="000000"/>
                            </a:solidFill>
                            <a:effectLst/>
                            <a:latin typeface="Calibri" panose="020F0502020204030204" pitchFamily="34" charset="0"/>
                            <a:ea typeface="+mn-ea"/>
                            <a:cs typeface="+mn-cs"/>
                          </a:endParaRPr>
                        </a:p>
                      </a:txBody>
                      <a:tcPr marL="11002" marR="11002" marT="11002" marB="0" anchor="b">
                        <a:lnL w="12700" cap="flat" cmpd="sng" algn="ctr">
                          <a:noFill/>
                          <a:prstDash val="solid"/>
                          <a:round/>
                          <a:headEnd type="none" w="med" len="med"/>
                          <a:tailEnd type="none" w="med" len="med"/>
                        </a:lnL>
                      </a:tcPr>
                    </a:tc>
                    <a:tc>
                      <a:txBody>
                        <a:bodyPr/>
                        <a:lstStyle/>
                        <a:p>
                          <a:pPr marL="0" marR="0" lvl="0" indent="0" algn="ctr" defTabSz="932742" rtl="0" eaLnBrk="1" fontAlgn="b"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1800" b="0" i="0" u="none" strike="noStrike" kern="1200" smtClean="0">
                                    <a:solidFill>
                                      <a:srgbClr val="7030A0"/>
                                    </a:solidFill>
                                    <a:effectLst/>
                                    <a:latin typeface="Cambria Math" panose="02040503050406030204" pitchFamily="18" charset="0"/>
                                    <a:ea typeface="Cambria Math" panose="02040503050406030204" pitchFamily="18" charset="0"/>
                                    <a:cs typeface="+mn-cs"/>
                                  </a:rPr>
                                  <m:t>92</m:t>
                                </m:r>
                                <m:r>
                                  <a:rPr lang="en-US" altLang="zh-CN" sz="1800" b="0" i="1" u="none" strike="noStrike" kern="1200" smtClean="0">
                                    <a:solidFill>
                                      <a:srgbClr val="7030A0"/>
                                    </a:solidFill>
                                    <a:effectLst/>
                                    <a:latin typeface="Cambria Math" panose="02040503050406030204" pitchFamily="18" charset="0"/>
                                    <a:ea typeface="Cambria Math" panose="02040503050406030204" pitchFamily="18" charset="0"/>
                                    <a:cs typeface="+mn-cs"/>
                                  </a:rPr>
                                  <m:t>.24</m:t>
                                </m:r>
                                <m:r>
                                  <a:rPr lang="en-US" sz="1800" i="1" smtClean="0">
                                    <a:solidFill>
                                      <a:srgbClr val="7030A0"/>
                                    </a:solidFill>
                                    <a:latin typeface="Cambria Math" panose="02040503050406030204" pitchFamily="18" charset="0"/>
                                    <a:ea typeface="Cambria Math" panose="02040503050406030204" pitchFamily="18" charset="0"/>
                                  </a:rPr>
                                  <m:t>±</m:t>
                                </m:r>
                                <m:r>
                                  <a:rPr lang="en-US" sz="1800" b="0" i="1" smtClean="0">
                                    <a:solidFill>
                                      <a:srgbClr val="7030A0"/>
                                    </a:solidFill>
                                    <a:latin typeface="Cambria Math" panose="02040503050406030204" pitchFamily="18" charset="0"/>
                                    <a:ea typeface="Cambria Math" panose="02040503050406030204" pitchFamily="18" charset="0"/>
                                  </a:rPr>
                                  <m:t>0.62</m:t>
                                </m:r>
                              </m:oMath>
                            </m:oMathPara>
                          </a14:m>
                          <a:endParaRPr lang="en-US" sz="1900" b="0" i="0" u="none" strike="noStrike" kern="1200" dirty="0">
                            <a:solidFill>
                              <a:srgbClr val="7030A0"/>
                            </a:solidFill>
                            <a:effectLst/>
                            <a:latin typeface="Calibri" panose="020F0502020204030204" pitchFamily="34" charset="0"/>
                            <a:ea typeface="+mn-ea"/>
                            <a:cs typeface="+mn-cs"/>
                          </a:endParaRPr>
                        </a:p>
                      </a:txBody>
                      <a:tcPr marL="11002" marR="11002" marT="11002" marB="0" anchor="b">
                        <a:lnR w="12700" cap="flat" cmpd="sng" algn="ctr">
                          <a:noFill/>
                          <a:prstDash val="solid"/>
                          <a:round/>
                          <a:headEnd type="none" w="med" len="med"/>
                          <a:tailEnd type="none" w="med" len="med"/>
                        </a:lnR>
                      </a:tcPr>
                    </a:tc>
                    <a:extLst>
                      <a:ext uri="{0D108BD9-81ED-4DB2-BD59-A6C34878D82A}">
                        <a16:rowId xmlns:a16="http://schemas.microsoft.com/office/drawing/2014/main" val="2252438060"/>
                      </a:ext>
                    </a:extLst>
                  </a:tr>
                  <a:tr h="300562">
                    <a:tc>
                      <a:txBody>
                        <a:bodyPr/>
                        <a:lstStyle/>
                        <a:p>
                          <a:pPr algn="ctr" fontAlgn="b"/>
                          <a:r>
                            <a:rPr lang="en-US" sz="1900" b="0" i="0" u="none" strike="noStrike" kern="1200" dirty="0">
                              <a:solidFill>
                                <a:srgbClr val="000000"/>
                              </a:solidFill>
                              <a:effectLst/>
                              <a:latin typeface="Calibri" panose="020F0502020204030204" pitchFamily="34" charset="0"/>
                              <a:ea typeface="+mn-ea"/>
                              <a:cs typeface="+mn-cs"/>
                            </a:rPr>
                            <a:t>62</a:t>
                          </a:r>
                        </a:p>
                      </a:txBody>
                      <a:tcPr marL="11002" marR="11002" marT="11002" marB="0" anchor="b">
                        <a:lnR w="12700" cap="flat" cmpd="sng" algn="ctr">
                          <a:noFill/>
                          <a:prstDash val="solid"/>
                          <a:round/>
                          <a:headEnd type="none" w="med" len="med"/>
                          <a:tailEnd type="none" w="med" len="med"/>
                        </a:lnR>
                      </a:tcPr>
                    </a:tc>
                    <a:tc>
                      <a:txBody>
                        <a:bodyPr/>
                        <a:lstStyle/>
                        <a:p>
                          <a:pPr marL="0" marR="0" lvl="0" indent="0" algn="ctr" defTabSz="932742" rtl="0" eaLnBrk="1" fontAlgn="b"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1800" b="0" i="0" u="none" strike="noStrike" kern="1200" smtClean="0">
                                    <a:solidFill>
                                      <a:schemeClr val="tx1"/>
                                    </a:solidFill>
                                    <a:effectLst/>
                                    <a:latin typeface="Cambria Math" panose="02040503050406030204" pitchFamily="18" charset="0"/>
                                    <a:ea typeface="Cambria Math" panose="02040503050406030204" pitchFamily="18" charset="0"/>
                                    <a:cs typeface="+mn-cs"/>
                                  </a:rPr>
                                  <m:t>88</m:t>
                                </m:r>
                                <m:r>
                                  <a:rPr lang="en-US" altLang="zh-CN" sz="1800" b="0" i="1" u="none" strike="noStrike" kern="1200" smtClean="0">
                                    <a:solidFill>
                                      <a:schemeClr val="tx1"/>
                                    </a:solidFill>
                                    <a:effectLst/>
                                    <a:latin typeface="Cambria Math" panose="02040503050406030204" pitchFamily="18" charset="0"/>
                                    <a:ea typeface="Cambria Math" panose="02040503050406030204" pitchFamily="18" charset="0"/>
                                    <a:cs typeface="+mn-cs"/>
                                  </a:rPr>
                                  <m:t>.60</m:t>
                                </m:r>
                                <m:r>
                                  <a:rPr lang="en-US" sz="180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0.49</m:t>
                                </m:r>
                              </m:oMath>
                            </m:oMathPara>
                          </a14:m>
                          <a:endParaRPr lang="en-US" sz="1900" b="0" i="0" u="none" strike="noStrike" kern="1200" dirty="0">
                            <a:solidFill>
                              <a:srgbClr val="000000"/>
                            </a:solidFill>
                            <a:effectLst/>
                            <a:latin typeface="Calibri" panose="020F0502020204030204" pitchFamily="34" charset="0"/>
                            <a:ea typeface="+mn-ea"/>
                            <a:cs typeface="+mn-cs"/>
                          </a:endParaRPr>
                        </a:p>
                      </a:txBody>
                      <a:tcPr marL="11002" marR="11002" marT="11002" marB="0" anchor="b">
                        <a:lnL w="12700" cap="flat" cmpd="sng" algn="ctr">
                          <a:noFill/>
                          <a:prstDash val="solid"/>
                          <a:round/>
                          <a:headEnd type="none" w="med" len="med"/>
                          <a:tailEnd type="none" w="med" len="med"/>
                        </a:lnL>
                      </a:tcPr>
                    </a:tc>
                    <a:tc>
                      <a:txBody>
                        <a:bodyPr/>
                        <a:lstStyle/>
                        <a:p>
                          <a:pPr marL="0" marR="0" lvl="0" indent="0" algn="ctr" defTabSz="932742" rtl="0" eaLnBrk="1" fontAlgn="b"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1800" b="0" i="0" u="none" strike="noStrike" kern="1200" smtClean="0">
                                    <a:solidFill>
                                      <a:srgbClr val="7030A0"/>
                                    </a:solidFill>
                                    <a:effectLst/>
                                    <a:latin typeface="Cambria Math" panose="02040503050406030204" pitchFamily="18" charset="0"/>
                                    <a:ea typeface="Cambria Math" panose="02040503050406030204" pitchFamily="18" charset="0"/>
                                    <a:cs typeface="+mn-cs"/>
                                  </a:rPr>
                                  <m:t>90</m:t>
                                </m:r>
                                <m:r>
                                  <a:rPr lang="en-US" altLang="zh-CN" sz="1800" b="0" i="1" u="none" strike="noStrike" kern="1200" smtClean="0">
                                    <a:solidFill>
                                      <a:srgbClr val="7030A0"/>
                                    </a:solidFill>
                                    <a:effectLst/>
                                    <a:latin typeface="Cambria Math" panose="02040503050406030204" pitchFamily="18" charset="0"/>
                                    <a:ea typeface="Cambria Math" panose="02040503050406030204" pitchFamily="18" charset="0"/>
                                    <a:cs typeface="+mn-cs"/>
                                  </a:rPr>
                                  <m:t>.03</m:t>
                                </m:r>
                                <m:r>
                                  <a:rPr lang="en-US" sz="1800" i="1" smtClean="0">
                                    <a:solidFill>
                                      <a:srgbClr val="7030A0"/>
                                    </a:solidFill>
                                    <a:latin typeface="Cambria Math" panose="02040503050406030204" pitchFamily="18" charset="0"/>
                                    <a:ea typeface="Cambria Math" panose="02040503050406030204" pitchFamily="18" charset="0"/>
                                  </a:rPr>
                                  <m:t>±</m:t>
                                </m:r>
                                <m:r>
                                  <a:rPr lang="en-US" sz="1800" b="0" i="1" smtClean="0">
                                    <a:solidFill>
                                      <a:srgbClr val="7030A0"/>
                                    </a:solidFill>
                                    <a:latin typeface="Cambria Math" panose="02040503050406030204" pitchFamily="18" charset="0"/>
                                    <a:ea typeface="Cambria Math" panose="02040503050406030204" pitchFamily="18" charset="0"/>
                                  </a:rPr>
                                  <m:t>0.85</m:t>
                                </m:r>
                              </m:oMath>
                            </m:oMathPara>
                          </a14:m>
                          <a:endParaRPr lang="en-US" sz="1900" b="0" i="0" u="none" strike="noStrike" kern="1200" dirty="0">
                            <a:solidFill>
                              <a:srgbClr val="7030A0"/>
                            </a:solidFill>
                            <a:effectLst/>
                            <a:latin typeface="Calibri" panose="020F0502020204030204" pitchFamily="34" charset="0"/>
                            <a:ea typeface="+mn-ea"/>
                            <a:cs typeface="+mn-cs"/>
                          </a:endParaRPr>
                        </a:p>
                      </a:txBody>
                      <a:tcPr marL="11002" marR="11002" marT="11002" marB="0" anchor="b">
                        <a:lnR w="12700" cap="flat" cmpd="sng" algn="ctr">
                          <a:noFill/>
                          <a:prstDash val="solid"/>
                          <a:round/>
                          <a:headEnd type="none" w="med" len="med"/>
                          <a:tailEnd type="none" w="med" len="med"/>
                        </a:lnR>
                      </a:tcPr>
                    </a:tc>
                    <a:extLst>
                      <a:ext uri="{0D108BD9-81ED-4DB2-BD59-A6C34878D82A}">
                        <a16:rowId xmlns:a16="http://schemas.microsoft.com/office/drawing/2014/main" val="2274823727"/>
                      </a:ext>
                    </a:extLst>
                  </a:tr>
                </a:tbl>
              </a:graphicData>
            </a:graphic>
          </p:graphicFrame>
        </mc:Choice>
        <mc:Fallback xmlns="">
          <p:graphicFrame>
            <p:nvGraphicFramePr>
              <p:cNvPr id="5" name="Table 4">
                <a:extLst>
                  <a:ext uri="{FF2B5EF4-FFF2-40B4-BE49-F238E27FC236}">
                    <a16:creationId xmlns:a16="http://schemas.microsoft.com/office/drawing/2014/main" id="{3B20A399-8A8D-404B-A9FE-F9DA1E9C9969}"/>
                  </a:ext>
                </a:extLst>
              </p:cNvPr>
              <p:cNvGraphicFramePr>
                <a:graphicFrameLocks noGrp="1"/>
              </p:cNvGraphicFramePr>
              <p:nvPr>
                <p:extLst>
                  <p:ext uri="{D42A27DB-BD31-4B8C-83A1-F6EECF244321}">
                    <p14:modId xmlns:p14="http://schemas.microsoft.com/office/powerpoint/2010/main" val="1864386042"/>
                  </p:ext>
                </p:extLst>
              </p:nvPr>
            </p:nvGraphicFramePr>
            <p:xfrm>
              <a:off x="3520757" y="2354262"/>
              <a:ext cx="5364480" cy="1202248"/>
            </p:xfrm>
            <a:graphic>
              <a:graphicData uri="http://schemas.openxmlformats.org/drawingml/2006/table">
                <a:tbl>
                  <a:tblPr firstRow="1" firstCol="1">
                    <a:tableStyleId>{9D7B26C5-4107-4FEC-AEDC-1716B250A1EF}</a:tableStyleId>
                  </a:tblPr>
                  <a:tblGrid>
                    <a:gridCol w="1463040">
                      <a:extLst>
                        <a:ext uri="{9D8B030D-6E8A-4147-A177-3AD203B41FA5}">
                          <a16:colId xmlns:a16="http://schemas.microsoft.com/office/drawing/2014/main" val="3908990729"/>
                        </a:ext>
                      </a:extLst>
                    </a:gridCol>
                    <a:gridCol w="1950720">
                      <a:extLst>
                        <a:ext uri="{9D8B030D-6E8A-4147-A177-3AD203B41FA5}">
                          <a16:colId xmlns:a16="http://schemas.microsoft.com/office/drawing/2014/main" val="389499926"/>
                        </a:ext>
                      </a:extLst>
                    </a:gridCol>
                    <a:gridCol w="1950720">
                      <a:extLst>
                        <a:ext uri="{9D8B030D-6E8A-4147-A177-3AD203B41FA5}">
                          <a16:colId xmlns:a16="http://schemas.microsoft.com/office/drawing/2014/main" val="4107779806"/>
                        </a:ext>
                      </a:extLst>
                    </a:gridCol>
                  </a:tblGrid>
                  <a:tr h="300562">
                    <a:tc>
                      <a:txBody>
                        <a:bodyPr/>
                        <a:lstStyle/>
                        <a:p>
                          <a:pPr marL="0" marR="0" lvl="0" indent="0" algn="ctr" defTabSz="932742" rtl="0" eaLnBrk="1" fontAlgn="b" latinLnBrk="0" hangingPunct="1">
                            <a:lnSpc>
                              <a:spcPct val="100000"/>
                            </a:lnSpc>
                            <a:spcBef>
                              <a:spcPts val="0"/>
                            </a:spcBef>
                            <a:spcAft>
                              <a:spcPts val="0"/>
                            </a:spcAft>
                            <a:buClrTx/>
                            <a:buSzTx/>
                            <a:buFontTx/>
                            <a:buNone/>
                            <a:tabLst/>
                            <a:defRPr/>
                          </a:pPr>
                          <a:r>
                            <a:rPr lang="en-US" sz="1900" b="1" i="0" u="none" strike="noStrike" kern="1200" dirty="0">
                              <a:solidFill>
                                <a:srgbClr val="000000"/>
                              </a:solidFill>
                              <a:effectLst/>
                              <a:latin typeface="Calibri" panose="020F0502020204030204" pitchFamily="34" charset="0"/>
                              <a:ea typeface="+mn-ea"/>
                              <a:cs typeface="+mn-cs"/>
                            </a:rPr>
                            <a:t>depth</a:t>
                          </a:r>
                        </a:p>
                      </a:txBody>
                      <a:tcPr marL="11002" marR="11002" marT="11002" marB="0" anchor="b">
                        <a:lnR w="12700" cap="flat" cmpd="sng" algn="ctr">
                          <a:noFill/>
                          <a:prstDash val="solid"/>
                          <a:round/>
                          <a:headEnd type="none" w="med" len="med"/>
                          <a:tailEnd type="none" w="med" len="med"/>
                        </a:lnR>
                      </a:tcPr>
                    </a:tc>
                    <a:tc>
                      <a:txBody>
                        <a:bodyPr/>
                        <a:lstStyle/>
                        <a:p>
                          <a:pPr marL="0" algn="ctr" defTabSz="932742" rtl="0" eaLnBrk="1" fontAlgn="b" latinLnBrk="0" hangingPunct="1"/>
                          <a:r>
                            <a:rPr lang="en-US" altLang="zh-CN" sz="1900" b="1" i="0" u="none" strike="noStrike" kern="1200" dirty="0">
                              <a:solidFill>
                                <a:srgbClr val="000000"/>
                              </a:solidFill>
                              <a:effectLst/>
                              <a:latin typeface="Calibri" panose="020F0502020204030204" pitchFamily="34" charset="0"/>
                              <a:ea typeface="+mn-ea"/>
                              <a:cs typeface="+mn-cs"/>
                            </a:rPr>
                            <a:t>RegConv-18</a:t>
                          </a:r>
                          <a:endParaRPr lang="en-US" sz="1900" b="1" i="0" u="none" strike="noStrike" kern="1200" dirty="0">
                            <a:solidFill>
                              <a:srgbClr val="000000"/>
                            </a:solidFill>
                            <a:effectLst/>
                            <a:latin typeface="Calibri" panose="020F0502020204030204" pitchFamily="34" charset="0"/>
                            <a:ea typeface="+mn-ea"/>
                            <a:cs typeface="+mn-cs"/>
                          </a:endParaRPr>
                        </a:p>
                      </a:txBody>
                      <a:tcPr marL="11002" marR="11002" marT="11002" marB="0" anchor="b">
                        <a:lnL w="12700" cap="flat" cmpd="sng" algn="ctr">
                          <a:noFill/>
                          <a:prstDash val="solid"/>
                          <a:round/>
                          <a:headEnd type="none" w="med" len="med"/>
                          <a:tailEnd type="none" w="med" len="med"/>
                        </a:lnL>
                      </a:tcPr>
                    </a:tc>
                    <a:tc>
                      <a:txBody>
                        <a:bodyPr/>
                        <a:lstStyle/>
                        <a:p>
                          <a:pPr marL="0" algn="ctr" defTabSz="932742" rtl="0" eaLnBrk="1" fontAlgn="b" latinLnBrk="0" hangingPunct="1"/>
                          <a:r>
                            <a:rPr lang="en-US" sz="1900" b="1" i="0" u="none" strike="noStrike" kern="1200" dirty="0">
                              <a:solidFill>
                                <a:srgbClr val="7030A0"/>
                              </a:solidFill>
                              <a:effectLst/>
                              <a:latin typeface="Calibri" panose="020F0502020204030204" pitchFamily="34" charset="0"/>
                              <a:ea typeface="+mn-ea"/>
                              <a:cs typeface="+mn-cs"/>
                            </a:rPr>
                            <a:t>IGC</a:t>
                          </a:r>
                        </a:p>
                      </a:txBody>
                      <a:tcPr marL="11002" marR="11002" marT="11002" marB="0" anchor="b">
                        <a:lnR w="12700" cap="flat" cmpd="sng" algn="ctr">
                          <a:noFill/>
                          <a:prstDash val="solid"/>
                          <a:round/>
                          <a:headEnd type="none" w="med" len="med"/>
                          <a:tailEnd type="none" w="med" len="med"/>
                        </a:lnR>
                      </a:tcPr>
                    </a:tc>
                    <a:extLst>
                      <a:ext uri="{0D108BD9-81ED-4DB2-BD59-A6C34878D82A}">
                        <a16:rowId xmlns:a16="http://schemas.microsoft.com/office/drawing/2014/main" val="3304990015"/>
                      </a:ext>
                    </a:extLst>
                  </a:tr>
                  <a:tr h="300562">
                    <a:tc>
                      <a:txBody>
                        <a:bodyPr/>
                        <a:lstStyle/>
                        <a:p>
                          <a:pPr algn="ctr" fontAlgn="b"/>
                          <a:r>
                            <a:rPr lang="en-US" sz="1900" b="0" i="0" u="none" strike="noStrike" kern="1200" dirty="0">
                              <a:solidFill>
                                <a:srgbClr val="000000"/>
                              </a:solidFill>
                              <a:effectLst/>
                              <a:latin typeface="Calibri" panose="020F0502020204030204" pitchFamily="34" charset="0"/>
                              <a:ea typeface="+mn-ea"/>
                              <a:cs typeface="+mn-cs"/>
                            </a:rPr>
                            <a:t>20</a:t>
                          </a:r>
                        </a:p>
                      </a:txBody>
                      <a:tcPr marL="11002" marR="11002" marT="11002" marB="0" anchor="b">
                        <a:lnR w="12700" cap="flat" cmpd="sng" algn="ctr">
                          <a:noFill/>
                          <a:prstDash val="solid"/>
                          <a:round/>
                          <a:headEnd type="none" w="med" len="med"/>
                          <a:tailEnd type="none" w="med" len="med"/>
                        </a:lnR>
                      </a:tcPr>
                    </a:tc>
                    <a:tc>
                      <a:txBody>
                        <a:bodyPr/>
                        <a:lstStyle/>
                        <a:p>
                          <a:endParaRPr lang="en-US"/>
                        </a:p>
                      </a:txBody>
                      <a:tcPr marL="11002" marR="11002" marT="11002" marB="0" anchor="b">
                        <a:lnL w="12700" cap="flat" cmpd="sng" algn="ctr">
                          <a:noFill/>
                          <a:prstDash val="solid"/>
                          <a:round/>
                          <a:headEnd type="none" w="med" len="med"/>
                          <a:tailEnd type="none" w="med" len="med"/>
                        </a:lnL>
                        <a:blipFill>
                          <a:blip r:embed="rId3"/>
                          <a:stretch>
                            <a:fillRect l="-74766" t="-122449" r="-100000" b="-251020"/>
                          </a:stretch>
                        </a:blipFill>
                      </a:tcPr>
                    </a:tc>
                    <a:tc>
                      <a:txBody>
                        <a:bodyPr/>
                        <a:lstStyle/>
                        <a:p>
                          <a:endParaRPr lang="en-US"/>
                        </a:p>
                      </a:txBody>
                      <a:tcPr marL="11002" marR="11002" marT="11002" marB="0" anchor="b">
                        <a:lnR w="12700" cap="flat" cmpd="sng" algn="ctr">
                          <a:noFill/>
                          <a:prstDash val="solid"/>
                          <a:round/>
                          <a:headEnd type="none" w="med" len="med"/>
                          <a:tailEnd type="none" w="med" len="med"/>
                        </a:lnR>
                        <a:blipFill>
                          <a:blip r:embed="rId3"/>
                          <a:stretch>
                            <a:fillRect l="-175313" t="-122449" r="-313" b="-251020"/>
                          </a:stretch>
                        </a:blipFill>
                      </a:tcPr>
                    </a:tc>
                    <a:extLst>
                      <a:ext uri="{0D108BD9-81ED-4DB2-BD59-A6C34878D82A}">
                        <a16:rowId xmlns:a16="http://schemas.microsoft.com/office/drawing/2014/main" val="3877857306"/>
                      </a:ext>
                    </a:extLst>
                  </a:tr>
                  <a:tr h="300562">
                    <a:tc>
                      <a:txBody>
                        <a:bodyPr/>
                        <a:lstStyle/>
                        <a:p>
                          <a:pPr algn="ctr" fontAlgn="b"/>
                          <a:r>
                            <a:rPr lang="en-US" sz="1900" b="0" i="0" u="none" strike="noStrike" kern="1200" dirty="0">
                              <a:solidFill>
                                <a:srgbClr val="000000"/>
                              </a:solidFill>
                              <a:effectLst/>
                              <a:latin typeface="Calibri" panose="020F0502020204030204" pitchFamily="34" charset="0"/>
                              <a:ea typeface="+mn-ea"/>
                              <a:cs typeface="+mn-cs"/>
                            </a:rPr>
                            <a:t>38</a:t>
                          </a:r>
                        </a:p>
                      </a:txBody>
                      <a:tcPr marL="11002" marR="11002" marT="11002" marB="0" anchor="b">
                        <a:lnR w="12700" cap="flat" cmpd="sng" algn="ctr">
                          <a:noFill/>
                          <a:prstDash val="solid"/>
                          <a:round/>
                          <a:headEnd type="none" w="med" len="med"/>
                          <a:tailEnd type="none" w="med" len="med"/>
                        </a:lnR>
                      </a:tcPr>
                    </a:tc>
                    <a:tc>
                      <a:txBody>
                        <a:bodyPr/>
                        <a:lstStyle/>
                        <a:p>
                          <a:endParaRPr lang="en-US"/>
                        </a:p>
                      </a:txBody>
                      <a:tcPr marL="11002" marR="11002" marT="11002" marB="0" anchor="b">
                        <a:lnL w="12700" cap="flat" cmpd="sng" algn="ctr">
                          <a:noFill/>
                          <a:prstDash val="solid"/>
                          <a:round/>
                          <a:headEnd type="none" w="med" len="med"/>
                          <a:tailEnd type="none" w="med" len="med"/>
                        </a:lnL>
                        <a:blipFill>
                          <a:blip r:embed="rId3"/>
                          <a:stretch>
                            <a:fillRect l="-74766" t="-218000" r="-100000" b="-146000"/>
                          </a:stretch>
                        </a:blipFill>
                      </a:tcPr>
                    </a:tc>
                    <a:tc>
                      <a:txBody>
                        <a:bodyPr/>
                        <a:lstStyle/>
                        <a:p>
                          <a:endParaRPr lang="en-US"/>
                        </a:p>
                      </a:txBody>
                      <a:tcPr marL="11002" marR="11002" marT="11002" marB="0" anchor="b">
                        <a:lnR w="12700" cap="flat" cmpd="sng" algn="ctr">
                          <a:noFill/>
                          <a:prstDash val="solid"/>
                          <a:round/>
                          <a:headEnd type="none" w="med" len="med"/>
                          <a:tailEnd type="none" w="med" len="med"/>
                        </a:lnR>
                        <a:blipFill>
                          <a:blip r:embed="rId3"/>
                          <a:stretch>
                            <a:fillRect l="-175313" t="-218000" r="-313" b="-146000"/>
                          </a:stretch>
                        </a:blipFill>
                      </a:tcPr>
                    </a:tc>
                    <a:extLst>
                      <a:ext uri="{0D108BD9-81ED-4DB2-BD59-A6C34878D82A}">
                        <a16:rowId xmlns:a16="http://schemas.microsoft.com/office/drawing/2014/main" val="2252438060"/>
                      </a:ext>
                    </a:extLst>
                  </a:tr>
                  <a:tr h="300562">
                    <a:tc>
                      <a:txBody>
                        <a:bodyPr/>
                        <a:lstStyle/>
                        <a:p>
                          <a:pPr algn="ctr" fontAlgn="b"/>
                          <a:r>
                            <a:rPr lang="en-US" sz="1900" b="0" i="0" u="none" strike="noStrike" kern="1200" dirty="0">
                              <a:solidFill>
                                <a:srgbClr val="000000"/>
                              </a:solidFill>
                              <a:effectLst/>
                              <a:latin typeface="Calibri" panose="020F0502020204030204" pitchFamily="34" charset="0"/>
                              <a:ea typeface="+mn-ea"/>
                              <a:cs typeface="+mn-cs"/>
                            </a:rPr>
                            <a:t>62</a:t>
                          </a:r>
                        </a:p>
                      </a:txBody>
                      <a:tcPr marL="11002" marR="11002" marT="11002" marB="0" anchor="b">
                        <a:lnR w="12700" cap="flat" cmpd="sng" algn="ctr">
                          <a:noFill/>
                          <a:prstDash val="solid"/>
                          <a:round/>
                          <a:headEnd type="none" w="med" len="med"/>
                          <a:tailEnd type="none" w="med" len="med"/>
                        </a:lnR>
                      </a:tcPr>
                    </a:tc>
                    <a:tc>
                      <a:txBody>
                        <a:bodyPr/>
                        <a:lstStyle/>
                        <a:p>
                          <a:endParaRPr lang="en-US"/>
                        </a:p>
                      </a:txBody>
                      <a:tcPr marL="11002" marR="11002" marT="11002" marB="0" anchor="b">
                        <a:lnL w="12700" cap="flat" cmpd="sng" algn="ctr">
                          <a:noFill/>
                          <a:prstDash val="solid"/>
                          <a:round/>
                          <a:headEnd type="none" w="med" len="med"/>
                          <a:tailEnd type="none" w="med" len="med"/>
                        </a:lnL>
                        <a:blipFill>
                          <a:blip r:embed="rId3"/>
                          <a:stretch>
                            <a:fillRect l="-74766" t="-324490" r="-100000" b="-48980"/>
                          </a:stretch>
                        </a:blipFill>
                      </a:tcPr>
                    </a:tc>
                    <a:tc>
                      <a:txBody>
                        <a:bodyPr/>
                        <a:lstStyle/>
                        <a:p>
                          <a:endParaRPr lang="en-US"/>
                        </a:p>
                      </a:txBody>
                      <a:tcPr marL="11002" marR="11002" marT="11002" marB="0" anchor="b">
                        <a:lnR w="12700" cap="flat" cmpd="sng" algn="ctr">
                          <a:noFill/>
                          <a:prstDash val="solid"/>
                          <a:round/>
                          <a:headEnd type="none" w="med" len="med"/>
                          <a:tailEnd type="none" w="med" len="med"/>
                        </a:lnR>
                        <a:blipFill>
                          <a:blip r:embed="rId3"/>
                          <a:stretch>
                            <a:fillRect l="-175313" t="-324490" r="-313" b="-48980"/>
                          </a:stretch>
                        </a:blipFill>
                      </a:tcPr>
                    </a:tc>
                    <a:extLst>
                      <a:ext uri="{0D108BD9-81ED-4DB2-BD59-A6C34878D82A}">
                        <a16:rowId xmlns:a16="http://schemas.microsoft.com/office/drawing/2014/main" val="2274823727"/>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6" name="Table 5">
                <a:extLst>
                  <a:ext uri="{FF2B5EF4-FFF2-40B4-BE49-F238E27FC236}">
                    <a16:creationId xmlns:a16="http://schemas.microsoft.com/office/drawing/2014/main" id="{EF305394-824C-49D9-832A-5A6C59165AF4}"/>
                  </a:ext>
                </a:extLst>
              </p:cNvPr>
              <p:cNvGraphicFramePr>
                <a:graphicFrameLocks noGrp="1"/>
              </p:cNvGraphicFramePr>
              <p:nvPr>
                <p:extLst/>
              </p:nvPr>
            </p:nvGraphicFramePr>
            <p:xfrm>
              <a:off x="731837" y="5191926"/>
              <a:ext cx="4470400" cy="1217488"/>
            </p:xfrm>
            <a:graphic>
              <a:graphicData uri="http://schemas.openxmlformats.org/drawingml/2006/table">
                <a:tbl>
                  <a:tblPr firstRow="1" firstCol="1">
                    <a:tableStyleId>{9D7B26C5-4107-4FEC-AEDC-1716B250A1EF}</a:tableStyleId>
                  </a:tblPr>
                  <a:tblGrid>
                    <a:gridCol w="1219200">
                      <a:extLst>
                        <a:ext uri="{9D8B030D-6E8A-4147-A177-3AD203B41FA5}">
                          <a16:colId xmlns:a16="http://schemas.microsoft.com/office/drawing/2014/main" val="3908990729"/>
                        </a:ext>
                      </a:extLst>
                    </a:gridCol>
                    <a:gridCol w="1625600">
                      <a:extLst>
                        <a:ext uri="{9D8B030D-6E8A-4147-A177-3AD203B41FA5}">
                          <a16:colId xmlns:a16="http://schemas.microsoft.com/office/drawing/2014/main" val="389499926"/>
                        </a:ext>
                      </a:extLst>
                    </a:gridCol>
                    <a:gridCol w="1625600">
                      <a:extLst>
                        <a:ext uri="{9D8B030D-6E8A-4147-A177-3AD203B41FA5}">
                          <a16:colId xmlns:a16="http://schemas.microsoft.com/office/drawing/2014/main" val="4107779806"/>
                        </a:ext>
                      </a:extLst>
                    </a:gridCol>
                  </a:tblGrid>
                  <a:tr h="0">
                    <a:tc>
                      <a:txBody>
                        <a:bodyPr/>
                        <a:lstStyle/>
                        <a:p>
                          <a:pPr marL="0" marR="0" lvl="0" indent="0" algn="ctr" defTabSz="932742" rtl="0" eaLnBrk="1" fontAlgn="b" latinLnBrk="0" hangingPunct="1">
                            <a:lnSpc>
                              <a:spcPct val="100000"/>
                            </a:lnSpc>
                            <a:spcBef>
                              <a:spcPts val="0"/>
                            </a:spcBef>
                            <a:spcAft>
                              <a:spcPts val="0"/>
                            </a:spcAft>
                            <a:buClrTx/>
                            <a:buSzTx/>
                            <a:buFontTx/>
                            <a:buNone/>
                            <a:tabLst/>
                            <a:defRPr/>
                          </a:pPr>
                          <a:r>
                            <a:rPr lang="en-US" sz="1900" b="1" i="0" u="none" strike="noStrike" kern="1200" dirty="0">
                              <a:solidFill>
                                <a:srgbClr val="000000"/>
                              </a:solidFill>
                              <a:effectLst/>
                              <a:latin typeface="Calibri" panose="020F0502020204030204" pitchFamily="34" charset="0"/>
                              <a:ea typeface="+mn-ea"/>
                              <a:cs typeface="+mn-cs"/>
                            </a:rPr>
                            <a:t>depth</a:t>
                          </a:r>
                        </a:p>
                      </a:txBody>
                      <a:tcPr marL="11002" marR="11002" marT="11002" marB="0" anchor="b">
                        <a:lnR w="12700" cap="flat" cmpd="sng" algn="ctr">
                          <a:noFill/>
                          <a:prstDash val="solid"/>
                          <a:round/>
                          <a:headEnd type="none" w="med" len="med"/>
                          <a:tailEnd type="none" w="med" len="med"/>
                        </a:lnR>
                      </a:tcPr>
                    </a:tc>
                    <a:tc>
                      <a:txBody>
                        <a:bodyPr/>
                        <a:lstStyle/>
                        <a:p>
                          <a:pPr marL="0" algn="ctr" defTabSz="932742" rtl="0" eaLnBrk="1" fontAlgn="b" latinLnBrk="0" hangingPunct="1"/>
                          <a:r>
                            <a:rPr lang="en-US" altLang="zh-CN" sz="1900" b="1" i="0" u="none" strike="noStrike" kern="1200" dirty="0">
                              <a:solidFill>
                                <a:srgbClr val="000000"/>
                              </a:solidFill>
                              <a:effectLst/>
                              <a:latin typeface="Calibri" panose="020F0502020204030204" pitchFamily="34" charset="0"/>
                              <a:ea typeface="+mn-ea"/>
                              <a:cs typeface="+mn-cs"/>
                            </a:rPr>
                            <a:t>RegConv-18</a:t>
                          </a:r>
                          <a:endParaRPr lang="en-US" sz="1900" b="1" i="0" u="none" strike="noStrike" kern="1200" dirty="0">
                            <a:solidFill>
                              <a:srgbClr val="000000"/>
                            </a:solidFill>
                            <a:effectLst/>
                            <a:latin typeface="Calibri" panose="020F0502020204030204" pitchFamily="34" charset="0"/>
                            <a:ea typeface="+mn-ea"/>
                            <a:cs typeface="+mn-cs"/>
                          </a:endParaRPr>
                        </a:p>
                      </a:txBody>
                      <a:tcPr marL="11002" marR="11002" marT="11002" marB="0" anchor="b">
                        <a:lnL w="12700" cap="flat" cmpd="sng" algn="ctr">
                          <a:noFill/>
                          <a:prstDash val="solid"/>
                          <a:round/>
                          <a:headEnd type="none" w="med" len="med"/>
                          <a:tailEnd type="none" w="med" len="med"/>
                        </a:lnL>
                      </a:tcPr>
                    </a:tc>
                    <a:tc>
                      <a:txBody>
                        <a:bodyPr/>
                        <a:lstStyle/>
                        <a:p>
                          <a:pPr marL="0" algn="ctr" defTabSz="932742" rtl="0" eaLnBrk="1" fontAlgn="b" latinLnBrk="0" hangingPunct="1"/>
                          <a:r>
                            <a:rPr lang="en-US" altLang="zh-CN" sz="1900" b="1" i="0" u="none" strike="noStrike" kern="1200" dirty="0">
                              <a:solidFill>
                                <a:srgbClr val="7030A0"/>
                              </a:solidFill>
                              <a:effectLst/>
                              <a:latin typeface="Calibri" panose="020F0502020204030204" pitchFamily="34" charset="0"/>
                              <a:ea typeface="+mn-ea"/>
                              <a:cs typeface="+mn-cs"/>
                            </a:rPr>
                            <a:t>IGC</a:t>
                          </a:r>
                          <a:endParaRPr lang="en-US" sz="1900" b="1" i="0" u="none" strike="noStrike" kern="1200" dirty="0">
                            <a:solidFill>
                              <a:srgbClr val="7030A0"/>
                            </a:solidFill>
                            <a:effectLst/>
                            <a:latin typeface="Calibri" panose="020F0502020204030204" pitchFamily="34" charset="0"/>
                            <a:ea typeface="+mn-ea"/>
                            <a:cs typeface="+mn-cs"/>
                          </a:endParaRPr>
                        </a:p>
                      </a:txBody>
                      <a:tcPr marL="11002" marR="11002" marT="11002" marB="0" anchor="b">
                        <a:lnR w="12700" cap="flat" cmpd="sng" algn="ctr">
                          <a:noFill/>
                          <a:prstDash val="solid"/>
                          <a:round/>
                          <a:headEnd type="none" w="med" len="med"/>
                          <a:tailEnd type="none" w="med" len="med"/>
                        </a:lnR>
                      </a:tcPr>
                    </a:tc>
                    <a:extLst>
                      <a:ext uri="{0D108BD9-81ED-4DB2-BD59-A6C34878D82A}">
                        <a16:rowId xmlns:a16="http://schemas.microsoft.com/office/drawing/2014/main" val="3304990015"/>
                      </a:ext>
                    </a:extLst>
                  </a:tr>
                  <a:tr h="300562">
                    <a:tc>
                      <a:txBody>
                        <a:bodyPr/>
                        <a:lstStyle/>
                        <a:p>
                          <a:pPr algn="ctr" fontAlgn="b"/>
                          <a:r>
                            <a:rPr lang="en-US" sz="1900" b="0" i="0" u="none" strike="noStrike" kern="1200" dirty="0">
                              <a:solidFill>
                                <a:srgbClr val="000000"/>
                              </a:solidFill>
                              <a:effectLst/>
                              <a:latin typeface="Calibri" panose="020F0502020204030204" pitchFamily="34" charset="0"/>
                              <a:ea typeface="+mn-ea"/>
                              <a:cs typeface="+mn-cs"/>
                            </a:rPr>
                            <a:t>20</a:t>
                          </a:r>
                        </a:p>
                      </a:txBody>
                      <a:tcPr marL="11002" marR="11002" marT="11002" marB="0" anchor="b">
                        <a:lnR w="12700" cap="flat" cmpd="sng" algn="ctr">
                          <a:noFill/>
                          <a:prstDash val="solid"/>
                          <a:round/>
                          <a:headEnd type="none" w="med" len="med"/>
                          <a:tailEnd type="none" w="med" len="med"/>
                        </a:lnR>
                      </a:tcPr>
                    </a:tc>
                    <a:tc>
                      <a:txBody>
                        <a:bodyPr/>
                        <a:lstStyle/>
                        <a:p>
                          <a:pPr marL="0" marR="0" lvl="0" indent="0" algn="ctr" defTabSz="932742" rtl="0" eaLnBrk="1" fontAlgn="b"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ea typeface="Cambria Math" panose="02040503050406030204" pitchFamily="18" charset="0"/>
                                  </a:rPr>
                                  <m:t>0.34</m:t>
                                </m:r>
                              </m:oMath>
                            </m:oMathPara>
                          </a14:m>
                          <a:endParaRPr lang="en-US" sz="1800" b="0" i="0" u="none" strike="noStrike" kern="1200" dirty="0">
                            <a:solidFill>
                              <a:srgbClr val="000000"/>
                            </a:solidFill>
                            <a:effectLst/>
                            <a:latin typeface="Calibri" panose="020F0502020204030204" pitchFamily="34" charset="0"/>
                            <a:ea typeface="+mn-ea"/>
                            <a:cs typeface="+mn-cs"/>
                          </a:endParaRPr>
                        </a:p>
                      </a:txBody>
                      <a:tcPr marL="11002" marR="11002" marT="11002" marB="0" anchor="b">
                        <a:lnL w="12700" cap="flat" cmpd="sng" algn="ctr">
                          <a:noFill/>
                          <a:prstDash val="solid"/>
                          <a:round/>
                          <a:headEnd type="none" w="med" len="med"/>
                          <a:tailEnd type="none" w="med" len="med"/>
                        </a:lnL>
                      </a:tcPr>
                    </a:tc>
                    <a:tc>
                      <a:txBody>
                        <a:bodyPr/>
                        <a:lstStyle/>
                        <a:p>
                          <a:pPr marL="0" marR="0" lvl="0" indent="0" algn="ctr" defTabSz="932742" rtl="0" eaLnBrk="1" fontAlgn="b"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2000" b="0" i="0" u="none" strike="noStrike" kern="1200" smtClean="0">
                                    <a:solidFill>
                                      <a:srgbClr val="7030A0"/>
                                    </a:solidFill>
                                    <a:effectLst/>
                                    <a:latin typeface="Cambria Math" panose="02040503050406030204" pitchFamily="18" charset="0"/>
                                    <a:ea typeface="Cambria Math" panose="02040503050406030204" pitchFamily="18" charset="0"/>
                                    <a:cs typeface="+mn-cs"/>
                                  </a:rPr>
                                  <m:t>0.15</m:t>
                                </m:r>
                              </m:oMath>
                            </m:oMathPara>
                          </a14:m>
                          <a:endParaRPr lang="en-US" sz="1900" b="0" i="0" u="none" strike="noStrike" kern="1200" dirty="0">
                            <a:solidFill>
                              <a:srgbClr val="7030A0"/>
                            </a:solidFill>
                            <a:effectLst/>
                            <a:latin typeface="Calibri" panose="020F0502020204030204" pitchFamily="34" charset="0"/>
                            <a:ea typeface="+mn-ea"/>
                            <a:cs typeface="+mn-cs"/>
                          </a:endParaRPr>
                        </a:p>
                      </a:txBody>
                      <a:tcPr marL="11002" marR="11002" marT="11002" marB="0" anchor="b">
                        <a:lnR w="12700" cap="flat" cmpd="sng" algn="ctr">
                          <a:noFill/>
                          <a:prstDash val="solid"/>
                          <a:round/>
                          <a:headEnd type="none" w="med" len="med"/>
                          <a:tailEnd type="none" w="med" len="med"/>
                        </a:lnR>
                      </a:tcPr>
                    </a:tc>
                    <a:extLst>
                      <a:ext uri="{0D108BD9-81ED-4DB2-BD59-A6C34878D82A}">
                        <a16:rowId xmlns:a16="http://schemas.microsoft.com/office/drawing/2014/main" val="3877857306"/>
                      </a:ext>
                    </a:extLst>
                  </a:tr>
                  <a:tr h="194810">
                    <a:tc>
                      <a:txBody>
                        <a:bodyPr/>
                        <a:lstStyle/>
                        <a:p>
                          <a:pPr algn="ctr" fontAlgn="b"/>
                          <a:r>
                            <a:rPr lang="en-US" sz="1900" b="0" i="0" u="none" strike="noStrike" kern="1200" dirty="0">
                              <a:solidFill>
                                <a:srgbClr val="000000"/>
                              </a:solidFill>
                              <a:effectLst/>
                              <a:latin typeface="Calibri" panose="020F0502020204030204" pitchFamily="34" charset="0"/>
                              <a:ea typeface="+mn-ea"/>
                              <a:cs typeface="+mn-cs"/>
                            </a:rPr>
                            <a:t>38</a:t>
                          </a:r>
                        </a:p>
                      </a:txBody>
                      <a:tcPr marL="11002" marR="11002" marT="11002" marB="0" anchor="b">
                        <a:lnR w="12700" cap="flat" cmpd="sng" algn="ctr">
                          <a:noFill/>
                          <a:prstDash val="solid"/>
                          <a:round/>
                          <a:headEnd type="none" w="med" len="med"/>
                          <a:tailEnd type="none" w="med" len="med"/>
                        </a:lnR>
                      </a:tcPr>
                    </a:tc>
                    <a:tc>
                      <a:txBody>
                        <a:bodyPr/>
                        <a:lstStyle/>
                        <a:p>
                          <a:pPr marL="0" marR="0" lvl="0" indent="0" algn="ctr" defTabSz="932742" rtl="0" eaLnBrk="1" fontAlgn="b"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ea typeface="Cambria Math" panose="02040503050406030204" pitchFamily="18" charset="0"/>
                                  </a:rPr>
                                  <m:t>0.71</m:t>
                                </m:r>
                              </m:oMath>
                            </m:oMathPara>
                          </a14:m>
                          <a:endParaRPr lang="en-US" sz="1900" b="0" i="0" u="none" strike="noStrike" kern="1200" dirty="0">
                            <a:solidFill>
                              <a:srgbClr val="000000"/>
                            </a:solidFill>
                            <a:effectLst/>
                            <a:latin typeface="Calibri" panose="020F0502020204030204" pitchFamily="34" charset="0"/>
                            <a:ea typeface="+mn-ea"/>
                            <a:cs typeface="+mn-cs"/>
                          </a:endParaRPr>
                        </a:p>
                      </a:txBody>
                      <a:tcPr marL="11002" marR="11002" marT="11002" marB="0" anchor="b">
                        <a:lnL w="12700" cap="flat" cmpd="sng" algn="ctr">
                          <a:noFill/>
                          <a:prstDash val="solid"/>
                          <a:round/>
                          <a:headEnd type="none" w="med" len="med"/>
                          <a:tailEnd type="none" w="med" len="med"/>
                        </a:lnL>
                      </a:tcPr>
                    </a:tc>
                    <a:tc>
                      <a:txBody>
                        <a:bodyPr/>
                        <a:lstStyle/>
                        <a:p>
                          <a:pPr marL="0" marR="0" lvl="0" indent="0" algn="ctr" defTabSz="932742" rtl="0" eaLnBrk="1" fontAlgn="b"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800" b="0" i="1" smtClean="0">
                                    <a:solidFill>
                                      <a:srgbClr val="7030A0"/>
                                    </a:solidFill>
                                    <a:latin typeface="Cambria Math" panose="02040503050406030204" pitchFamily="18" charset="0"/>
                                    <a:ea typeface="Cambria Math" panose="02040503050406030204" pitchFamily="18" charset="0"/>
                                  </a:rPr>
                                  <m:t>0.31</m:t>
                                </m:r>
                              </m:oMath>
                            </m:oMathPara>
                          </a14:m>
                          <a:endParaRPr lang="en-US" sz="1900" b="0" i="0" u="none" strike="noStrike" kern="1200" dirty="0">
                            <a:solidFill>
                              <a:srgbClr val="7030A0"/>
                            </a:solidFill>
                            <a:effectLst/>
                            <a:latin typeface="Calibri" panose="020F0502020204030204" pitchFamily="34" charset="0"/>
                            <a:ea typeface="+mn-ea"/>
                            <a:cs typeface="+mn-cs"/>
                          </a:endParaRPr>
                        </a:p>
                      </a:txBody>
                      <a:tcPr marL="11002" marR="11002" marT="11002" marB="0" anchor="b">
                        <a:lnR w="12700" cap="flat" cmpd="sng" algn="ctr">
                          <a:noFill/>
                          <a:prstDash val="solid"/>
                          <a:round/>
                          <a:headEnd type="none" w="med" len="med"/>
                          <a:tailEnd type="none" w="med" len="med"/>
                        </a:lnR>
                      </a:tcPr>
                    </a:tc>
                    <a:extLst>
                      <a:ext uri="{0D108BD9-81ED-4DB2-BD59-A6C34878D82A}">
                        <a16:rowId xmlns:a16="http://schemas.microsoft.com/office/drawing/2014/main" val="2252438060"/>
                      </a:ext>
                    </a:extLst>
                  </a:tr>
                  <a:tr h="300562">
                    <a:tc>
                      <a:txBody>
                        <a:bodyPr/>
                        <a:lstStyle/>
                        <a:p>
                          <a:pPr algn="ctr" fontAlgn="b"/>
                          <a:r>
                            <a:rPr lang="en-US" sz="1900" b="0" i="0" u="none" strike="noStrike" kern="1200" dirty="0">
                              <a:solidFill>
                                <a:srgbClr val="000000"/>
                              </a:solidFill>
                              <a:effectLst/>
                              <a:latin typeface="Calibri" panose="020F0502020204030204" pitchFamily="34" charset="0"/>
                              <a:ea typeface="+mn-ea"/>
                              <a:cs typeface="+mn-cs"/>
                            </a:rPr>
                            <a:t>62</a:t>
                          </a:r>
                        </a:p>
                      </a:txBody>
                      <a:tcPr marL="11002" marR="11002" marT="11002" marB="0" anchor="b">
                        <a:lnR w="12700" cap="flat" cmpd="sng" algn="ctr">
                          <a:noFill/>
                          <a:prstDash val="solid"/>
                          <a:round/>
                          <a:headEnd type="none" w="med" len="med"/>
                          <a:tailEnd type="none" w="med" len="med"/>
                        </a:lnR>
                      </a:tcPr>
                    </a:tc>
                    <a:tc>
                      <a:txBody>
                        <a:bodyPr/>
                        <a:lstStyle/>
                        <a:p>
                          <a:pPr marL="0" marR="0" lvl="0" indent="0" algn="ctr" defTabSz="932742" rtl="0" eaLnBrk="1" fontAlgn="b"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ea typeface="Cambria Math" panose="02040503050406030204" pitchFamily="18" charset="0"/>
                                  </a:rPr>
                                  <m:t>1.20</m:t>
                                </m:r>
                              </m:oMath>
                            </m:oMathPara>
                          </a14:m>
                          <a:endParaRPr lang="en-US" sz="1900" b="0" i="0" u="none" strike="noStrike" kern="1200" dirty="0">
                            <a:solidFill>
                              <a:srgbClr val="000000"/>
                            </a:solidFill>
                            <a:effectLst/>
                            <a:latin typeface="Calibri" panose="020F0502020204030204" pitchFamily="34" charset="0"/>
                            <a:ea typeface="+mn-ea"/>
                            <a:cs typeface="+mn-cs"/>
                          </a:endParaRPr>
                        </a:p>
                      </a:txBody>
                      <a:tcPr marL="11002" marR="11002" marT="11002" marB="0" anchor="b">
                        <a:lnL w="12700" cap="flat" cmpd="sng" algn="ctr">
                          <a:noFill/>
                          <a:prstDash val="solid"/>
                          <a:round/>
                          <a:headEnd type="none" w="med" len="med"/>
                          <a:tailEnd type="none" w="med" len="med"/>
                        </a:lnL>
                      </a:tcPr>
                    </a:tc>
                    <a:tc>
                      <a:txBody>
                        <a:bodyPr/>
                        <a:lstStyle/>
                        <a:p>
                          <a:pPr marL="0" marR="0" lvl="0" indent="0" algn="ctr" defTabSz="932742" rtl="0" eaLnBrk="1" fontAlgn="b"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1800" b="0" i="0" u="none" strike="noStrike" kern="1200" smtClean="0">
                                    <a:solidFill>
                                      <a:srgbClr val="7030A0"/>
                                    </a:solidFill>
                                    <a:effectLst/>
                                    <a:latin typeface="Cambria Math" panose="02040503050406030204" pitchFamily="18" charset="0"/>
                                    <a:ea typeface="Cambria Math" panose="02040503050406030204" pitchFamily="18" charset="0"/>
                                    <a:cs typeface="+mn-cs"/>
                                  </a:rPr>
                                  <m:t>0</m:t>
                                </m:r>
                                <m:r>
                                  <a:rPr lang="en-US" altLang="zh-CN" sz="1800" b="0" i="1" u="none" strike="noStrike" kern="1200" smtClean="0">
                                    <a:solidFill>
                                      <a:srgbClr val="7030A0"/>
                                    </a:solidFill>
                                    <a:effectLst/>
                                    <a:latin typeface="Cambria Math" panose="02040503050406030204" pitchFamily="18" charset="0"/>
                                    <a:ea typeface="Cambria Math" panose="02040503050406030204" pitchFamily="18" charset="0"/>
                                    <a:cs typeface="+mn-cs"/>
                                  </a:rPr>
                                  <m:t>.52</m:t>
                                </m:r>
                              </m:oMath>
                            </m:oMathPara>
                          </a14:m>
                          <a:endParaRPr lang="en-US" sz="1900" b="0" i="0" u="none" strike="noStrike" kern="1200" dirty="0">
                            <a:solidFill>
                              <a:srgbClr val="7030A0"/>
                            </a:solidFill>
                            <a:effectLst/>
                            <a:latin typeface="Calibri" panose="020F0502020204030204" pitchFamily="34" charset="0"/>
                            <a:ea typeface="+mn-ea"/>
                            <a:cs typeface="+mn-cs"/>
                          </a:endParaRPr>
                        </a:p>
                      </a:txBody>
                      <a:tcPr marL="11002" marR="11002" marT="11002" marB="0" anchor="b">
                        <a:lnR w="12700" cap="flat" cmpd="sng" algn="ctr">
                          <a:noFill/>
                          <a:prstDash val="solid"/>
                          <a:round/>
                          <a:headEnd type="none" w="med" len="med"/>
                          <a:tailEnd type="none" w="med" len="med"/>
                        </a:lnR>
                      </a:tcPr>
                    </a:tc>
                    <a:extLst>
                      <a:ext uri="{0D108BD9-81ED-4DB2-BD59-A6C34878D82A}">
                        <a16:rowId xmlns:a16="http://schemas.microsoft.com/office/drawing/2014/main" val="2274823727"/>
                      </a:ext>
                    </a:extLst>
                  </a:tr>
                </a:tbl>
              </a:graphicData>
            </a:graphic>
          </p:graphicFrame>
        </mc:Choice>
        <mc:Fallback xmlns="">
          <p:graphicFrame>
            <p:nvGraphicFramePr>
              <p:cNvPr id="6" name="Table 5">
                <a:extLst>
                  <a:ext uri="{FF2B5EF4-FFF2-40B4-BE49-F238E27FC236}">
                    <a16:creationId xmlns:a16="http://schemas.microsoft.com/office/drawing/2014/main" id="{EF305394-824C-49D9-832A-5A6C59165AF4}"/>
                  </a:ext>
                </a:extLst>
              </p:cNvPr>
              <p:cNvGraphicFramePr>
                <a:graphicFrameLocks noGrp="1"/>
              </p:cNvGraphicFramePr>
              <p:nvPr>
                <p:extLst>
                  <p:ext uri="{D42A27DB-BD31-4B8C-83A1-F6EECF244321}">
                    <p14:modId xmlns:p14="http://schemas.microsoft.com/office/powerpoint/2010/main" val="4101894015"/>
                  </p:ext>
                </p:extLst>
              </p:nvPr>
            </p:nvGraphicFramePr>
            <p:xfrm>
              <a:off x="731837" y="5191926"/>
              <a:ext cx="4470400" cy="1217488"/>
            </p:xfrm>
            <a:graphic>
              <a:graphicData uri="http://schemas.openxmlformats.org/drawingml/2006/table">
                <a:tbl>
                  <a:tblPr firstRow="1" firstCol="1">
                    <a:tableStyleId>{9D7B26C5-4107-4FEC-AEDC-1716B250A1EF}</a:tableStyleId>
                  </a:tblPr>
                  <a:tblGrid>
                    <a:gridCol w="1219200">
                      <a:extLst>
                        <a:ext uri="{9D8B030D-6E8A-4147-A177-3AD203B41FA5}">
                          <a16:colId xmlns:a16="http://schemas.microsoft.com/office/drawing/2014/main" val="3908990729"/>
                        </a:ext>
                      </a:extLst>
                    </a:gridCol>
                    <a:gridCol w="1625600">
                      <a:extLst>
                        <a:ext uri="{9D8B030D-6E8A-4147-A177-3AD203B41FA5}">
                          <a16:colId xmlns:a16="http://schemas.microsoft.com/office/drawing/2014/main" val="389499926"/>
                        </a:ext>
                      </a:extLst>
                    </a:gridCol>
                    <a:gridCol w="1625600">
                      <a:extLst>
                        <a:ext uri="{9D8B030D-6E8A-4147-A177-3AD203B41FA5}">
                          <a16:colId xmlns:a16="http://schemas.microsoft.com/office/drawing/2014/main" val="4107779806"/>
                        </a:ext>
                      </a:extLst>
                    </a:gridCol>
                  </a:tblGrid>
                  <a:tr h="300562">
                    <a:tc>
                      <a:txBody>
                        <a:bodyPr/>
                        <a:lstStyle/>
                        <a:p>
                          <a:pPr marL="0" marR="0" lvl="0" indent="0" algn="ctr" defTabSz="932742" rtl="0" eaLnBrk="1" fontAlgn="b" latinLnBrk="0" hangingPunct="1">
                            <a:lnSpc>
                              <a:spcPct val="100000"/>
                            </a:lnSpc>
                            <a:spcBef>
                              <a:spcPts val="0"/>
                            </a:spcBef>
                            <a:spcAft>
                              <a:spcPts val="0"/>
                            </a:spcAft>
                            <a:buClrTx/>
                            <a:buSzTx/>
                            <a:buFontTx/>
                            <a:buNone/>
                            <a:tabLst/>
                            <a:defRPr/>
                          </a:pPr>
                          <a:r>
                            <a:rPr lang="en-US" sz="1900" b="1" i="0" u="none" strike="noStrike" kern="1200" dirty="0">
                              <a:solidFill>
                                <a:srgbClr val="000000"/>
                              </a:solidFill>
                              <a:effectLst/>
                              <a:latin typeface="Calibri" panose="020F0502020204030204" pitchFamily="34" charset="0"/>
                              <a:ea typeface="+mn-ea"/>
                              <a:cs typeface="+mn-cs"/>
                            </a:rPr>
                            <a:t>depth</a:t>
                          </a:r>
                        </a:p>
                      </a:txBody>
                      <a:tcPr marL="11002" marR="11002" marT="11002" marB="0" anchor="b">
                        <a:lnR w="12700" cap="flat" cmpd="sng" algn="ctr">
                          <a:noFill/>
                          <a:prstDash val="solid"/>
                          <a:round/>
                          <a:headEnd type="none" w="med" len="med"/>
                          <a:tailEnd type="none" w="med" len="med"/>
                        </a:lnR>
                      </a:tcPr>
                    </a:tc>
                    <a:tc>
                      <a:txBody>
                        <a:bodyPr/>
                        <a:lstStyle/>
                        <a:p>
                          <a:pPr marL="0" algn="ctr" defTabSz="932742" rtl="0" eaLnBrk="1" fontAlgn="b" latinLnBrk="0" hangingPunct="1"/>
                          <a:r>
                            <a:rPr lang="en-US" altLang="zh-CN" sz="1900" b="1" i="0" u="none" strike="noStrike" kern="1200" dirty="0">
                              <a:solidFill>
                                <a:srgbClr val="000000"/>
                              </a:solidFill>
                              <a:effectLst/>
                              <a:latin typeface="Calibri" panose="020F0502020204030204" pitchFamily="34" charset="0"/>
                              <a:ea typeface="+mn-ea"/>
                              <a:cs typeface="+mn-cs"/>
                            </a:rPr>
                            <a:t>RegConv-18</a:t>
                          </a:r>
                          <a:endParaRPr lang="en-US" sz="1900" b="1" i="0" u="none" strike="noStrike" kern="1200" dirty="0">
                            <a:solidFill>
                              <a:srgbClr val="000000"/>
                            </a:solidFill>
                            <a:effectLst/>
                            <a:latin typeface="Calibri" panose="020F0502020204030204" pitchFamily="34" charset="0"/>
                            <a:ea typeface="+mn-ea"/>
                            <a:cs typeface="+mn-cs"/>
                          </a:endParaRPr>
                        </a:p>
                      </a:txBody>
                      <a:tcPr marL="11002" marR="11002" marT="11002" marB="0" anchor="b">
                        <a:lnL w="12700" cap="flat" cmpd="sng" algn="ctr">
                          <a:noFill/>
                          <a:prstDash val="solid"/>
                          <a:round/>
                          <a:headEnd type="none" w="med" len="med"/>
                          <a:tailEnd type="none" w="med" len="med"/>
                        </a:lnL>
                      </a:tcPr>
                    </a:tc>
                    <a:tc>
                      <a:txBody>
                        <a:bodyPr/>
                        <a:lstStyle/>
                        <a:p>
                          <a:pPr marL="0" algn="ctr" defTabSz="932742" rtl="0" eaLnBrk="1" fontAlgn="b" latinLnBrk="0" hangingPunct="1"/>
                          <a:r>
                            <a:rPr lang="en-US" altLang="zh-CN" sz="1900" b="1" i="0" u="none" strike="noStrike" kern="1200" dirty="0">
                              <a:solidFill>
                                <a:srgbClr val="7030A0"/>
                              </a:solidFill>
                              <a:effectLst/>
                              <a:latin typeface="Calibri" panose="020F0502020204030204" pitchFamily="34" charset="0"/>
                              <a:ea typeface="+mn-ea"/>
                              <a:cs typeface="+mn-cs"/>
                            </a:rPr>
                            <a:t>IGC</a:t>
                          </a:r>
                          <a:endParaRPr lang="en-US" sz="1900" b="1" i="0" u="none" strike="noStrike" kern="1200" dirty="0">
                            <a:solidFill>
                              <a:srgbClr val="7030A0"/>
                            </a:solidFill>
                            <a:effectLst/>
                            <a:latin typeface="Calibri" panose="020F0502020204030204" pitchFamily="34" charset="0"/>
                            <a:ea typeface="+mn-ea"/>
                            <a:cs typeface="+mn-cs"/>
                          </a:endParaRPr>
                        </a:p>
                      </a:txBody>
                      <a:tcPr marL="11002" marR="11002" marT="11002" marB="0" anchor="b">
                        <a:lnR w="12700" cap="flat" cmpd="sng" algn="ctr">
                          <a:noFill/>
                          <a:prstDash val="solid"/>
                          <a:round/>
                          <a:headEnd type="none" w="med" len="med"/>
                          <a:tailEnd type="none" w="med" len="med"/>
                        </a:lnR>
                      </a:tcPr>
                    </a:tc>
                    <a:extLst>
                      <a:ext uri="{0D108BD9-81ED-4DB2-BD59-A6C34878D82A}">
                        <a16:rowId xmlns:a16="http://schemas.microsoft.com/office/drawing/2014/main" val="3304990015"/>
                      </a:ext>
                    </a:extLst>
                  </a:tr>
                  <a:tr h="315802">
                    <a:tc>
                      <a:txBody>
                        <a:bodyPr/>
                        <a:lstStyle/>
                        <a:p>
                          <a:pPr algn="ctr" fontAlgn="b"/>
                          <a:r>
                            <a:rPr lang="en-US" sz="1900" b="0" i="0" u="none" strike="noStrike" kern="1200" dirty="0">
                              <a:solidFill>
                                <a:srgbClr val="000000"/>
                              </a:solidFill>
                              <a:effectLst/>
                              <a:latin typeface="Calibri" panose="020F0502020204030204" pitchFamily="34" charset="0"/>
                              <a:ea typeface="+mn-ea"/>
                              <a:cs typeface="+mn-cs"/>
                            </a:rPr>
                            <a:t>20</a:t>
                          </a:r>
                        </a:p>
                      </a:txBody>
                      <a:tcPr marL="11002" marR="11002" marT="11002" marB="0" anchor="b">
                        <a:lnR w="12700" cap="flat" cmpd="sng" algn="ctr">
                          <a:noFill/>
                          <a:prstDash val="solid"/>
                          <a:round/>
                          <a:headEnd type="none" w="med" len="med"/>
                          <a:tailEnd type="none" w="med" len="med"/>
                        </a:lnR>
                      </a:tcPr>
                    </a:tc>
                    <a:tc>
                      <a:txBody>
                        <a:bodyPr/>
                        <a:lstStyle/>
                        <a:p>
                          <a:endParaRPr lang="en-US"/>
                        </a:p>
                      </a:txBody>
                      <a:tcPr marL="11002" marR="11002" marT="11002" marB="0" anchor="b">
                        <a:lnL w="12700" cap="flat" cmpd="sng" algn="ctr">
                          <a:noFill/>
                          <a:prstDash val="solid"/>
                          <a:round/>
                          <a:headEnd type="none" w="med" len="med"/>
                          <a:tailEnd type="none" w="med" len="med"/>
                        </a:lnL>
                        <a:blipFill>
                          <a:blip r:embed="rId4"/>
                          <a:stretch>
                            <a:fillRect l="-74906" t="-115385" r="-100375" b="-236538"/>
                          </a:stretch>
                        </a:blipFill>
                      </a:tcPr>
                    </a:tc>
                    <a:tc>
                      <a:txBody>
                        <a:bodyPr/>
                        <a:lstStyle/>
                        <a:p>
                          <a:endParaRPr lang="en-US"/>
                        </a:p>
                      </a:txBody>
                      <a:tcPr marL="11002" marR="11002" marT="11002" marB="0" anchor="b">
                        <a:lnR w="12700" cap="flat" cmpd="sng" algn="ctr">
                          <a:noFill/>
                          <a:prstDash val="solid"/>
                          <a:round/>
                          <a:headEnd type="none" w="med" len="med"/>
                          <a:tailEnd type="none" w="med" len="med"/>
                        </a:lnR>
                        <a:blipFill>
                          <a:blip r:embed="rId4"/>
                          <a:stretch>
                            <a:fillRect l="-174906" t="-115385" r="-375" b="-236538"/>
                          </a:stretch>
                        </a:blipFill>
                      </a:tcPr>
                    </a:tc>
                    <a:extLst>
                      <a:ext uri="{0D108BD9-81ED-4DB2-BD59-A6C34878D82A}">
                        <a16:rowId xmlns:a16="http://schemas.microsoft.com/office/drawing/2014/main" val="3877857306"/>
                      </a:ext>
                    </a:extLst>
                  </a:tr>
                  <a:tr h="300562">
                    <a:tc>
                      <a:txBody>
                        <a:bodyPr/>
                        <a:lstStyle/>
                        <a:p>
                          <a:pPr algn="ctr" fontAlgn="b"/>
                          <a:r>
                            <a:rPr lang="en-US" sz="1900" b="0" i="0" u="none" strike="noStrike" kern="1200" dirty="0">
                              <a:solidFill>
                                <a:srgbClr val="000000"/>
                              </a:solidFill>
                              <a:effectLst/>
                              <a:latin typeface="Calibri" panose="020F0502020204030204" pitchFamily="34" charset="0"/>
                              <a:ea typeface="+mn-ea"/>
                              <a:cs typeface="+mn-cs"/>
                            </a:rPr>
                            <a:t>38</a:t>
                          </a:r>
                        </a:p>
                      </a:txBody>
                      <a:tcPr marL="11002" marR="11002" marT="11002" marB="0" anchor="b">
                        <a:lnR w="12700" cap="flat" cmpd="sng" algn="ctr">
                          <a:noFill/>
                          <a:prstDash val="solid"/>
                          <a:round/>
                          <a:headEnd type="none" w="med" len="med"/>
                          <a:tailEnd type="none" w="med" len="med"/>
                        </a:lnR>
                      </a:tcPr>
                    </a:tc>
                    <a:tc>
                      <a:txBody>
                        <a:bodyPr/>
                        <a:lstStyle/>
                        <a:p>
                          <a:endParaRPr lang="en-US"/>
                        </a:p>
                      </a:txBody>
                      <a:tcPr marL="11002" marR="11002" marT="11002" marB="0" anchor="b">
                        <a:lnL w="12700" cap="flat" cmpd="sng" algn="ctr">
                          <a:noFill/>
                          <a:prstDash val="solid"/>
                          <a:round/>
                          <a:headEnd type="none" w="med" len="med"/>
                          <a:tailEnd type="none" w="med" len="med"/>
                        </a:lnL>
                        <a:blipFill>
                          <a:blip r:embed="rId4"/>
                          <a:stretch>
                            <a:fillRect l="-74906" t="-228571" r="-100375" b="-151020"/>
                          </a:stretch>
                        </a:blipFill>
                      </a:tcPr>
                    </a:tc>
                    <a:tc>
                      <a:txBody>
                        <a:bodyPr/>
                        <a:lstStyle/>
                        <a:p>
                          <a:endParaRPr lang="en-US"/>
                        </a:p>
                      </a:txBody>
                      <a:tcPr marL="11002" marR="11002" marT="11002" marB="0" anchor="b">
                        <a:lnR w="12700" cap="flat" cmpd="sng" algn="ctr">
                          <a:noFill/>
                          <a:prstDash val="solid"/>
                          <a:round/>
                          <a:headEnd type="none" w="med" len="med"/>
                          <a:tailEnd type="none" w="med" len="med"/>
                        </a:lnR>
                        <a:blipFill>
                          <a:blip r:embed="rId4"/>
                          <a:stretch>
                            <a:fillRect l="-174906" t="-228571" r="-375" b="-151020"/>
                          </a:stretch>
                        </a:blipFill>
                      </a:tcPr>
                    </a:tc>
                    <a:extLst>
                      <a:ext uri="{0D108BD9-81ED-4DB2-BD59-A6C34878D82A}">
                        <a16:rowId xmlns:a16="http://schemas.microsoft.com/office/drawing/2014/main" val="2252438060"/>
                      </a:ext>
                    </a:extLst>
                  </a:tr>
                  <a:tr h="300562">
                    <a:tc>
                      <a:txBody>
                        <a:bodyPr/>
                        <a:lstStyle/>
                        <a:p>
                          <a:pPr algn="ctr" fontAlgn="b"/>
                          <a:r>
                            <a:rPr lang="en-US" sz="1900" b="0" i="0" u="none" strike="noStrike" kern="1200" dirty="0">
                              <a:solidFill>
                                <a:srgbClr val="000000"/>
                              </a:solidFill>
                              <a:effectLst/>
                              <a:latin typeface="Calibri" panose="020F0502020204030204" pitchFamily="34" charset="0"/>
                              <a:ea typeface="+mn-ea"/>
                              <a:cs typeface="+mn-cs"/>
                            </a:rPr>
                            <a:t>62</a:t>
                          </a:r>
                        </a:p>
                      </a:txBody>
                      <a:tcPr marL="11002" marR="11002" marT="11002" marB="0" anchor="b">
                        <a:lnR w="12700" cap="flat" cmpd="sng" algn="ctr">
                          <a:noFill/>
                          <a:prstDash val="solid"/>
                          <a:round/>
                          <a:headEnd type="none" w="med" len="med"/>
                          <a:tailEnd type="none" w="med" len="med"/>
                        </a:lnR>
                      </a:tcPr>
                    </a:tc>
                    <a:tc>
                      <a:txBody>
                        <a:bodyPr/>
                        <a:lstStyle/>
                        <a:p>
                          <a:endParaRPr lang="en-US"/>
                        </a:p>
                      </a:txBody>
                      <a:tcPr marL="11002" marR="11002" marT="11002" marB="0" anchor="b">
                        <a:lnL w="12700" cap="flat" cmpd="sng" algn="ctr">
                          <a:noFill/>
                          <a:prstDash val="solid"/>
                          <a:round/>
                          <a:headEnd type="none" w="med" len="med"/>
                          <a:tailEnd type="none" w="med" len="med"/>
                        </a:lnL>
                        <a:blipFill>
                          <a:blip r:embed="rId4"/>
                          <a:stretch>
                            <a:fillRect l="-74906" t="-322000" r="-100375" b="-48000"/>
                          </a:stretch>
                        </a:blipFill>
                      </a:tcPr>
                    </a:tc>
                    <a:tc>
                      <a:txBody>
                        <a:bodyPr/>
                        <a:lstStyle/>
                        <a:p>
                          <a:endParaRPr lang="en-US"/>
                        </a:p>
                      </a:txBody>
                      <a:tcPr marL="11002" marR="11002" marT="11002" marB="0" anchor="b">
                        <a:lnR w="12700" cap="flat" cmpd="sng" algn="ctr">
                          <a:noFill/>
                          <a:prstDash val="solid"/>
                          <a:round/>
                          <a:headEnd type="none" w="med" len="med"/>
                          <a:tailEnd type="none" w="med" len="med"/>
                        </a:lnR>
                        <a:blipFill>
                          <a:blip r:embed="rId4"/>
                          <a:stretch>
                            <a:fillRect l="-174906" t="-322000" r="-375" b="-48000"/>
                          </a:stretch>
                        </a:blipFill>
                      </a:tcPr>
                    </a:tc>
                    <a:extLst>
                      <a:ext uri="{0D108BD9-81ED-4DB2-BD59-A6C34878D82A}">
                        <a16:rowId xmlns:a16="http://schemas.microsoft.com/office/drawing/2014/main" val="2274823727"/>
                      </a:ext>
                    </a:extLst>
                  </a:tr>
                </a:tbl>
              </a:graphicData>
            </a:graphic>
          </p:graphicFrame>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2E4894EA-8CD2-4ED2-AA65-B2328ACB0BCF}"/>
                  </a:ext>
                </a:extLst>
              </p:cNvPr>
              <p:cNvSpPr txBox="1"/>
              <p:nvPr/>
            </p:nvSpPr>
            <p:spPr>
              <a:xfrm>
                <a:off x="0" y="4564062"/>
                <a:ext cx="5989637" cy="572464"/>
              </a:xfrm>
              <a:prstGeom prst="rect">
                <a:avLst/>
              </a:prstGeom>
              <a:noFill/>
            </p:spPr>
            <p:txBody>
              <a:bodyPr wrap="square" lIns="182880" tIns="146304" rIns="182880" bIns="146304" rtlCol="0">
                <a:spAutoFit/>
              </a:bodyPr>
              <a:lstStyle/>
              <a:p>
                <a:pPr algn="ctr">
                  <a:lnSpc>
                    <a:spcPct val="90000"/>
                  </a:lnSpc>
                  <a:spcAft>
                    <a:spcPts val="600"/>
                  </a:spcAft>
                </a:pPr>
                <a:r>
                  <a:rPr lang="en-US" sz="2000" dirty="0">
                    <a:gradFill>
                      <a:gsLst>
                        <a:gs pos="2917">
                          <a:schemeClr val="tx1"/>
                        </a:gs>
                        <a:gs pos="30000">
                          <a:schemeClr val="tx1"/>
                        </a:gs>
                      </a:gsLst>
                      <a:lin ang="5400000" scaled="0"/>
                    </a:gradFill>
                  </a:rPr>
                  <a:t>Model size: #</a:t>
                </a:r>
                <a:r>
                  <a:rPr lang="en-US" sz="2000" dirty="0" err="1">
                    <a:gradFill>
                      <a:gsLst>
                        <a:gs pos="2917">
                          <a:schemeClr val="tx1"/>
                        </a:gs>
                        <a:gs pos="30000">
                          <a:schemeClr val="tx1"/>
                        </a:gs>
                      </a:gsLst>
                      <a:lin ang="5400000" scaled="0"/>
                    </a:gradFill>
                  </a:rPr>
                  <a:t>params</a:t>
                </a:r>
                <a:r>
                  <a:rPr lang="en-US" sz="2000" dirty="0">
                    <a:gradFill>
                      <a:gsLst>
                        <a:gs pos="2917">
                          <a:schemeClr val="tx1"/>
                        </a:gs>
                        <a:gs pos="30000">
                          <a:schemeClr val="tx1"/>
                        </a:gs>
                      </a:gsLst>
                      <a:lin ang="5400000" scaled="0"/>
                    </a:gradFill>
                  </a:rPr>
                  <a:t> (</a:t>
                </a:r>
                <a14:m>
                  <m:oMath xmlns:m="http://schemas.openxmlformats.org/officeDocument/2006/math">
                    <m:r>
                      <a:rPr lang="en-US" altLang="zh-CN" sz="2000" i="1" smtClean="0">
                        <a:gradFill>
                          <a:gsLst>
                            <a:gs pos="2917">
                              <a:schemeClr val="tx1"/>
                            </a:gs>
                            <a:gs pos="30000">
                              <a:schemeClr val="tx1"/>
                            </a:gs>
                          </a:gsLst>
                          <a:lin ang="5400000" scaled="0"/>
                        </a:gradFill>
                        <a:latin typeface="Cambria Math" panose="02040503050406030204" pitchFamily="18" charset="0"/>
                        <a:ea typeface="Cambria Math" panose="02040503050406030204" pitchFamily="18" charset="0"/>
                      </a:rPr>
                      <m:t>×</m:t>
                    </m:r>
                    <m:sSup>
                      <m:sSupPr>
                        <m:ctrlPr>
                          <a:rPr lang="en-US" altLang="zh-CN" sz="2000" i="1" smtClean="0">
                            <a:gradFill>
                              <a:gsLst>
                                <a:gs pos="2917">
                                  <a:schemeClr val="tx1"/>
                                </a:gs>
                                <a:gs pos="30000">
                                  <a:schemeClr val="tx1"/>
                                </a:gs>
                              </a:gsLst>
                              <a:lin ang="5400000" scaled="0"/>
                            </a:gradFill>
                            <a:latin typeface="Cambria Math" panose="02040503050406030204" pitchFamily="18" charset="0"/>
                            <a:ea typeface="Cambria Math" panose="02040503050406030204" pitchFamily="18" charset="0"/>
                          </a:rPr>
                        </m:ctrlPr>
                      </m:sSupPr>
                      <m:e>
                        <m:r>
                          <a:rPr lang="en-US" altLang="zh-CN" sz="2000" i="1">
                            <a:gradFill>
                              <a:gsLst>
                                <a:gs pos="2917">
                                  <a:schemeClr val="tx1"/>
                                </a:gs>
                                <a:gs pos="30000">
                                  <a:schemeClr val="tx1"/>
                                </a:gs>
                              </a:gsLst>
                              <a:lin ang="5400000" scaled="0"/>
                            </a:gradFill>
                            <a:latin typeface="Cambria Math" panose="02040503050406030204" pitchFamily="18" charset="0"/>
                            <a:ea typeface="Cambria Math" panose="02040503050406030204" pitchFamily="18" charset="0"/>
                          </a:rPr>
                          <m:t>1</m:t>
                        </m:r>
                        <m:r>
                          <a:rPr lang="en-US" altLang="zh-CN" sz="2000" i="1" smtClean="0">
                            <a:gradFill>
                              <a:gsLst>
                                <a:gs pos="2917">
                                  <a:schemeClr val="tx1"/>
                                </a:gs>
                                <a:gs pos="30000">
                                  <a:schemeClr val="tx1"/>
                                </a:gs>
                              </a:gsLst>
                              <a:lin ang="5400000" scaled="0"/>
                            </a:gradFill>
                            <a:latin typeface="Cambria Math" panose="02040503050406030204" pitchFamily="18" charset="0"/>
                            <a:ea typeface="Cambria Math" panose="02040503050406030204" pitchFamily="18" charset="0"/>
                          </a:rPr>
                          <m:t>0</m:t>
                        </m:r>
                      </m:e>
                      <m:sup>
                        <m:r>
                          <a:rPr lang="en-US" altLang="zh-CN" sz="2000" i="1">
                            <a:gradFill>
                              <a:gsLst>
                                <a:gs pos="2917">
                                  <a:schemeClr val="tx1"/>
                                </a:gs>
                                <a:gs pos="30000">
                                  <a:schemeClr val="tx1"/>
                                </a:gs>
                              </a:gsLst>
                              <a:lin ang="5400000" scaled="0"/>
                            </a:gradFill>
                            <a:latin typeface="Cambria Math" panose="02040503050406030204" pitchFamily="18" charset="0"/>
                            <a:ea typeface="Cambria Math" panose="02040503050406030204" pitchFamily="18" charset="0"/>
                          </a:rPr>
                          <m:t>6</m:t>
                        </m:r>
                      </m:sup>
                    </m:sSup>
                  </m:oMath>
                </a14:m>
                <a:r>
                  <a:rPr lang="en-US" sz="2000" dirty="0">
                    <a:gradFill>
                      <a:gsLst>
                        <a:gs pos="2917">
                          <a:schemeClr val="tx1"/>
                        </a:gs>
                        <a:gs pos="30000">
                          <a:schemeClr val="tx1"/>
                        </a:gs>
                      </a:gsLst>
                      <a:lin ang="5400000" scaled="0"/>
                    </a:gradFill>
                  </a:rPr>
                  <a:t>)</a:t>
                </a:r>
              </a:p>
            </p:txBody>
          </p:sp>
        </mc:Choice>
        <mc:Fallback xmlns="">
          <p:sp>
            <p:nvSpPr>
              <p:cNvPr id="8" name="TextBox 7">
                <a:extLst>
                  <a:ext uri="{FF2B5EF4-FFF2-40B4-BE49-F238E27FC236}">
                    <a16:creationId xmlns:a16="http://schemas.microsoft.com/office/drawing/2014/main" id="{2E4894EA-8CD2-4ED2-AA65-B2328ACB0BCF}"/>
                  </a:ext>
                </a:extLst>
              </p:cNvPr>
              <p:cNvSpPr txBox="1">
                <a:spLocks noRot="1" noChangeAspect="1" noMove="1" noResize="1" noEditPoints="1" noAdjustHandles="1" noChangeArrowheads="1" noChangeShapeType="1" noTextEdit="1"/>
              </p:cNvSpPr>
              <p:nvPr/>
            </p:nvSpPr>
            <p:spPr>
              <a:xfrm>
                <a:off x="0" y="4564062"/>
                <a:ext cx="5989637" cy="572464"/>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9" name="Table 8">
                <a:extLst>
                  <a:ext uri="{FF2B5EF4-FFF2-40B4-BE49-F238E27FC236}">
                    <a16:creationId xmlns:a16="http://schemas.microsoft.com/office/drawing/2014/main" id="{6E9A3A8B-E749-46E4-A093-565C68574822}"/>
                  </a:ext>
                </a:extLst>
              </p:cNvPr>
              <p:cNvGraphicFramePr>
                <a:graphicFrameLocks noGrp="1"/>
              </p:cNvGraphicFramePr>
              <p:nvPr>
                <p:extLst/>
              </p:nvPr>
            </p:nvGraphicFramePr>
            <p:xfrm>
              <a:off x="7132637" y="5193638"/>
              <a:ext cx="4470400" cy="1217488"/>
            </p:xfrm>
            <a:graphic>
              <a:graphicData uri="http://schemas.openxmlformats.org/drawingml/2006/table">
                <a:tbl>
                  <a:tblPr firstRow="1" firstCol="1">
                    <a:tableStyleId>{9D7B26C5-4107-4FEC-AEDC-1716B250A1EF}</a:tableStyleId>
                  </a:tblPr>
                  <a:tblGrid>
                    <a:gridCol w="1219200">
                      <a:extLst>
                        <a:ext uri="{9D8B030D-6E8A-4147-A177-3AD203B41FA5}">
                          <a16:colId xmlns:a16="http://schemas.microsoft.com/office/drawing/2014/main" val="3908990729"/>
                        </a:ext>
                      </a:extLst>
                    </a:gridCol>
                    <a:gridCol w="1625600">
                      <a:extLst>
                        <a:ext uri="{9D8B030D-6E8A-4147-A177-3AD203B41FA5}">
                          <a16:colId xmlns:a16="http://schemas.microsoft.com/office/drawing/2014/main" val="389499926"/>
                        </a:ext>
                      </a:extLst>
                    </a:gridCol>
                    <a:gridCol w="1625600">
                      <a:extLst>
                        <a:ext uri="{9D8B030D-6E8A-4147-A177-3AD203B41FA5}">
                          <a16:colId xmlns:a16="http://schemas.microsoft.com/office/drawing/2014/main" val="4107779806"/>
                        </a:ext>
                      </a:extLst>
                    </a:gridCol>
                  </a:tblGrid>
                  <a:tr h="0">
                    <a:tc>
                      <a:txBody>
                        <a:bodyPr/>
                        <a:lstStyle/>
                        <a:p>
                          <a:pPr marL="0" marR="0" lvl="0" indent="0" algn="ctr" defTabSz="932742" rtl="0" eaLnBrk="1" fontAlgn="b" latinLnBrk="0" hangingPunct="1">
                            <a:lnSpc>
                              <a:spcPct val="100000"/>
                            </a:lnSpc>
                            <a:spcBef>
                              <a:spcPts val="0"/>
                            </a:spcBef>
                            <a:spcAft>
                              <a:spcPts val="0"/>
                            </a:spcAft>
                            <a:buClrTx/>
                            <a:buSzTx/>
                            <a:buFontTx/>
                            <a:buNone/>
                            <a:tabLst/>
                            <a:defRPr/>
                          </a:pPr>
                          <a:r>
                            <a:rPr lang="en-US" sz="1900" b="1" i="0" u="none" strike="noStrike" kern="1200" dirty="0">
                              <a:solidFill>
                                <a:srgbClr val="000000"/>
                              </a:solidFill>
                              <a:effectLst/>
                              <a:latin typeface="Calibri" panose="020F0502020204030204" pitchFamily="34" charset="0"/>
                              <a:ea typeface="+mn-ea"/>
                              <a:cs typeface="+mn-cs"/>
                            </a:rPr>
                            <a:t>depth</a:t>
                          </a:r>
                        </a:p>
                      </a:txBody>
                      <a:tcPr marL="11002" marR="11002" marT="11002" marB="0" anchor="b">
                        <a:lnR w="12700" cap="flat" cmpd="sng" algn="ctr">
                          <a:noFill/>
                          <a:prstDash val="solid"/>
                          <a:round/>
                          <a:headEnd type="none" w="med" len="med"/>
                          <a:tailEnd type="none" w="med" len="med"/>
                        </a:lnR>
                      </a:tcPr>
                    </a:tc>
                    <a:tc>
                      <a:txBody>
                        <a:bodyPr/>
                        <a:lstStyle/>
                        <a:p>
                          <a:pPr marL="0" algn="ctr" defTabSz="932742" rtl="0" eaLnBrk="1" fontAlgn="b" latinLnBrk="0" hangingPunct="1"/>
                          <a:r>
                            <a:rPr lang="en-US" altLang="zh-CN" sz="1900" b="1" i="0" u="none" strike="noStrike" kern="1200" dirty="0">
                              <a:solidFill>
                                <a:srgbClr val="000000"/>
                              </a:solidFill>
                              <a:effectLst/>
                              <a:latin typeface="Calibri" panose="020F0502020204030204" pitchFamily="34" charset="0"/>
                              <a:ea typeface="+mn-ea"/>
                              <a:cs typeface="+mn-cs"/>
                            </a:rPr>
                            <a:t>RegConv-18</a:t>
                          </a:r>
                          <a:endParaRPr lang="en-US" sz="1900" b="1" i="0" u="none" strike="noStrike" kern="1200" dirty="0">
                            <a:solidFill>
                              <a:srgbClr val="000000"/>
                            </a:solidFill>
                            <a:effectLst/>
                            <a:latin typeface="Calibri" panose="020F0502020204030204" pitchFamily="34" charset="0"/>
                            <a:ea typeface="+mn-ea"/>
                            <a:cs typeface="+mn-cs"/>
                          </a:endParaRPr>
                        </a:p>
                      </a:txBody>
                      <a:tcPr marL="11002" marR="11002" marT="11002" marB="0" anchor="b">
                        <a:lnL w="12700" cap="flat" cmpd="sng" algn="ctr">
                          <a:noFill/>
                          <a:prstDash val="solid"/>
                          <a:round/>
                          <a:headEnd type="none" w="med" len="med"/>
                          <a:tailEnd type="none" w="med" len="med"/>
                        </a:lnL>
                      </a:tcPr>
                    </a:tc>
                    <a:tc>
                      <a:txBody>
                        <a:bodyPr/>
                        <a:lstStyle/>
                        <a:p>
                          <a:pPr marL="0" algn="ctr" defTabSz="932742" rtl="0" eaLnBrk="1" fontAlgn="b" latinLnBrk="0" hangingPunct="1"/>
                          <a:r>
                            <a:rPr lang="en-US" altLang="zh-CN" sz="1900" b="1" i="0" u="none" strike="noStrike" kern="1200" dirty="0">
                              <a:solidFill>
                                <a:srgbClr val="7030A0"/>
                              </a:solidFill>
                              <a:effectLst/>
                              <a:latin typeface="Calibri" panose="020F0502020204030204" pitchFamily="34" charset="0"/>
                              <a:ea typeface="+mn-ea"/>
                              <a:cs typeface="+mn-cs"/>
                            </a:rPr>
                            <a:t>IGC</a:t>
                          </a:r>
                          <a:endParaRPr lang="en-US" sz="1900" b="1" i="0" u="none" strike="noStrike" kern="1200" dirty="0">
                            <a:solidFill>
                              <a:srgbClr val="7030A0"/>
                            </a:solidFill>
                            <a:effectLst/>
                            <a:latin typeface="Calibri" panose="020F0502020204030204" pitchFamily="34" charset="0"/>
                            <a:ea typeface="+mn-ea"/>
                            <a:cs typeface="+mn-cs"/>
                          </a:endParaRPr>
                        </a:p>
                      </a:txBody>
                      <a:tcPr marL="11002" marR="11002" marT="11002" marB="0" anchor="b">
                        <a:lnR w="12700" cap="flat" cmpd="sng" algn="ctr">
                          <a:noFill/>
                          <a:prstDash val="solid"/>
                          <a:round/>
                          <a:headEnd type="none" w="med" len="med"/>
                          <a:tailEnd type="none" w="med" len="med"/>
                        </a:lnR>
                      </a:tcPr>
                    </a:tc>
                    <a:extLst>
                      <a:ext uri="{0D108BD9-81ED-4DB2-BD59-A6C34878D82A}">
                        <a16:rowId xmlns:a16="http://schemas.microsoft.com/office/drawing/2014/main" val="3304990015"/>
                      </a:ext>
                    </a:extLst>
                  </a:tr>
                  <a:tr h="300562">
                    <a:tc>
                      <a:txBody>
                        <a:bodyPr/>
                        <a:lstStyle/>
                        <a:p>
                          <a:pPr algn="ctr" fontAlgn="b"/>
                          <a:r>
                            <a:rPr lang="en-US" sz="1900" b="0" i="0" u="none" strike="noStrike" kern="1200" dirty="0">
                              <a:solidFill>
                                <a:srgbClr val="000000"/>
                              </a:solidFill>
                              <a:effectLst/>
                              <a:latin typeface="Calibri" panose="020F0502020204030204" pitchFamily="34" charset="0"/>
                              <a:ea typeface="+mn-ea"/>
                              <a:cs typeface="+mn-cs"/>
                            </a:rPr>
                            <a:t>20</a:t>
                          </a:r>
                        </a:p>
                      </a:txBody>
                      <a:tcPr marL="11002" marR="11002" marT="11002" marB="0" anchor="b">
                        <a:lnR w="12700" cap="flat" cmpd="sng" algn="ctr">
                          <a:noFill/>
                          <a:prstDash val="solid"/>
                          <a:round/>
                          <a:headEnd type="none" w="med" len="med"/>
                          <a:tailEnd type="none" w="med" len="med"/>
                        </a:lnR>
                      </a:tcPr>
                    </a:tc>
                    <a:tc>
                      <a:txBody>
                        <a:bodyPr/>
                        <a:lstStyle/>
                        <a:p>
                          <a:pPr marL="0" marR="0" lvl="0" indent="0" algn="ctr" defTabSz="932742" rtl="0" eaLnBrk="1" fontAlgn="b"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ea typeface="Cambria Math" panose="02040503050406030204" pitchFamily="18" charset="0"/>
                                  </a:rPr>
                                  <m:t>0.51</m:t>
                                </m:r>
                              </m:oMath>
                            </m:oMathPara>
                          </a14:m>
                          <a:endParaRPr lang="en-US" sz="1800" b="0" i="0" u="none" strike="noStrike" kern="1200" dirty="0">
                            <a:solidFill>
                              <a:srgbClr val="000000"/>
                            </a:solidFill>
                            <a:effectLst/>
                            <a:latin typeface="Calibri" panose="020F0502020204030204" pitchFamily="34" charset="0"/>
                            <a:ea typeface="+mn-ea"/>
                            <a:cs typeface="+mn-cs"/>
                          </a:endParaRPr>
                        </a:p>
                      </a:txBody>
                      <a:tcPr marL="11002" marR="11002" marT="11002" marB="0" anchor="b">
                        <a:lnL w="12700" cap="flat" cmpd="sng" algn="ctr">
                          <a:noFill/>
                          <a:prstDash val="solid"/>
                          <a:round/>
                          <a:headEnd type="none" w="med" len="med"/>
                          <a:tailEnd type="none" w="med" len="med"/>
                        </a:lnL>
                      </a:tcPr>
                    </a:tc>
                    <a:tc>
                      <a:txBody>
                        <a:bodyPr/>
                        <a:lstStyle/>
                        <a:p>
                          <a:pPr marL="0" marR="0" lvl="0" indent="0" algn="ctr" defTabSz="932742" rtl="0" eaLnBrk="1" fontAlgn="b"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2000" b="0" i="0" u="none" strike="noStrike" kern="1200" smtClean="0">
                                    <a:solidFill>
                                      <a:srgbClr val="7030A0"/>
                                    </a:solidFill>
                                    <a:effectLst/>
                                    <a:latin typeface="Cambria Math" panose="02040503050406030204" pitchFamily="18" charset="0"/>
                                    <a:ea typeface="Cambria Math" panose="02040503050406030204" pitchFamily="18" charset="0"/>
                                    <a:cs typeface="+mn-cs"/>
                                  </a:rPr>
                                  <m:t>0.29</m:t>
                                </m:r>
                              </m:oMath>
                            </m:oMathPara>
                          </a14:m>
                          <a:endParaRPr lang="en-US" sz="1900" b="0" i="0" u="none" strike="noStrike" kern="1200" dirty="0">
                            <a:solidFill>
                              <a:srgbClr val="7030A0"/>
                            </a:solidFill>
                            <a:effectLst/>
                            <a:latin typeface="Calibri" panose="020F0502020204030204" pitchFamily="34" charset="0"/>
                            <a:ea typeface="+mn-ea"/>
                            <a:cs typeface="+mn-cs"/>
                          </a:endParaRPr>
                        </a:p>
                      </a:txBody>
                      <a:tcPr marL="11002" marR="11002" marT="11002" marB="0" anchor="b">
                        <a:lnR w="12700" cap="flat" cmpd="sng" algn="ctr">
                          <a:noFill/>
                          <a:prstDash val="solid"/>
                          <a:round/>
                          <a:headEnd type="none" w="med" len="med"/>
                          <a:tailEnd type="none" w="med" len="med"/>
                        </a:lnR>
                      </a:tcPr>
                    </a:tc>
                    <a:extLst>
                      <a:ext uri="{0D108BD9-81ED-4DB2-BD59-A6C34878D82A}">
                        <a16:rowId xmlns:a16="http://schemas.microsoft.com/office/drawing/2014/main" val="3877857306"/>
                      </a:ext>
                    </a:extLst>
                  </a:tr>
                  <a:tr h="194810">
                    <a:tc>
                      <a:txBody>
                        <a:bodyPr/>
                        <a:lstStyle/>
                        <a:p>
                          <a:pPr algn="ctr" fontAlgn="b"/>
                          <a:r>
                            <a:rPr lang="en-US" sz="1900" b="0" i="0" u="none" strike="noStrike" kern="1200" dirty="0">
                              <a:solidFill>
                                <a:srgbClr val="000000"/>
                              </a:solidFill>
                              <a:effectLst/>
                              <a:latin typeface="Calibri" panose="020F0502020204030204" pitchFamily="34" charset="0"/>
                              <a:ea typeface="+mn-ea"/>
                              <a:cs typeface="+mn-cs"/>
                            </a:rPr>
                            <a:t>38</a:t>
                          </a:r>
                        </a:p>
                      </a:txBody>
                      <a:tcPr marL="11002" marR="11002" marT="11002" marB="0" anchor="b">
                        <a:lnR w="12700" cap="flat" cmpd="sng" algn="ctr">
                          <a:noFill/>
                          <a:prstDash val="solid"/>
                          <a:round/>
                          <a:headEnd type="none" w="med" len="med"/>
                          <a:tailEnd type="none" w="med" len="med"/>
                        </a:lnR>
                      </a:tcPr>
                    </a:tc>
                    <a:tc>
                      <a:txBody>
                        <a:bodyPr/>
                        <a:lstStyle/>
                        <a:p>
                          <a:pPr marL="0" marR="0" lvl="0" indent="0" algn="ctr" defTabSz="932742" rtl="0" eaLnBrk="1" fontAlgn="b"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ea typeface="Cambria Math" panose="02040503050406030204" pitchFamily="18" charset="0"/>
                                  </a:rPr>
                                  <m:t>1.1</m:t>
                                </m:r>
                              </m:oMath>
                            </m:oMathPara>
                          </a14:m>
                          <a:endParaRPr lang="en-US" sz="1900" b="0" i="0" u="none" strike="noStrike" kern="1200" dirty="0">
                            <a:solidFill>
                              <a:srgbClr val="000000"/>
                            </a:solidFill>
                            <a:effectLst/>
                            <a:latin typeface="Calibri" panose="020F0502020204030204" pitchFamily="34" charset="0"/>
                            <a:ea typeface="+mn-ea"/>
                            <a:cs typeface="+mn-cs"/>
                          </a:endParaRPr>
                        </a:p>
                      </a:txBody>
                      <a:tcPr marL="11002" marR="11002" marT="11002" marB="0" anchor="b">
                        <a:lnL w="12700" cap="flat" cmpd="sng" algn="ctr">
                          <a:noFill/>
                          <a:prstDash val="solid"/>
                          <a:round/>
                          <a:headEnd type="none" w="med" len="med"/>
                          <a:tailEnd type="none" w="med" len="med"/>
                        </a:lnL>
                      </a:tcPr>
                    </a:tc>
                    <a:tc>
                      <a:txBody>
                        <a:bodyPr/>
                        <a:lstStyle/>
                        <a:p>
                          <a:pPr marL="0" marR="0" lvl="0" indent="0" algn="ctr" defTabSz="932742" rtl="0" eaLnBrk="1" fontAlgn="b"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800" b="0" i="1" smtClean="0">
                                    <a:solidFill>
                                      <a:srgbClr val="7030A0"/>
                                    </a:solidFill>
                                    <a:latin typeface="Cambria Math" panose="02040503050406030204" pitchFamily="18" charset="0"/>
                                    <a:ea typeface="Cambria Math" panose="02040503050406030204" pitchFamily="18" charset="0"/>
                                  </a:rPr>
                                  <m:t>0.57</m:t>
                                </m:r>
                              </m:oMath>
                            </m:oMathPara>
                          </a14:m>
                          <a:endParaRPr lang="en-US" sz="1900" b="0" i="0" u="none" strike="noStrike" kern="1200" dirty="0">
                            <a:solidFill>
                              <a:srgbClr val="7030A0"/>
                            </a:solidFill>
                            <a:effectLst/>
                            <a:latin typeface="Calibri" panose="020F0502020204030204" pitchFamily="34" charset="0"/>
                            <a:ea typeface="+mn-ea"/>
                            <a:cs typeface="+mn-cs"/>
                          </a:endParaRPr>
                        </a:p>
                      </a:txBody>
                      <a:tcPr marL="11002" marR="11002" marT="11002" marB="0" anchor="b">
                        <a:lnR w="12700" cap="flat" cmpd="sng" algn="ctr">
                          <a:noFill/>
                          <a:prstDash val="solid"/>
                          <a:round/>
                          <a:headEnd type="none" w="med" len="med"/>
                          <a:tailEnd type="none" w="med" len="med"/>
                        </a:lnR>
                      </a:tcPr>
                    </a:tc>
                    <a:extLst>
                      <a:ext uri="{0D108BD9-81ED-4DB2-BD59-A6C34878D82A}">
                        <a16:rowId xmlns:a16="http://schemas.microsoft.com/office/drawing/2014/main" val="2252438060"/>
                      </a:ext>
                    </a:extLst>
                  </a:tr>
                  <a:tr h="300562">
                    <a:tc>
                      <a:txBody>
                        <a:bodyPr/>
                        <a:lstStyle/>
                        <a:p>
                          <a:pPr algn="ctr" fontAlgn="b"/>
                          <a:r>
                            <a:rPr lang="en-US" sz="1900" b="0" i="0" u="none" strike="noStrike" kern="1200" dirty="0">
                              <a:solidFill>
                                <a:srgbClr val="000000"/>
                              </a:solidFill>
                              <a:effectLst/>
                              <a:latin typeface="Calibri" panose="020F0502020204030204" pitchFamily="34" charset="0"/>
                              <a:ea typeface="+mn-ea"/>
                              <a:cs typeface="+mn-cs"/>
                            </a:rPr>
                            <a:t>62</a:t>
                          </a:r>
                        </a:p>
                      </a:txBody>
                      <a:tcPr marL="11002" marR="11002" marT="11002" marB="0" anchor="b">
                        <a:lnR w="12700" cap="flat" cmpd="sng" algn="ctr">
                          <a:noFill/>
                          <a:prstDash val="solid"/>
                          <a:round/>
                          <a:headEnd type="none" w="med" len="med"/>
                          <a:tailEnd type="none" w="med" len="med"/>
                        </a:lnR>
                      </a:tcPr>
                    </a:tc>
                    <a:tc>
                      <a:txBody>
                        <a:bodyPr/>
                        <a:lstStyle/>
                        <a:p>
                          <a:pPr marL="0" marR="0" lvl="0" indent="0" algn="ctr" defTabSz="932742" rtl="0" eaLnBrk="1" fontAlgn="b"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ea typeface="Cambria Math" panose="02040503050406030204" pitchFamily="18" charset="0"/>
                                  </a:rPr>
                                  <m:t>1.7</m:t>
                                </m:r>
                              </m:oMath>
                            </m:oMathPara>
                          </a14:m>
                          <a:endParaRPr lang="en-US" sz="1900" b="0" i="0" u="none" strike="noStrike" kern="1200" dirty="0">
                            <a:solidFill>
                              <a:srgbClr val="000000"/>
                            </a:solidFill>
                            <a:effectLst/>
                            <a:latin typeface="Calibri" panose="020F0502020204030204" pitchFamily="34" charset="0"/>
                            <a:ea typeface="+mn-ea"/>
                            <a:cs typeface="+mn-cs"/>
                          </a:endParaRPr>
                        </a:p>
                      </a:txBody>
                      <a:tcPr marL="11002" marR="11002" marT="11002" marB="0" anchor="b">
                        <a:lnL w="12700" cap="flat" cmpd="sng" algn="ctr">
                          <a:noFill/>
                          <a:prstDash val="solid"/>
                          <a:round/>
                          <a:headEnd type="none" w="med" len="med"/>
                          <a:tailEnd type="none" w="med" len="med"/>
                        </a:lnL>
                      </a:tcPr>
                    </a:tc>
                    <a:tc>
                      <a:txBody>
                        <a:bodyPr/>
                        <a:lstStyle/>
                        <a:p>
                          <a:pPr marL="0" marR="0" lvl="0" indent="0" algn="ctr" defTabSz="932742" rtl="0" eaLnBrk="1" fontAlgn="b"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1800" b="0" i="0" u="none" strike="noStrike" kern="1200" smtClean="0">
                                    <a:solidFill>
                                      <a:srgbClr val="7030A0"/>
                                    </a:solidFill>
                                    <a:effectLst/>
                                    <a:latin typeface="Cambria Math" panose="02040503050406030204" pitchFamily="18" charset="0"/>
                                    <a:ea typeface="Cambria Math" panose="02040503050406030204" pitchFamily="18" charset="0"/>
                                    <a:cs typeface="+mn-cs"/>
                                  </a:rPr>
                                  <m:t>0</m:t>
                                </m:r>
                                <m:r>
                                  <a:rPr lang="en-US" altLang="zh-CN" sz="1800" b="0" i="1" u="none" strike="noStrike" kern="1200" smtClean="0">
                                    <a:solidFill>
                                      <a:srgbClr val="7030A0"/>
                                    </a:solidFill>
                                    <a:effectLst/>
                                    <a:latin typeface="Cambria Math" panose="02040503050406030204" pitchFamily="18" charset="0"/>
                                    <a:ea typeface="Cambria Math" panose="02040503050406030204" pitchFamily="18" charset="0"/>
                                    <a:cs typeface="+mn-cs"/>
                                  </a:rPr>
                                  <m:t>.95</m:t>
                                </m:r>
                              </m:oMath>
                            </m:oMathPara>
                          </a14:m>
                          <a:endParaRPr lang="en-US" sz="1900" b="0" i="0" u="none" strike="noStrike" kern="1200" dirty="0">
                            <a:solidFill>
                              <a:srgbClr val="7030A0"/>
                            </a:solidFill>
                            <a:effectLst/>
                            <a:latin typeface="Calibri" panose="020F0502020204030204" pitchFamily="34" charset="0"/>
                            <a:ea typeface="+mn-ea"/>
                            <a:cs typeface="+mn-cs"/>
                          </a:endParaRPr>
                        </a:p>
                      </a:txBody>
                      <a:tcPr marL="11002" marR="11002" marT="11002" marB="0" anchor="b">
                        <a:lnR w="12700" cap="flat" cmpd="sng" algn="ctr">
                          <a:noFill/>
                          <a:prstDash val="solid"/>
                          <a:round/>
                          <a:headEnd type="none" w="med" len="med"/>
                          <a:tailEnd type="none" w="med" len="med"/>
                        </a:lnR>
                      </a:tcPr>
                    </a:tc>
                    <a:extLst>
                      <a:ext uri="{0D108BD9-81ED-4DB2-BD59-A6C34878D82A}">
                        <a16:rowId xmlns:a16="http://schemas.microsoft.com/office/drawing/2014/main" val="2274823727"/>
                      </a:ext>
                    </a:extLst>
                  </a:tr>
                </a:tbl>
              </a:graphicData>
            </a:graphic>
          </p:graphicFrame>
        </mc:Choice>
        <mc:Fallback xmlns="">
          <p:graphicFrame>
            <p:nvGraphicFramePr>
              <p:cNvPr id="9" name="Table 8">
                <a:extLst>
                  <a:ext uri="{FF2B5EF4-FFF2-40B4-BE49-F238E27FC236}">
                    <a16:creationId xmlns:a16="http://schemas.microsoft.com/office/drawing/2014/main" id="{6E9A3A8B-E749-46E4-A093-565C68574822}"/>
                  </a:ext>
                </a:extLst>
              </p:cNvPr>
              <p:cNvGraphicFramePr>
                <a:graphicFrameLocks noGrp="1"/>
              </p:cNvGraphicFramePr>
              <p:nvPr>
                <p:extLst>
                  <p:ext uri="{D42A27DB-BD31-4B8C-83A1-F6EECF244321}">
                    <p14:modId xmlns:p14="http://schemas.microsoft.com/office/powerpoint/2010/main" val="2586198257"/>
                  </p:ext>
                </p:extLst>
              </p:nvPr>
            </p:nvGraphicFramePr>
            <p:xfrm>
              <a:off x="7132637" y="5193638"/>
              <a:ext cx="4470400" cy="1217488"/>
            </p:xfrm>
            <a:graphic>
              <a:graphicData uri="http://schemas.openxmlformats.org/drawingml/2006/table">
                <a:tbl>
                  <a:tblPr firstRow="1" firstCol="1">
                    <a:tableStyleId>{9D7B26C5-4107-4FEC-AEDC-1716B250A1EF}</a:tableStyleId>
                  </a:tblPr>
                  <a:tblGrid>
                    <a:gridCol w="1219200">
                      <a:extLst>
                        <a:ext uri="{9D8B030D-6E8A-4147-A177-3AD203B41FA5}">
                          <a16:colId xmlns:a16="http://schemas.microsoft.com/office/drawing/2014/main" val="3908990729"/>
                        </a:ext>
                      </a:extLst>
                    </a:gridCol>
                    <a:gridCol w="1625600">
                      <a:extLst>
                        <a:ext uri="{9D8B030D-6E8A-4147-A177-3AD203B41FA5}">
                          <a16:colId xmlns:a16="http://schemas.microsoft.com/office/drawing/2014/main" val="389499926"/>
                        </a:ext>
                      </a:extLst>
                    </a:gridCol>
                    <a:gridCol w="1625600">
                      <a:extLst>
                        <a:ext uri="{9D8B030D-6E8A-4147-A177-3AD203B41FA5}">
                          <a16:colId xmlns:a16="http://schemas.microsoft.com/office/drawing/2014/main" val="4107779806"/>
                        </a:ext>
                      </a:extLst>
                    </a:gridCol>
                  </a:tblGrid>
                  <a:tr h="300562">
                    <a:tc>
                      <a:txBody>
                        <a:bodyPr/>
                        <a:lstStyle/>
                        <a:p>
                          <a:pPr marL="0" marR="0" lvl="0" indent="0" algn="ctr" defTabSz="932742" rtl="0" eaLnBrk="1" fontAlgn="b" latinLnBrk="0" hangingPunct="1">
                            <a:lnSpc>
                              <a:spcPct val="100000"/>
                            </a:lnSpc>
                            <a:spcBef>
                              <a:spcPts val="0"/>
                            </a:spcBef>
                            <a:spcAft>
                              <a:spcPts val="0"/>
                            </a:spcAft>
                            <a:buClrTx/>
                            <a:buSzTx/>
                            <a:buFontTx/>
                            <a:buNone/>
                            <a:tabLst/>
                            <a:defRPr/>
                          </a:pPr>
                          <a:r>
                            <a:rPr lang="en-US" sz="1900" b="1" i="0" u="none" strike="noStrike" kern="1200" dirty="0">
                              <a:solidFill>
                                <a:srgbClr val="000000"/>
                              </a:solidFill>
                              <a:effectLst/>
                              <a:latin typeface="Calibri" panose="020F0502020204030204" pitchFamily="34" charset="0"/>
                              <a:ea typeface="+mn-ea"/>
                              <a:cs typeface="+mn-cs"/>
                            </a:rPr>
                            <a:t>depth</a:t>
                          </a:r>
                        </a:p>
                      </a:txBody>
                      <a:tcPr marL="11002" marR="11002" marT="11002" marB="0" anchor="b">
                        <a:lnR w="12700" cap="flat" cmpd="sng" algn="ctr">
                          <a:noFill/>
                          <a:prstDash val="solid"/>
                          <a:round/>
                          <a:headEnd type="none" w="med" len="med"/>
                          <a:tailEnd type="none" w="med" len="med"/>
                        </a:lnR>
                      </a:tcPr>
                    </a:tc>
                    <a:tc>
                      <a:txBody>
                        <a:bodyPr/>
                        <a:lstStyle/>
                        <a:p>
                          <a:pPr marL="0" algn="ctr" defTabSz="932742" rtl="0" eaLnBrk="1" fontAlgn="b" latinLnBrk="0" hangingPunct="1"/>
                          <a:r>
                            <a:rPr lang="en-US" altLang="zh-CN" sz="1900" b="1" i="0" u="none" strike="noStrike" kern="1200" dirty="0">
                              <a:solidFill>
                                <a:srgbClr val="000000"/>
                              </a:solidFill>
                              <a:effectLst/>
                              <a:latin typeface="Calibri" panose="020F0502020204030204" pitchFamily="34" charset="0"/>
                              <a:ea typeface="+mn-ea"/>
                              <a:cs typeface="+mn-cs"/>
                            </a:rPr>
                            <a:t>RegConv-18</a:t>
                          </a:r>
                          <a:endParaRPr lang="en-US" sz="1900" b="1" i="0" u="none" strike="noStrike" kern="1200" dirty="0">
                            <a:solidFill>
                              <a:srgbClr val="000000"/>
                            </a:solidFill>
                            <a:effectLst/>
                            <a:latin typeface="Calibri" panose="020F0502020204030204" pitchFamily="34" charset="0"/>
                            <a:ea typeface="+mn-ea"/>
                            <a:cs typeface="+mn-cs"/>
                          </a:endParaRPr>
                        </a:p>
                      </a:txBody>
                      <a:tcPr marL="11002" marR="11002" marT="11002" marB="0" anchor="b">
                        <a:lnL w="12700" cap="flat" cmpd="sng" algn="ctr">
                          <a:noFill/>
                          <a:prstDash val="solid"/>
                          <a:round/>
                          <a:headEnd type="none" w="med" len="med"/>
                          <a:tailEnd type="none" w="med" len="med"/>
                        </a:lnL>
                      </a:tcPr>
                    </a:tc>
                    <a:tc>
                      <a:txBody>
                        <a:bodyPr/>
                        <a:lstStyle/>
                        <a:p>
                          <a:pPr marL="0" algn="ctr" defTabSz="932742" rtl="0" eaLnBrk="1" fontAlgn="b" latinLnBrk="0" hangingPunct="1"/>
                          <a:r>
                            <a:rPr lang="en-US" altLang="zh-CN" sz="1900" b="1" i="0" u="none" strike="noStrike" kern="1200" dirty="0">
                              <a:solidFill>
                                <a:srgbClr val="7030A0"/>
                              </a:solidFill>
                              <a:effectLst/>
                              <a:latin typeface="Calibri" panose="020F0502020204030204" pitchFamily="34" charset="0"/>
                              <a:ea typeface="+mn-ea"/>
                              <a:cs typeface="+mn-cs"/>
                            </a:rPr>
                            <a:t>IGC</a:t>
                          </a:r>
                          <a:endParaRPr lang="en-US" sz="1900" b="1" i="0" u="none" strike="noStrike" kern="1200" dirty="0">
                            <a:solidFill>
                              <a:srgbClr val="7030A0"/>
                            </a:solidFill>
                            <a:effectLst/>
                            <a:latin typeface="Calibri" panose="020F0502020204030204" pitchFamily="34" charset="0"/>
                            <a:ea typeface="+mn-ea"/>
                            <a:cs typeface="+mn-cs"/>
                          </a:endParaRPr>
                        </a:p>
                      </a:txBody>
                      <a:tcPr marL="11002" marR="11002" marT="11002" marB="0" anchor="b">
                        <a:lnR w="12700" cap="flat" cmpd="sng" algn="ctr">
                          <a:noFill/>
                          <a:prstDash val="solid"/>
                          <a:round/>
                          <a:headEnd type="none" w="med" len="med"/>
                          <a:tailEnd type="none" w="med" len="med"/>
                        </a:lnR>
                      </a:tcPr>
                    </a:tc>
                    <a:extLst>
                      <a:ext uri="{0D108BD9-81ED-4DB2-BD59-A6C34878D82A}">
                        <a16:rowId xmlns:a16="http://schemas.microsoft.com/office/drawing/2014/main" val="3304990015"/>
                      </a:ext>
                    </a:extLst>
                  </a:tr>
                  <a:tr h="315802">
                    <a:tc>
                      <a:txBody>
                        <a:bodyPr/>
                        <a:lstStyle/>
                        <a:p>
                          <a:pPr algn="ctr" fontAlgn="b"/>
                          <a:r>
                            <a:rPr lang="en-US" sz="1900" b="0" i="0" u="none" strike="noStrike" kern="1200" dirty="0">
                              <a:solidFill>
                                <a:srgbClr val="000000"/>
                              </a:solidFill>
                              <a:effectLst/>
                              <a:latin typeface="Calibri" panose="020F0502020204030204" pitchFamily="34" charset="0"/>
                              <a:ea typeface="+mn-ea"/>
                              <a:cs typeface="+mn-cs"/>
                            </a:rPr>
                            <a:t>20</a:t>
                          </a:r>
                        </a:p>
                      </a:txBody>
                      <a:tcPr marL="11002" marR="11002" marT="11002" marB="0" anchor="b">
                        <a:lnR w="12700" cap="flat" cmpd="sng" algn="ctr">
                          <a:noFill/>
                          <a:prstDash val="solid"/>
                          <a:round/>
                          <a:headEnd type="none" w="med" len="med"/>
                          <a:tailEnd type="none" w="med" len="med"/>
                        </a:lnR>
                      </a:tcPr>
                    </a:tc>
                    <a:tc>
                      <a:txBody>
                        <a:bodyPr/>
                        <a:lstStyle/>
                        <a:p>
                          <a:endParaRPr lang="en-US"/>
                        </a:p>
                      </a:txBody>
                      <a:tcPr marL="11002" marR="11002" marT="11002" marB="0" anchor="b">
                        <a:lnL w="12700" cap="flat" cmpd="sng" algn="ctr">
                          <a:noFill/>
                          <a:prstDash val="solid"/>
                          <a:round/>
                          <a:headEnd type="none" w="med" len="med"/>
                          <a:tailEnd type="none" w="med" len="med"/>
                        </a:lnL>
                        <a:blipFill>
                          <a:blip r:embed="rId6"/>
                          <a:stretch>
                            <a:fillRect l="-74906" t="-115385" r="-100375" b="-238462"/>
                          </a:stretch>
                        </a:blipFill>
                      </a:tcPr>
                    </a:tc>
                    <a:tc>
                      <a:txBody>
                        <a:bodyPr/>
                        <a:lstStyle/>
                        <a:p>
                          <a:endParaRPr lang="en-US"/>
                        </a:p>
                      </a:txBody>
                      <a:tcPr marL="11002" marR="11002" marT="11002" marB="0" anchor="b">
                        <a:lnR w="12700" cap="flat" cmpd="sng" algn="ctr">
                          <a:noFill/>
                          <a:prstDash val="solid"/>
                          <a:round/>
                          <a:headEnd type="none" w="med" len="med"/>
                          <a:tailEnd type="none" w="med" len="med"/>
                        </a:lnR>
                        <a:blipFill>
                          <a:blip r:embed="rId6"/>
                          <a:stretch>
                            <a:fillRect l="-174906" t="-115385" r="-375" b="-238462"/>
                          </a:stretch>
                        </a:blipFill>
                      </a:tcPr>
                    </a:tc>
                    <a:extLst>
                      <a:ext uri="{0D108BD9-81ED-4DB2-BD59-A6C34878D82A}">
                        <a16:rowId xmlns:a16="http://schemas.microsoft.com/office/drawing/2014/main" val="3877857306"/>
                      </a:ext>
                    </a:extLst>
                  </a:tr>
                  <a:tr h="300562">
                    <a:tc>
                      <a:txBody>
                        <a:bodyPr/>
                        <a:lstStyle/>
                        <a:p>
                          <a:pPr algn="ctr" fontAlgn="b"/>
                          <a:r>
                            <a:rPr lang="en-US" sz="1900" b="0" i="0" u="none" strike="noStrike" kern="1200" dirty="0">
                              <a:solidFill>
                                <a:srgbClr val="000000"/>
                              </a:solidFill>
                              <a:effectLst/>
                              <a:latin typeface="Calibri" panose="020F0502020204030204" pitchFamily="34" charset="0"/>
                              <a:ea typeface="+mn-ea"/>
                              <a:cs typeface="+mn-cs"/>
                            </a:rPr>
                            <a:t>38</a:t>
                          </a:r>
                        </a:p>
                      </a:txBody>
                      <a:tcPr marL="11002" marR="11002" marT="11002" marB="0" anchor="b">
                        <a:lnR w="12700" cap="flat" cmpd="sng" algn="ctr">
                          <a:noFill/>
                          <a:prstDash val="solid"/>
                          <a:round/>
                          <a:headEnd type="none" w="med" len="med"/>
                          <a:tailEnd type="none" w="med" len="med"/>
                        </a:lnR>
                      </a:tcPr>
                    </a:tc>
                    <a:tc>
                      <a:txBody>
                        <a:bodyPr/>
                        <a:lstStyle/>
                        <a:p>
                          <a:endParaRPr lang="en-US"/>
                        </a:p>
                      </a:txBody>
                      <a:tcPr marL="11002" marR="11002" marT="11002" marB="0" anchor="b">
                        <a:lnL w="12700" cap="flat" cmpd="sng" algn="ctr">
                          <a:noFill/>
                          <a:prstDash val="solid"/>
                          <a:round/>
                          <a:headEnd type="none" w="med" len="med"/>
                          <a:tailEnd type="none" w="med" len="med"/>
                        </a:lnL>
                        <a:blipFill>
                          <a:blip r:embed="rId6"/>
                          <a:stretch>
                            <a:fillRect l="-74906" t="-228571" r="-100375" b="-153061"/>
                          </a:stretch>
                        </a:blipFill>
                      </a:tcPr>
                    </a:tc>
                    <a:tc>
                      <a:txBody>
                        <a:bodyPr/>
                        <a:lstStyle/>
                        <a:p>
                          <a:endParaRPr lang="en-US"/>
                        </a:p>
                      </a:txBody>
                      <a:tcPr marL="11002" marR="11002" marT="11002" marB="0" anchor="b">
                        <a:lnR w="12700" cap="flat" cmpd="sng" algn="ctr">
                          <a:noFill/>
                          <a:prstDash val="solid"/>
                          <a:round/>
                          <a:headEnd type="none" w="med" len="med"/>
                          <a:tailEnd type="none" w="med" len="med"/>
                        </a:lnR>
                        <a:blipFill>
                          <a:blip r:embed="rId6"/>
                          <a:stretch>
                            <a:fillRect l="-174906" t="-228571" r="-375" b="-153061"/>
                          </a:stretch>
                        </a:blipFill>
                      </a:tcPr>
                    </a:tc>
                    <a:extLst>
                      <a:ext uri="{0D108BD9-81ED-4DB2-BD59-A6C34878D82A}">
                        <a16:rowId xmlns:a16="http://schemas.microsoft.com/office/drawing/2014/main" val="2252438060"/>
                      </a:ext>
                    </a:extLst>
                  </a:tr>
                  <a:tr h="300562">
                    <a:tc>
                      <a:txBody>
                        <a:bodyPr/>
                        <a:lstStyle/>
                        <a:p>
                          <a:pPr algn="ctr" fontAlgn="b"/>
                          <a:r>
                            <a:rPr lang="en-US" sz="1900" b="0" i="0" u="none" strike="noStrike" kern="1200" dirty="0">
                              <a:solidFill>
                                <a:srgbClr val="000000"/>
                              </a:solidFill>
                              <a:effectLst/>
                              <a:latin typeface="Calibri" panose="020F0502020204030204" pitchFamily="34" charset="0"/>
                              <a:ea typeface="+mn-ea"/>
                              <a:cs typeface="+mn-cs"/>
                            </a:rPr>
                            <a:t>62</a:t>
                          </a:r>
                        </a:p>
                      </a:txBody>
                      <a:tcPr marL="11002" marR="11002" marT="11002" marB="0" anchor="b">
                        <a:lnR w="12700" cap="flat" cmpd="sng" algn="ctr">
                          <a:noFill/>
                          <a:prstDash val="solid"/>
                          <a:round/>
                          <a:headEnd type="none" w="med" len="med"/>
                          <a:tailEnd type="none" w="med" len="med"/>
                        </a:lnR>
                      </a:tcPr>
                    </a:tc>
                    <a:tc>
                      <a:txBody>
                        <a:bodyPr/>
                        <a:lstStyle/>
                        <a:p>
                          <a:endParaRPr lang="en-US"/>
                        </a:p>
                      </a:txBody>
                      <a:tcPr marL="11002" marR="11002" marT="11002" marB="0" anchor="b">
                        <a:lnL w="12700" cap="flat" cmpd="sng" algn="ctr">
                          <a:noFill/>
                          <a:prstDash val="solid"/>
                          <a:round/>
                          <a:headEnd type="none" w="med" len="med"/>
                          <a:tailEnd type="none" w="med" len="med"/>
                        </a:lnL>
                        <a:blipFill>
                          <a:blip r:embed="rId6"/>
                          <a:stretch>
                            <a:fillRect l="-74906" t="-322000" r="-100375" b="-50000"/>
                          </a:stretch>
                        </a:blipFill>
                      </a:tcPr>
                    </a:tc>
                    <a:tc>
                      <a:txBody>
                        <a:bodyPr/>
                        <a:lstStyle/>
                        <a:p>
                          <a:endParaRPr lang="en-US"/>
                        </a:p>
                      </a:txBody>
                      <a:tcPr marL="11002" marR="11002" marT="11002" marB="0" anchor="b">
                        <a:lnR w="12700" cap="flat" cmpd="sng" algn="ctr">
                          <a:noFill/>
                          <a:prstDash val="solid"/>
                          <a:round/>
                          <a:headEnd type="none" w="med" len="med"/>
                          <a:tailEnd type="none" w="med" len="med"/>
                        </a:lnR>
                        <a:blipFill>
                          <a:blip r:embed="rId6"/>
                          <a:stretch>
                            <a:fillRect l="-174906" t="-322000" r="-375" b="-50000"/>
                          </a:stretch>
                        </a:blipFill>
                      </a:tcPr>
                    </a:tc>
                    <a:extLst>
                      <a:ext uri="{0D108BD9-81ED-4DB2-BD59-A6C34878D82A}">
                        <a16:rowId xmlns:a16="http://schemas.microsoft.com/office/drawing/2014/main" val="2274823727"/>
                      </a:ext>
                    </a:extLst>
                  </a:tr>
                </a:tbl>
              </a:graphicData>
            </a:graphic>
          </p:graphicFrame>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AA1578A-0A51-4190-834A-F5EE9BA9F78F}"/>
                  </a:ext>
                </a:extLst>
              </p:cNvPr>
              <p:cNvSpPr txBox="1"/>
              <p:nvPr/>
            </p:nvSpPr>
            <p:spPr>
              <a:xfrm>
                <a:off x="6400800" y="4565774"/>
                <a:ext cx="5989637" cy="572464"/>
              </a:xfrm>
              <a:prstGeom prst="rect">
                <a:avLst/>
              </a:prstGeom>
              <a:noFill/>
            </p:spPr>
            <p:txBody>
              <a:bodyPr wrap="square" lIns="182880" tIns="146304" rIns="182880" bIns="146304" rtlCol="0">
                <a:spAutoFit/>
              </a:bodyPr>
              <a:lstStyle/>
              <a:p>
                <a:pPr algn="ctr">
                  <a:lnSpc>
                    <a:spcPct val="90000"/>
                  </a:lnSpc>
                  <a:spcAft>
                    <a:spcPts val="600"/>
                  </a:spcAft>
                </a:pPr>
                <a:r>
                  <a:rPr lang="en-US" sz="2000" dirty="0">
                    <a:gradFill>
                      <a:gsLst>
                        <a:gs pos="2917">
                          <a:schemeClr val="tx1"/>
                        </a:gs>
                        <a:gs pos="30000">
                          <a:schemeClr val="tx1"/>
                        </a:gs>
                      </a:gsLst>
                      <a:lin ang="5400000" scaled="0"/>
                    </a:gradFill>
                  </a:rPr>
                  <a:t>Computation complexity: </a:t>
                </a:r>
                <a:r>
                  <a:rPr lang="en-US" altLang="zh-CN" sz="2000" dirty="0">
                    <a:gradFill>
                      <a:gsLst>
                        <a:gs pos="2917">
                          <a:schemeClr val="tx1"/>
                        </a:gs>
                        <a:gs pos="30000">
                          <a:schemeClr val="tx1"/>
                        </a:gs>
                      </a:gsLst>
                      <a:lin ang="5400000" scaled="0"/>
                    </a:gradFill>
                  </a:rPr>
                  <a:t>FLOPS</a:t>
                </a:r>
                <a:r>
                  <a:rPr lang="en-US" sz="2000" dirty="0">
                    <a:gradFill>
                      <a:gsLst>
                        <a:gs pos="2917">
                          <a:schemeClr val="tx1"/>
                        </a:gs>
                        <a:gs pos="30000">
                          <a:schemeClr val="tx1"/>
                        </a:gs>
                      </a:gsLst>
                      <a:lin ang="5400000" scaled="0"/>
                    </a:gradFill>
                  </a:rPr>
                  <a:t> (</a:t>
                </a:r>
                <a14:m>
                  <m:oMath xmlns:m="http://schemas.openxmlformats.org/officeDocument/2006/math">
                    <m:r>
                      <a:rPr lang="en-US" altLang="zh-CN" sz="2000" i="1" smtClean="0">
                        <a:gradFill>
                          <a:gsLst>
                            <a:gs pos="2917">
                              <a:schemeClr val="tx1"/>
                            </a:gs>
                            <a:gs pos="30000">
                              <a:schemeClr val="tx1"/>
                            </a:gs>
                          </a:gsLst>
                          <a:lin ang="5400000" scaled="0"/>
                        </a:gradFill>
                        <a:latin typeface="Cambria Math" panose="02040503050406030204" pitchFamily="18" charset="0"/>
                        <a:ea typeface="Cambria Math" panose="02040503050406030204" pitchFamily="18" charset="0"/>
                      </a:rPr>
                      <m:t>×</m:t>
                    </m:r>
                    <m:sSup>
                      <m:sSupPr>
                        <m:ctrlPr>
                          <a:rPr lang="en-US" altLang="zh-CN" sz="2000" i="1" smtClean="0">
                            <a:gradFill>
                              <a:gsLst>
                                <a:gs pos="2917">
                                  <a:schemeClr val="tx1"/>
                                </a:gs>
                                <a:gs pos="30000">
                                  <a:schemeClr val="tx1"/>
                                </a:gs>
                              </a:gsLst>
                              <a:lin ang="5400000" scaled="0"/>
                            </a:gradFill>
                            <a:latin typeface="Cambria Math" panose="02040503050406030204" pitchFamily="18" charset="0"/>
                            <a:ea typeface="Cambria Math" panose="02040503050406030204" pitchFamily="18" charset="0"/>
                          </a:rPr>
                        </m:ctrlPr>
                      </m:sSupPr>
                      <m:e>
                        <m:r>
                          <a:rPr lang="en-US" altLang="zh-CN" sz="2000" i="1">
                            <a:gradFill>
                              <a:gsLst>
                                <a:gs pos="2917">
                                  <a:schemeClr val="tx1"/>
                                </a:gs>
                                <a:gs pos="30000">
                                  <a:schemeClr val="tx1"/>
                                </a:gs>
                              </a:gsLst>
                              <a:lin ang="5400000" scaled="0"/>
                            </a:gradFill>
                            <a:latin typeface="Cambria Math" panose="02040503050406030204" pitchFamily="18" charset="0"/>
                            <a:ea typeface="Cambria Math" panose="02040503050406030204" pitchFamily="18" charset="0"/>
                          </a:rPr>
                          <m:t>1</m:t>
                        </m:r>
                        <m:r>
                          <a:rPr lang="en-US" altLang="zh-CN" sz="2000" i="1" smtClean="0">
                            <a:gradFill>
                              <a:gsLst>
                                <a:gs pos="2917">
                                  <a:schemeClr val="tx1"/>
                                </a:gs>
                                <a:gs pos="30000">
                                  <a:schemeClr val="tx1"/>
                                </a:gs>
                              </a:gsLst>
                              <a:lin ang="5400000" scaled="0"/>
                            </a:gradFill>
                            <a:latin typeface="Cambria Math" panose="02040503050406030204" pitchFamily="18" charset="0"/>
                            <a:ea typeface="Cambria Math" panose="02040503050406030204" pitchFamily="18" charset="0"/>
                          </a:rPr>
                          <m:t>0</m:t>
                        </m:r>
                      </m:e>
                      <m:sup>
                        <m:r>
                          <a:rPr lang="en-US" altLang="zh-CN" sz="2000" b="0" i="1" smtClean="0">
                            <a:gradFill>
                              <a:gsLst>
                                <a:gs pos="2917">
                                  <a:schemeClr val="tx1"/>
                                </a:gs>
                                <a:gs pos="30000">
                                  <a:schemeClr val="tx1"/>
                                </a:gs>
                              </a:gsLst>
                              <a:lin ang="5400000" scaled="0"/>
                            </a:gradFill>
                            <a:latin typeface="Cambria Math" panose="02040503050406030204" pitchFamily="18" charset="0"/>
                            <a:ea typeface="Cambria Math" panose="02040503050406030204" pitchFamily="18" charset="0"/>
                          </a:rPr>
                          <m:t>8</m:t>
                        </m:r>
                      </m:sup>
                    </m:sSup>
                  </m:oMath>
                </a14:m>
                <a:r>
                  <a:rPr lang="en-US" sz="2000" dirty="0">
                    <a:gradFill>
                      <a:gsLst>
                        <a:gs pos="2917">
                          <a:schemeClr val="tx1"/>
                        </a:gs>
                        <a:gs pos="30000">
                          <a:schemeClr val="tx1"/>
                        </a:gs>
                      </a:gsLst>
                      <a:lin ang="5400000" scaled="0"/>
                    </a:gradFill>
                  </a:rPr>
                  <a:t>)</a:t>
                </a:r>
              </a:p>
            </p:txBody>
          </p:sp>
        </mc:Choice>
        <mc:Fallback xmlns="">
          <p:sp>
            <p:nvSpPr>
              <p:cNvPr id="10" name="TextBox 9">
                <a:extLst>
                  <a:ext uri="{FF2B5EF4-FFF2-40B4-BE49-F238E27FC236}">
                    <a16:creationId xmlns:a16="http://schemas.microsoft.com/office/drawing/2014/main" id="{1AA1578A-0A51-4190-834A-F5EE9BA9F78F}"/>
                  </a:ext>
                </a:extLst>
              </p:cNvPr>
              <p:cNvSpPr txBox="1">
                <a:spLocks noRot="1" noChangeAspect="1" noMove="1" noResize="1" noEditPoints="1" noAdjustHandles="1" noChangeArrowheads="1" noChangeShapeType="1" noTextEdit="1"/>
              </p:cNvSpPr>
              <p:nvPr/>
            </p:nvSpPr>
            <p:spPr>
              <a:xfrm>
                <a:off x="6400800" y="4565774"/>
                <a:ext cx="5989637" cy="572464"/>
              </a:xfrm>
              <a:prstGeom prst="rect">
                <a:avLst/>
              </a:prstGeom>
              <a:blipFill>
                <a:blip r:embed="rId7"/>
                <a:stretch>
                  <a:fillRect/>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7E61396C-4E63-46FC-B780-4C1B3BA3E92E}"/>
              </a:ext>
            </a:extLst>
          </p:cNvPr>
          <p:cNvSpPr txBox="1"/>
          <p:nvPr/>
        </p:nvSpPr>
        <p:spPr>
          <a:xfrm>
            <a:off x="3352800" y="1744662"/>
            <a:ext cx="5989637" cy="572464"/>
          </a:xfrm>
          <a:prstGeom prst="rect">
            <a:avLst/>
          </a:prstGeom>
          <a:noFill/>
        </p:spPr>
        <p:txBody>
          <a:bodyPr wrap="square" lIns="182880" tIns="146304" rIns="182880" bIns="146304" rtlCol="0">
            <a:spAutoFit/>
          </a:bodyPr>
          <a:lstStyle/>
          <a:p>
            <a:pPr algn="ctr">
              <a:lnSpc>
                <a:spcPct val="90000"/>
              </a:lnSpc>
              <a:spcAft>
                <a:spcPts val="600"/>
              </a:spcAft>
            </a:pPr>
            <a:r>
              <a:rPr lang="en-US" sz="2000" dirty="0">
                <a:gradFill>
                  <a:gsLst>
                    <a:gs pos="2917">
                      <a:schemeClr val="tx1"/>
                    </a:gs>
                    <a:gs pos="30000">
                      <a:schemeClr val="tx1"/>
                    </a:gs>
                  </a:gsLst>
                  <a:lin ang="5400000" scaled="0"/>
                </a:gradFill>
              </a:rPr>
              <a:t>CIFAR-10 classification accuracy</a:t>
            </a:r>
          </a:p>
        </p:txBody>
      </p:sp>
      <mc:AlternateContent xmlns:mc="http://schemas.openxmlformats.org/markup-compatibility/2006" xmlns:a14="http://schemas.microsoft.com/office/drawing/2010/main">
        <mc:Choice Requires="a14">
          <p:sp>
            <p:nvSpPr>
              <p:cNvPr id="12" name="Rectangle 11">
                <a:extLst/>
              </p:cNvPr>
              <p:cNvSpPr/>
              <p:nvPr/>
            </p:nvSpPr>
            <p:spPr>
              <a:xfrm>
                <a:off x="9266237" y="3192462"/>
                <a:ext cx="843501" cy="369332"/>
              </a:xfrm>
              <a:prstGeom prst="rect">
                <a:avLst/>
              </a:prstGeom>
            </p:spPr>
            <p:txBody>
              <a:bodyPr wrap="none">
                <a:spAutoFit/>
              </a:bodyPr>
              <a:lstStyle/>
              <a:p>
                <a:pPr lvl="0" algn="ctr" fontAlgn="b">
                  <a:defRPr/>
                </a:pPr>
                <a14:m>
                  <m:oMathPara xmlns:m="http://schemas.openxmlformats.org/officeDocument/2006/math">
                    <m:oMathParaPr>
                      <m:jc m:val="centerGroup"/>
                    </m:oMathParaPr>
                    <m:oMath xmlns:m="http://schemas.openxmlformats.org/officeDocument/2006/math">
                      <m:r>
                        <a:rPr lang="en-US" altLang="zh-CN" b="0" i="0" smtClean="0">
                          <a:solidFill>
                            <a:srgbClr val="FF0000"/>
                          </a:solidFill>
                          <a:latin typeface="Cambria Math" panose="02040503050406030204" pitchFamily="18" charset="0"/>
                          <a:ea typeface="Cambria Math" panose="02040503050406030204" pitchFamily="18" charset="0"/>
                        </a:rPr>
                        <m:t>+</m:t>
                      </m:r>
                      <m:r>
                        <a:rPr lang="en-US" altLang="zh-CN" i="1">
                          <a:solidFill>
                            <a:srgbClr val="FF0000"/>
                          </a:solidFill>
                          <a:latin typeface="Cambria Math" panose="02040503050406030204" pitchFamily="18" charset="0"/>
                          <a:ea typeface="Cambria Math" panose="02040503050406030204" pitchFamily="18" charset="0"/>
                        </a:rPr>
                        <m:t>1</m:t>
                      </m:r>
                      <m:r>
                        <a:rPr lang="en-US" altLang="zh-CN" b="0" i="0" smtClean="0">
                          <a:solidFill>
                            <a:srgbClr val="FF0000"/>
                          </a:solidFill>
                          <a:latin typeface="Cambria Math" panose="02040503050406030204" pitchFamily="18" charset="0"/>
                          <a:ea typeface="Cambria Math" panose="02040503050406030204" pitchFamily="18" charset="0"/>
                        </a:rPr>
                        <m:t>.</m:t>
                      </m:r>
                      <m:r>
                        <a:rPr lang="en-US" altLang="zh-CN" i="1">
                          <a:solidFill>
                            <a:srgbClr val="FF0000"/>
                          </a:solidFill>
                          <a:latin typeface="Cambria Math" panose="02040503050406030204" pitchFamily="18" charset="0"/>
                          <a:ea typeface="Cambria Math" panose="02040503050406030204" pitchFamily="18" charset="0"/>
                        </a:rPr>
                        <m:t>4</m:t>
                      </m:r>
                      <m:r>
                        <a:rPr lang="en-US" altLang="zh-CN" b="0" i="0" smtClean="0">
                          <a:solidFill>
                            <a:srgbClr val="FF0000"/>
                          </a:solidFill>
                          <a:latin typeface="Cambria Math" panose="02040503050406030204" pitchFamily="18" charset="0"/>
                          <a:ea typeface="Cambria Math" panose="02040503050406030204" pitchFamily="18" charset="0"/>
                        </a:rPr>
                        <m:t>3</m:t>
                      </m:r>
                    </m:oMath>
                  </m:oMathPara>
                </a14:m>
                <a:endParaRPr lang="en-US" dirty="0">
                  <a:solidFill>
                    <a:srgbClr val="FF0000"/>
                  </a:solidFill>
                  <a:latin typeface="Calibri" panose="020F0502020204030204" pitchFamily="34" charset="0"/>
                </a:endParaRPr>
              </a:p>
            </p:txBody>
          </p:sp>
        </mc:Choice>
        <mc:Fallback xmlns="">
          <p:sp>
            <p:nvSpPr>
              <p:cNvPr id="12" name="Rectangle 11">
                <a:extLst/>
              </p:cNvPr>
              <p:cNvSpPr>
                <a:spLocks noRot="1" noChangeAspect="1" noMove="1" noResize="1" noEditPoints="1" noAdjustHandles="1" noChangeArrowheads="1" noChangeShapeType="1" noTextEdit="1"/>
              </p:cNvSpPr>
              <p:nvPr/>
            </p:nvSpPr>
            <p:spPr>
              <a:xfrm>
                <a:off x="9266237" y="3192462"/>
                <a:ext cx="843501" cy="369332"/>
              </a:xfrm>
              <a:prstGeom prst="rect">
                <a:avLst/>
              </a:prstGeom>
              <a:blipFill>
                <a:blip r:embed="rId8"/>
                <a:stretch>
                  <a:fillRect/>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E2D2BF67-4E3A-4954-AAD6-3C90EBB5F2C3}"/>
              </a:ext>
            </a:extLst>
          </p:cNvPr>
          <p:cNvSpPr>
            <a:spLocks noGrp="1"/>
          </p:cNvSpPr>
          <p:nvPr>
            <p:ph type="sldNum" sz="quarter" idx="4"/>
          </p:nvPr>
        </p:nvSpPr>
        <p:spPr/>
        <p:txBody>
          <a:bodyPr/>
          <a:lstStyle/>
          <a:p>
            <a:pPr algn="ctr"/>
            <a:fld id="{1BA29183-7CD2-4C0C-A7F1-D2FD10734D96}" type="slidenum">
              <a:rPr lang="en-US" smtClean="0"/>
              <a:pPr algn="ctr"/>
              <a:t>78</a:t>
            </a:fld>
            <a:endParaRPr lang="en-US" dirty="0"/>
          </a:p>
        </p:txBody>
      </p:sp>
    </p:spTree>
    <p:extLst>
      <p:ext uri="{BB962C8B-B14F-4D97-AF65-F5344CB8AC3E}">
        <p14:creationId xmlns:p14="http://schemas.microsoft.com/office/powerpoint/2010/main" val="37220072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up)">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 y="296862"/>
            <a:ext cx="12436475" cy="794064"/>
          </a:xfrm>
          <a:prstGeom prst="rect">
            <a:avLst/>
          </a:prstGeom>
          <a:noFill/>
        </p:spPr>
        <p:txBody>
          <a:bodyPr wrap="square" lIns="182880" tIns="146304" rIns="182880" bIns="146304" rtlCol="0">
            <a:spAutoFit/>
          </a:bodyPr>
          <a:lstStyle/>
          <a:p>
            <a:pPr algn="ctr">
              <a:lnSpc>
                <a:spcPct val="90000"/>
              </a:lnSpc>
              <a:spcAft>
                <a:spcPts val="600"/>
              </a:spcAft>
            </a:pPr>
            <a:r>
              <a:rPr lang="en-US" sz="3600" dirty="0">
                <a:gradFill>
                  <a:gsLst>
                    <a:gs pos="2917">
                      <a:schemeClr val="tx1"/>
                    </a:gs>
                    <a:gs pos="30000">
                      <a:schemeClr val="tx1"/>
                    </a:gs>
                  </a:gsLst>
                  <a:lin ang="5400000" scaled="0"/>
                </a:gradFill>
              </a:rPr>
              <a:t>Comparison to regular convolutions</a:t>
            </a:r>
          </a:p>
        </p:txBody>
      </p:sp>
      <mc:AlternateContent xmlns:mc="http://schemas.openxmlformats.org/markup-compatibility/2006" xmlns:a14="http://schemas.microsoft.com/office/drawing/2010/main">
        <mc:Choice Requires="a14">
          <p:graphicFrame>
            <p:nvGraphicFramePr>
              <p:cNvPr id="5" name="Table 4">
                <a:extLst>
                  <a:ext uri="{FF2B5EF4-FFF2-40B4-BE49-F238E27FC236}">
                    <a16:creationId xmlns:a16="http://schemas.microsoft.com/office/drawing/2014/main" id="{3B20A399-8A8D-404B-A9FE-F9DA1E9C9969}"/>
                  </a:ext>
                </a:extLst>
              </p:cNvPr>
              <p:cNvGraphicFramePr>
                <a:graphicFrameLocks noGrp="1"/>
              </p:cNvGraphicFramePr>
              <p:nvPr>
                <p:extLst/>
              </p:nvPr>
            </p:nvGraphicFramePr>
            <p:xfrm>
              <a:off x="3520757" y="2354262"/>
              <a:ext cx="5364480" cy="1202248"/>
            </p:xfrm>
            <a:graphic>
              <a:graphicData uri="http://schemas.openxmlformats.org/drawingml/2006/table">
                <a:tbl>
                  <a:tblPr firstRow="1" firstCol="1">
                    <a:tableStyleId>{9D7B26C5-4107-4FEC-AEDC-1716B250A1EF}</a:tableStyleId>
                  </a:tblPr>
                  <a:tblGrid>
                    <a:gridCol w="1463040">
                      <a:extLst>
                        <a:ext uri="{9D8B030D-6E8A-4147-A177-3AD203B41FA5}">
                          <a16:colId xmlns:a16="http://schemas.microsoft.com/office/drawing/2014/main" val="3908990729"/>
                        </a:ext>
                      </a:extLst>
                    </a:gridCol>
                    <a:gridCol w="1950720">
                      <a:extLst>
                        <a:ext uri="{9D8B030D-6E8A-4147-A177-3AD203B41FA5}">
                          <a16:colId xmlns:a16="http://schemas.microsoft.com/office/drawing/2014/main" val="389499926"/>
                        </a:ext>
                      </a:extLst>
                    </a:gridCol>
                    <a:gridCol w="1950720">
                      <a:extLst>
                        <a:ext uri="{9D8B030D-6E8A-4147-A177-3AD203B41FA5}">
                          <a16:colId xmlns:a16="http://schemas.microsoft.com/office/drawing/2014/main" val="4107779806"/>
                        </a:ext>
                      </a:extLst>
                    </a:gridCol>
                  </a:tblGrid>
                  <a:tr h="300562">
                    <a:tc>
                      <a:txBody>
                        <a:bodyPr/>
                        <a:lstStyle/>
                        <a:p>
                          <a:pPr marL="0" marR="0" lvl="0" indent="0" algn="ctr" defTabSz="932742" rtl="0" eaLnBrk="1" fontAlgn="b" latinLnBrk="0" hangingPunct="1">
                            <a:lnSpc>
                              <a:spcPct val="100000"/>
                            </a:lnSpc>
                            <a:spcBef>
                              <a:spcPts val="0"/>
                            </a:spcBef>
                            <a:spcAft>
                              <a:spcPts val="0"/>
                            </a:spcAft>
                            <a:buClrTx/>
                            <a:buSzTx/>
                            <a:buFontTx/>
                            <a:buNone/>
                            <a:tabLst/>
                            <a:defRPr/>
                          </a:pPr>
                          <a:r>
                            <a:rPr lang="en-US" sz="1900" b="1" i="0" u="none" strike="noStrike" kern="1200" dirty="0">
                              <a:solidFill>
                                <a:srgbClr val="000000"/>
                              </a:solidFill>
                              <a:effectLst/>
                              <a:latin typeface="Calibri" panose="020F0502020204030204" pitchFamily="34" charset="0"/>
                              <a:ea typeface="+mn-ea"/>
                              <a:cs typeface="+mn-cs"/>
                            </a:rPr>
                            <a:t>depth</a:t>
                          </a:r>
                        </a:p>
                      </a:txBody>
                      <a:tcPr marL="11002" marR="11002" marT="11002" marB="0" anchor="b">
                        <a:lnR w="12700" cap="flat" cmpd="sng" algn="ctr">
                          <a:noFill/>
                          <a:prstDash val="solid"/>
                          <a:round/>
                          <a:headEnd type="none" w="med" len="med"/>
                          <a:tailEnd type="none" w="med" len="med"/>
                        </a:lnR>
                      </a:tcPr>
                    </a:tc>
                    <a:tc>
                      <a:txBody>
                        <a:bodyPr/>
                        <a:lstStyle/>
                        <a:p>
                          <a:pPr marL="0" algn="ctr" defTabSz="932742" rtl="0" eaLnBrk="1" fontAlgn="b" latinLnBrk="0" hangingPunct="1"/>
                          <a:r>
                            <a:rPr lang="en-US" altLang="zh-CN" sz="1900" b="1" i="0" u="none" strike="noStrike" kern="1200" dirty="0">
                              <a:solidFill>
                                <a:srgbClr val="000000"/>
                              </a:solidFill>
                              <a:effectLst/>
                              <a:latin typeface="Calibri" panose="020F0502020204030204" pitchFamily="34" charset="0"/>
                              <a:ea typeface="+mn-ea"/>
                              <a:cs typeface="+mn-cs"/>
                            </a:rPr>
                            <a:t>RegConv-18</a:t>
                          </a:r>
                          <a:endParaRPr lang="en-US" sz="1900" b="1" i="0" u="none" strike="noStrike" kern="1200" dirty="0">
                            <a:solidFill>
                              <a:srgbClr val="000000"/>
                            </a:solidFill>
                            <a:effectLst/>
                            <a:latin typeface="Calibri" panose="020F0502020204030204" pitchFamily="34" charset="0"/>
                            <a:ea typeface="+mn-ea"/>
                            <a:cs typeface="+mn-cs"/>
                          </a:endParaRPr>
                        </a:p>
                      </a:txBody>
                      <a:tcPr marL="11002" marR="11002" marT="11002" marB="0" anchor="b">
                        <a:lnL w="12700" cap="flat" cmpd="sng" algn="ctr">
                          <a:noFill/>
                          <a:prstDash val="solid"/>
                          <a:round/>
                          <a:headEnd type="none" w="med" len="med"/>
                          <a:tailEnd type="none" w="med" len="med"/>
                        </a:lnL>
                      </a:tcPr>
                    </a:tc>
                    <a:tc>
                      <a:txBody>
                        <a:bodyPr/>
                        <a:lstStyle/>
                        <a:p>
                          <a:pPr marL="0" algn="ctr" defTabSz="932742" rtl="0" eaLnBrk="1" fontAlgn="b" latinLnBrk="0" hangingPunct="1"/>
                          <a:r>
                            <a:rPr lang="en-US" sz="1900" b="1" i="0" u="none" strike="noStrike" kern="1200" dirty="0">
                              <a:solidFill>
                                <a:srgbClr val="7030A0"/>
                              </a:solidFill>
                              <a:effectLst/>
                              <a:latin typeface="Calibri" panose="020F0502020204030204" pitchFamily="34" charset="0"/>
                              <a:ea typeface="+mn-ea"/>
                              <a:cs typeface="+mn-cs"/>
                            </a:rPr>
                            <a:t>IGC</a:t>
                          </a:r>
                        </a:p>
                      </a:txBody>
                      <a:tcPr marL="11002" marR="11002" marT="11002" marB="0" anchor="b">
                        <a:lnR w="12700" cap="flat" cmpd="sng" algn="ctr">
                          <a:noFill/>
                          <a:prstDash val="solid"/>
                          <a:round/>
                          <a:headEnd type="none" w="med" len="med"/>
                          <a:tailEnd type="none" w="med" len="med"/>
                        </a:lnR>
                      </a:tcPr>
                    </a:tc>
                    <a:extLst>
                      <a:ext uri="{0D108BD9-81ED-4DB2-BD59-A6C34878D82A}">
                        <a16:rowId xmlns:a16="http://schemas.microsoft.com/office/drawing/2014/main" val="3304990015"/>
                      </a:ext>
                    </a:extLst>
                  </a:tr>
                  <a:tr h="300562">
                    <a:tc>
                      <a:txBody>
                        <a:bodyPr/>
                        <a:lstStyle/>
                        <a:p>
                          <a:pPr algn="ctr" fontAlgn="b"/>
                          <a:r>
                            <a:rPr lang="en-US" sz="1900" b="0" i="0" u="none" strike="noStrike" kern="1200" dirty="0">
                              <a:solidFill>
                                <a:srgbClr val="000000"/>
                              </a:solidFill>
                              <a:effectLst/>
                              <a:latin typeface="Calibri" panose="020F0502020204030204" pitchFamily="34" charset="0"/>
                              <a:ea typeface="+mn-ea"/>
                              <a:cs typeface="+mn-cs"/>
                            </a:rPr>
                            <a:t>20</a:t>
                          </a:r>
                        </a:p>
                      </a:txBody>
                      <a:tcPr marL="11002" marR="11002" marT="11002" marB="0" anchor="b">
                        <a:lnR w="12700" cap="flat" cmpd="sng" algn="ctr">
                          <a:noFill/>
                          <a:prstDash val="solid"/>
                          <a:round/>
                          <a:headEnd type="none" w="med" len="med"/>
                          <a:tailEnd type="none" w="med" len="med"/>
                        </a:lnR>
                      </a:tcPr>
                    </a:tc>
                    <a:tc>
                      <a:txBody>
                        <a:bodyPr/>
                        <a:lstStyle/>
                        <a:p>
                          <a:pPr marL="0" marR="0" lvl="0" indent="0" algn="ctr" defTabSz="932742" rtl="0" eaLnBrk="1" fontAlgn="b"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1800" b="0" i="0" u="none" strike="noStrike" kern="1200" smtClean="0">
                                    <a:solidFill>
                                      <a:schemeClr val="tx1"/>
                                    </a:solidFill>
                                    <a:effectLst/>
                                    <a:latin typeface="Cambria Math" panose="02040503050406030204" pitchFamily="18" charset="0"/>
                                    <a:ea typeface="Cambria Math" panose="02040503050406030204" pitchFamily="18" charset="0"/>
                                    <a:cs typeface="+mn-cs"/>
                                  </a:rPr>
                                  <m:t>68.71</m:t>
                                </m:r>
                                <m:r>
                                  <a:rPr lang="en-US" sz="180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0.32</m:t>
                                </m:r>
                              </m:oMath>
                            </m:oMathPara>
                          </a14:m>
                          <a:endParaRPr lang="en-US" sz="1800" b="0" i="0" u="none" strike="noStrike" kern="1200" dirty="0">
                            <a:solidFill>
                              <a:srgbClr val="000000"/>
                            </a:solidFill>
                            <a:effectLst/>
                            <a:latin typeface="Calibri" panose="020F0502020204030204" pitchFamily="34" charset="0"/>
                            <a:ea typeface="+mn-ea"/>
                            <a:cs typeface="+mn-cs"/>
                          </a:endParaRPr>
                        </a:p>
                      </a:txBody>
                      <a:tcPr marL="11002" marR="11002" marT="11002" marB="0" anchor="b">
                        <a:lnL w="12700" cap="flat" cmpd="sng" algn="ctr">
                          <a:noFill/>
                          <a:prstDash val="solid"/>
                          <a:round/>
                          <a:headEnd type="none" w="med" len="med"/>
                          <a:tailEnd type="none" w="med" len="med"/>
                        </a:lnL>
                      </a:tcPr>
                    </a:tc>
                    <a:tc>
                      <a:txBody>
                        <a:bodyPr/>
                        <a:lstStyle/>
                        <a:p>
                          <a:pPr marL="0" marR="0" lvl="0" indent="0" algn="ctr" defTabSz="932742" rtl="0" eaLnBrk="1" fontAlgn="b"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1800" b="0" i="0" u="none" strike="noStrike" kern="1200" smtClean="0">
                                    <a:solidFill>
                                      <a:srgbClr val="7030A0"/>
                                    </a:solidFill>
                                    <a:effectLst/>
                                    <a:latin typeface="Cambria Math" panose="02040503050406030204" pitchFamily="18" charset="0"/>
                                    <a:ea typeface="Cambria Math" panose="02040503050406030204" pitchFamily="18" charset="0"/>
                                    <a:cs typeface="+mn-cs"/>
                                  </a:rPr>
                                  <m:t>70.54</m:t>
                                </m:r>
                                <m:r>
                                  <a:rPr lang="en-US" sz="1800" i="1" smtClean="0">
                                    <a:solidFill>
                                      <a:srgbClr val="7030A0"/>
                                    </a:solidFill>
                                    <a:latin typeface="Cambria Math" panose="02040503050406030204" pitchFamily="18" charset="0"/>
                                    <a:ea typeface="Cambria Math" panose="02040503050406030204" pitchFamily="18" charset="0"/>
                                  </a:rPr>
                                  <m:t>±</m:t>
                                </m:r>
                                <m:r>
                                  <a:rPr lang="en-US" sz="1800" b="0" i="1" smtClean="0">
                                    <a:solidFill>
                                      <a:srgbClr val="7030A0"/>
                                    </a:solidFill>
                                    <a:latin typeface="Cambria Math" panose="02040503050406030204" pitchFamily="18" charset="0"/>
                                    <a:ea typeface="Cambria Math" panose="02040503050406030204" pitchFamily="18" charset="0"/>
                                  </a:rPr>
                                  <m:t>0.26</m:t>
                                </m:r>
                              </m:oMath>
                            </m:oMathPara>
                          </a14:m>
                          <a:endParaRPr lang="en-US" sz="1800" b="0" i="0" u="none" strike="noStrike" kern="1200" dirty="0">
                            <a:solidFill>
                              <a:srgbClr val="7030A0"/>
                            </a:solidFill>
                            <a:effectLst/>
                            <a:latin typeface="Calibri" panose="020F0502020204030204" pitchFamily="34" charset="0"/>
                            <a:ea typeface="+mn-ea"/>
                            <a:cs typeface="+mn-cs"/>
                          </a:endParaRPr>
                        </a:p>
                      </a:txBody>
                      <a:tcPr marL="11002" marR="11002" marT="11002" marB="0" anchor="b">
                        <a:lnR w="12700" cap="flat" cmpd="sng" algn="ctr">
                          <a:noFill/>
                          <a:prstDash val="solid"/>
                          <a:round/>
                          <a:headEnd type="none" w="med" len="med"/>
                          <a:tailEnd type="none" w="med" len="med"/>
                        </a:lnR>
                      </a:tcPr>
                    </a:tc>
                    <a:extLst>
                      <a:ext uri="{0D108BD9-81ED-4DB2-BD59-A6C34878D82A}">
                        <a16:rowId xmlns:a16="http://schemas.microsoft.com/office/drawing/2014/main" val="3877857306"/>
                      </a:ext>
                    </a:extLst>
                  </a:tr>
                  <a:tr h="194810">
                    <a:tc>
                      <a:txBody>
                        <a:bodyPr/>
                        <a:lstStyle/>
                        <a:p>
                          <a:pPr algn="ctr" fontAlgn="b"/>
                          <a:r>
                            <a:rPr lang="en-US" sz="1900" b="0" i="0" u="none" strike="noStrike" kern="1200" dirty="0">
                              <a:solidFill>
                                <a:srgbClr val="000000"/>
                              </a:solidFill>
                              <a:effectLst/>
                              <a:latin typeface="Calibri" panose="020F0502020204030204" pitchFamily="34" charset="0"/>
                              <a:ea typeface="+mn-ea"/>
                              <a:cs typeface="+mn-cs"/>
                            </a:rPr>
                            <a:t>38</a:t>
                          </a:r>
                        </a:p>
                      </a:txBody>
                      <a:tcPr marL="11002" marR="11002" marT="11002" marB="0" anchor="b">
                        <a:lnR w="12700" cap="flat" cmpd="sng" algn="ctr">
                          <a:noFill/>
                          <a:prstDash val="solid"/>
                          <a:round/>
                          <a:headEnd type="none" w="med" len="med"/>
                          <a:tailEnd type="none" w="med" len="med"/>
                        </a:lnR>
                      </a:tcPr>
                    </a:tc>
                    <a:tc>
                      <a:txBody>
                        <a:bodyPr/>
                        <a:lstStyle/>
                        <a:p>
                          <a:pPr marL="0" marR="0" lvl="0" indent="0" algn="ctr" defTabSz="932742" rtl="0" eaLnBrk="1" fontAlgn="b"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1800" b="0" i="1" u="none" strike="noStrike" kern="1200" smtClean="0">
                                    <a:solidFill>
                                      <a:schemeClr val="tx1"/>
                                    </a:solidFill>
                                    <a:effectLst/>
                                    <a:latin typeface="Cambria Math" panose="02040503050406030204" pitchFamily="18" charset="0"/>
                                    <a:ea typeface="Cambria Math" panose="02040503050406030204" pitchFamily="18" charset="0"/>
                                    <a:cs typeface="+mn-cs"/>
                                  </a:rPr>
                                  <m:t>65.00</m:t>
                                </m:r>
                                <m:r>
                                  <a:rPr lang="en-US" sz="180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0.57</m:t>
                                </m:r>
                              </m:oMath>
                            </m:oMathPara>
                          </a14:m>
                          <a:endParaRPr lang="en-US" sz="1900" b="0" i="0" u="none" strike="noStrike" kern="1200" dirty="0">
                            <a:solidFill>
                              <a:srgbClr val="000000"/>
                            </a:solidFill>
                            <a:effectLst/>
                            <a:latin typeface="Calibri" panose="020F0502020204030204" pitchFamily="34" charset="0"/>
                            <a:ea typeface="+mn-ea"/>
                            <a:cs typeface="+mn-cs"/>
                          </a:endParaRPr>
                        </a:p>
                      </a:txBody>
                      <a:tcPr marL="11002" marR="11002" marT="11002" marB="0" anchor="b">
                        <a:lnL w="12700" cap="flat" cmpd="sng" algn="ctr">
                          <a:noFill/>
                          <a:prstDash val="solid"/>
                          <a:round/>
                          <a:headEnd type="none" w="med" len="med"/>
                          <a:tailEnd type="none" w="med" len="med"/>
                        </a:lnL>
                      </a:tcPr>
                    </a:tc>
                    <a:tc>
                      <a:txBody>
                        <a:bodyPr/>
                        <a:lstStyle/>
                        <a:p>
                          <a:pPr marL="0" marR="0" lvl="0" indent="0" algn="ctr" defTabSz="932742" rtl="0" eaLnBrk="1" fontAlgn="b"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1800" b="0" i="0" u="none" strike="noStrike" kern="1200" smtClean="0">
                                    <a:solidFill>
                                      <a:srgbClr val="7030A0"/>
                                    </a:solidFill>
                                    <a:effectLst/>
                                    <a:latin typeface="Cambria Math" panose="02040503050406030204" pitchFamily="18" charset="0"/>
                                    <a:ea typeface="Cambria Math" panose="02040503050406030204" pitchFamily="18" charset="0"/>
                                    <a:cs typeface="+mn-cs"/>
                                  </a:rPr>
                                  <m:t>69.56</m:t>
                                </m:r>
                                <m:r>
                                  <a:rPr lang="en-US" sz="1800" i="1" smtClean="0">
                                    <a:solidFill>
                                      <a:srgbClr val="7030A0"/>
                                    </a:solidFill>
                                    <a:latin typeface="Cambria Math" panose="02040503050406030204" pitchFamily="18" charset="0"/>
                                    <a:ea typeface="Cambria Math" panose="02040503050406030204" pitchFamily="18" charset="0"/>
                                  </a:rPr>
                                  <m:t>±</m:t>
                                </m:r>
                                <m:r>
                                  <a:rPr lang="en-US" sz="1800" b="0" i="1" smtClean="0">
                                    <a:solidFill>
                                      <a:srgbClr val="7030A0"/>
                                    </a:solidFill>
                                    <a:latin typeface="Cambria Math" panose="02040503050406030204" pitchFamily="18" charset="0"/>
                                    <a:ea typeface="Cambria Math" panose="02040503050406030204" pitchFamily="18" charset="0"/>
                                  </a:rPr>
                                  <m:t>0.76</m:t>
                                </m:r>
                              </m:oMath>
                            </m:oMathPara>
                          </a14:m>
                          <a:endParaRPr lang="en-US" sz="1900" b="0" i="0" u="none" strike="noStrike" kern="1200" dirty="0">
                            <a:solidFill>
                              <a:srgbClr val="7030A0"/>
                            </a:solidFill>
                            <a:effectLst/>
                            <a:latin typeface="Calibri" panose="020F0502020204030204" pitchFamily="34" charset="0"/>
                            <a:ea typeface="+mn-ea"/>
                            <a:cs typeface="+mn-cs"/>
                          </a:endParaRPr>
                        </a:p>
                      </a:txBody>
                      <a:tcPr marL="11002" marR="11002" marT="11002" marB="0" anchor="b">
                        <a:lnR w="12700" cap="flat" cmpd="sng" algn="ctr">
                          <a:noFill/>
                          <a:prstDash val="solid"/>
                          <a:round/>
                          <a:headEnd type="none" w="med" len="med"/>
                          <a:tailEnd type="none" w="med" len="med"/>
                        </a:lnR>
                      </a:tcPr>
                    </a:tc>
                    <a:extLst>
                      <a:ext uri="{0D108BD9-81ED-4DB2-BD59-A6C34878D82A}">
                        <a16:rowId xmlns:a16="http://schemas.microsoft.com/office/drawing/2014/main" val="2252438060"/>
                      </a:ext>
                    </a:extLst>
                  </a:tr>
                  <a:tr h="300562">
                    <a:tc>
                      <a:txBody>
                        <a:bodyPr/>
                        <a:lstStyle/>
                        <a:p>
                          <a:pPr algn="ctr" fontAlgn="b"/>
                          <a:r>
                            <a:rPr lang="en-US" sz="1900" b="0" i="0" u="none" strike="noStrike" kern="1200" dirty="0">
                              <a:solidFill>
                                <a:srgbClr val="000000"/>
                              </a:solidFill>
                              <a:effectLst/>
                              <a:latin typeface="Calibri" panose="020F0502020204030204" pitchFamily="34" charset="0"/>
                              <a:ea typeface="+mn-ea"/>
                              <a:cs typeface="+mn-cs"/>
                            </a:rPr>
                            <a:t>62</a:t>
                          </a:r>
                        </a:p>
                      </a:txBody>
                      <a:tcPr marL="11002" marR="11002" marT="11002" marB="0" anchor="b">
                        <a:lnR w="12700" cap="flat" cmpd="sng" algn="ctr">
                          <a:noFill/>
                          <a:prstDash val="solid"/>
                          <a:round/>
                          <a:headEnd type="none" w="med" len="med"/>
                          <a:tailEnd type="none" w="med" len="med"/>
                        </a:lnR>
                      </a:tcPr>
                    </a:tc>
                    <a:tc>
                      <a:txBody>
                        <a:bodyPr/>
                        <a:lstStyle/>
                        <a:p>
                          <a:pPr marL="0" marR="0" lvl="0" indent="0" algn="ctr" defTabSz="932742" rtl="0" eaLnBrk="1" fontAlgn="b"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1800" b="0" i="0" u="none" strike="noStrike" kern="1200" smtClean="0">
                                    <a:solidFill>
                                      <a:schemeClr val="tx1"/>
                                    </a:solidFill>
                                    <a:effectLst/>
                                    <a:latin typeface="Cambria Math" panose="02040503050406030204" pitchFamily="18" charset="0"/>
                                    <a:ea typeface="Cambria Math" panose="02040503050406030204" pitchFamily="18" charset="0"/>
                                    <a:cs typeface="+mn-cs"/>
                                  </a:rPr>
                                  <m:t>58</m:t>
                                </m:r>
                                <m:r>
                                  <a:rPr lang="en-US" altLang="zh-CN" sz="1800" b="0" i="1" u="none" strike="noStrike" kern="1200" smtClean="0">
                                    <a:solidFill>
                                      <a:schemeClr val="tx1"/>
                                    </a:solidFill>
                                    <a:effectLst/>
                                    <a:latin typeface="Cambria Math" panose="02040503050406030204" pitchFamily="18" charset="0"/>
                                    <a:ea typeface="Cambria Math" panose="02040503050406030204" pitchFamily="18" charset="0"/>
                                    <a:cs typeface="+mn-cs"/>
                                  </a:rPr>
                                  <m:t>.52</m:t>
                                </m:r>
                                <m:r>
                                  <a:rPr lang="en-US" sz="180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2.31</m:t>
                                </m:r>
                              </m:oMath>
                            </m:oMathPara>
                          </a14:m>
                          <a:endParaRPr lang="en-US" sz="1900" b="0" i="0" u="none" strike="noStrike" kern="1200" dirty="0">
                            <a:solidFill>
                              <a:srgbClr val="000000"/>
                            </a:solidFill>
                            <a:effectLst/>
                            <a:latin typeface="Calibri" panose="020F0502020204030204" pitchFamily="34" charset="0"/>
                            <a:ea typeface="+mn-ea"/>
                            <a:cs typeface="+mn-cs"/>
                          </a:endParaRPr>
                        </a:p>
                      </a:txBody>
                      <a:tcPr marL="11002" marR="11002" marT="11002" marB="0" anchor="b">
                        <a:lnL w="12700" cap="flat" cmpd="sng" algn="ctr">
                          <a:noFill/>
                          <a:prstDash val="solid"/>
                          <a:round/>
                          <a:headEnd type="none" w="med" len="med"/>
                          <a:tailEnd type="none" w="med" len="med"/>
                        </a:lnL>
                      </a:tcPr>
                    </a:tc>
                    <a:tc>
                      <a:txBody>
                        <a:bodyPr/>
                        <a:lstStyle/>
                        <a:p>
                          <a:pPr marL="0" marR="0" lvl="0" indent="0" algn="ctr" defTabSz="932742" rtl="0" eaLnBrk="1" fontAlgn="b"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1800" b="0" i="1" u="none" strike="noStrike" kern="1200" smtClean="0">
                                    <a:solidFill>
                                      <a:srgbClr val="7030A0"/>
                                    </a:solidFill>
                                    <a:effectLst/>
                                    <a:latin typeface="Cambria Math" panose="02040503050406030204" pitchFamily="18" charset="0"/>
                                    <a:ea typeface="Cambria Math" panose="02040503050406030204" pitchFamily="18" charset="0"/>
                                    <a:cs typeface="+mn-cs"/>
                                  </a:rPr>
                                  <m:t>65.84</m:t>
                                </m:r>
                                <m:r>
                                  <a:rPr lang="en-US" sz="1800" i="1" smtClean="0">
                                    <a:solidFill>
                                      <a:srgbClr val="7030A0"/>
                                    </a:solidFill>
                                    <a:latin typeface="Cambria Math" panose="02040503050406030204" pitchFamily="18" charset="0"/>
                                    <a:ea typeface="Cambria Math" panose="02040503050406030204" pitchFamily="18" charset="0"/>
                                  </a:rPr>
                                  <m:t>±</m:t>
                                </m:r>
                                <m:r>
                                  <a:rPr lang="en-US" sz="1800" b="0" i="1" smtClean="0">
                                    <a:solidFill>
                                      <a:srgbClr val="7030A0"/>
                                    </a:solidFill>
                                    <a:latin typeface="Cambria Math" panose="02040503050406030204" pitchFamily="18" charset="0"/>
                                    <a:ea typeface="Cambria Math" panose="02040503050406030204" pitchFamily="18" charset="0"/>
                                  </a:rPr>
                                  <m:t>0.75</m:t>
                                </m:r>
                              </m:oMath>
                            </m:oMathPara>
                          </a14:m>
                          <a:endParaRPr lang="en-US" sz="1900" b="0" i="0" u="none" strike="noStrike" kern="1200" dirty="0">
                            <a:solidFill>
                              <a:srgbClr val="7030A0"/>
                            </a:solidFill>
                            <a:effectLst/>
                            <a:latin typeface="Calibri" panose="020F0502020204030204" pitchFamily="34" charset="0"/>
                            <a:ea typeface="+mn-ea"/>
                            <a:cs typeface="+mn-cs"/>
                          </a:endParaRPr>
                        </a:p>
                      </a:txBody>
                      <a:tcPr marL="11002" marR="11002" marT="11002" marB="0" anchor="b">
                        <a:lnR w="12700" cap="flat" cmpd="sng" algn="ctr">
                          <a:noFill/>
                          <a:prstDash val="solid"/>
                          <a:round/>
                          <a:headEnd type="none" w="med" len="med"/>
                          <a:tailEnd type="none" w="med" len="med"/>
                        </a:lnR>
                      </a:tcPr>
                    </a:tc>
                    <a:extLst>
                      <a:ext uri="{0D108BD9-81ED-4DB2-BD59-A6C34878D82A}">
                        <a16:rowId xmlns:a16="http://schemas.microsoft.com/office/drawing/2014/main" val="2274823727"/>
                      </a:ext>
                    </a:extLst>
                  </a:tr>
                </a:tbl>
              </a:graphicData>
            </a:graphic>
          </p:graphicFrame>
        </mc:Choice>
        <mc:Fallback xmlns="">
          <p:graphicFrame>
            <p:nvGraphicFramePr>
              <p:cNvPr id="5" name="Table 4">
                <a:extLst>
                  <a:ext uri="{FF2B5EF4-FFF2-40B4-BE49-F238E27FC236}">
                    <a16:creationId xmlns:a16="http://schemas.microsoft.com/office/drawing/2014/main" id="{3B20A399-8A8D-404B-A9FE-F9DA1E9C9969}"/>
                  </a:ext>
                </a:extLst>
              </p:cNvPr>
              <p:cNvGraphicFramePr>
                <a:graphicFrameLocks noGrp="1"/>
              </p:cNvGraphicFramePr>
              <p:nvPr>
                <p:extLst>
                  <p:ext uri="{D42A27DB-BD31-4B8C-83A1-F6EECF244321}">
                    <p14:modId xmlns:p14="http://schemas.microsoft.com/office/powerpoint/2010/main" val="2862176962"/>
                  </p:ext>
                </p:extLst>
              </p:nvPr>
            </p:nvGraphicFramePr>
            <p:xfrm>
              <a:off x="3520757" y="2354262"/>
              <a:ext cx="5364480" cy="1202248"/>
            </p:xfrm>
            <a:graphic>
              <a:graphicData uri="http://schemas.openxmlformats.org/drawingml/2006/table">
                <a:tbl>
                  <a:tblPr firstRow="1" firstCol="1">
                    <a:tableStyleId>{9D7B26C5-4107-4FEC-AEDC-1716B250A1EF}</a:tableStyleId>
                  </a:tblPr>
                  <a:tblGrid>
                    <a:gridCol w="1463040">
                      <a:extLst>
                        <a:ext uri="{9D8B030D-6E8A-4147-A177-3AD203B41FA5}">
                          <a16:colId xmlns:a16="http://schemas.microsoft.com/office/drawing/2014/main" val="3908990729"/>
                        </a:ext>
                      </a:extLst>
                    </a:gridCol>
                    <a:gridCol w="1950720">
                      <a:extLst>
                        <a:ext uri="{9D8B030D-6E8A-4147-A177-3AD203B41FA5}">
                          <a16:colId xmlns:a16="http://schemas.microsoft.com/office/drawing/2014/main" val="389499926"/>
                        </a:ext>
                      </a:extLst>
                    </a:gridCol>
                    <a:gridCol w="1950720">
                      <a:extLst>
                        <a:ext uri="{9D8B030D-6E8A-4147-A177-3AD203B41FA5}">
                          <a16:colId xmlns:a16="http://schemas.microsoft.com/office/drawing/2014/main" val="4107779806"/>
                        </a:ext>
                      </a:extLst>
                    </a:gridCol>
                  </a:tblGrid>
                  <a:tr h="300562">
                    <a:tc>
                      <a:txBody>
                        <a:bodyPr/>
                        <a:lstStyle/>
                        <a:p>
                          <a:pPr marL="0" marR="0" lvl="0" indent="0" algn="ctr" defTabSz="932742" rtl="0" eaLnBrk="1" fontAlgn="b" latinLnBrk="0" hangingPunct="1">
                            <a:lnSpc>
                              <a:spcPct val="100000"/>
                            </a:lnSpc>
                            <a:spcBef>
                              <a:spcPts val="0"/>
                            </a:spcBef>
                            <a:spcAft>
                              <a:spcPts val="0"/>
                            </a:spcAft>
                            <a:buClrTx/>
                            <a:buSzTx/>
                            <a:buFontTx/>
                            <a:buNone/>
                            <a:tabLst/>
                            <a:defRPr/>
                          </a:pPr>
                          <a:r>
                            <a:rPr lang="en-US" sz="1900" b="1" i="0" u="none" strike="noStrike" kern="1200" dirty="0">
                              <a:solidFill>
                                <a:srgbClr val="000000"/>
                              </a:solidFill>
                              <a:effectLst/>
                              <a:latin typeface="Calibri" panose="020F0502020204030204" pitchFamily="34" charset="0"/>
                              <a:ea typeface="+mn-ea"/>
                              <a:cs typeface="+mn-cs"/>
                            </a:rPr>
                            <a:t>depth</a:t>
                          </a:r>
                        </a:p>
                      </a:txBody>
                      <a:tcPr marL="11002" marR="11002" marT="11002" marB="0" anchor="b">
                        <a:lnR w="12700" cap="flat" cmpd="sng" algn="ctr">
                          <a:noFill/>
                          <a:prstDash val="solid"/>
                          <a:round/>
                          <a:headEnd type="none" w="med" len="med"/>
                          <a:tailEnd type="none" w="med" len="med"/>
                        </a:lnR>
                      </a:tcPr>
                    </a:tc>
                    <a:tc>
                      <a:txBody>
                        <a:bodyPr/>
                        <a:lstStyle/>
                        <a:p>
                          <a:pPr marL="0" algn="ctr" defTabSz="932742" rtl="0" eaLnBrk="1" fontAlgn="b" latinLnBrk="0" hangingPunct="1"/>
                          <a:r>
                            <a:rPr lang="en-US" altLang="zh-CN" sz="1900" b="1" i="0" u="none" strike="noStrike" kern="1200" dirty="0">
                              <a:solidFill>
                                <a:srgbClr val="000000"/>
                              </a:solidFill>
                              <a:effectLst/>
                              <a:latin typeface="Calibri" panose="020F0502020204030204" pitchFamily="34" charset="0"/>
                              <a:ea typeface="+mn-ea"/>
                              <a:cs typeface="+mn-cs"/>
                            </a:rPr>
                            <a:t>RegConv-18</a:t>
                          </a:r>
                          <a:endParaRPr lang="en-US" sz="1900" b="1" i="0" u="none" strike="noStrike" kern="1200" dirty="0">
                            <a:solidFill>
                              <a:srgbClr val="000000"/>
                            </a:solidFill>
                            <a:effectLst/>
                            <a:latin typeface="Calibri" panose="020F0502020204030204" pitchFamily="34" charset="0"/>
                            <a:ea typeface="+mn-ea"/>
                            <a:cs typeface="+mn-cs"/>
                          </a:endParaRPr>
                        </a:p>
                      </a:txBody>
                      <a:tcPr marL="11002" marR="11002" marT="11002" marB="0" anchor="b">
                        <a:lnL w="12700" cap="flat" cmpd="sng" algn="ctr">
                          <a:noFill/>
                          <a:prstDash val="solid"/>
                          <a:round/>
                          <a:headEnd type="none" w="med" len="med"/>
                          <a:tailEnd type="none" w="med" len="med"/>
                        </a:lnL>
                      </a:tcPr>
                    </a:tc>
                    <a:tc>
                      <a:txBody>
                        <a:bodyPr/>
                        <a:lstStyle/>
                        <a:p>
                          <a:pPr marL="0" algn="ctr" defTabSz="932742" rtl="0" eaLnBrk="1" fontAlgn="b" latinLnBrk="0" hangingPunct="1"/>
                          <a:r>
                            <a:rPr lang="en-US" sz="1900" b="1" i="0" u="none" strike="noStrike" kern="1200" dirty="0">
                              <a:solidFill>
                                <a:srgbClr val="7030A0"/>
                              </a:solidFill>
                              <a:effectLst/>
                              <a:latin typeface="Calibri" panose="020F0502020204030204" pitchFamily="34" charset="0"/>
                              <a:ea typeface="+mn-ea"/>
                              <a:cs typeface="+mn-cs"/>
                            </a:rPr>
                            <a:t>IGC</a:t>
                          </a:r>
                        </a:p>
                      </a:txBody>
                      <a:tcPr marL="11002" marR="11002" marT="11002" marB="0" anchor="b">
                        <a:lnR w="12700" cap="flat" cmpd="sng" algn="ctr">
                          <a:noFill/>
                          <a:prstDash val="solid"/>
                          <a:round/>
                          <a:headEnd type="none" w="med" len="med"/>
                          <a:tailEnd type="none" w="med" len="med"/>
                        </a:lnR>
                      </a:tcPr>
                    </a:tc>
                    <a:extLst>
                      <a:ext uri="{0D108BD9-81ED-4DB2-BD59-A6C34878D82A}">
                        <a16:rowId xmlns:a16="http://schemas.microsoft.com/office/drawing/2014/main" val="3304990015"/>
                      </a:ext>
                    </a:extLst>
                  </a:tr>
                  <a:tr h="300562">
                    <a:tc>
                      <a:txBody>
                        <a:bodyPr/>
                        <a:lstStyle/>
                        <a:p>
                          <a:pPr algn="ctr" fontAlgn="b"/>
                          <a:r>
                            <a:rPr lang="en-US" sz="1900" b="0" i="0" u="none" strike="noStrike" kern="1200" dirty="0">
                              <a:solidFill>
                                <a:srgbClr val="000000"/>
                              </a:solidFill>
                              <a:effectLst/>
                              <a:latin typeface="Calibri" panose="020F0502020204030204" pitchFamily="34" charset="0"/>
                              <a:ea typeface="+mn-ea"/>
                              <a:cs typeface="+mn-cs"/>
                            </a:rPr>
                            <a:t>20</a:t>
                          </a:r>
                        </a:p>
                      </a:txBody>
                      <a:tcPr marL="11002" marR="11002" marT="11002" marB="0" anchor="b">
                        <a:lnR w="12700" cap="flat" cmpd="sng" algn="ctr">
                          <a:noFill/>
                          <a:prstDash val="solid"/>
                          <a:round/>
                          <a:headEnd type="none" w="med" len="med"/>
                          <a:tailEnd type="none" w="med" len="med"/>
                        </a:lnR>
                      </a:tcPr>
                    </a:tc>
                    <a:tc>
                      <a:txBody>
                        <a:bodyPr/>
                        <a:lstStyle/>
                        <a:p>
                          <a:endParaRPr lang="en-US"/>
                        </a:p>
                      </a:txBody>
                      <a:tcPr marL="11002" marR="11002" marT="11002" marB="0" anchor="b">
                        <a:lnL w="12700" cap="flat" cmpd="sng" algn="ctr">
                          <a:noFill/>
                          <a:prstDash val="solid"/>
                          <a:round/>
                          <a:headEnd type="none" w="med" len="med"/>
                          <a:tailEnd type="none" w="med" len="med"/>
                        </a:lnL>
                        <a:blipFill>
                          <a:blip r:embed="rId3"/>
                          <a:stretch>
                            <a:fillRect l="-74766" t="-122449" r="-100000" b="-251020"/>
                          </a:stretch>
                        </a:blipFill>
                      </a:tcPr>
                    </a:tc>
                    <a:tc>
                      <a:txBody>
                        <a:bodyPr/>
                        <a:lstStyle/>
                        <a:p>
                          <a:endParaRPr lang="en-US"/>
                        </a:p>
                      </a:txBody>
                      <a:tcPr marL="11002" marR="11002" marT="11002" marB="0" anchor="b">
                        <a:lnR w="12700" cap="flat" cmpd="sng" algn="ctr">
                          <a:noFill/>
                          <a:prstDash val="solid"/>
                          <a:round/>
                          <a:headEnd type="none" w="med" len="med"/>
                          <a:tailEnd type="none" w="med" len="med"/>
                        </a:lnR>
                        <a:blipFill>
                          <a:blip r:embed="rId3"/>
                          <a:stretch>
                            <a:fillRect l="-175313" t="-122449" r="-313" b="-251020"/>
                          </a:stretch>
                        </a:blipFill>
                      </a:tcPr>
                    </a:tc>
                    <a:extLst>
                      <a:ext uri="{0D108BD9-81ED-4DB2-BD59-A6C34878D82A}">
                        <a16:rowId xmlns:a16="http://schemas.microsoft.com/office/drawing/2014/main" val="3877857306"/>
                      </a:ext>
                    </a:extLst>
                  </a:tr>
                  <a:tr h="300562">
                    <a:tc>
                      <a:txBody>
                        <a:bodyPr/>
                        <a:lstStyle/>
                        <a:p>
                          <a:pPr algn="ctr" fontAlgn="b"/>
                          <a:r>
                            <a:rPr lang="en-US" sz="1900" b="0" i="0" u="none" strike="noStrike" kern="1200" dirty="0">
                              <a:solidFill>
                                <a:srgbClr val="000000"/>
                              </a:solidFill>
                              <a:effectLst/>
                              <a:latin typeface="Calibri" panose="020F0502020204030204" pitchFamily="34" charset="0"/>
                              <a:ea typeface="+mn-ea"/>
                              <a:cs typeface="+mn-cs"/>
                            </a:rPr>
                            <a:t>38</a:t>
                          </a:r>
                        </a:p>
                      </a:txBody>
                      <a:tcPr marL="11002" marR="11002" marT="11002" marB="0" anchor="b">
                        <a:lnR w="12700" cap="flat" cmpd="sng" algn="ctr">
                          <a:noFill/>
                          <a:prstDash val="solid"/>
                          <a:round/>
                          <a:headEnd type="none" w="med" len="med"/>
                          <a:tailEnd type="none" w="med" len="med"/>
                        </a:lnR>
                      </a:tcPr>
                    </a:tc>
                    <a:tc>
                      <a:txBody>
                        <a:bodyPr/>
                        <a:lstStyle/>
                        <a:p>
                          <a:endParaRPr lang="en-US"/>
                        </a:p>
                      </a:txBody>
                      <a:tcPr marL="11002" marR="11002" marT="11002" marB="0" anchor="b">
                        <a:lnL w="12700" cap="flat" cmpd="sng" algn="ctr">
                          <a:noFill/>
                          <a:prstDash val="solid"/>
                          <a:round/>
                          <a:headEnd type="none" w="med" len="med"/>
                          <a:tailEnd type="none" w="med" len="med"/>
                        </a:lnL>
                        <a:blipFill>
                          <a:blip r:embed="rId3"/>
                          <a:stretch>
                            <a:fillRect l="-74766" t="-218000" r="-100000" b="-146000"/>
                          </a:stretch>
                        </a:blipFill>
                      </a:tcPr>
                    </a:tc>
                    <a:tc>
                      <a:txBody>
                        <a:bodyPr/>
                        <a:lstStyle/>
                        <a:p>
                          <a:endParaRPr lang="en-US"/>
                        </a:p>
                      </a:txBody>
                      <a:tcPr marL="11002" marR="11002" marT="11002" marB="0" anchor="b">
                        <a:lnR w="12700" cap="flat" cmpd="sng" algn="ctr">
                          <a:noFill/>
                          <a:prstDash val="solid"/>
                          <a:round/>
                          <a:headEnd type="none" w="med" len="med"/>
                          <a:tailEnd type="none" w="med" len="med"/>
                        </a:lnR>
                        <a:blipFill>
                          <a:blip r:embed="rId3"/>
                          <a:stretch>
                            <a:fillRect l="-175313" t="-218000" r="-313" b="-146000"/>
                          </a:stretch>
                        </a:blipFill>
                      </a:tcPr>
                    </a:tc>
                    <a:extLst>
                      <a:ext uri="{0D108BD9-81ED-4DB2-BD59-A6C34878D82A}">
                        <a16:rowId xmlns:a16="http://schemas.microsoft.com/office/drawing/2014/main" val="2252438060"/>
                      </a:ext>
                    </a:extLst>
                  </a:tr>
                  <a:tr h="300562">
                    <a:tc>
                      <a:txBody>
                        <a:bodyPr/>
                        <a:lstStyle/>
                        <a:p>
                          <a:pPr algn="ctr" fontAlgn="b"/>
                          <a:r>
                            <a:rPr lang="en-US" sz="1900" b="0" i="0" u="none" strike="noStrike" kern="1200" dirty="0">
                              <a:solidFill>
                                <a:srgbClr val="000000"/>
                              </a:solidFill>
                              <a:effectLst/>
                              <a:latin typeface="Calibri" panose="020F0502020204030204" pitchFamily="34" charset="0"/>
                              <a:ea typeface="+mn-ea"/>
                              <a:cs typeface="+mn-cs"/>
                            </a:rPr>
                            <a:t>62</a:t>
                          </a:r>
                        </a:p>
                      </a:txBody>
                      <a:tcPr marL="11002" marR="11002" marT="11002" marB="0" anchor="b">
                        <a:lnR w="12700" cap="flat" cmpd="sng" algn="ctr">
                          <a:noFill/>
                          <a:prstDash val="solid"/>
                          <a:round/>
                          <a:headEnd type="none" w="med" len="med"/>
                          <a:tailEnd type="none" w="med" len="med"/>
                        </a:lnR>
                      </a:tcPr>
                    </a:tc>
                    <a:tc>
                      <a:txBody>
                        <a:bodyPr/>
                        <a:lstStyle/>
                        <a:p>
                          <a:endParaRPr lang="en-US"/>
                        </a:p>
                      </a:txBody>
                      <a:tcPr marL="11002" marR="11002" marT="11002" marB="0" anchor="b">
                        <a:lnL w="12700" cap="flat" cmpd="sng" algn="ctr">
                          <a:noFill/>
                          <a:prstDash val="solid"/>
                          <a:round/>
                          <a:headEnd type="none" w="med" len="med"/>
                          <a:tailEnd type="none" w="med" len="med"/>
                        </a:lnL>
                        <a:blipFill>
                          <a:blip r:embed="rId3"/>
                          <a:stretch>
                            <a:fillRect l="-74766" t="-324490" r="-100000" b="-48980"/>
                          </a:stretch>
                        </a:blipFill>
                      </a:tcPr>
                    </a:tc>
                    <a:tc>
                      <a:txBody>
                        <a:bodyPr/>
                        <a:lstStyle/>
                        <a:p>
                          <a:endParaRPr lang="en-US"/>
                        </a:p>
                      </a:txBody>
                      <a:tcPr marL="11002" marR="11002" marT="11002" marB="0" anchor="b">
                        <a:lnR w="12700" cap="flat" cmpd="sng" algn="ctr">
                          <a:noFill/>
                          <a:prstDash val="solid"/>
                          <a:round/>
                          <a:headEnd type="none" w="med" len="med"/>
                          <a:tailEnd type="none" w="med" len="med"/>
                        </a:lnR>
                        <a:blipFill>
                          <a:blip r:embed="rId3"/>
                          <a:stretch>
                            <a:fillRect l="-175313" t="-324490" r="-313" b="-48980"/>
                          </a:stretch>
                        </a:blipFill>
                      </a:tcPr>
                    </a:tc>
                    <a:extLst>
                      <a:ext uri="{0D108BD9-81ED-4DB2-BD59-A6C34878D82A}">
                        <a16:rowId xmlns:a16="http://schemas.microsoft.com/office/drawing/2014/main" val="2274823727"/>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6" name="Table 5">
                <a:extLst>
                  <a:ext uri="{FF2B5EF4-FFF2-40B4-BE49-F238E27FC236}">
                    <a16:creationId xmlns:a16="http://schemas.microsoft.com/office/drawing/2014/main" id="{EF305394-824C-49D9-832A-5A6C59165AF4}"/>
                  </a:ext>
                </a:extLst>
              </p:cNvPr>
              <p:cNvGraphicFramePr>
                <a:graphicFrameLocks noGrp="1"/>
              </p:cNvGraphicFramePr>
              <p:nvPr>
                <p:extLst/>
              </p:nvPr>
            </p:nvGraphicFramePr>
            <p:xfrm>
              <a:off x="731837" y="5191926"/>
              <a:ext cx="4470400" cy="1217488"/>
            </p:xfrm>
            <a:graphic>
              <a:graphicData uri="http://schemas.openxmlformats.org/drawingml/2006/table">
                <a:tbl>
                  <a:tblPr firstRow="1" firstCol="1">
                    <a:tableStyleId>{9D7B26C5-4107-4FEC-AEDC-1716B250A1EF}</a:tableStyleId>
                  </a:tblPr>
                  <a:tblGrid>
                    <a:gridCol w="1219200">
                      <a:extLst>
                        <a:ext uri="{9D8B030D-6E8A-4147-A177-3AD203B41FA5}">
                          <a16:colId xmlns:a16="http://schemas.microsoft.com/office/drawing/2014/main" val="3908990729"/>
                        </a:ext>
                      </a:extLst>
                    </a:gridCol>
                    <a:gridCol w="1625600">
                      <a:extLst>
                        <a:ext uri="{9D8B030D-6E8A-4147-A177-3AD203B41FA5}">
                          <a16:colId xmlns:a16="http://schemas.microsoft.com/office/drawing/2014/main" val="389499926"/>
                        </a:ext>
                      </a:extLst>
                    </a:gridCol>
                    <a:gridCol w="1625600">
                      <a:extLst>
                        <a:ext uri="{9D8B030D-6E8A-4147-A177-3AD203B41FA5}">
                          <a16:colId xmlns:a16="http://schemas.microsoft.com/office/drawing/2014/main" val="4107779806"/>
                        </a:ext>
                      </a:extLst>
                    </a:gridCol>
                  </a:tblGrid>
                  <a:tr h="0">
                    <a:tc>
                      <a:txBody>
                        <a:bodyPr/>
                        <a:lstStyle/>
                        <a:p>
                          <a:pPr marL="0" marR="0" lvl="0" indent="0" algn="ctr" defTabSz="932742" rtl="0" eaLnBrk="1" fontAlgn="b" latinLnBrk="0" hangingPunct="1">
                            <a:lnSpc>
                              <a:spcPct val="100000"/>
                            </a:lnSpc>
                            <a:spcBef>
                              <a:spcPts val="0"/>
                            </a:spcBef>
                            <a:spcAft>
                              <a:spcPts val="0"/>
                            </a:spcAft>
                            <a:buClrTx/>
                            <a:buSzTx/>
                            <a:buFontTx/>
                            <a:buNone/>
                            <a:tabLst/>
                            <a:defRPr/>
                          </a:pPr>
                          <a:r>
                            <a:rPr lang="en-US" sz="1900" b="1" i="0" u="none" strike="noStrike" kern="1200" dirty="0">
                              <a:solidFill>
                                <a:srgbClr val="000000"/>
                              </a:solidFill>
                              <a:effectLst/>
                              <a:latin typeface="Calibri" panose="020F0502020204030204" pitchFamily="34" charset="0"/>
                              <a:ea typeface="+mn-ea"/>
                              <a:cs typeface="+mn-cs"/>
                            </a:rPr>
                            <a:t>depth</a:t>
                          </a:r>
                        </a:p>
                      </a:txBody>
                      <a:tcPr marL="11002" marR="11002" marT="11002" marB="0" anchor="b">
                        <a:lnR w="12700" cap="flat" cmpd="sng" algn="ctr">
                          <a:noFill/>
                          <a:prstDash val="solid"/>
                          <a:round/>
                          <a:headEnd type="none" w="med" len="med"/>
                          <a:tailEnd type="none" w="med" len="med"/>
                        </a:lnR>
                      </a:tcPr>
                    </a:tc>
                    <a:tc>
                      <a:txBody>
                        <a:bodyPr/>
                        <a:lstStyle/>
                        <a:p>
                          <a:pPr marL="0" algn="ctr" defTabSz="932742" rtl="0" eaLnBrk="1" fontAlgn="b" latinLnBrk="0" hangingPunct="1"/>
                          <a:r>
                            <a:rPr lang="en-US" altLang="zh-CN" sz="1900" b="1" i="0" u="none" strike="noStrike" kern="1200" dirty="0">
                              <a:solidFill>
                                <a:srgbClr val="000000"/>
                              </a:solidFill>
                              <a:effectLst/>
                              <a:latin typeface="Calibri" panose="020F0502020204030204" pitchFamily="34" charset="0"/>
                              <a:ea typeface="+mn-ea"/>
                              <a:cs typeface="+mn-cs"/>
                            </a:rPr>
                            <a:t>RegConv-18</a:t>
                          </a:r>
                          <a:endParaRPr lang="en-US" sz="1900" b="1" i="0" u="none" strike="noStrike" kern="1200" dirty="0">
                            <a:solidFill>
                              <a:srgbClr val="000000"/>
                            </a:solidFill>
                            <a:effectLst/>
                            <a:latin typeface="Calibri" panose="020F0502020204030204" pitchFamily="34" charset="0"/>
                            <a:ea typeface="+mn-ea"/>
                            <a:cs typeface="+mn-cs"/>
                          </a:endParaRPr>
                        </a:p>
                      </a:txBody>
                      <a:tcPr marL="11002" marR="11002" marT="11002" marB="0" anchor="b">
                        <a:lnL w="12700" cap="flat" cmpd="sng" algn="ctr">
                          <a:noFill/>
                          <a:prstDash val="solid"/>
                          <a:round/>
                          <a:headEnd type="none" w="med" len="med"/>
                          <a:tailEnd type="none" w="med" len="med"/>
                        </a:lnL>
                      </a:tcPr>
                    </a:tc>
                    <a:tc>
                      <a:txBody>
                        <a:bodyPr/>
                        <a:lstStyle/>
                        <a:p>
                          <a:pPr marL="0" algn="ctr" defTabSz="932742" rtl="0" eaLnBrk="1" fontAlgn="b" latinLnBrk="0" hangingPunct="1"/>
                          <a:r>
                            <a:rPr lang="en-US" sz="1900" b="1" i="0" u="none" strike="noStrike" kern="1200" dirty="0">
                              <a:solidFill>
                                <a:srgbClr val="7030A0"/>
                              </a:solidFill>
                              <a:effectLst/>
                              <a:latin typeface="Calibri" panose="020F0502020204030204" pitchFamily="34" charset="0"/>
                              <a:ea typeface="+mn-ea"/>
                              <a:cs typeface="+mn-cs"/>
                            </a:rPr>
                            <a:t>IGC</a:t>
                          </a:r>
                        </a:p>
                      </a:txBody>
                      <a:tcPr marL="11002" marR="11002" marT="11002" marB="0" anchor="b">
                        <a:lnR w="12700" cap="flat" cmpd="sng" algn="ctr">
                          <a:noFill/>
                          <a:prstDash val="solid"/>
                          <a:round/>
                          <a:headEnd type="none" w="med" len="med"/>
                          <a:tailEnd type="none" w="med" len="med"/>
                        </a:lnR>
                      </a:tcPr>
                    </a:tc>
                    <a:extLst>
                      <a:ext uri="{0D108BD9-81ED-4DB2-BD59-A6C34878D82A}">
                        <a16:rowId xmlns:a16="http://schemas.microsoft.com/office/drawing/2014/main" val="3304990015"/>
                      </a:ext>
                    </a:extLst>
                  </a:tr>
                  <a:tr h="300562">
                    <a:tc>
                      <a:txBody>
                        <a:bodyPr/>
                        <a:lstStyle/>
                        <a:p>
                          <a:pPr algn="ctr" fontAlgn="b"/>
                          <a:r>
                            <a:rPr lang="en-US" sz="1900" b="0" i="0" u="none" strike="noStrike" kern="1200" dirty="0">
                              <a:solidFill>
                                <a:srgbClr val="000000"/>
                              </a:solidFill>
                              <a:effectLst/>
                              <a:latin typeface="Calibri" panose="020F0502020204030204" pitchFamily="34" charset="0"/>
                              <a:ea typeface="+mn-ea"/>
                              <a:cs typeface="+mn-cs"/>
                            </a:rPr>
                            <a:t>20</a:t>
                          </a:r>
                        </a:p>
                      </a:txBody>
                      <a:tcPr marL="11002" marR="11002" marT="11002" marB="0" anchor="b">
                        <a:lnR w="12700" cap="flat" cmpd="sng" algn="ctr">
                          <a:noFill/>
                          <a:prstDash val="solid"/>
                          <a:round/>
                          <a:headEnd type="none" w="med" len="med"/>
                          <a:tailEnd type="none" w="med" len="med"/>
                        </a:lnR>
                      </a:tcPr>
                    </a:tc>
                    <a:tc>
                      <a:txBody>
                        <a:bodyPr/>
                        <a:lstStyle/>
                        <a:p>
                          <a:pPr marL="0" marR="0" lvl="0" indent="0" algn="ctr" defTabSz="932742" rtl="0" eaLnBrk="1" fontAlgn="b"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ea typeface="Cambria Math" panose="02040503050406030204" pitchFamily="18" charset="0"/>
                                  </a:rPr>
                                  <m:t>0.34</m:t>
                                </m:r>
                              </m:oMath>
                            </m:oMathPara>
                          </a14:m>
                          <a:endParaRPr lang="en-US" sz="1800" b="0" i="0" u="none" strike="noStrike" kern="1200" dirty="0">
                            <a:solidFill>
                              <a:srgbClr val="000000"/>
                            </a:solidFill>
                            <a:effectLst/>
                            <a:latin typeface="Calibri" panose="020F0502020204030204" pitchFamily="34" charset="0"/>
                            <a:ea typeface="+mn-ea"/>
                            <a:cs typeface="+mn-cs"/>
                          </a:endParaRPr>
                        </a:p>
                      </a:txBody>
                      <a:tcPr marL="11002" marR="11002" marT="11002" marB="0" anchor="b">
                        <a:lnL w="12700" cap="flat" cmpd="sng" algn="ctr">
                          <a:noFill/>
                          <a:prstDash val="solid"/>
                          <a:round/>
                          <a:headEnd type="none" w="med" len="med"/>
                          <a:tailEnd type="none" w="med" len="med"/>
                        </a:lnL>
                      </a:tcPr>
                    </a:tc>
                    <a:tc>
                      <a:txBody>
                        <a:bodyPr/>
                        <a:lstStyle/>
                        <a:p>
                          <a:pPr marL="0" marR="0" lvl="0" indent="0" algn="ctr" defTabSz="932742" rtl="0" eaLnBrk="1" fontAlgn="b"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2000" b="0" i="0" u="none" strike="noStrike" kern="1200" smtClean="0">
                                    <a:solidFill>
                                      <a:srgbClr val="7030A0"/>
                                    </a:solidFill>
                                    <a:effectLst/>
                                    <a:latin typeface="Cambria Math" panose="02040503050406030204" pitchFamily="18" charset="0"/>
                                    <a:ea typeface="Cambria Math" panose="02040503050406030204" pitchFamily="18" charset="0"/>
                                    <a:cs typeface="+mn-cs"/>
                                  </a:rPr>
                                  <m:t>0.15</m:t>
                                </m:r>
                              </m:oMath>
                            </m:oMathPara>
                          </a14:m>
                          <a:endParaRPr lang="en-US" sz="1900" b="0" i="0" u="none" strike="noStrike" kern="1200" dirty="0">
                            <a:solidFill>
                              <a:srgbClr val="7030A0"/>
                            </a:solidFill>
                            <a:effectLst/>
                            <a:latin typeface="Calibri" panose="020F0502020204030204" pitchFamily="34" charset="0"/>
                            <a:ea typeface="+mn-ea"/>
                            <a:cs typeface="+mn-cs"/>
                          </a:endParaRPr>
                        </a:p>
                      </a:txBody>
                      <a:tcPr marL="11002" marR="11002" marT="11002" marB="0" anchor="b">
                        <a:lnR w="12700" cap="flat" cmpd="sng" algn="ctr">
                          <a:noFill/>
                          <a:prstDash val="solid"/>
                          <a:round/>
                          <a:headEnd type="none" w="med" len="med"/>
                          <a:tailEnd type="none" w="med" len="med"/>
                        </a:lnR>
                      </a:tcPr>
                    </a:tc>
                    <a:extLst>
                      <a:ext uri="{0D108BD9-81ED-4DB2-BD59-A6C34878D82A}">
                        <a16:rowId xmlns:a16="http://schemas.microsoft.com/office/drawing/2014/main" val="3877857306"/>
                      </a:ext>
                    </a:extLst>
                  </a:tr>
                  <a:tr h="194810">
                    <a:tc>
                      <a:txBody>
                        <a:bodyPr/>
                        <a:lstStyle/>
                        <a:p>
                          <a:pPr algn="ctr" fontAlgn="b"/>
                          <a:r>
                            <a:rPr lang="en-US" sz="1900" b="0" i="0" u="none" strike="noStrike" kern="1200" dirty="0">
                              <a:solidFill>
                                <a:srgbClr val="000000"/>
                              </a:solidFill>
                              <a:effectLst/>
                              <a:latin typeface="Calibri" panose="020F0502020204030204" pitchFamily="34" charset="0"/>
                              <a:ea typeface="+mn-ea"/>
                              <a:cs typeface="+mn-cs"/>
                            </a:rPr>
                            <a:t>38</a:t>
                          </a:r>
                        </a:p>
                      </a:txBody>
                      <a:tcPr marL="11002" marR="11002" marT="11002" marB="0" anchor="b">
                        <a:lnR w="12700" cap="flat" cmpd="sng" algn="ctr">
                          <a:noFill/>
                          <a:prstDash val="solid"/>
                          <a:round/>
                          <a:headEnd type="none" w="med" len="med"/>
                          <a:tailEnd type="none" w="med" len="med"/>
                        </a:lnR>
                      </a:tcPr>
                    </a:tc>
                    <a:tc>
                      <a:txBody>
                        <a:bodyPr/>
                        <a:lstStyle/>
                        <a:p>
                          <a:pPr marL="0" marR="0" lvl="0" indent="0" algn="ctr" defTabSz="932742" rtl="0" eaLnBrk="1" fontAlgn="b"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ea typeface="Cambria Math" panose="02040503050406030204" pitchFamily="18" charset="0"/>
                                  </a:rPr>
                                  <m:t>0.71</m:t>
                                </m:r>
                              </m:oMath>
                            </m:oMathPara>
                          </a14:m>
                          <a:endParaRPr lang="en-US" sz="1900" b="0" i="0" u="none" strike="noStrike" kern="1200" dirty="0">
                            <a:solidFill>
                              <a:srgbClr val="000000"/>
                            </a:solidFill>
                            <a:effectLst/>
                            <a:latin typeface="Calibri" panose="020F0502020204030204" pitchFamily="34" charset="0"/>
                            <a:ea typeface="+mn-ea"/>
                            <a:cs typeface="+mn-cs"/>
                          </a:endParaRPr>
                        </a:p>
                      </a:txBody>
                      <a:tcPr marL="11002" marR="11002" marT="11002" marB="0" anchor="b">
                        <a:lnL w="12700" cap="flat" cmpd="sng" algn="ctr">
                          <a:noFill/>
                          <a:prstDash val="solid"/>
                          <a:round/>
                          <a:headEnd type="none" w="med" len="med"/>
                          <a:tailEnd type="none" w="med" len="med"/>
                        </a:lnL>
                      </a:tcPr>
                    </a:tc>
                    <a:tc>
                      <a:txBody>
                        <a:bodyPr/>
                        <a:lstStyle/>
                        <a:p>
                          <a:pPr marL="0" marR="0" lvl="0" indent="0" algn="ctr" defTabSz="932742" rtl="0" eaLnBrk="1" fontAlgn="b"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800" b="0" i="1" smtClean="0">
                                    <a:solidFill>
                                      <a:srgbClr val="7030A0"/>
                                    </a:solidFill>
                                    <a:latin typeface="Cambria Math" panose="02040503050406030204" pitchFamily="18" charset="0"/>
                                    <a:ea typeface="Cambria Math" panose="02040503050406030204" pitchFamily="18" charset="0"/>
                                  </a:rPr>
                                  <m:t>0.31</m:t>
                                </m:r>
                              </m:oMath>
                            </m:oMathPara>
                          </a14:m>
                          <a:endParaRPr lang="en-US" sz="1900" b="0" i="0" u="none" strike="noStrike" kern="1200" dirty="0">
                            <a:solidFill>
                              <a:srgbClr val="7030A0"/>
                            </a:solidFill>
                            <a:effectLst/>
                            <a:latin typeface="Calibri" panose="020F0502020204030204" pitchFamily="34" charset="0"/>
                            <a:ea typeface="+mn-ea"/>
                            <a:cs typeface="+mn-cs"/>
                          </a:endParaRPr>
                        </a:p>
                      </a:txBody>
                      <a:tcPr marL="11002" marR="11002" marT="11002" marB="0" anchor="b">
                        <a:lnR w="12700" cap="flat" cmpd="sng" algn="ctr">
                          <a:noFill/>
                          <a:prstDash val="solid"/>
                          <a:round/>
                          <a:headEnd type="none" w="med" len="med"/>
                          <a:tailEnd type="none" w="med" len="med"/>
                        </a:lnR>
                      </a:tcPr>
                    </a:tc>
                    <a:extLst>
                      <a:ext uri="{0D108BD9-81ED-4DB2-BD59-A6C34878D82A}">
                        <a16:rowId xmlns:a16="http://schemas.microsoft.com/office/drawing/2014/main" val="2252438060"/>
                      </a:ext>
                    </a:extLst>
                  </a:tr>
                  <a:tr h="300562">
                    <a:tc>
                      <a:txBody>
                        <a:bodyPr/>
                        <a:lstStyle/>
                        <a:p>
                          <a:pPr algn="ctr" fontAlgn="b"/>
                          <a:r>
                            <a:rPr lang="en-US" sz="1900" b="0" i="0" u="none" strike="noStrike" kern="1200" dirty="0">
                              <a:solidFill>
                                <a:srgbClr val="000000"/>
                              </a:solidFill>
                              <a:effectLst/>
                              <a:latin typeface="Calibri" panose="020F0502020204030204" pitchFamily="34" charset="0"/>
                              <a:ea typeface="+mn-ea"/>
                              <a:cs typeface="+mn-cs"/>
                            </a:rPr>
                            <a:t>62</a:t>
                          </a:r>
                        </a:p>
                      </a:txBody>
                      <a:tcPr marL="11002" marR="11002" marT="11002" marB="0" anchor="b">
                        <a:lnR w="12700" cap="flat" cmpd="sng" algn="ctr">
                          <a:noFill/>
                          <a:prstDash val="solid"/>
                          <a:round/>
                          <a:headEnd type="none" w="med" len="med"/>
                          <a:tailEnd type="none" w="med" len="med"/>
                        </a:lnR>
                      </a:tcPr>
                    </a:tc>
                    <a:tc>
                      <a:txBody>
                        <a:bodyPr/>
                        <a:lstStyle/>
                        <a:p>
                          <a:pPr marL="0" marR="0" lvl="0" indent="0" algn="ctr" defTabSz="932742" rtl="0" eaLnBrk="1" fontAlgn="b"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ea typeface="Cambria Math" panose="02040503050406030204" pitchFamily="18" charset="0"/>
                                  </a:rPr>
                                  <m:t>1.20</m:t>
                                </m:r>
                              </m:oMath>
                            </m:oMathPara>
                          </a14:m>
                          <a:endParaRPr lang="en-US" sz="1900" b="0" i="0" u="none" strike="noStrike" kern="1200" dirty="0">
                            <a:solidFill>
                              <a:srgbClr val="000000"/>
                            </a:solidFill>
                            <a:effectLst/>
                            <a:latin typeface="Calibri" panose="020F0502020204030204" pitchFamily="34" charset="0"/>
                            <a:ea typeface="+mn-ea"/>
                            <a:cs typeface="+mn-cs"/>
                          </a:endParaRPr>
                        </a:p>
                      </a:txBody>
                      <a:tcPr marL="11002" marR="11002" marT="11002" marB="0" anchor="b">
                        <a:lnL w="12700" cap="flat" cmpd="sng" algn="ctr">
                          <a:noFill/>
                          <a:prstDash val="solid"/>
                          <a:round/>
                          <a:headEnd type="none" w="med" len="med"/>
                          <a:tailEnd type="none" w="med" len="med"/>
                        </a:lnL>
                      </a:tcPr>
                    </a:tc>
                    <a:tc>
                      <a:txBody>
                        <a:bodyPr/>
                        <a:lstStyle/>
                        <a:p>
                          <a:pPr marL="0" marR="0" lvl="0" indent="0" algn="ctr" defTabSz="932742" rtl="0" eaLnBrk="1" fontAlgn="b"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1800" b="0" i="0" u="none" strike="noStrike" kern="1200" smtClean="0">
                                    <a:solidFill>
                                      <a:srgbClr val="7030A0"/>
                                    </a:solidFill>
                                    <a:effectLst/>
                                    <a:latin typeface="Cambria Math" panose="02040503050406030204" pitchFamily="18" charset="0"/>
                                    <a:ea typeface="Cambria Math" panose="02040503050406030204" pitchFamily="18" charset="0"/>
                                    <a:cs typeface="+mn-cs"/>
                                  </a:rPr>
                                  <m:t>0</m:t>
                                </m:r>
                                <m:r>
                                  <a:rPr lang="en-US" altLang="zh-CN" sz="1800" b="0" i="1" u="none" strike="noStrike" kern="1200" smtClean="0">
                                    <a:solidFill>
                                      <a:srgbClr val="7030A0"/>
                                    </a:solidFill>
                                    <a:effectLst/>
                                    <a:latin typeface="Cambria Math" panose="02040503050406030204" pitchFamily="18" charset="0"/>
                                    <a:ea typeface="Cambria Math" panose="02040503050406030204" pitchFamily="18" charset="0"/>
                                    <a:cs typeface="+mn-cs"/>
                                  </a:rPr>
                                  <m:t>.52</m:t>
                                </m:r>
                              </m:oMath>
                            </m:oMathPara>
                          </a14:m>
                          <a:endParaRPr lang="en-US" sz="1900" b="0" i="0" u="none" strike="noStrike" kern="1200" dirty="0">
                            <a:solidFill>
                              <a:srgbClr val="7030A0"/>
                            </a:solidFill>
                            <a:effectLst/>
                            <a:latin typeface="Calibri" panose="020F0502020204030204" pitchFamily="34" charset="0"/>
                            <a:ea typeface="+mn-ea"/>
                            <a:cs typeface="+mn-cs"/>
                          </a:endParaRPr>
                        </a:p>
                      </a:txBody>
                      <a:tcPr marL="11002" marR="11002" marT="11002" marB="0" anchor="b">
                        <a:lnR w="12700" cap="flat" cmpd="sng" algn="ctr">
                          <a:noFill/>
                          <a:prstDash val="solid"/>
                          <a:round/>
                          <a:headEnd type="none" w="med" len="med"/>
                          <a:tailEnd type="none" w="med" len="med"/>
                        </a:lnR>
                      </a:tcPr>
                    </a:tc>
                    <a:extLst>
                      <a:ext uri="{0D108BD9-81ED-4DB2-BD59-A6C34878D82A}">
                        <a16:rowId xmlns:a16="http://schemas.microsoft.com/office/drawing/2014/main" val="2274823727"/>
                      </a:ext>
                    </a:extLst>
                  </a:tr>
                </a:tbl>
              </a:graphicData>
            </a:graphic>
          </p:graphicFrame>
        </mc:Choice>
        <mc:Fallback xmlns="">
          <p:graphicFrame>
            <p:nvGraphicFramePr>
              <p:cNvPr id="6" name="Table 5">
                <a:extLst>
                  <a:ext uri="{FF2B5EF4-FFF2-40B4-BE49-F238E27FC236}">
                    <a16:creationId xmlns:a16="http://schemas.microsoft.com/office/drawing/2014/main" id="{EF305394-824C-49D9-832A-5A6C59165AF4}"/>
                  </a:ext>
                </a:extLst>
              </p:cNvPr>
              <p:cNvGraphicFramePr>
                <a:graphicFrameLocks noGrp="1"/>
              </p:cNvGraphicFramePr>
              <p:nvPr>
                <p:extLst>
                  <p:ext uri="{D42A27DB-BD31-4B8C-83A1-F6EECF244321}">
                    <p14:modId xmlns:p14="http://schemas.microsoft.com/office/powerpoint/2010/main" val="1553911645"/>
                  </p:ext>
                </p:extLst>
              </p:nvPr>
            </p:nvGraphicFramePr>
            <p:xfrm>
              <a:off x="731837" y="5191926"/>
              <a:ext cx="4470400" cy="1217488"/>
            </p:xfrm>
            <a:graphic>
              <a:graphicData uri="http://schemas.openxmlformats.org/drawingml/2006/table">
                <a:tbl>
                  <a:tblPr firstRow="1" firstCol="1">
                    <a:tableStyleId>{9D7B26C5-4107-4FEC-AEDC-1716B250A1EF}</a:tableStyleId>
                  </a:tblPr>
                  <a:tblGrid>
                    <a:gridCol w="1219200">
                      <a:extLst>
                        <a:ext uri="{9D8B030D-6E8A-4147-A177-3AD203B41FA5}">
                          <a16:colId xmlns:a16="http://schemas.microsoft.com/office/drawing/2014/main" val="3908990729"/>
                        </a:ext>
                      </a:extLst>
                    </a:gridCol>
                    <a:gridCol w="1625600">
                      <a:extLst>
                        <a:ext uri="{9D8B030D-6E8A-4147-A177-3AD203B41FA5}">
                          <a16:colId xmlns:a16="http://schemas.microsoft.com/office/drawing/2014/main" val="389499926"/>
                        </a:ext>
                      </a:extLst>
                    </a:gridCol>
                    <a:gridCol w="1625600">
                      <a:extLst>
                        <a:ext uri="{9D8B030D-6E8A-4147-A177-3AD203B41FA5}">
                          <a16:colId xmlns:a16="http://schemas.microsoft.com/office/drawing/2014/main" val="4107779806"/>
                        </a:ext>
                      </a:extLst>
                    </a:gridCol>
                  </a:tblGrid>
                  <a:tr h="300562">
                    <a:tc>
                      <a:txBody>
                        <a:bodyPr/>
                        <a:lstStyle/>
                        <a:p>
                          <a:pPr marL="0" marR="0" lvl="0" indent="0" algn="ctr" defTabSz="932742" rtl="0" eaLnBrk="1" fontAlgn="b" latinLnBrk="0" hangingPunct="1">
                            <a:lnSpc>
                              <a:spcPct val="100000"/>
                            </a:lnSpc>
                            <a:spcBef>
                              <a:spcPts val="0"/>
                            </a:spcBef>
                            <a:spcAft>
                              <a:spcPts val="0"/>
                            </a:spcAft>
                            <a:buClrTx/>
                            <a:buSzTx/>
                            <a:buFontTx/>
                            <a:buNone/>
                            <a:tabLst/>
                            <a:defRPr/>
                          </a:pPr>
                          <a:r>
                            <a:rPr lang="en-US" sz="1900" b="1" i="0" u="none" strike="noStrike" kern="1200" dirty="0">
                              <a:solidFill>
                                <a:srgbClr val="000000"/>
                              </a:solidFill>
                              <a:effectLst/>
                              <a:latin typeface="Calibri" panose="020F0502020204030204" pitchFamily="34" charset="0"/>
                              <a:ea typeface="+mn-ea"/>
                              <a:cs typeface="+mn-cs"/>
                            </a:rPr>
                            <a:t>depth</a:t>
                          </a:r>
                        </a:p>
                      </a:txBody>
                      <a:tcPr marL="11002" marR="11002" marT="11002" marB="0" anchor="b">
                        <a:lnR w="12700" cap="flat" cmpd="sng" algn="ctr">
                          <a:noFill/>
                          <a:prstDash val="solid"/>
                          <a:round/>
                          <a:headEnd type="none" w="med" len="med"/>
                          <a:tailEnd type="none" w="med" len="med"/>
                        </a:lnR>
                      </a:tcPr>
                    </a:tc>
                    <a:tc>
                      <a:txBody>
                        <a:bodyPr/>
                        <a:lstStyle/>
                        <a:p>
                          <a:pPr marL="0" algn="ctr" defTabSz="932742" rtl="0" eaLnBrk="1" fontAlgn="b" latinLnBrk="0" hangingPunct="1"/>
                          <a:r>
                            <a:rPr lang="en-US" altLang="zh-CN" sz="1900" b="1" i="0" u="none" strike="noStrike" kern="1200" dirty="0">
                              <a:solidFill>
                                <a:srgbClr val="000000"/>
                              </a:solidFill>
                              <a:effectLst/>
                              <a:latin typeface="Calibri" panose="020F0502020204030204" pitchFamily="34" charset="0"/>
                              <a:ea typeface="+mn-ea"/>
                              <a:cs typeface="+mn-cs"/>
                            </a:rPr>
                            <a:t>RegConv-18</a:t>
                          </a:r>
                          <a:endParaRPr lang="en-US" sz="1900" b="1" i="0" u="none" strike="noStrike" kern="1200" dirty="0">
                            <a:solidFill>
                              <a:srgbClr val="000000"/>
                            </a:solidFill>
                            <a:effectLst/>
                            <a:latin typeface="Calibri" panose="020F0502020204030204" pitchFamily="34" charset="0"/>
                            <a:ea typeface="+mn-ea"/>
                            <a:cs typeface="+mn-cs"/>
                          </a:endParaRPr>
                        </a:p>
                      </a:txBody>
                      <a:tcPr marL="11002" marR="11002" marT="11002" marB="0" anchor="b">
                        <a:lnL w="12700" cap="flat" cmpd="sng" algn="ctr">
                          <a:noFill/>
                          <a:prstDash val="solid"/>
                          <a:round/>
                          <a:headEnd type="none" w="med" len="med"/>
                          <a:tailEnd type="none" w="med" len="med"/>
                        </a:lnL>
                      </a:tcPr>
                    </a:tc>
                    <a:tc>
                      <a:txBody>
                        <a:bodyPr/>
                        <a:lstStyle/>
                        <a:p>
                          <a:pPr marL="0" algn="ctr" defTabSz="932742" rtl="0" eaLnBrk="1" fontAlgn="b" latinLnBrk="0" hangingPunct="1"/>
                          <a:r>
                            <a:rPr lang="en-US" sz="1900" b="1" i="0" u="none" strike="noStrike" kern="1200" dirty="0">
                              <a:solidFill>
                                <a:srgbClr val="7030A0"/>
                              </a:solidFill>
                              <a:effectLst/>
                              <a:latin typeface="Calibri" panose="020F0502020204030204" pitchFamily="34" charset="0"/>
                              <a:ea typeface="+mn-ea"/>
                              <a:cs typeface="+mn-cs"/>
                            </a:rPr>
                            <a:t>IGC</a:t>
                          </a:r>
                        </a:p>
                      </a:txBody>
                      <a:tcPr marL="11002" marR="11002" marT="11002" marB="0" anchor="b">
                        <a:lnR w="12700" cap="flat" cmpd="sng" algn="ctr">
                          <a:noFill/>
                          <a:prstDash val="solid"/>
                          <a:round/>
                          <a:headEnd type="none" w="med" len="med"/>
                          <a:tailEnd type="none" w="med" len="med"/>
                        </a:lnR>
                      </a:tcPr>
                    </a:tc>
                    <a:extLst>
                      <a:ext uri="{0D108BD9-81ED-4DB2-BD59-A6C34878D82A}">
                        <a16:rowId xmlns:a16="http://schemas.microsoft.com/office/drawing/2014/main" val="3304990015"/>
                      </a:ext>
                    </a:extLst>
                  </a:tr>
                  <a:tr h="315802">
                    <a:tc>
                      <a:txBody>
                        <a:bodyPr/>
                        <a:lstStyle/>
                        <a:p>
                          <a:pPr algn="ctr" fontAlgn="b"/>
                          <a:r>
                            <a:rPr lang="en-US" sz="1900" b="0" i="0" u="none" strike="noStrike" kern="1200" dirty="0">
                              <a:solidFill>
                                <a:srgbClr val="000000"/>
                              </a:solidFill>
                              <a:effectLst/>
                              <a:latin typeface="Calibri" panose="020F0502020204030204" pitchFamily="34" charset="0"/>
                              <a:ea typeface="+mn-ea"/>
                              <a:cs typeface="+mn-cs"/>
                            </a:rPr>
                            <a:t>20</a:t>
                          </a:r>
                        </a:p>
                      </a:txBody>
                      <a:tcPr marL="11002" marR="11002" marT="11002" marB="0" anchor="b">
                        <a:lnR w="12700" cap="flat" cmpd="sng" algn="ctr">
                          <a:noFill/>
                          <a:prstDash val="solid"/>
                          <a:round/>
                          <a:headEnd type="none" w="med" len="med"/>
                          <a:tailEnd type="none" w="med" len="med"/>
                        </a:lnR>
                      </a:tcPr>
                    </a:tc>
                    <a:tc>
                      <a:txBody>
                        <a:bodyPr/>
                        <a:lstStyle/>
                        <a:p>
                          <a:endParaRPr lang="en-US"/>
                        </a:p>
                      </a:txBody>
                      <a:tcPr marL="11002" marR="11002" marT="11002" marB="0" anchor="b">
                        <a:lnL w="12700" cap="flat" cmpd="sng" algn="ctr">
                          <a:noFill/>
                          <a:prstDash val="solid"/>
                          <a:round/>
                          <a:headEnd type="none" w="med" len="med"/>
                          <a:tailEnd type="none" w="med" len="med"/>
                        </a:lnL>
                        <a:blipFill>
                          <a:blip r:embed="rId4"/>
                          <a:stretch>
                            <a:fillRect l="-74906" t="-115385" r="-100375" b="-236538"/>
                          </a:stretch>
                        </a:blipFill>
                      </a:tcPr>
                    </a:tc>
                    <a:tc>
                      <a:txBody>
                        <a:bodyPr/>
                        <a:lstStyle/>
                        <a:p>
                          <a:endParaRPr lang="en-US"/>
                        </a:p>
                      </a:txBody>
                      <a:tcPr marL="11002" marR="11002" marT="11002" marB="0" anchor="b">
                        <a:lnR w="12700" cap="flat" cmpd="sng" algn="ctr">
                          <a:noFill/>
                          <a:prstDash val="solid"/>
                          <a:round/>
                          <a:headEnd type="none" w="med" len="med"/>
                          <a:tailEnd type="none" w="med" len="med"/>
                        </a:lnR>
                        <a:blipFill>
                          <a:blip r:embed="rId4"/>
                          <a:stretch>
                            <a:fillRect l="-174906" t="-115385" r="-375" b="-236538"/>
                          </a:stretch>
                        </a:blipFill>
                      </a:tcPr>
                    </a:tc>
                    <a:extLst>
                      <a:ext uri="{0D108BD9-81ED-4DB2-BD59-A6C34878D82A}">
                        <a16:rowId xmlns:a16="http://schemas.microsoft.com/office/drawing/2014/main" val="3877857306"/>
                      </a:ext>
                    </a:extLst>
                  </a:tr>
                  <a:tr h="300562">
                    <a:tc>
                      <a:txBody>
                        <a:bodyPr/>
                        <a:lstStyle/>
                        <a:p>
                          <a:pPr algn="ctr" fontAlgn="b"/>
                          <a:r>
                            <a:rPr lang="en-US" sz="1900" b="0" i="0" u="none" strike="noStrike" kern="1200" dirty="0">
                              <a:solidFill>
                                <a:srgbClr val="000000"/>
                              </a:solidFill>
                              <a:effectLst/>
                              <a:latin typeface="Calibri" panose="020F0502020204030204" pitchFamily="34" charset="0"/>
                              <a:ea typeface="+mn-ea"/>
                              <a:cs typeface="+mn-cs"/>
                            </a:rPr>
                            <a:t>38</a:t>
                          </a:r>
                        </a:p>
                      </a:txBody>
                      <a:tcPr marL="11002" marR="11002" marT="11002" marB="0" anchor="b">
                        <a:lnR w="12700" cap="flat" cmpd="sng" algn="ctr">
                          <a:noFill/>
                          <a:prstDash val="solid"/>
                          <a:round/>
                          <a:headEnd type="none" w="med" len="med"/>
                          <a:tailEnd type="none" w="med" len="med"/>
                        </a:lnR>
                      </a:tcPr>
                    </a:tc>
                    <a:tc>
                      <a:txBody>
                        <a:bodyPr/>
                        <a:lstStyle/>
                        <a:p>
                          <a:endParaRPr lang="en-US"/>
                        </a:p>
                      </a:txBody>
                      <a:tcPr marL="11002" marR="11002" marT="11002" marB="0" anchor="b">
                        <a:lnL w="12700" cap="flat" cmpd="sng" algn="ctr">
                          <a:noFill/>
                          <a:prstDash val="solid"/>
                          <a:round/>
                          <a:headEnd type="none" w="med" len="med"/>
                          <a:tailEnd type="none" w="med" len="med"/>
                        </a:lnL>
                        <a:blipFill>
                          <a:blip r:embed="rId4"/>
                          <a:stretch>
                            <a:fillRect l="-74906" t="-228571" r="-100375" b="-151020"/>
                          </a:stretch>
                        </a:blipFill>
                      </a:tcPr>
                    </a:tc>
                    <a:tc>
                      <a:txBody>
                        <a:bodyPr/>
                        <a:lstStyle/>
                        <a:p>
                          <a:endParaRPr lang="en-US"/>
                        </a:p>
                      </a:txBody>
                      <a:tcPr marL="11002" marR="11002" marT="11002" marB="0" anchor="b">
                        <a:lnR w="12700" cap="flat" cmpd="sng" algn="ctr">
                          <a:noFill/>
                          <a:prstDash val="solid"/>
                          <a:round/>
                          <a:headEnd type="none" w="med" len="med"/>
                          <a:tailEnd type="none" w="med" len="med"/>
                        </a:lnR>
                        <a:blipFill>
                          <a:blip r:embed="rId4"/>
                          <a:stretch>
                            <a:fillRect l="-174906" t="-228571" r="-375" b="-151020"/>
                          </a:stretch>
                        </a:blipFill>
                      </a:tcPr>
                    </a:tc>
                    <a:extLst>
                      <a:ext uri="{0D108BD9-81ED-4DB2-BD59-A6C34878D82A}">
                        <a16:rowId xmlns:a16="http://schemas.microsoft.com/office/drawing/2014/main" val="2252438060"/>
                      </a:ext>
                    </a:extLst>
                  </a:tr>
                  <a:tr h="300562">
                    <a:tc>
                      <a:txBody>
                        <a:bodyPr/>
                        <a:lstStyle/>
                        <a:p>
                          <a:pPr algn="ctr" fontAlgn="b"/>
                          <a:r>
                            <a:rPr lang="en-US" sz="1900" b="0" i="0" u="none" strike="noStrike" kern="1200" dirty="0">
                              <a:solidFill>
                                <a:srgbClr val="000000"/>
                              </a:solidFill>
                              <a:effectLst/>
                              <a:latin typeface="Calibri" panose="020F0502020204030204" pitchFamily="34" charset="0"/>
                              <a:ea typeface="+mn-ea"/>
                              <a:cs typeface="+mn-cs"/>
                            </a:rPr>
                            <a:t>62</a:t>
                          </a:r>
                        </a:p>
                      </a:txBody>
                      <a:tcPr marL="11002" marR="11002" marT="11002" marB="0" anchor="b">
                        <a:lnR w="12700" cap="flat" cmpd="sng" algn="ctr">
                          <a:noFill/>
                          <a:prstDash val="solid"/>
                          <a:round/>
                          <a:headEnd type="none" w="med" len="med"/>
                          <a:tailEnd type="none" w="med" len="med"/>
                        </a:lnR>
                      </a:tcPr>
                    </a:tc>
                    <a:tc>
                      <a:txBody>
                        <a:bodyPr/>
                        <a:lstStyle/>
                        <a:p>
                          <a:endParaRPr lang="en-US"/>
                        </a:p>
                      </a:txBody>
                      <a:tcPr marL="11002" marR="11002" marT="11002" marB="0" anchor="b">
                        <a:lnL w="12700" cap="flat" cmpd="sng" algn="ctr">
                          <a:noFill/>
                          <a:prstDash val="solid"/>
                          <a:round/>
                          <a:headEnd type="none" w="med" len="med"/>
                          <a:tailEnd type="none" w="med" len="med"/>
                        </a:lnL>
                        <a:blipFill>
                          <a:blip r:embed="rId4"/>
                          <a:stretch>
                            <a:fillRect l="-74906" t="-322000" r="-100375" b="-48000"/>
                          </a:stretch>
                        </a:blipFill>
                      </a:tcPr>
                    </a:tc>
                    <a:tc>
                      <a:txBody>
                        <a:bodyPr/>
                        <a:lstStyle/>
                        <a:p>
                          <a:endParaRPr lang="en-US"/>
                        </a:p>
                      </a:txBody>
                      <a:tcPr marL="11002" marR="11002" marT="11002" marB="0" anchor="b">
                        <a:lnR w="12700" cap="flat" cmpd="sng" algn="ctr">
                          <a:noFill/>
                          <a:prstDash val="solid"/>
                          <a:round/>
                          <a:headEnd type="none" w="med" len="med"/>
                          <a:tailEnd type="none" w="med" len="med"/>
                        </a:lnR>
                        <a:blipFill>
                          <a:blip r:embed="rId4"/>
                          <a:stretch>
                            <a:fillRect l="-174906" t="-322000" r="-375" b="-48000"/>
                          </a:stretch>
                        </a:blipFill>
                      </a:tcPr>
                    </a:tc>
                    <a:extLst>
                      <a:ext uri="{0D108BD9-81ED-4DB2-BD59-A6C34878D82A}">
                        <a16:rowId xmlns:a16="http://schemas.microsoft.com/office/drawing/2014/main" val="2274823727"/>
                      </a:ext>
                    </a:extLst>
                  </a:tr>
                </a:tbl>
              </a:graphicData>
            </a:graphic>
          </p:graphicFrame>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2E4894EA-8CD2-4ED2-AA65-B2328ACB0BCF}"/>
                  </a:ext>
                </a:extLst>
              </p:cNvPr>
              <p:cNvSpPr txBox="1"/>
              <p:nvPr/>
            </p:nvSpPr>
            <p:spPr>
              <a:xfrm>
                <a:off x="0" y="4564062"/>
                <a:ext cx="5989637" cy="572464"/>
              </a:xfrm>
              <a:prstGeom prst="rect">
                <a:avLst/>
              </a:prstGeom>
              <a:noFill/>
            </p:spPr>
            <p:txBody>
              <a:bodyPr wrap="square" lIns="182880" tIns="146304" rIns="182880" bIns="146304" rtlCol="0">
                <a:spAutoFit/>
              </a:bodyPr>
              <a:lstStyle/>
              <a:p>
                <a:pPr algn="ctr">
                  <a:lnSpc>
                    <a:spcPct val="90000"/>
                  </a:lnSpc>
                  <a:spcAft>
                    <a:spcPts val="600"/>
                  </a:spcAft>
                </a:pPr>
                <a:r>
                  <a:rPr lang="en-US" sz="2000" dirty="0">
                    <a:gradFill>
                      <a:gsLst>
                        <a:gs pos="2917">
                          <a:schemeClr val="tx1"/>
                        </a:gs>
                        <a:gs pos="30000">
                          <a:schemeClr val="tx1"/>
                        </a:gs>
                      </a:gsLst>
                      <a:lin ang="5400000" scaled="0"/>
                    </a:gradFill>
                  </a:rPr>
                  <a:t>Model size: #</a:t>
                </a:r>
                <a:r>
                  <a:rPr lang="en-US" sz="2000" dirty="0" err="1">
                    <a:gradFill>
                      <a:gsLst>
                        <a:gs pos="2917">
                          <a:schemeClr val="tx1"/>
                        </a:gs>
                        <a:gs pos="30000">
                          <a:schemeClr val="tx1"/>
                        </a:gs>
                      </a:gsLst>
                      <a:lin ang="5400000" scaled="0"/>
                    </a:gradFill>
                  </a:rPr>
                  <a:t>params</a:t>
                </a:r>
                <a:r>
                  <a:rPr lang="en-US" sz="2000" dirty="0">
                    <a:gradFill>
                      <a:gsLst>
                        <a:gs pos="2917">
                          <a:schemeClr val="tx1"/>
                        </a:gs>
                        <a:gs pos="30000">
                          <a:schemeClr val="tx1"/>
                        </a:gs>
                      </a:gsLst>
                      <a:lin ang="5400000" scaled="0"/>
                    </a:gradFill>
                  </a:rPr>
                  <a:t> (</a:t>
                </a:r>
                <a14:m>
                  <m:oMath xmlns:m="http://schemas.openxmlformats.org/officeDocument/2006/math">
                    <m:r>
                      <a:rPr lang="en-US" altLang="zh-CN" sz="2000" i="1" smtClean="0">
                        <a:gradFill>
                          <a:gsLst>
                            <a:gs pos="2917">
                              <a:schemeClr val="tx1"/>
                            </a:gs>
                            <a:gs pos="30000">
                              <a:schemeClr val="tx1"/>
                            </a:gs>
                          </a:gsLst>
                          <a:lin ang="5400000" scaled="0"/>
                        </a:gradFill>
                        <a:latin typeface="Cambria Math" panose="02040503050406030204" pitchFamily="18" charset="0"/>
                        <a:ea typeface="Cambria Math" panose="02040503050406030204" pitchFamily="18" charset="0"/>
                      </a:rPr>
                      <m:t>×</m:t>
                    </m:r>
                    <m:sSup>
                      <m:sSupPr>
                        <m:ctrlPr>
                          <a:rPr lang="en-US" altLang="zh-CN" sz="2000" i="1" smtClean="0">
                            <a:gradFill>
                              <a:gsLst>
                                <a:gs pos="2917">
                                  <a:schemeClr val="tx1"/>
                                </a:gs>
                                <a:gs pos="30000">
                                  <a:schemeClr val="tx1"/>
                                </a:gs>
                              </a:gsLst>
                              <a:lin ang="5400000" scaled="0"/>
                            </a:gradFill>
                            <a:latin typeface="Cambria Math" panose="02040503050406030204" pitchFamily="18" charset="0"/>
                            <a:ea typeface="Cambria Math" panose="02040503050406030204" pitchFamily="18" charset="0"/>
                          </a:rPr>
                        </m:ctrlPr>
                      </m:sSupPr>
                      <m:e>
                        <m:r>
                          <a:rPr lang="en-US" altLang="zh-CN" sz="2000" i="1">
                            <a:gradFill>
                              <a:gsLst>
                                <a:gs pos="2917">
                                  <a:schemeClr val="tx1"/>
                                </a:gs>
                                <a:gs pos="30000">
                                  <a:schemeClr val="tx1"/>
                                </a:gs>
                              </a:gsLst>
                              <a:lin ang="5400000" scaled="0"/>
                            </a:gradFill>
                            <a:latin typeface="Cambria Math" panose="02040503050406030204" pitchFamily="18" charset="0"/>
                            <a:ea typeface="Cambria Math" panose="02040503050406030204" pitchFamily="18" charset="0"/>
                          </a:rPr>
                          <m:t>1</m:t>
                        </m:r>
                        <m:r>
                          <a:rPr lang="en-US" altLang="zh-CN" sz="2000" i="1" smtClean="0">
                            <a:gradFill>
                              <a:gsLst>
                                <a:gs pos="2917">
                                  <a:schemeClr val="tx1"/>
                                </a:gs>
                                <a:gs pos="30000">
                                  <a:schemeClr val="tx1"/>
                                </a:gs>
                              </a:gsLst>
                              <a:lin ang="5400000" scaled="0"/>
                            </a:gradFill>
                            <a:latin typeface="Cambria Math" panose="02040503050406030204" pitchFamily="18" charset="0"/>
                            <a:ea typeface="Cambria Math" panose="02040503050406030204" pitchFamily="18" charset="0"/>
                          </a:rPr>
                          <m:t>0</m:t>
                        </m:r>
                      </m:e>
                      <m:sup>
                        <m:r>
                          <a:rPr lang="en-US" altLang="zh-CN" sz="2000" i="1">
                            <a:gradFill>
                              <a:gsLst>
                                <a:gs pos="2917">
                                  <a:schemeClr val="tx1"/>
                                </a:gs>
                                <a:gs pos="30000">
                                  <a:schemeClr val="tx1"/>
                                </a:gs>
                              </a:gsLst>
                              <a:lin ang="5400000" scaled="0"/>
                            </a:gradFill>
                            <a:latin typeface="Cambria Math" panose="02040503050406030204" pitchFamily="18" charset="0"/>
                            <a:ea typeface="Cambria Math" panose="02040503050406030204" pitchFamily="18" charset="0"/>
                          </a:rPr>
                          <m:t>6</m:t>
                        </m:r>
                      </m:sup>
                    </m:sSup>
                  </m:oMath>
                </a14:m>
                <a:r>
                  <a:rPr lang="en-US" sz="2000" dirty="0">
                    <a:gradFill>
                      <a:gsLst>
                        <a:gs pos="2917">
                          <a:schemeClr val="tx1"/>
                        </a:gs>
                        <a:gs pos="30000">
                          <a:schemeClr val="tx1"/>
                        </a:gs>
                      </a:gsLst>
                      <a:lin ang="5400000" scaled="0"/>
                    </a:gradFill>
                  </a:rPr>
                  <a:t>)</a:t>
                </a:r>
              </a:p>
            </p:txBody>
          </p:sp>
        </mc:Choice>
        <mc:Fallback xmlns="">
          <p:sp>
            <p:nvSpPr>
              <p:cNvPr id="8" name="TextBox 7">
                <a:extLst>
                  <a:ext uri="{FF2B5EF4-FFF2-40B4-BE49-F238E27FC236}">
                    <a16:creationId xmlns:a16="http://schemas.microsoft.com/office/drawing/2014/main" id="{2E4894EA-8CD2-4ED2-AA65-B2328ACB0BCF}"/>
                  </a:ext>
                </a:extLst>
              </p:cNvPr>
              <p:cNvSpPr txBox="1">
                <a:spLocks noRot="1" noChangeAspect="1" noMove="1" noResize="1" noEditPoints="1" noAdjustHandles="1" noChangeArrowheads="1" noChangeShapeType="1" noTextEdit="1"/>
              </p:cNvSpPr>
              <p:nvPr/>
            </p:nvSpPr>
            <p:spPr>
              <a:xfrm>
                <a:off x="0" y="4564062"/>
                <a:ext cx="5989637" cy="572464"/>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9" name="Table 8">
                <a:extLst>
                  <a:ext uri="{FF2B5EF4-FFF2-40B4-BE49-F238E27FC236}">
                    <a16:creationId xmlns:a16="http://schemas.microsoft.com/office/drawing/2014/main" id="{6E9A3A8B-E749-46E4-A093-565C68574822}"/>
                  </a:ext>
                </a:extLst>
              </p:cNvPr>
              <p:cNvGraphicFramePr>
                <a:graphicFrameLocks noGrp="1"/>
              </p:cNvGraphicFramePr>
              <p:nvPr>
                <p:extLst/>
              </p:nvPr>
            </p:nvGraphicFramePr>
            <p:xfrm>
              <a:off x="7132637" y="5193638"/>
              <a:ext cx="4470400" cy="1217488"/>
            </p:xfrm>
            <a:graphic>
              <a:graphicData uri="http://schemas.openxmlformats.org/drawingml/2006/table">
                <a:tbl>
                  <a:tblPr firstRow="1" firstCol="1">
                    <a:tableStyleId>{9D7B26C5-4107-4FEC-AEDC-1716B250A1EF}</a:tableStyleId>
                  </a:tblPr>
                  <a:tblGrid>
                    <a:gridCol w="1219200">
                      <a:extLst>
                        <a:ext uri="{9D8B030D-6E8A-4147-A177-3AD203B41FA5}">
                          <a16:colId xmlns:a16="http://schemas.microsoft.com/office/drawing/2014/main" val="3908990729"/>
                        </a:ext>
                      </a:extLst>
                    </a:gridCol>
                    <a:gridCol w="1625600">
                      <a:extLst>
                        <a:ext uri="{9D8B030D-6E8A-4147-A177-3AD203B41FA5}">
                          <a16:colId xmlns:a16="http://schemas.microsoft.com/office/drawing/2014/main" val="389499926"/>
                        </a:ext>
                      </a:extLst>
                    </a:gridCol>
                    <a:gridCol w="1625600">
                      <a:extLst>
                        <a:ext uri="{9D8B030D-6E8A-4147-A177-3AD203B41FA5}">
                          <a16:colId xmlns:a16="http://schemas.microsoft.com/office/drawing/2014/main" val="4107779806"/>
                        </a:ext>
                      </a:extLst>
                    </a:gridCol>
                  </a:tblGrid>
                  <a:tr h="0">
                    <a:tc>
                      <a:txBody>
                        <a:bodyPr/>
                        <a:lstStyle/>
                        <a:p>
                          <a:pPr marL="0" marR="0" lvl="0" indent="0" algn="ctr" defTabSz="932742" rtl="0" eaLnBrk="1" fontAlgn="b" latinLnBrk="0" hangingPunct="1">
                            <a:lnSpc>
                              <a:spcPct val="100000"/>
                            </a:lnSpc>
                            <a:spcBef>
                              <a:spcPts val="0"/>
                            </a:spcBef>
                            <a:spcAft>
                              <a:spcPts val="0"/>
                            </a:spcAft>
                            <a:buClrTx/>
                            <a:buSzTx/>
                            <a:buFontTx/>
                            <a:buNone/>
                            <a:tabLst/>
                            <a:defRPr/>
                          </a:pPr>
                          <a:r>
                            <a:rPr lang="en-US" sz="1900" b="1" i="0" u="none" strike="noStrike" kern="1200" dirty="0">
                              <a:solidFill>
                                <a:srgbClr val="000000"/>
                              </a:solidFill>
                              <a:effectLst/>
                              <a:latin typeface="Calibri" panose="020F0502020204030204" pitchFamily="34" charset="0"/>
                              <a:ea typeface="+mn-ea"/>
                              <a:cs typeface="+mn-cs"/>
                            </a:rPr>
                            <a:t>depth</a:t>
                          </a:r>
                        </a:p>
                      </a:txBody>
                      <a:tcPr marL="11002" marR="11002" marT="11002" marB="0" anchor="b">
                        <a:lnR w="12700" cap="flat" cmpd="sng" algn="ctr">
                          <a:noFill/>
                          <a:prstDash val="solid"/>
                          <a:round/>
                          <a:headEnd type="none" w="med" len="med"/>
                          <a:tailEnd type="none" w="med" len="med"/>
                        </a:lnR>
                      </a:tcPr>
                    </a:tc>
                    <a:tc>
                      <a:txBody>
                        <a:bodyPr/>
                        <a:lstStyle/>
                        <a:p>
                          <a:pPr marL="0" algn="ctr" defTabSz="932742" rtl="0" eaLnBrk="1" fontAlgn="b" latinLnBrk="0" hangingPunct="1"/>
                          <a:r>
                            <a:rPr lang="en-US" altLang="zh-CN" sz="1900" b="1" i="0" u="none" strike="noStrike" kern="1200" dirty="0">
                              <a:solidFill>
                                <a:srgbClr val="000000"/>
                              </a:solidFill>
                              <a:effectLst/>
                              <a:latin typeface="Calibri" panose="020F0502020204030204" pitchFamily="34" charset="0"/>
                              <a:ea typeface="+mn-ea"/>
                              <a:cs typeface="+mn-cs"/>
                            </a:rPr>
                            <a:t>RegConv-18</a:t>
                          </a:r>
                          <a:endParaRPr lang="en-US" sz="1900" b="1" i="0" u="none" strike="noStrike" kern="1200" dirty="0">
                            <a:solidFill>
                              <a:srgbClr val="000000"/>
                            </a:solidFill>
                            <a:effectLst/>
                            <a:latin typeface="Calibri" panose="020F0502020204030204" pitchFamily="34" charset="0"/>
                            <a:ea typeface="+mn-ea"/>
                            <a:cs typeface="+mn-cs"/>
                          </a:endParaRPr>
                        </a:p>
                      </a:txBody>
                      <a:tcPr marL="11002" marR="11002" marT="11002" marB="0" anchor="b">
                        <a:lnL w="12700" cap="flat" cmpd="sng" algn="ctr">
                          <a:noFill/>
                          <a:prstDash val="solid"/>
                          <a:round/>
                          <a:headEnd type="none" w="med" len="med"/>
                          <a:tailEnd type="none" w="med" len="med"/>
                        </a:lnL>
                      </a:tcPr>
                    </a:tc>
                    <a:tc>
                      <a:txBody>
                        <a:bodyPr/>
                        <a:lstStyle/>
                        <a:p>
                          <a:pPr marL="0" algn="ctr" defTabSz="932742" rtl="0" eaLnBrk="1" fontAlgn="b" latinLnBrk="0" hangingPunct="1"/>
                          <a:r>
                            <a:rPr lang="en-US" sz="1900" b="1" i="0" u="none" strike="noStrike" kern="1200" dirty="0">
                              <a:solidFill>
                                <a:srgbClr val="7030A0"/>
                              </a:solidFill>
                              <a:effectLst/>
                              <a:latin typeface="Calibri" panose="020F0502020204030204" pitchFamily="34" charset="0"/>
                              <a:ea typeface="+mn-ea"/>
                              <a:cs typeface="+mn-cs"/>
                            </a:rPr>
                            <a:t>IGC</a:t>
                          </a:r>
                        </a:p>
                      </a:txBody>
                      <a:tcPr marL="11002" marR="11002" marT="11002" marB="0" anchor="b">
                        <a:lnR w="12700" cap="flat" cmpd="sng" algn="ctr">
                          <a:noFill/>
                          <a:prstDash val="solid"/>
                          <a:round/>
                          <a:headEnd type="none" w="med" len="med"/>
                          <a:tailEnd type="none" w="med" len="med"/>
                        </a:lnR>
                      </a:tcPr>
                    </a:tc>
                    <a:extLst>
                      <a:ext uri="{0D108BD9-81ED-4DB2-BD59-A6C34878D82A}">
                        <a16:rowId xmlns:a16="http://schemas.microsoft.com/office/drawing/2014/main" val="3304990015"/>
                      </a:ext>
                    </a:extLst>
                  </a:tr>
                  <a:tr h="300562">
                    <a:tc>
                      <a:txBody>
                        <a:bodyPr/>
                        <a:lstStyle/>
                        <a:p>
                          <a:pPr algn="ctr" fontAlgn="b"/>
                          <a:r>
                            <a:rPr lang="en-US" sz="1900" b="0" i="0" u="none" strike="noStrike" kern="1200" dirty="0">
                              <a:solidFill>
                                <a:srgbClr val="000000"/>
                              </a:solidFill>
                              <a:effectLst/>
                              <a:latin typeface="Calibri" panose="020F0502020204030204" pitchFamily="34" charset="0"/>
                              <a:ea typeface="+mn-ea"/>
                              <a:cs typeface="+mn-cs"/>
                            </a:rPr>
                            <a:t>20</a:t>
                          </a:r>
                        </a:p>
                      </a:txBody>
                      <a:tcPr marL="11002" marR="11002" marT="11002" marB="0" anchor="b">
                        <a:lnR w="12700" cap="flat" cmpd="sng" algn="ctr">
                          <a:noFill/>
                          <a:prstDash val="solid"/>
                          <a:round/>
                          <a:headEnd type="none" w="med" len="med"/>
                          <a:tailEnd type="none" w="med" len="med"/>
                        </a:lnR>
                      </a:tcPr>
                    </a:tc>
                    <a:tc>
                      <a:txBody>
                        <a:bodyPr/>
                        <a:lstStyle/>
                        <a:p>
                          <a:pPr marL="0" marR="0" lvl="0" indent="0" algn="ctr" defTabSz="932742" rtl="0" eaLnBrk="1" fontAlgn="b"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ea typeface="Cambria Math" panose="02040503050406030204" pitchFamily="18" charset="0"/>
                                  </a:rPr>
                                  <m:t>0.51</m:t>
                                </m:r>
                              </m:oMath>
                            </m:oMathPara>
                          </a14:m>
                          <a:endParaRPr lang="en-US" sz="1800" b="0" i="0" u="none" strike="noStrike" kern="1200" dirty="0">
                            <a:solidFill>
                              <a:srgbClr val="000000"/>
                            </a:solidFill>
                            <a:effectLst/>
                            <a:latin typeface="Calibri" panose="020F0502020204030204" pitchFamily="34" charset="0"/>
                            <a:ea typeface="+mn-ea"/>
                            <a:cs typeface="+mn-cs"/>
                          </a:endParaRPr>
                        </a:p>
                      </a:txBody>
                      <a:tcPr marL="11002" marR="11002" marT="11002" marB="0" anchor="b">
                        <a:lnL w="12700" cap="flat" cmpd="sng" algn="ctr">
                          <a:noFill/>
                          <a:prstDash val="solid"/>
                          <a:round/>
                          <a:headEnd type="none" w="med" len="med"/>
                          <a:tailEnd type="none" w="med" len="med"/>
                        </a:lnL>
                      </a:tcPr>
                    </a:tc>
                    <a:tc>
                      <a:txBody>
                        <a:bodyPr/>
                        <a:lstStyle/>
                        <a:p>
                          <a:pPr marL="0" marR="0" lvl="0" indent="0" algn="ctr" defTabSz="932742" rtl="0" eaLnBrk="1" fontAlgn="b"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2000" b="0" i="0" u="none" strike="noStrike" kern="1200" smtClean="0">
                                    <a:solidFill>
                                      <a:srgbClr val="7030A0"/>
                                    </a:solidFill>
                                    <a:effectLst/>
                                    <a:latin typeface="Cambria Math" panose="02040503050406030204" pitchFamily="18" charset="0"/>
                                    <a:ea typeface="Cambria Math" panose="02040503050406030204" pitchFamily="18" charset="0"/>
                                    <a:cs typeface="+mn-cs"/>
                                  </a:rPr>
                                  <m:t>0.29</m:t>
                                </m:r>
                              </m:oMath>
                            </m:oMathPara>
                          </a14:m>
                          <a:endParaRPr lang="en-US" sz="1900" b="0" i="0" u="none" strike="noStrike" kern="1200" dirty="0">
                            <a:solidFill>
                              <a:srgbClr val="7030A0"/>
                            </a:solidFill>
                            <a:effectLst/>
                            <a:latin typeface="Calibri" panose="020F0502020204030204" pitchFamily="34" charset="0"/>
                            <a:ea typeface="+mn-ea"/>
                            <a:cs typeface="+mn-cs"/>
                          </a:endParaRPr>
                        </a:p>
                      </a:txBody>
                      <a:tcPr marL="11002" marR="11002" marT="11002" marB="0" anchor="b">
                        <a:lnR w="12700" cap="flat" cmpd="sng" algn="ctr">
                          <a:noFill/>
                          <a:prstDash val="solid"/>
                          <a:round/>
                          <a:headEnd type="none" w="med" len="med"/>
                          <a:tailEnd type="none" w="med" len="med"/>
                        </a:lnR>
                      </a:tcPr>
                    </a:tc>
                    <a:extLst>
                      <a:ext uri="{0D108BD9-81ED-4DB2-BD59-A6C34878D82A}">
                        <a16:rowId xmlns:a16="http://schemas.microsoft.com/office/drawing/2014/main" val="3877857306"/>
                      </a:ext>
                    </a:extLst>
                  </a:tr>
                  <a:tr h="194810">
                    <a:tc>
                      <a:txBody>
                        <a:bodyPr/>
                        <a:lstStyle/>
                        <a:p>
                          <a:pPr algn="ctr" fontAlgn="b"/>
                          <a:r>
                            <a:rPr lang="en-US" sz="1900" b="0" i="0" u="none" strike="noStrike" kern="1200" dirty="0">
                              <a:solidFill>
                                <a:srgbClr val="000000"/>
                              </a:solidFill>
                              <a:effectLst/>
                              <a:latin typeface="Calibri" panose="020F0502020204030204" pitchFamily="34" charset="0"/>
                              <a:ea typeface="+mn-ea"/>
                              <a:cs typeface="+mn-cs"/>
                            </a:rPr>
                            <a:t>38</a:t>
                          </a:r>
                        </a:p>
                      </a:txBody>
                      <a:tcPr marL="11002" marR="11002" marT="11002" marB="0" anchor="b">
                        <a:lnR w="12700" cap="flat" cmpd="sng" algn="ctr">
                          <a:noFill/>
                          <a:prstDash val="solid"/>
                          <a:round/>
                          <a:headEnd type="none" w="med" len="med"/>
                          <a:tailEnd type="none" w="med" len="med"/>
                        </a:lnR>
                      </a:tcPr>
                    </a:tc>
                    <a:tc>
                      <a:txBody>
                        <a:bodyPr/>
                        <a:lstStyle/>
                        <a:p>
                          <a:pPr marL="0" marR="0" lvl="0" indent="0" algn="ctr" defTabSz="932742" rtl="0" eaLnBrk="1" fontAlgn="b"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ea typeface="Cambria Math" panose="02040503050406030204" pitchFamily="18" charset="0"/>
                                  </a:rPr>
                                  <m:t>1.1</m:t>
                                </m:r>
                              </m:oMath>
                            </m:oMathPara>
                          </a14:m>
                          <a:endParaRPr lang="en-US" sz="1900" b="0" i="0" u="none" strike="noStrike" kern="1200" dirty="0">
                            <a:solidFill>
                              <a:srgbClr val="000000"/>
                            </a:solidFill>
                            <a:effectLst/>
                            <a:latin typeface="Calibri" panose="020F0502020204030204" pitchFamily="34" charset="0"/>
                            <a:ea typeface="+mn-ea"/>
                            <a:cs typeface="+mn-cs"/>
                          </a:endParaRPr>
                        </a:p>
                      </a:txBody>
                      <a:tcPr marL="11002" marR="11002" marT="11002" marB="0" anchor="b">
                        <a:lnL w="12700" cap="flat" cmpd="sng" algn="ctr">
                          <a:noFill/>
                          <a:prstDash val="solid"/>
                          <a:round/>
                          <a:headEnd type="none" w="med" len="med"/>
                          <a:tailEnd type="none" w="med" len="med"/>
                        </a:lnL>
                      </a:tcPr>
                    </a:tc>
                    <a:tc>
                      <a:txBody>
                        <a:bodyPr/>
                        <a:lstStyle/>
                        <a:p>
                          <a:pPr marL="0" marR="0" lvl="0" indent="0" algn="ctr" defTabSz="932742" rtl="0" eaLnBrk="1" fontAlgn="b"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800" b="0" i="1" smtClean="0">
                                    <a:solidFill>
                                      <a:srgbClr val="7030A0"/>
                                    </a:solidFill>
                                    <a:latin typeface="Cambria Math" panose="02040503050406030204" pitchFamily="18" charset="0"/>
                                    <a:ea typeface="Cambria Math" panose="02040503050406030204" pitchFamily="18" charset="0"/>
                                  </a:rPr>
                                  <m:t>0.57</m:t>
                                </m:r>
                              </m:oMath>
                            </m:oMathPara>
                          </a14:m>
                          <a:endParaRPr lang="en-US" sz="1900" b="0" i="0" u="none" strike="noStrike" kern="1200" dirty="0">
                            <a:solidFill>
                              <a:srgbClr val="7030A0"/>
                            </a:solidFill>
                            <a:effectLst/>
                            <a:latin typeface="Calibri" panose="020F0502020204030204" pitchFamily="34" charset="0"/>
                            <a:ea typeface="+mn-ea"/>
                            <a:cs typeface="+mn-cs"/>
                          </a:endParaRPr>
                        </a:p>
                      </a:txBody>
                      <a:tcPr marL="11002" marR="11002" marT="11002" marB="0" anchor="b">
                        <a:lnR w="12700" cap="flat" cmpd="sng" algn="ctr">
                          <a:noFill/>
                          <a:prstDash val="solid"/>
                          <a:round/>
                          <a:headEnd type="none" w="med" len="med"/>
                          <a:tailEnd type="none" w="med" len="med"/>
                        </a:lnR>
                      </a:tcPr>
                    </a:tc>
                    <a:extLst>
                      <a:ext uri="{0D108BD9-81ED-4DB2-BD59-A6C34878D82A}">
                        <a16:rowId xmlns:a16="http://schemas.microsoft.com/office/drawing/2014/main" val="2252438060"/>
                      </a:ext>
                    </a:extLst>
                  </a:tr>
                  <a:tr h="300562">
                    <a:tc>
                      <a:txBody>
                        <a:bodyPr/>
                        <a:lstStyle/>
                        <a:p>
                          <a:pPr algn="ctr" fontAlgn="b"/>
                          <a:r>
                            <a:rPr lang="en-US" sz="1900" b="0" i="0" u="none" strike="noStrike" kern="1200" dirty="0">
                              <a:solidFill>
                                <a:srgbClr val="000000"/>
                              </a:solidFill>
                              <a:effectLst/>
                              <a:latin typeface="Calibri" panose="020F0502020204030204" pitchFamily="34" charset="0"/>
                              <a:ea typeface="+mn-ea"/>
                              <a:cs typeface="+mn-cs"/>
                            </a:rPr>
                            <a:t>62</a:t>
                          </a:r>
                        </a:p>
                      </a:txBody>
                      <a:tcPr marL="11002" marR="11002" marT="11002" marB="0" anchor="b">
                        <a:lnR w="12700" cap="flat" cmpd="sng" algn="ctr">
                          <a:noFill/>
                          <a:prstDash val="solid"/>
                          <a:round/>
                          <a:headEnd type="none" w="med" len="med"/>
                          <a:tailEnd type="none" w="med" len="med"/>
                        </a:lnR>
                      </a:tcPr>
                    </a:tc>
                    <a:tc>
                      <a:txBody>
                        <a:bodyPr/>
                        <a:lstStyle/>
                        <a:p>
                          <a:pPr marL="0" marR="0" lvl="0" indent="0" algn="ctr" defTabSz="932742" rtl="0" eaLnBrk="1" fontAlgn="b"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ea typeface="Cambria Math" panose="02040503050406030204" pitchFamily="18" charset="0"/>
                                  </a:rPr>
                                  <m:t>1.7</m:t>
                                </m:r>
                              </m:oMath>
                            </m:oMathPara>
                          </a14:m>
                          <a:endParaRPr lang="en-US" sz="1900" b="0" i="0" u="none" strike="noStrike" kern="1200" dirty="0">
                            <a:solidFill>
                              <a:srgbClr val="000000"/>
                            </a:solidFill>
                            <a:effectLst/>
                            <a:latin typeface="Calibri" panose="020F0502020204030204" pitchFamily="34" charset="0"/>
                            <a:ea typeface="+mn-ea"/>
                            <a:cs typeface="+mn-cs"/>
                          </a:endParaRPr>
                        </a:p>
                      </a:txBody>
                      <a:tcPr marL="11002" marR="11002" marT="11002" marB="0" anchor="b">
                        <a:lnL w="12700" cap="flat" cmpd="sng" algn="ctr">
                          <a:noFill/>
                          <a:prstDash val="solid"/>
                          <a:round/>
                          <a:headEnd type="none" w="med" len="med"/>
                          <a:tailEnd type="none" w="med" len="med"/>
                        </a:lnL>
                      </a:tcPr>
                    </a:tc>
                    <a:tc>
                      <a:txBody>
                        <a:bodyPr/>
                        <a:lstStyle/>
                        <a:p>
                          <a:pPr marL="0" marR="0" lvl="0" indent="0" algn="ctr" defTabSz="932742" rtl="0" eaLnBrk="1" fontAlgn="b"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1800" b="0" i="0" u="none" strike="noStrike" kern="1200" smtClean="0">
                                    <a:solidFill>
                                      <a:srgbClr val="7030A0"/>
                                    </a:solidFill>
                                    <a:effectLst/>
                                    <a:latin typeface="Cambria Math" panose="02040503050406030204" pitchFamily="18" charset="0"/>
                                    <a:ea typeface="Cambria Math" panose="02040503050406030204" pitchFamily="18" charset="0"/>
                                    <a:cs typeface="+mn-cs"/>
                                  </a:rPr>
                                  <m:t>0</m:t>
                                </m:r>
                                <m:r>
                                  <a:rPr lang="en-US" altLang="zh-CN" sz="1800" b="0" i="1" u="none" strike="noStrike" kern="1200" smtClean="0">
                                    <a:solidFill>
                                      <a:srgbClr val="7030A0"/>
                                    </a:solidFill>
                                    <a:effectLst/>
                                    <a:latin typeface="Cambria Math" panose="02040503050406030204" pitchFamily="18" charset="0"/>
                                    <a:ea typeface="Cambria Math" panose="02040503050406030204" pitchFamily="18" charset="0"/>
                                    <a:cs typeface="+mn-cs"/>
                                  </a:rPr>
                                  <m:t>.95</m:t>
                                </m:r>
                              </m:oMath>
                            </m:oMathPara>
                          </a14:m>
                          <a:endParaRPr lang="en-US" sz="1900" b="0" i="0" u="none" strike="noStrike" kern="1200" dirty="0">
                            <a:solidFill>
                              <a:srgbClr val="7030A0"/>
                            </a:solidFill>
                            <a:effectLst/>
                            <a:latin typeface="Calibri" panose="020F0502020204030204" pitchFamily="34" charset="0"/>
                            <a:ea typeface="+mn-ea"/>
                            <a:cs typeface="+mn-cs"/>
                          </a:endParaRPr>
                        </a:p>
                      </a:txBody>
                      <a:tcPr marL="11002" marR="11002" marT="11002" marB="0" anchor="b">
                        <a:lnR w="12700" cap="flat" cmpd="sng" algn="ctr">
                          <a:noFill/>
                          <a:prstDash val="solid"/>
                          <a:round/>
                          <a:headEnd type="none" w="med" len="med"/>
                          <a:tailEnd type="none" w="med" len="med"/>
                        </a:lnR>
                      </a:tcPr>
                    </a:tc>
                    <a:extLst>
                      <a:ext uri="{0D108BD9-81ED-4DB2-BD59-A6C34878D82A}">
                        <a16:rowId xmlns:a16="http://schemas.microsoft.com/office/drawing/2014/main" val="2274823727"/>
                      </a:ext>
                    </a:extLst>
                  </a:tr>
                </a:tbl>
              </a:graphicData>
            </a:graphic>
          </p:graphicFrame>
        </mc:Choice>
        <mc:Fallback xmlns="">
          <p:graphicFrame>
            <p:nvGraphicFramePr>
              <p:cNvPr id="9" name="Table 8">
                <a:extLst>
                  <a:ext uri="{FF2B5EF4-FFF2-40B4-BE49-F238E27FC236}">
                    <a16:creationId xmlns:a16="http://schemas.microsoft.com/office/drawing/2014/main" id="{6E9A3A8B-E749-46E4-A093-565C68574822}"/>
                  </a:ext>
                </a:extLst>
              </p:cNvPr>
              <p:cNvGraphicFramePr>
                <a:graphicFrameLocks noGrp="1"/>
              </p:cNvGraphicFramePr>
              <p:nvPr>
                <p:extLst>
                  <p:ext uri="{D42A27DB-BD31-4B8C-83A1-F6EECF244321}">
                    <p14:modId xmlns:p14="http://schemas.microsoft.com/office/powerpoint/2010/main" val="580767248"/>
                  </p:ext>
                </p:extLst>
              </p:nvPr>
            </p:nvGraphicFramePr>
            <p:xfrm>
              <a:off x="7132637" y="5193638"/>
              <a:ext cx="4470400" cy="1217488"/>
            </p:xfrm>
            <a:graphic>
              <a:graphicData uri="http://schemas.openxmlformats.org/drawingml/2006/table">
                <a:tbl>
                  <a:tblPr firstRow="1" firstCol="1">
                    <a:tableStyleId>{9D7B26C5-4107-4FEC-AEDC-1716B250A1EF}</a:tableStyleId>
                  </a:tblPr>
                  <a:tblGrid>
                    <a:gridCol w="1219200">
                      <a:extLst>
                        <a:ext uri="{9D8B030D-6E8A-4147-A177-3AD203B41FA5}">
                          <a16:colId xmlns:a16="http://schemas.microsoft.com/office/drawing/2014/main" val="3908990729"/>
                        </a:ext>
                      </a:extLst>
                    </a:gridCol>
                    <a:gridCol w="1625600">
                      <a:extLst>
                        <a:ext uri="{9D8B030D-6E8A-4147-A177-3AD203B41FA5}">
                          <a16:colId xmlns:a16="http://schemas.microsoft.com/office/drawing/2014/main" val="389499926"/>
                        </a:ext>
                      </a:extLst>
                    </a:gridCol>
                    <a:gridCol w="1625600">
                      <a:extLst>
                        <a:ext uri="{9D8B030D-6E8A-4147-A177-3AD203B41FA5}">
                          <a16:colId xmlns:a16="http://schemas.microsoft.com/office/drawing/2014/main" val="4107779806"/>
                        </a:ext>
                      </a:extLst>
                    </a:gridCol>
                  </a:tblGrid>
                  <a:tr h="300562">
                    <a:tc>
                      <a:txBody>
                        <a:bodyPr/>
                        <a:lstStyle/>
                        <a:p>
                          <a:pPr marL="0" marR="0" lvl="0" indent="0" algn="ctr" defTabSz="932742" rtl="0" eaLnBrk="1" fontAlgn="b" latinLnBrk="0" hangingPunct="1">
                            <a:lnSpc>
                              <a:spcPct val="100000"/>
                            </a:lnSpc>
                            <a:spcBef>
                              <a:spcPts val="0"/>
                            </a:spcBef>
                            <a:spcAft>
                              <a:spcPts val="0"/>
                            </a:spcAft>
                            <a:buClrTx/>
                            <a:buSzTx/>
                            <a:buFontTx/>
                            <a:buNone/>
                            <a:tabLst/>
                            <a:defRPr/>
                          </a:pPr>
                          <a:r>
                            <a:rPr lang="en-US" sz="1900" b="1" i="0" u="none" strike="noStrike" kern="1200" dirty="0">
                              <a:solidFill>
                                <a:srgbClr val="000000"/>
                              </a:solidFill>
                              <a:effectLst/>
                              <a:latin typeface="Calibri" panose="020F0502020204030204" pitchFamily="34" charset="0"/>
                              <a:ea typeface="+mn-ea"/>
                              <a:cs typeface="+mn-cs"/>
                            </a:rPr>
                            <a:t>depth</a:t>
                          </a:r>
                        </a:p>
                      </a:txBody>
                      <a:tcPr marL="11002" marR="11002" marT="11002" marB="0" anchor="b">
                        <a:lnR w="12700" cap="flat" cmpd="sng" algn="ctr">
                          <a:noFill/>
                          <a:prstDash val="solid"/>
                          <a:round/>
                          <a:headEnd type="none" w="med" len="med"/>
                          <a:tailEnd type="none" w="med" len="med"/>
                        </a:lnR>
                      </a:tcPr>
                    </a:tc>
                    <a:tc>
                      <a:txBody>
                        <a:bodyPr/>
                        <a:lstStyle/>
                        <a:p>
                          <a:pPr marL="0" algn="ctr" defTabSz="932742" rtl="0" eaLnBrk="1" fontAlgn="b" latinLnBrk="0" hangingPunct="1"/>
                          <a:r>
                            <a:rPr lang="en-US" altLang="zh-CN" sz="1900" b="1" i="0" u="none" strike="noStrike" kern="1200" dirty="0">
                              <a:solidFill>
                                <a:srgbClr val="000000"/>
                              </a:solidFill>
                              <a:effectLst/>
                              <a:latin typeface="Calibri" panose="020F0502020204030204" pitchFamily="34" charset="0"/>
                              <a:ea typeface="+mn-ea"/>
                              <a:cs typeface="+mn-cs"/>
                            </a:rPr>
                            <a:t>RegConv-18</a:t>
                          </a:r>
                          <a:endParaRPr lang="en-US" sz="1900" b="1" i="0" u="none" strike="noStrike" kern="1200" dirty="0">
                            <a:solidFill>
                              <a:srgbClr val="000000"/>
                            </a:solidFill>
                            <a:effectLst/>
                            <a:latin typeface="Calibri" panose="020F0502020204030204" pitchFamily="34" charset="0"/>
                            <a:ea typeface="+mn-ea"/>
                            <a:cs typeface="+mn-cs"/>
                          </a:endParaRPr>
                        </a:p>
                      </a:txBody>
                      <a:tcPr marL="11002" marR="11002" marT="11002" marB="0" anchor="b">
                        <a:lnL w="12700" cap="flat" cmpd="sng" algn="ctr">
                          <a:noFill/>
                          <a:prstDash val="solid"/>
                          <a:round/>
                          <a:headEnd type="none" w="med" len="med"/>
                          <a:tailEnd type="none" w="med" len="med"/>
                        </a:lnL>
                      </a:tcPr>
                    </a:tc>
                    <a:tc>
                      <a:txBody>
                        <a:bodyPr/>
                        <a:lstStyle/>
                        <a:p>
                          <a:pPr marL="0" algn="ctr" defTabSz="932742" rtl="0" eaLnBrk="1" fontAlgn="b" latinLnBrk="0" hangingPunct="1"/>
                          <a:r>
                            <a:rPr lang="en-US" sz="1900" b="1" i="0" u="none" strike="noStrike" kern="1200" dirty="0">
                              <a:solidFill>
                                <a:srgbClr val="7030A0"/>
                              </a:solidFill>
                              <a:effectLst/>
                              <a:latin typeface="Calibri" panose="020F0502020204030204" pitchFamily="34" charset="0"/>
                              <a:ea typeface="+mn-ea"/>
                              <a:cs typeface="+mn-cs"/>
                            </a:rPr>
                            <a:t>IGC</a:t>
                          </a:r>
                        </a:p>
                      </a:txBody>
                      <a:tcPr marL="11002" marR="11002" marT="11002" marB="0" anchor="b">
                        <a:lnR w="12700" cap="flat" cmpd="sng" algn="ctr">
                          <a:noFill/>
                          <a:prstDash val="solid"/>
                          <a:round/>
                          <a:headEnd type="none" w="med" len="med"/>
                          <a:tailEnd type="none" w="med" len="med"/>
                        </a:lnR>
                      </a:tcPr>
                    </a:tc>
                    <a:extLst>
                      <a:ext uri="{0D108BD9-81ED-4DB2-BD59-A6C34878D82A}">
                        <a16:rowId xmlns:a16="http://schemas.microsoft.com/office/drawing/2014/main" val="3304990015"/>
                      </a:ext>
                    </a:extLst>
                  </a:tr>
                  <a:tr h="315802">
                    <a:tc>
                      <a:txBody>
                        <a:bodyPr/>
                        <a:lstStyle/>
                        <a:p>
                          <a:pPr algn="ctr" fontAlgn="b"/>
                          <a:r>
                            <a:rPr lang="en-US" sz="1900" b="0" i="0" u="none" strike="noStrike" kern="1200" dirty="0">
                              <a:solidFill>
                                <a:srgbClr val="000000"/>
                              </a:solidFill>
                              <a:effectLst/>
                              <a:latin typeface="Calibri" panose="020F0502020204030204" pitchFamily="34" charset="0"/>
                              <a:ea typeface="+mn-ea"/>
                              <a:cs typeface="+mn-cs"/>
                            </a:rPr>
                            <a:t>20</a:t>
                          </a:r>
                        </a:p>
                      </a:txBody>
                      <a:tcPr marL="11002" marR="11002" marT="11002" marB="0" anchor="b">
                        <a:lnR w="12700" cap="flat" cmpd="sng" algn="ctr">
                          <a:noFill/>
                          <a:prstDash val="solid"/>
                          <a:round/>
                          <a:headEnd type="none" w="med" len="med"/>
                          <a:tailEnd type="none" w="med" len="med"/>
                        </a:lnR>
                      </a:tcPr>
                    </a:tc>
                    <a:tc>
                      <a:txBody>
                        <a:bodyPr/>
                        <a:lstStyle/>
                        <a:p>
                          <a:endParaRPr lang="en-US"/>
                        </a:p>
                      </a:txBody>
                      <a:tcPr marL="11002" marR="11002" marT="11002" marB="0" anchor="b">
                        <a:lnL w="12700" cap="flat" cmpd="sng" algn="ctr">
                          <a:noFill/>
                          <a:prstDash val="solid"/>
                          <a:round/>
                          <a:headEnd type="none" w="med" len="med"/>
                          <a:tailEnd type="none" w="med" len="med"/>
                        </a:lnL>
                        <a:blipFill>
                          <a:blip r:embed="rId6"/>
                          <a:stretch>
                            <a:fillRect l="-74906" t="-115385" r="-100375" b="-238462"/>
                          </a:stretch>
                        </a:blipFill>
                      </a:tcPr>
                    </a:tc>
                    <a:tc>
                      <a:txBody>
                        <a:bodyPr/>
                        <a:lstStyle/>
                        <a:p>
                          <a:endParaRPr lang="en-US"/>
                        </a:p>
                      </a:txBody>
                      <a:tcPr marL="11002" marR="11002" marT="11002" marB="0" anchor="b">
                        <a:lnR w="12700" cap="flat" cmpd="sng" algn="ctr">
                          <a:noFill/>
                          <a:prstDash val="solid"/>
                          <a:round/>
                          <a:headEnd type="none" w="med" len="med"/>
                          <a:tailEnd type="none" w="med" len="med"/>
                        </a:lnR>
                        <a:blipFill>
                          <a:blip r:embed="rId6"/>
                          <a:stretch>
                            <a:fillRect l="-174906" t="-115385" r="-375" b="-238462"/>
                          </a:stretch>
                        </a:blipFill>
                      </a:tcPr>
                    </a:tc>
                    <a:extLst>
                      <a:ext uri="{0D108BD9-81ED-4DB2-BD59-A6C34878D82A}">
                        <a16:rowId xmlns:a16="http://schemas.microsoft.com/office/drawing/2014/main" val="3877857306"/>
                      </a:ext>
                    </a:extLst>
                  </a:tr>
                  <a:tr h="300562">
                    <a:tc>
                      <a:txBody>
                        <a:bodyPr/>
                        <a:lstStyle/>
                        <a:p>
                          <a:pPr algn="ctr" fontAlgn="b"/>
                          <a:r>
                            <a:rPr lang="en-US" sz="1900" b="0" i="0" u="none" strike="noStrike" kern="1200" dirty="0">
                              <a:solidFill>
                                <a:srgbClr val="000000"/>
                              </a:solidFill>
                              <a:effectLst/>
                              <a:latin typeface="Calibri" panose="020F0502020204030204" pitchFamily="34" charset="0"/>
                              <a:ea typeface="+mn-ea"/>
                              <a:cs typeface="+mn-cs"/>
                            </a:rPr>
                            <a:t>38</a:t>
                          </a:r>
                        </a:p>
                      </a:txBody>
                      <a:tcPr marL="11002" marR="11002" marT="11002" marB="0" anchor="b">
                        <a:lnR w="12700" cap="flat" cmpd="sng" algn="ctr">
                          <a:noFill/>
                          <a:prstDash val="solid"/>
                          <a:round/>
                          <a:headEnd type="none" w="med" len="med"/>
                          <a:tailEnd type="none" w="med" len="med"/>
                        </a:lnR>
                      </a:tcPr>
                    </a:tc>
                    <a:tc>
                      <a:txBody>
                        <a:bodyPr/>
                        <a:lstStyle/>
                        <a:p>
                          <a:endParaRPr lang="en-US"/>
                        </a:p>
                      </a:txBody>
                      <a:tcPr marL="11002" marR="11002" marT="11002" marB="0" anchor="b">
                        <a:lnL w="12700" cap="flat" cmpd="sng" algn="ctr">
                          <a:noFill/>
                          <a:prstDash val="solid"/>
                          <a:round/>
                          <a:headEnd type="none" w="med" len="med"/>
                          <a:tailEnd type="none" w="med" len="med"/>
                        </a:lnL>
                        <a:blipFill>
                          <a:blip r:embed="rId6"/>
                          <a:stretch>
                            <a:fillRect l="-74906" t="-228571" r="-100375" b="-153061"/>
                          </a:stretch>
                        </a:blipFill>
                      </a:tcPr>
                    </a:tc>
                    <a:tc>
                      <a:txBody>
                        <a:bodyPr/>
                        <a:lstStyle/>
                        <a:p>
                          <a:endParaRPr lang="en-US"/>
                        </a:p>
                      </a:txBody>
                      <a:tcPr marL="11002" marR="11002" marT="11002" marB="0" anchor="b">
                        <a:lnR w="12700" cap="flat" cmpd="sng" algn="ctr">
                          <a:noFill/>
                          <a:prstDash val="solid"/>
                          <a:round/>
                          <a:headEnd type="none" w="med" len="med"/>
                          <a:tailEnd type="none" w="med" len="med"/>
                        </a:lnR>
                        <a:blipFill>
                          <a:blip r:embed="rId6"/>
                          <a:stretch>
                            <a:fillRect l="-174906" t="-228571" r="-375" b="-153061"/>
                          </a:stretch>
                        </a:blipFill>
                      </a:tcPr>
                    </a:tc>
                    <a:extLst>
                      <a:ext uri="{0D108BD9-81ED-4DB2-BD59-A6C34878D82A}">
                        <a16:rowId xmlns:a16="http://schemas.microsoft.com/office/drawing/2014/main" val="2252438060"/>
                      </a:ext>
                    </a:extLst>
                  </a:tr>
                  <a:tr h="300562">
                    <a:tc>
                      <a:txBody>
                        <a:bodyPr/>
                        <a:lstStyle/>
                        <a:p>
                          <a:pPr algn="ctr" fontAlgn="b"/>
                          <a:r>
                            <a:rPr lang="en-US" sz="1900" b="0" i="0" u="none" strike="noStrike" kern="1200" dirty="0">
                              <a:solidFill>
                                <a:srgbClr val="000000"/>
                              </a:solidFill>
                              <a:effectLst/>
                              <a:latin typeface="Calibri" panose="020F0502020204030204" pitchFamily="34" charset="0"/>
                              <a:ea typeface="+mn-ea"/>
                              <a:cs typeface="+mn-cs"/>
                            </a:rPr>
                            <a:t>62</a:t>
                          </a:r>
                        </a:p>
                      </a:txBody>
                      <a:tcPr marL="11002" marR="11002" marT="11002" marB="0" anchor="b">
                        <a:lnR w="12700" cap="flat" cmpd="sng" algn="ctr">
                          <a:noFill/>
                          <a:prstDash val="solid"/>
                          <a:round/>
                          <a:headEnd type="none" w="med" len="med"/>
                          <a:tailEnd type="none" w="med" len="med"/>
                        </a:lnR>
                      </a:tcPr>
                    </a:tc>
                    <a:tc>
                      <a:txBody>
                        <a:bodyPr/>
                        <a:lstStyle/>
                        <a:p>
                          <a:endParaRPr lang="en-US"/>
                        </a:p>
                      </a:txBody>
                      <a:tcPr marL="11002" marR="11002" marT="11002" marB="0" anchor="b">
                        <a:lnL w="12700" cap="flat" cmpd="sng" algn="ctr">
                          <a:noFill/>
                          <a:prstDash val="solid"/>
                          <a:round/>
                          <a:headEnd type="none" w="med" len="med"/>
                          <a:tailEnd type="none" w="med" len="med"/>
                        </a:lnL>
                        <a:blipFill>
                          <a:blip r:embed="rId6"/>
                          <a:stretch>
                            <a:fillRect l="-74906" t="-322000" r="-100375" b="-50000"/>
                          </a:stretch>
                        </a:blipFill>
                      </a:tcPr>
                    </a:tc>
                    <a:tc>
                      <a:txBody>
                        <a:bodyPr/>
                        <a:lstStyle/>
                        <a:p>
                          <a:endParaRPr lang="en-US"/>
                        </a:p>
                      </a:txBody>
                      <a:tcPr marL="11002" marR="11002" marT="11002" marB="0" anchor="b">
                        <a:lnR w="12700" cap="flat" cmpd="sng" algn="ctr">
                          <a:noFill/>
                          <a:prstDash val="solid"/>
                          <a:round/>
                          <a:headEnd type="none" w="med" len="med"/>
                          <a:tailEnd type="none" w="med" len="med"/>
                        </a:lnR>
                        <a:blipFill>
                          <a:blip r:embed="rId6"/>
                          <a:stretch>
                            <a:fillRect l="-174906" t="-322000" r="-375" b="-50000"/>
                          </a:stretch>
                        </a:blipFill>
                      </a:tcPr>
                    </a:tc>
                    <a:extLst>
                      <a:ext uri="{0D108BD9-81ED-4DB2-BD59-A6C34878D82A}">
                        <a16:rowId xmlns:a16="http://schemas.microsoft.com/office/drawing/2014/main" val="2274823727"/>
                      </a:ext>
                    </a:extLst>
                  </a:tr>
                </a:tbl>
              </a:graphicData>
            </a:graphic>
          </p:graphicFrame>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AA1578A-0A51-4190-834A-F5EE9BA9F78F}"/>
                  </a:ext>
                </a:extLst>
              </p:cNvPr>
              <p:cNvSpPr txBox="1"/>
              <p:nvPr/>
            </p:nvSpPr>
            <p:spPr>
              <a:xfrm>
                <a:off x="6400800" y="4565774"/>
                <a:ext cx="5989637" cy="572464"/>
              </a:xfrm>
              <a:prstGeom prst="rect">
                <a:avLst/>
              </a:prstGeom>
              <a:noFill/>
            </p:spPr>
            <p:txBody>
              <a:bodyPr wrap="square" lIns="182880" tIns="146304" rIns="182880" bIns="146304" rtlCol="0">
                <a:spAutoFit/>
              </a:bodyPr>
              <a:lstStyle/>
              <a:p>
                <a:pPr algn="ctr">
                  <a:lnSpc>
                    <a:spcPct val="90000"/>
                  </a:lnSpc>
                  <a:spcAft>
                    <a:spcPts val="600"/>
                  </a:spcAft>
                </a:pPr>
                <a:r>
                  <a:rPr lang="en-US" sz="2000" dirty="0">
                    <a:gradFill>
                      <a:gsLst>
                        <a:gs pos="2917">
                          <a:schemeClr val="tx1"/>
                        </a:gs>
                        <a:gs pos="30000">
                          <a:schemeClr val="tx1"/>
                        </a:gs>
                      </a:gsLst>
                      <a:lin ang="5400000" scaled="0"/>
                    </a:gradFill>
                  </a:rPr>
                  <a:t>Computation complexity: </a:t>
                </a:r>
                <a:r>
                  <a:rPr lang="en-US" altLang="zh-CN" sz="2000" dirty="0">
                    <a:gradFill>
                      <a:gsLst>
                        <a:gs pos="2917">
                          <a:schemeClr val="tx1"/>
                        </a:gs>
                        <a:gs pos="30000">
                          <a:schemeClr val="tx1"/>
                        </a:gs>
                      </a:gsLst>
                      <a:lin ang="5400000" scaled="0"/>
                    </a:gradFill>
                  </a:rPr>
                  <a:t>FLOPS</a:t>
                </a:r>
                <a:r>
                  <a:rPr lang="en-US" sz="2000" dirty="0">
                    <a:gradFill>
                      <a:gsLst>
                        <a:gs pos="2917">
                          <a:schemeClr val="tx1"/>
                        </a:gs>
                        <a:gs pos="30000">
                          <a:schemeClr val="tx1"/>
                        </a:gs>
                      </a:gsLst>
                      <a:lin ang="5400000" scaled="0"/>
                    </a:gradFill>
                  </a:rPr>
                  <a:t> (</a:t>
                </a:r>
                <a14:m>
                  <m:oMath xmlns:m="http://schemas.openxmlformats.org/officeDocument/2006/math">
                    <m:r>
                      <a:rPr lang="en-US" altLang="zh-CN" sz="2000" i="1" smtClean="0">
                        <a:gradFill>
                          <a:gsLst>
                            <a:gs pos="2917">
                              <a:schemeClr val="tx1"/>
                            </a:gs>
                            <a:gs pos="30000">
                              <a:schemeClr val="tx1"/>
                            </a:gs>
                          </a:gsLst>
                          <a:lin ang="5400000" scaled="0"/>
                        </a:gradFill>
                        <a:latin typeface="Cambria Math" panose="02040503050406030204" pitchFamily="18" charset="0"/>
                        <a:ea typeface="Cambria Math" panose="02040503050406030204" pitchFamily="18" charset="0"/>
                      </a:rPr>
                      <m:t>×</m:t>
                    </m:r>
                    <m:sSup>
                      <m:sSupPr>
                        <m:ctrlPr>
                          <a:rPr lang="en-US" altLang="zh-CN" sz="2000" i="1" smtClean="0">
                            <a:gradFill>
                              <a:gsLst>
                                <a:gs pos="2917">
                                  <a:schemeClr val="tx1"/>
                                </a:gs>
                                <a:gs pos="30000">
                                  <a:schemeClr val="tx1"/>
                                </a:gs>
                              </a:gsLst>
                              <a:lin ang="5400000" scaled="0"/>
                            </a:gradFill>
                            <a:latin typeface="Cambria Math" panose="02040503050406030204" pitchFamily="18" charset="0"/>
                            <a:ea typeface="Cambria Math" panose="02040503050406030204" pitchFamily="18" charset="0"/>
                          </a:rPr>
                        </m:ctrlPr>
                      </m:sSupPr>
                      <m:e>
                        <m:r>
                          <a:rPr lang="en-US" altLang="zh-CN" sz="2000" i="1">
                            <a:gradFill>
                              <a:gsLst>
                                <a:gs pos="2917">
                                  <a:schemeClr val="tx1"/>
                                </a:gs>
                                <a:gs pos="30000">
                                  <a:schemeClr val="tx1"/>
                                </a:gs>
                              </a:gsLst>
                              <a:lin ang="5400000" scaled="0"/>
                            </a:gradFill>
                            <a:latin typeface="Cambria Math" panose="02040503050406030204" pitchFamily="18" charset="0"/>
                            <a:ea typeface="Cambria Math" panose="02040503050406030204" pitchFamily="18" charset="0"/>
                          </a:rPr>
                          <m:t>1</m:t>
                        </m:r>
                        <m:r>
                          <a:rPr lang="en-US" altLang="zh-CN" sz="2000" i="1" smtClean="0">
                            <a:gradFill>
                              <a:gsLst>
                                <a:gs pos="2917">
                                  <a:schemeClr val="tx1"/>
                                </a:gs>
                                <a:gs pos="30000">
                                  <a:schemeClr val="tx1"/>
                                </a:gs>
                              </a:gsLst>
                              <a:lin ang="5400000" scaled="0"/>
                            </a:gradFill>
                            <a:latin typeface="Cambria Math" panose="02040503050406030204" pitchFamily="18" charset="0"/>
                            <a:ea typeface="Cambria Math" panose="02040503050406030204" pitchFamily="18" charset="0"/>
                          </a:rPr>
                          <m:t>0</m:t>
                        </m:r>
                      </m:e>
                      <m:sup>
                        <m:r>
                          <a:rPr lang="en-US" altLang="zh-CN" sz="2000" b="0" i="1" smtClean="0">
                            <a:gradFill>
                              <a:gsLst>
                                <a:gs pos="2917">
                                  <a:schemeClr val="tx1"/>
                                </a:gs>
                                <a:gs pos="30000">
                                  <a:schemeClr val="tx1"/>
                                </a:gs>
                              </a:gsLst>
                              <a:lin ang="5400000" scaled="0"/>
                            </a:gradFill>
                            <a:latin typeface="Cambria Math" panose="02040503050406030204" pitchFamily="18" charset="0"/>
                            <a:ea typeface="Cambria Math" panose="02040503050406030204" pitchFamily="18" charset="0"/>
                          </a:rPr>
                          <m:t>8</m:t>
                        </m:r>
                      </m:sup>
                    </m:sSup>
                  </m:oMath>
                </a14:m>
                <a:r>
                  <a:rPr lang="en-US" sz="2000" dirty="0">
                    <a:gradFill>
                      <a:gsLst>
                        <a:gs pos="2917">
                          <a:schemeClr val="tx1"/>
                        </a:gs>
                        <a:gs pos="30000">
                          <a:schemeClr val="tx1"/>
                        </a:gs>
                      </a:gsLst>
                      <a:lin ang="5400000" scaled="0"/>
                    </a:gradFill>
                  </a:rPr>
                  <a:t>)</a:t>
                </a:r>
              </a:p>
            </p:txBody>
          </p:sp>
        </mc:Choice>
        <mc:Fallback xmlns="">
          <p:sp>
            <p:nvSpPr>
              <p:cNvPr id="10" name="TextBox 9">
                <a:extLst>
                  <a:ext uri="{FF2B5EF4-FFF2-40B4-BE49-F238E27FC236}">
                    <a16:creationId xmlns:a16="http://schemas.microsoft.com/office/drawing/2014/main" id="{1AA1578A-0A51-4190-834A-F5EE9BA9F78F}"/>
                  </a:ext>
                </a:extLst>
              </p:cNvPr>
              <p:cNvSpPr txBox="1">
                <a:spLocks noRot="1" noChangeAspect="1" noMove="1" noResize="1" noEditPoints="1" noAdjustHandles="1" noChangeArrowheads="1" noChangeShapeType="1" noTextEdit="1"/>
              </p:cNvSpPr>
              <p:nvPr/>
            </p:nvSpPr>
            <p:spPr>
              <a:xfrm>
                <a:off x="6400800" y="4565774"/>
                <a:ext cx="5989637" cy="572464"/>
              </a:xfrm>
              <a:prstGeom prst="rect">
                <a:avLst/>
              </a:prstGeom>
              <a:blipFill>
                <a:blip r:embed="rId7"/>
                <a:stretch>
                  <a:fillRect/>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7E61396C-4E63-46FC-B780-4C1B3BA3E92E}"/>
              </a:ext>
            </a:extLst>
          </p:cNvPr>
          <p:cNvSpPr txBox="1"/>
          <p:nvPr/>
        </p:nvSpPr>
        <p:spPr>
          <a:xfrm>
            <a:off x="3352800" y="1744662"/>
            <a:ext cx="5989637" cy="572464"/>
          </a:xfrm>
          <a:prstGeom prst="rect">
            <a:avLst/>
          </a:prstGeom>
          <a:noFill/>
        </p:spPr>
        <p:txBody>
          <a:bodyPr wrap="square" lIns="182880" tIns="146304" rIns="182880" bIns="146304" rtlCol="0">
            <a:spAutoFit/>
          </a:bodyPr>
          <a:lstStyle/>
          <a:p>
            <a:pPr algn="ctr">
              <a:lnSpc>
                <a:spcPct val="90000"/>
              </a:lnSpc>
              <a:spcAft>
                <a:spcPts val="600"/>
              </a:spcAft>
            </a:pPr>
            <a:r>
              <a:rPr lang="en-US" sz="2000" dirty="0">
                <a:gradFill>
                  <a:gsLst>
                    <a:gs pos="2917">
                      <a:schemeClr val="tx1"/>
                    </a:gs>
                    <a:gs pos="30000">
                      <a:schemeClr val="tx1"/>
                    </a:gs>
                  </a:gsLst>
                  <a:lin ang="5400000" scaled="0"/>
                </a:gradFill>
              </a:rPr>
              <a:t>CIFAR-100 classification accuracy</a:t>
            </a:r>
          </a:p>
        </p:txBody>
      </p:sp>
      <mc:AlternateContent xmlns:mc="http://schemas.openxmlformats.org/markup-compatibility/2006" xmlns:a14="http://schemas.microsoft.com/office/drawing/2010/main">
        <mc:Choice Requires="a14">
          <p:sp>
            <p:nvSpPr>
              <p:cNvPr id="12" name="Rectangle 11">
                <a:extLst/>
              </p:cNvPr>
              <p:cNvSpPr/>
              <p:nvPr/>
            </p:nvSpPr>
            <p:spPr>
              <a:xfrm>
                <a:off x="9266237" y="3192462"/>
                <a:ext cx="843500" cy="369332"/>
              </a:xfrm>
              <a:prstGeom prst="rect">
                <a:avLst/>
              </a:prstGeom>
            </p:spPr>
            <p:txBody>
              <a:bodyPr wrap="none">
                <a:spAutoFit/>
              </a:bodyPr>
              <a:lstStyle/>
              <a:p>
                <a:pPr lvl="0" algn="ctr" fontAlgn="b">
                  <a:defRPr/>
                </a:pPr>
                <a14:m>
                  <m:oMathPara xmlns:m="http://schemas.openxmlformats.org/officeDocument/2006/math">
                    <m:oMathParaPr>
                      <m:jc m:val="centerGroup"/>
                    </m:oMathParaPr>
                    <m:oMath xmlns:m="http://schemas.openxmlformats.org/officeDocument/2006/math">
                      <m:r>
                        <a:rPr lang="en-US" altLang="zh-CN" b="0" i="0" smtClean="0">
                          <a:solidFill>
                            <a:srgbClr val="FF0000"/>
                          </a:solidFill>
                          <a:latin typeface="Cambria Math" panose="02040503050406030204" pitchFamily="18" charset="0"/>
                          <a:ea typeface="Cambria Math" panose="02040503050406030204" pitchFamily="18" charset="0"/>
                        </a:rPr>
                        <m:t>+</m:t>
                      </m:r>
                      <m:r>
                        <a:rPr lang="en-US" altLang="zh-CN" i="1">
                          <a:solidFill>
                            <a:srgbClr val="FF0000"/>
                          </a:solidFill>
                          <a:latin typeface="Cambria Math" panose="02040503050406030204" pitchFamily="18" charset="0"/>
                          <a:ea typeface="Cambria Math" panose="02040503050406030204" pitchFamily="18" charset="0"/>
                        </a:rPr>
                        <m:t>7</m:t>
                      </m:r>
                      <m:r>
                        <a:rPr lang="en-US" altLang="zh-CN" b="0" i="0" smtClean="0">
                          <a:solidFill>
                            <a:srgbClr val="FF0000"/>
                          </a:solidFill>
                          <a:latin typeface="Cambria Math" panose="02040503050406030204" pitchFamily="18" charset="0"/>
                          <a:ea typeface="Cambria Math" panose="02040503050406030204" pitchFamily="18" charset="0"/>
                        </a:rPr>
                        <m:t>.</m:t>
                      </m:r>
                      <m:r>
                        <a:rPr lang="en-US" altLang="zh-CN" i="1">
                          <a:solidFill>
                            <a:srgbClr val="FF0000"/>
                          </a:solidFill>
                          <a:latin typeface="Cambria Math" panose="02040503050406030204" pitchFamily="18" charset="0"/>
                          <a:ea typeface="Cambria Math" panose="02040503050406030204" pitchFamily="18" charset="0"/>
                        </a:rPr>
                        <m:t>3</m:t>
                      </m:r>
                      <m:r>
                        <a:rPr lang="en-US" altLang="zh-CN" i="1" smtClean="0">
                          <a:solidFill>
                            <a:srgbClr val="FF0000"/>
                          </a:solidFill>
                          <a:latin typeface="Cambria Math" panose="02040503050406030204" pitchFamily="18" charset="0"/>
                          <a:ea typeface="Cambria Math" panose="02040503050406030204" pitchFamily="18" charset="0"/>
                        </a:rPr>
                        <m:t>2</m:t>
                      </m:r>
                    </m:oMath>
                  </m:oMathPara>
                </a14:m>
                <a:endParaRPr lang="en-US" dirty="0">
                  <a:solidFill>
                    <a:srgbClr val="FF0000"/>
                  </a:solidFill>
                  <a:latin typeface="Calibri" panose="020F0502020204030204" pitchFamily="34" charset="0"/>
                </a:endParaRPr>
              </a:p>
            </p:txBody>
          </p:sp>
        </mc:Choice>
        <mc:Fallback xmlns="">
          <p:sp>
            <p:nvSpPr>
              <p:cNvPr id="12" name="Rectangle 11">
                <a:extLst/>
              </p:cNvPr>
              <p:cNvSpPr>
                <a:spLocks noRot="1" noChangeAspect="1" noMove="1" noResize="1" noEditPoints="1" noAdjustHandles="1" noChangeArrowheads="1" noChangeShapeType="1" noTextEdit="1"/>
              </p:cNvSpPr>
              <p:nvPr/>
            </p:nvSpPr>
            <p:spPr>
              <a:xfrm>
                <a:off x="9266237" y="3192462"/>
                <a:ext cx="843500" cy="369332"/>
              </a:xfrm>
              <a:prstGeom prst="rect">
                <a:avLst/>
              </a:prstGeom>
              <a:blipFill>
                <a:blip r:embed="rId8"/>
                <a:stretch>
                  <a:fillRect/>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0E0AD8A6-932B-4A6D-96A9-68E859950A0C}"/>
              </a:ext>
            </a:extLst>
          </p:cNvPr>
          <p:cNvSpPr>
            <a:spLocks noGrp="1"/>
          </p:cNvSpPr>
          <p:nvPr>
            <p:ph type="sldNum" sz="quarter" idx="4"/>
          </p:nvPr>
        </p:nvSpPr>
        <p:spPr/>
        <p:txBody>
          <a:bodyPr/>
          <a:lstStyle/>
          <a:p>
            <a:pPr algn="ctr"/>
            <a:fld id="{1BA29183-7CD2-4C0C-A7F1-D2FD10734D96}" type="slidenum">
              <a:rPr lang="en-US" smtClean="0"/>
              <a:pPr algn="ctr"/>
              <a:t>79</a:t>
            </a:fld>
            <a:endParaRPr lang="en-US" dirty="0"/>
          </a:p>
        </p:txBody>
      </p:sp>
    </p:spTree>
    <p:extLst>
      <p:ext uri="{BB962C8B-B14F-4D97-AF65-F5344CB8AC3E}">
        <p14:creationId xmlns:p14="http://schemas.microsoft.com/office/powerpoint/2010/main" val="128994188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up)">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3"/>
          <a:srcRect l="67008"/>
          <a:stretch/>
        </p:blipFill>
        <p:spPr>
          <a:xfrm rot="16200000">
            <a:off x="5243754" y="-2333326"/>
            <a:ext cx="1547272" cy="10571104"/>
          </a:xfrm>
          <a:prstGeom prst="rect">
            <a:avLst/>
          </a:prstGeom>
        </p:spPr>
      </p:pic>
      <p:sp>
        <p:nvSpPr>
          <p:cNvPr id="9" name="TextBox 8"/>
          <p:cNvSpPr txBox="1"/>
          <p:nvPr/>
        </p:nvSpPr>
        <p:spPr>
          <a:xfrm>
            <a:off x="457199" y="296862"/>
            <a:ext cx="11522075" cy="794064"/>
          </a:xfrm>
          <a:prstGeom prst="rect">
            <a:avLst/>
          </a:prstGeom>
          <a:noFill/>
        </p:spPr>
        <p:txBody>
          <a:bodyPr wrap="square" lIns="182880" tIns="146304" rIns="182880" bIns="146304" rtlCol="0">
            <a:spAutoFit/>
          </a:bodyPr>
          <a:lstStyle/>
          <a:p>
            <a:pPr algn="ctr">
              <a:lnSpc>
                <a:spcPct val="90000"/>
              </a:lnSpc>
              <a:spcAft>
                <a:spcPts val="600"/>
              </a:spcAft>
            </a:pPr>
            <a:r>
              <a:rPr lang="en-US" altLang="zh-CN" sz="3600" dirty="0">
                <a:gradFill>
                  <a:gsLst>
                    <a:gs pos="2917">
                      <a:schemeClr val="tx1"/>
                    </a:gs>
                    <a:gs pos="30000">
                      <a:schemeClr val="tx1"/>
                    </a:gs>
                  </a:gsLst>
                  <a:lin ang="5400000" scaled="0"/>
                </a:gradFill>
              </a:rPr>
              <a:t>Improve information flow</a:t>
            </a:r>
            <a:endParaRPr lang="en-US" sz="3600" dirty="0">
              <a:gradFill>
                <a:gsLst>
                  <a:gs pos="2917">
                    <a:schemeClr val="tx1"/>
                  </a:gs>
                  <a:gs pos="30000">
                    <a:schemeClr val="tx1"/>
                  </a:gs>
                </a:gsLst>
                <a:lin ang="5400000" scaled="0"/>
              </a:gradFill>
            </a:endParaRPr>
          </a:p>
        </p:txBody>
      </p:sp>
      <p:sp>
        <p:nvSpPr>
          <p:cNvPr id="8" name="TextBox 7"/>
          <p:cNvSpPr txBox="1"/>
          <p:nvPr/>
        </p:nvSpPr>
        <p:spPr>
          <a:xfrm>
            <a:off x="4389435" y="4411662"/>
            <a:ext cx="3657601" cy="1037207"/>
          </a:xfrm>
          <a:prstGeom prst="rect">
            <a:avLst/>
          </a:prstGeom>
          <a:noFill/>
        </p:spPr>
        <p:txBody>
          <a:bodyPr wrap="square" lIns="182880" tIns="146304" rIns="182880" bIns="146304" rtlCol="0">
            <a:spAutoFit/>
          </a:bodyPr>
          <a:lstStyle/>
          <a:p>
            <a:pPr algn="ctr">
              <a:lnSpc>
                <a:spcPct val="90000"/>
              </a:lnSpc>
              <a:spcAft>
                <a:spcPts val="600"/>
              </a:spcAft>
            </a:pPr>
            <a:r>
              <a:rPr lang="en-US" sz="2400" dirty="0">
                <a:solidFill>
                  <a:schemeClr val="tx2">
                    <a:lumMod val="60000"/>
                    <a:lumOff val="40000"/>
                  </a:schemeClr>
                </a:solidFill>
              </a:rPr>
              <a:t>152</a:t>
            </a:r>
            <a:r>
              <a:rPr lang="en-US" sz="2400" dirty="0">
                <a:gradFill>
                  <a:gsLst>
                    <a:gs pos="2917">
                      <a:schemeClr val="tx1"/>
                    </a:gs>
                    <a:gs pos="30000">
                      <a:schemeClr val="tx1"/>
                    </a:gs>
                  </a:gsLst>
                  <a:lin ang="5400000" scaled="0"/>
                </a:gradFill>
              </a:rPr>
              <a:t> layers</a:t>
            </a:r>
          </a:p>
          <a:p>
            <a:pPr algn="ctr">
              <a:lnSpc>
                <a:spcPct val="90000"/>
              </a:lnSpc>
              <a:spcAft>
                <a:spcPts val="600"/>
              </a:spcAft>
            </a:pPr>
            <a:r>
              <a:rPr lang="en-US" sz="2400" dirty="0" err="1">
                <a:gradFill>
                  <a:gsLst>
                    <a:gs pos="2917">
                      <a:schemeClr val="tx1"/>
                    </a:gs>
                    <a:gs pos="30000">
                      <a:schemeClr val="tx1"/>
                    </a:gs>
                  </a:gsLst>
                  <a:lin ang="5400000" scaled="0"/>
                </a:gradFill>
              </a:rPr>
              <a:t>ResNet</a:t>
            </a:r>
            <a:r>
              <a:rPr lang="en-US" sz="2400" dirty="0">
                <a:gradFill>
                  <a:gsLst>
                    <a:gs pos="2917">
                      <a:schemeClr val="tx1"/>
                    </a:gs>
                    <a:gs pos="30000">
                      <a:schemeClr val="tx1"/>
                    </a:gs>
                  </a:gsLst>
                  <a:lin ang="5400000" scaled="0"/>
                </a:gradFill>
              </a:rPr>
              <a:t>, 2015</a:t>
            </a:r>
          </a:p>
        </p:txBody>
      </p:sp>
      <p:sp>
        <p:nvSpPr>
          <p:cNvPr id="2" name="Slide Number Placeholder 1">
            <a:extLst>
              <a:ext uri="{FF2B5EF4-FFF2-40B4-BE49-F238E27FC236}">
                <a16:creationId xmlns:a16="http://schemas.microsoft.com/office/drawing/2014/main" id="{CB42AD03-B8D2-41C3-AA7F-2973D49D78CA}"/>
              </a:ext>
            </a:extLst>
          </p:cNvPr>
          <p:cNvSpPr>
            <a:spLocks noGrp="1"/>
          </p:cNvSpPr>
          <p:nvPr>
            <p:ph type="sldNum" sz="quarter" idx="4"/>
          </p:nvPr>
        </p:nvSpPr>
        <p:spPr/>
        <p:txBody>
          <a:bodyPr/>
          <a:lstStyle/>
          <a:p>
            <a:pPr algn="ctr"/>
            <a:fld id="{1BA29183-7CD2-4C0C-A7F1-D2FD10734D96}" type="slidenum">
              <a:rPr lang="en-US" smtClean="0"/>
              <a:pPr algn="ctr"/>
              <a:t>8</a:t>
            </a:fld>
            <a:endParaRPr lang="en-US" dirty="0"/>
          </a:p>
        </p:txBody>
      </p:sp>
    </p:spTree>
    <p:extLst>
      <p:ext uri="{BB962C8B-B14F-4D97-AF65-F5344CB8AC3E}">
        <p14:creationId xmlns:p14="http://schemas.microsoft.com/office/powerpoint/2010/main" val="626169491"/>
      </p:ext>
    </p:extLst>
  </p:cSld>
  <p:clrMapOvr>
    <a:masterClrMapping/>
  </p:clrMapOvr>
  <p:transition>
    <p:fad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 y="296862"/>
            <a:ext cx="12436475" cy="794064"/>
          </a:xfrm>
          <a:prstGeom prst="rect">
            <a:avLst/>
          </a:prstGeom>
          <a:noFill/>
        </p:spPr>
        <p:txBody>
          <a:bodyPr wrap="square" lIns="182880" tIns="146304" rIns="182880" bIns="146304" rtlCol="0">
            <a:spAutoFit/>
          </a:bodyPr>
          <a:lstStyle/>
          <a:p>
            <a:pPr algn="ctr">
              <a:lnSpc>
                <a:spcPct val="90000"/>
              </a:lnSpc>
              <a:spcAft>
                <a:spcPts val="600"/>
              </a:spcAft>
            </a:pPr>
            <a:r>
              <a:rPr lang="en-US" sz="3600" dirty="0">
                <a:gradFill>
                  <a:gsLst>
                    <a:gs pos="2917">
                      <a:schemeClr val="tx1"/>
                    </a:gs>
                    <a:gs pos="30000">
                      <a:schemeClr val="tx1"/>
                    </a:gs>
                  </a:gsLst>
                  <a:lin ang="5400000" scaled="0"/>
                </a:gradFill>
              </a:rPr>
              <a:t>Comparison to </a:t>
            </a:r>
            <a:r>
              <a:rPr lang="en-US" sz="3600" dirty="0" err="1">
                <a:gradFill>
                  <a:gsLst>
                    <a:gs pos="2917">
                      <a:schemeClr val="tx1"/>
                    </a:gs>
                    <a:gs pos="30000">
                      <a:schemeClr val="tx1"/>
                    </a:gs>
                  </a:gsLst>
                  <a:lin ang="5400000" scaled="0"/>
                </a:gradFill>
              </a:rPr>
              <a:t>ResNets</a:t>
            </a:r>
            <a:r>
              <a:rPr lang="en-US" sz="3600" dirty="0">
                <a:gradFill>
                  <a:gsLst>
                    <a:gs pos="2917">
                      <a:schemeClr val="tx1"/>
                    </a:gs>
                    <a:gs pos="30000">
                      <a:schemeClr val="tx1"/>
                    </a:gs>
                  </a:gsLst>
                  <a:lin ang="5400000" scaled="0"/>
                </a:gradFill>
              </a:rPr>
              <a:t> on ImageNet classification</a:t>
            </a:r>
          </a:p>
        </p:txBody>
      </p:sp>
      <mc:AlternateContent xmlns:mc="http://schemas.openxmlformats.org/markup-compatibility/2006" xmlns:a14="http://schemas.microsoft.com/office/drawing/2010/main">
        <mc:Choice Requires="a14">
          <p:graphicFrame>
            <p:nvGraphicFramePr>
              <p:cNvPr id="5" name="Table 4">
                <a:extLst>
                  <a:ext uri="{FF2B5EF4-FFF2-40B4-BE49-F238E27FC236}">
                    <a16:creationId xmlns:a16="http://schemas.microsoft.com/office/drawing/2014/main" id="{3B20A399-8A8D-404B-A9FE-F9DA1E9C9969}"/>
                  </a:ext>
                </a:extLst>
              </p:cNvPr>
              <p:cNvGraphicFramePr>
                <a:graphicFrameLocks noGrp="1"/>
              </p:cNvGraphicFramePr>
              <p:nvPr>
                <p:extLst>
                  <p:ext uri="{D42A27DB-BD31-4B8C-83A1-F6EECF244321}">
                    <p14:modId xmlns:p14="http://schemas.microsoft.com/office/powerpoint/2010/main" val="4034848276"/>
                  </p:ext>
                </p:extLst>
              </p:nvPr>
            </p:nvGraphicFramePr>
            <p:xfrm>
              <a:off x="274638" y="2752214"/>
              <a:ext cx="11887201" cy="1202248"/>
            </p:xfrm>
            <a:graphic>
              <a:graphicData uri="http://schemas.openxmlformats.org/drawingml/2006/table">
                <a:tbl>
                  <a:tblPr firstRow="1" firstCol="1">
                    <a:tableStyleId>{9D7B26C5-4107-4FEC-AEDC-1716B250A1EF}</a:tableStyleId>
                  </a:tblPr>
                  <a:tblGrid>
                    <a:gridCol w="1981199">
                      <a:extLst>
                        <a:ext uri="{9D8B030D-6E8A-4147-A177-3AD203B41FA5}">
                          <a16:colId xmlns:a16="http://schemas.microsoft.com/office/drawing/2014/main" val="3908990729"/>
                        </a:ext>
                      </a:extLst>
                    </a:gridCol>
                    <a:gridCol w="2209800">
                      <a:extLst>
                        <a:ext uri="{9D8B030D-6E8A-4147-A177-3AD203B41FA5}">
                          <a16:colId xmlns:a16="http://schemas.microsoft.com/office/drawing/2014/main" val="3215263011"/>
                        </a:ext>
                      </a:extLst>
                    </a:gridCol>
                    <a:gridCol w="2351566">
                      <a:extLst>
                        <a:ext uri="{9D8B030D-6E8A-4147-A177-3AD203B41FA5}">
                          <a16:colId xmlns:a16="http://schemas.microsoft.com/office/drawing/2014/main" val="389499926"/>
                        </a:ext>
                      </a:extLst>
                    </a:gridCol>
                    <a:gridCol w="1336159">
                      <a:extLst>
                        <a:ext uri="{9D8B030D-6E8A-4147-A177-3AD203B41FA5}">
                          <a16:colId xmlns:a16="http://schemas.microsoft.com/office/drawing/2014/main" val="4107779806"/>
                        </a:ext>
                      </a:extLst>
                    </a:gridCol>
                    <a:gridCol w="1336159">
                      <a:extLst>
                        <a:ext uri="{9D8B030D-6E8A-4147-A177-3AD203B41FA5}">
                          <a16:colId xmlns:a16="http://schemas.microsoft.com/office/drawing/2014/main" val="1485916827"/>
                        </a:ext>
                      </a:extLst>
                    </a:gridCol>
                    <a:gridCol w="1336159">
                      <a:extLst>
                        <a:ext uri="{9D8B030D-6E8A-4147-A177-3AD203B41FA5}">
                          <a16:colId xmlns:a16="http://schemas.microsoft.com/office/drawing/2014/main" val="580596776"/>
                        </a:ext>
                      </a:extLst>
                    </a:gridCol>
                    <a:gridCol w="1336159">
                      <a:extLst>
                        <a:ext uri="{9D8B030D-6E8A-4147-A177-3AD203B41FA5}">
                          <a16:colId xmlns:a16="http://schemas.microsoft.com/office/drawing/2014/main" val="3949771845"/>
                        </a:ext>
                      </a:extLst>
                    </a:gridCol>
                  </a:tblGrid>
                  <a:tr h="230719">
                    <a:tc rowSpan="2">
                      <a:txBody>
                        <a:bodyPr/>
                        <a:lstStyle/>
                        <a:p>
                          <a:pPr marL="0" marR="0" lvl="0" indent="0" algn="ctr" defTabSz="932742" rtl="0" eaLnBrk="1" fontAlgn="b" latinLnBrk="0" hangingPunct="1">
                            <a:lnSpc>
                              <a:spcPct val="100000"/>
                            </a:lnSpc>
                            <a:spcBef>
                              <a:spcPts val="0"/>
                            </a:spcBef>
                            <a:spcAft>
                              <a:spcPts val="0"/>
                            </a:spcAft>
                            <a:buClrTx/>
                            <a:buSzTx/>
                            <a:buFontTx/>
                            <a:buNone/>
                            <a:tabLst/>
                            <a:defRPr/>
                          </a:pPr>
                          <a:endParaRPr lang="en-US" sz="1900" b="1" i="0" u="none" strike="noStrike" kern="1200" dirty="0">
                            <a:solidFill>
                              <a:srgbClr val="000000"/>
                            </a:solidFill>
                            <a:effectLst/>
                            <a:latin typeface="Calibri" panose="020F0502020204030204" pitchFamily="34" charset="0"/>
                            <a:ea typeface="+mn-ea"/>
                            <a:cs typeface="+mn-cs"/>
                          </a:endParaRPr>
                        </a:p>
                      </a:txBody>
                      <a:tcPr marL="11002" marR="11002" marT="11002" marB="0" anchor="b">
                        <a:lnR w="12700" cap="flat" cmpd="sng" algn="ctr">
                          <a:noFill/>
                          <a:prstDash val="solid"/>
                          <a:round/>
                          <a:headEnd type="none" w="med" len="med"/>
                          <a:tailEnd type="none" w="med" len="med"/>
                        </a:lnR>
                      </a:tcPr>
                    </a:tc>
                    <a:tc rowSpan="2">
                      <a:txBody>
                        <a:bodyPr/>
                        <a:lstStyle/>
                        <a:p>
                          <a:pPr marL="0" marR="0" lvl="0" indent="0" algn="ctr" defTabSz="932742" rtl="0" eaLnBrk="1" fontAlgn="b" latinLnBrk="0" hangingPunct="1">
                            <a:lnSpc>
                              <a:spcPct val="100000"/>
                            </a:lnSpc>
                            <a:spcBef>
                              <a:spcPts val="0"/>
                            </a:spcBef>
                            <a:spcAft>
                              <a:spcPts val="0"/>
                            </a:spcAft>
                            <a:buClrTx/>
                            <a:buSzTx/>
                            <a:buFontTx/>
                            <a:buNone/>
                            <a:tabLst/>
                            <a:defRPr/>
                          </a:pPr>
                          <a:r>
                            <a:rPr lang="en-US" sz="1900" b="1" i="0" u="none" strike="noStrike" kern="1200" dirty="0">
                              <a:solidFill>
                                <a:srgbClr val="000000"/>
                              </a:solidFill>
                              <a:effectLst/>
                              <a:latin typeface="Calibri" panose="020F0502020204030204" pitchFamily="34" charset="0"/>
                              <a:ea typeface="+mn-ea"/>
                              <a:cs typeface="+mn-cs"/>
                            </a:rPr>
                            <a:t>#</a:t>
                          </a:r>
                          <a:r>
                            <a:rPr lang="en-US" sz="1900" b="1" i="0" u="none" strike="noStrike" kern="1200" dirty="0" err="1">
                              <a:solidFill>
                                <a:srgbClr val="000000"/>
                              </a:solidFill>
                              <a:effectLst/>
                              <a:latin typeface="Calibri" panose="020F0502020204030204" pitchFamily="34" charset="0"/>
                              <a:ea typeface="+mn-ea"/>
                              <a:cs typeface="+mn-cs"/>
                            </a:rPr>
                            <a:t>params</a:t>
                          </a:r>
                          <a:r>
                            <a:rPr lang="en-US" sz="1900" b="1" i="0" u="none" strike="noStrike" kern="1200" dirty="0">
                              <a:solidFill>
                                <a:srgbClr val="000000"/>
                              </a:solidFill>
                              <a:effectLst/>
                              <a:latin typeface="Calibri" panose="020F0502020204030204" pitchFamily="34" charset="0"/>
                              <a:ea typeface="+mn-ea"/>
                              <a:cs typeface="+mn-cs"/>
                            </a:rPr>
                            <a:t> </a:t>
                          </a:r>
                          <a:r>
                            <a:rPr lang="en-US" sz="1800" dirty="0">
                              <a:gradFill>
                                <a:gsLst>
                                  <a:gs pos="2917">
                                    <a:schemeClr val="tx1"/>
                                  </a:gs>
                                  <a:gs pos="30000">
                                    <a:schemeClr val="tx1"/>
                                  </a:gs>
                                </a:gsLst>
                                <a:lin ang="5400000" scaled="0"/>
                              </a:gradFill>
                            </a:rPr>
                            <a:t>(</a:t>
                          </a:r>
                          <a14:m>
                            <m:oMath xmlns:m="http://schemas.openxmlformats.org/officeDocument/2006/math">
                              <m:r>
                                <a:rPr lang="en-US" altLang="zh-CN" sz="1800" i="1" smtClean="0">
                                  <a:gradFill>
                                    <a:gsLst>
                                      <a:gs pos="2917">
                                        <a:schemeClr val="tx1"/>
                                      </a:gs>
                                      <a:gs pos="30000">
                                        <a:schemeClr val="tx1"/>
                                      </a:gs>
                                    </a:gsLst>
                                    <a:lin ang="5400000" scaled="0"/>
                                  </a:gradFill>
                                  <a:latin typeface="Cambria Math" panose="02040503050406030204" pitchFamily="18" charset="0"/>
                                  <a:ea typeface="Cambria Math" panose="02040503050406030204" pitchFamily="18" charset="0"/>
                                </a:rPr>
                                <m:t>×</m:t>
                              </m:r>
                              <m:sSup>
                                <m:sSupPr>
                                  <m:ctrlPr>
                                    <a:rPr lang="en-US" altLang="zh-CN" sz="1800" i="1" smtClean="0">
                                      <a:gradFill>
                                        <a:gsLst>
                                          <a:gs pos="2917">
                                            <a:schemeClr val="tx1"/>
                                          </a:gs>
                                          <a:gs pos="30000">
                                            <a:schemeClr val="tx1"/>
                                          </a:gs>
                                        </a:gsLst>
                                        <a:lin ang="5400000" scaled="0"/>
                                      </a:gradFill>
                                      <a:latin typeface="Cambria Math" panose="02040503050406030204" pitchFamily="18" charset="0"/>
                                      <a:ea typeface="Cambria Math" panose="02040503050406030204" pitchFamily="18" charset="0"/>
                                    </a:rPr>
                                  </m:ctrlPr>
                                </m:sSupPr>
                                <m:e>
                                  <m:r>
                                    <a:rPr lang="en-US" altLang="zh-CN" sz="1800" i="1">
                                      <a:gradFill>
                                        <a:gsLst>
                                          <a:gs pos="2917">
                                            <a:schemeClr val="tx1"/>
                                          </a:gs>
                                          <a:gs pos="30000">
                                            <a:schemeClr val="tx1"/>
                                          </a:gs>
                                        </a:gsLst>
                                        <a:lin ang="5400000" scaled="0"/>
                                      </a:gradFill>
                                      <a:latin typeface="Cambria Math" panose="02040503050406030204" pitchFamily="18" charset="0"/>
                                      <a:ea typeface="Cambria Math" panose="02040503050406030204" pitchFamily="18" charset="0"/>
                                    </a:rPr>
                                    <m:t>1</m:t>
                                  </m:r>
                                  <m:r>
                                    <a:rPr lang="en-US" altLang="zh-CN" sz="1800" i="1" smtClean="0">
                                      <a:gradFill>
                                        <a:gsLst>
                                          <a:gs pos="2917">
                                            <a:schemeClr val="tx1"/>
                                          </a:gs>
                                          <a:gs pos="30000">
                                            <a:schemeClr val="tx1"/>
                                          </a:gs>
                                        </a:gsLst>
                                        <a:lin ang="5400000" scaled="0"/>
                                      </a:gradFill>
                                      <a:latin typeface="Cambria Math" panose="02040503050406030204" pitchFamily="18" charset="0"/>
                                      <a:ea typeface="Cambria Math" panose="02040503050406030204" pitchFamily="18" charset="0"/>
                                    </a:rPr>
                                    <m:t>0</m:t>
                                  </m:r>
                                </m:e>
                                <m:sup>
                                  <m:r>
                                    <a:rPr lang="en-US" altLang="zh-CN" sz="1800" b="1" i="1" smtClean="0">
                                      <a:gradFill>
                                        <a:gsLst>
                                          <a:gs pos="2917">
                                            <a:schemeClr val="tx1"/>
                                          </a:gs>
                                          <a:gs pos="30000">
                                            <a:schemeClr val="tx1"/>
                                          </a:gs>
                                        </a:gsLst>
                                        <a:lin ang="5400000" scaled="0"/>
                                      </a:gradFill>
                                      <a:latin typeface="Cambria Math" panose="02040503050406030204" pitchFamily="18" charset="0"/>
                                      <a:ea typeface="Cambria Math" panose="02040503050406030204" pitchFamily="18" charset="0"/>
                                    </a:rPr>
                                    <m:t>𝟕</m:t>
                                  </m:r>
                                </m:sup>
                              </m:sSup>
                            </m:oMath>
                          </a14:m>
                          <a:r>
                            <a:rPr lang="en-US" sz="1800" dirty="0">
                              <a:gradFill>
                                <a:gsLst>
                                  <a:gs pos="2917">
                                    <a:schemeClr val="tx1"/>
                                  </a:gs>
                                  <a:gs pos="30000">
                                    <a:schemeClr val="tx1"/>
                                  </a:gs>
                                </a:gsLst>
                                <a:lin ang="5400000" scaled="0"/>
                              </a:gradFill>
                            </a:rPr>
                            <a:t>)</a:t>
                          </a:r>
                          <a:endParaRPr lang="en-US" sz="1900" b="1" i="0" u="none" strike="noStrike" kern="1200" dirty="0">
                            <a:solidFill>
                              <a:srgbClr val="000000"/>
                            </a:solidFill>
                            <a:effectLst/>
                            <a:latin typeface="Calibri" panose="020F0502020204030204" pitchFamily="34" charset="0"/>
                            <a:ea typeface="+mn-ea"/>
                            <a:cs typeface="+mn-cs"/>
                          </a:endParaRPr>
                        </a:p>
                      </a:txBody>
                      <a:tcPr marL="11002" marR="11002" marT="11002" marB="0" anchor="ctr">
                        <a:lnL>
                          <a:noFill/>
                        </a:lnL>
                        <a:lnR w="12700" cap="flat" cmpd="sng" algn="ctr">
                          <a:noFill/>
                          <a:prstDash val="solid"/>
                          <a:round/>
                          <a:headEnd type="none" w="med" len="med"/>
                          <a:tailEnd type="none" w="med" len="med"/>
                        </a:lnR>
                      </a:tcPr>
                    </a:tc>
                    <a:tc rowSpan="2">
                      <a:txBody>
                        <a:bodyPr/>
                        <a:lstStyle/>
                        <a:p>
                          <a:pPr marL="0" algn="ctr" defTabSz="932742" rtl="0" eaLnBrk="1" fontAlgn="b" latinLnBrk="0" hangingPunct="1"/>
                          <a:r>
                            <a:rPr lang="en-US" sz="1900" b="1" i="0" u="none" strike="noStrike" kern="1200" dirty="0">
                              <a:solidFill>
                                <a:srgbClr val="000000"/>
                              </a:solidFill>
                              <a:effectLst/>
                              <a:latin typeface="Calibri" panose="020F0502020204030204" pitchFamily="34" charset="0"/>
                              <a:ea typeface="+mn-ea"/>
                              <a:cs typeface="+mn-cs"/>
                            </a:rPr>
                            <a:t>FLOPS </a:t>
                          </a:r>
                          <a:r>
                            <a:rPr lang="en-US" sz="1800" dirty="0">
                              <a:gradFill>
                                <a:gsLst>
                                  <a:gs pos="2917">
                                    <a:schemeClr val="tx1"/>
                                  </a:gs>
                                  <a:gs pos="30000">
                                    <a:schemeClr val="tx1"/>
                                  </a:gs>
                                </a:gsLst>
                                <a:lin ang="5400000" scaled="0"/>
                              </a:gradFill>
                            </a:rPr>
                            <a:t>(</a:t>
                          </a:r>
                          <a14:m>
                            <m:oMath xmlns:m="http://schemas.openxmlformats.org/officeDocument/2006/math">
                              <m:r>
                                <a:rPr lang="en-US" altLang="zh-CN" sz="1800" i="1" smtClean="0">
                                  <a:gradFill>
                                    <a:gsLst>
                                      <a:gs pos="2917">
                                        <a:schemeClr val="tx1"/>
                                      </a:gs>
                                      <a:gs pos="30000">
                                        <a:schemeClr val="tx1"/>
                                      </a:gs>
                                    </a:gsLst>
                                    <a:lin ang="5400000" scaled="0"/>
                                  </a:gradFill>
                                  <a:latin typeface="Cambria Math" panose="02040503050406030204" pitchFamily="18" charset="0"/>
                                  <a:ea typeface="Cambria Math" panose="02040503050406030204" pitchFamily="18" charset="0"/>
                                </a:rPr>
                                <m:t>×</m:t>
                              </m:r>
                              <m:sSup>
                                <m:sSupPr>
                                  <m:ctrlPr>
                                    <a:rPr lang="en-US" altLang="zh-CN" sz="1800" i="1" smtClean="0">
                                      <a:gradFill>
                                        <a:gsLst>
                                          <a:gs pos="2917">
                                            <a:schemeClr val="tx1"/>
                                          </a:gs>
                                          <a:gs pos="30000">
                                            <a:schemeClr val="tx1"/>
                                          </a:gs>
                                        </a:gsLst>
                                        <a:lin ang="5400000" scaled="0"/>
                                      </a:gradFill>
                                      <a:latin typeface="Cambria Math" panose="02040503050406030204" pitchFamily="18" charset="0"/>
                                      <a:ea typeface="Cambria Math" panose="02040503050406030204" pitchFamily="18" charset="0"/>
                                    </a:rPr>
                                  </m:ctrlPr>
                                </m:sSupPr>
                                <m:e>
                                  <m:r>
                                    <a:rPr lang="en-US" altLang="zh-CN" sz="1800" i="1">
                                      <a:gradFill>
                                        <a:gsLst>
                                          <a:gs pos="2917">
                                            <a:schemeClr val="tx1"/>
                                          </a:gs>
                                          <a:gs pos="30000">
                                            <a:schemeClr val="tx1"/>
                                          </a:gs>
                                        </a:gsLst>
                                        <a:lin ang="5400000" scaled="0"/>
                                      </a:gradFill>
                                      <a:latin typeface="Cambria Math" panose="02040503050406030204" pitchFamily="18" charset="0"/>
                                      <a:ea typeface="Cambria Math" panose="02040503050406030204" pitchFamily="18" charset="0"/>
                                    </a:rPr>
                                    <m:t>1</m:t>
                                  </m:r>
                                  <m:r>
                                    <a:rPr lang="en-US" altLang="zh-CN" sz="1800" i="1" smtClean="0">
                                      <a:gradFill>
                                        <a:gsLst>
                                          <a:gs pos="2917">
                                            <a:schemeClr val="tx1"/>
                                          </a:gs>
                                          <a:gs pos="30000">
                                            <a:schemeClr val="tx1"/>
                                          </a:gs>
                                        </a:gsLst>
                                        <a:lin ang="5400000" scaled="0"/>
                                      </a:gradFill>
                                      <a:latin typeface="Cambria Math" panose="02040503050406030204" pitchFamily="18" charset="0"/>
                                      <a:ea typeface="Cambria Math" panose="02040503050406030204" pitchFamily="18" charset="0"/>
                                    </a:rPr>
                                    <m:t>0</m:t>
                                  </m:r>
                                </m:e>
                                <m:sup>
                                  <m:r>
                                    <a:rPr lang="en-US" altLang="zh-CN" sz="1800" b="1" i="1" smtClean="0">
                                      <a:gradFill>
                                        <a:gsLst>
                                          <a:gs pos="2917">
                                            <a:schemeClr val="tx1"/>
                                          </a:gs>
                                          <a:gs pos="30000">
                                            <a:schemeClr val="tx1"/>
                                          </a:gs>
                                        </a:gsLst>
                                        <a:lin ang="5400000" scaled="0"/>
                                      </a:gradFill>
                                      <a:latin typeface="Cambria Math" panose="02040503050406030204" pitchFamily="18" charset="0"/>
                                      <a:ea typeface="Cambria Math" panose="02040503050406030204" pitchFamily="18" charset="0"/>
                                    </a:rPr>
                                    <m:t>𝟗</m:t>
                                  </m:r>
                                </m:sup>
                              </m:sSup>
                            </m:oMath>
                          </a14:m>
                          <a:r>
                            <a:rPr lang="en-US" sz="1800" dirty="0">
                              <a:gradFill>
                                <a:gsLst>
                                  <a:gs pos="2917">
                                    <a:schemeClr val="tx1"/>
                                  </a:gs>
                                  <a:gs pos="30000">
                                    <a:schemeClr val="tx1"/>
                                  </a:gs>
                                </a:gsLst>
                                <a:lin ang="5400000" scaled="0"/>
                              </a:gradFill>
                            </a:rPr>
                            <a:t>)</a:t>
                          </a:r>
                          <a:endParaRPr lang="en-US" sz="1900" b="1" i="0" u="none" strike="noStrike" kern="1200" dirty="0">
                            <a:solidFill>
                              <a:srgbClr val="000000"/>
                            </a:solidFill>
                            <a:effectLst/>
                            <a:latin typeface="Calibri" panose="020F0502020204030204" pitchFamily="34" charset="0"/>
                            <a:ea typeface="+mn-ea"/>
                            <a:cs typeface="+mn-cs"/>
                          </a:endParaRPr>
                        </a:p>
                      </a:txBody>
                      <a:tcPr marL="11002" marR="11002" marT="11002" marB="0" anchor="ctr">
                        <a:lnL w="12700" cap="flat" cmpd="sng" algn="ctr">
                          <a:noFill/>
                          <a:prstDash val="solid"/>
                          <a:round/>
                          <a:headEnd type="none" w="med" len="med"/>
                          <a:tailEnd type="none" w="med" len="med"/>
                        </a:lnL>
                      </a:tcPr>
                    </a:tc>
                    <a:tc gridSpan="2">
                      <a:txBody>
                        <a:bodyPr/>
                        <a:lstStyle/>
                        <a:p>
                          <a:pPr marL="0" algn="ctr" defTabSz="932742" rtl="0" eaLnBrk="1" fontAlgn="b" latinLnBrk="0" hangingPunct="1"/>
                          <a:r>
                            <a:rPr lang="en-US" sz="1900" b="1" i="0" u="none" strike="noStrike" kern="1200" dirty="0">
                              <a:solidFill>
                                <a:srgbClr val="000000"/>
                              </a:solidFill>
                              <a:effectLst/>
                              <a:latin typeface="Calibri" panose="020F0502020204030204" pitchFamily="34" charset="0"/>
                              <a:ea typeface="+mn-ea"/>
                              <a:cs typeface="+mn-cs"/>
                            </a:rPr>
                            <a:t>Training error</a:t>
                          </a:r>
                        </a:p>
                      </a:txBody>
                      <a:tcPr marL="11002" marR="11002" marT="11002" marB="0" anchor="b">
                        <a:lnB w="12700" cap="flat" cmpd="sng" algn="ctr">
                          <a:noFill/>
                          <a:prstDash val="solid"/>
                          <a:round/>
                          <a:headEnd type="none" w="med" len="med"/>
                          <a:tailEnd type="none" w="med" len="med"/>
                        </a:lnB>
                      </a:tcPr>
                    </a:tc>
                    <a:tc hMerge="1">
                      <a:txBody>
                        <a:bodyPr/>
                        <a:lstStyle/>
                        <a:p>
                          <a:endParaRPr lang="en-US"/>
                        </a:p>
                      </a:txBody>
                      <a:tcPr/>
                    </a:tc>
                    <a:tc gridSpan="2">
                      <a:txBody>
                        <a:bodyPr/>
                        <a:lstStyle/>
                        <a:p>
                          <a:pPr marL="0" algn="ctr" defTabSz="932742" rtl="0" eaLnBrk="1" fontAlgn="b" latinLnBrk="0" hangingPunct="1"/>
                          <a:r>
                            <a:rPr lang="en-US" sz="1900" b="1" i="0" u="none" strike="noStrike" kern="1200" dirty="0">
                              <a:solidFill>
                                <a:srgbClr val="000000"/>
                              </a:solidFill>
                              <a:effectLst/>
                              <a:latin typeface="Calibri" panose="020F0502020204030204" pitchFamily="34" charset="0"/>
                              <a:ea typeface="+mn-ea"/>
                              <a:cs typeface="+mn-cs"/>
                            </a:rPr>
                            <a:t>Validation error</a:t>
                          </a:r>
                        </a:p>
                      </a:txBody>
                      <a:tcPr marL="11002" marR="11002" marT="11002" marB="0" anchor="b">
                        <a:lnB w="12700" cap="flat" cmpd="sng" algn="ctr">
                          <a:no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3304990015"/>
                      </a:ext>
                    </a:extLst>
                  </a:tr>
                  <a:tr h="150281">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algn="ctr" defTabSz="932742" rtl="0" eaLnBrk="1" fontAlgn="b" latinLnBrk="0" hangingPunct="1"/>
                          <a:r>
                            <a:rPr lang="en-US" sz="1900" b="1" i="0" u="none" strike="noStrike" kern="1200" dirty="0">
                              <a:solidFill>
                                <a:srgbClr val="000000"/>
                              </a:solidFill>
                              <a:effectLst/>
                              <a:latin typeface="Calibri" panose="020F0502020204030204" pitchFamily="34" charset="0"/>
                              <a:ea typeface="+mn-ea"/>
                              <a:cs typeface="+mn-cs"/>
                            </a:rPr>
                            <a:t>Top-1</a:t>
                          </a:r>
                        </a:p>
                      </a:txBody>
                      <a:tcPr marL="11002" marR="11002" marT="11002" marB="0" anchor="b">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32742" rtl="0" eaLnBrk="1" fontAlgn="b" latinLnBrk="0" hangingPunct="1"/>
                          <a:r>
                            <a:rPr lang="en-US" sz="1900" b="1" i="0" u="none" strike="noStrike" kern="1200" dirty="0">
                              <a:solidFill>
                                <a:srgbClr val="000000"/>
                              </a:solidFill>
                              <a:effectLst/>
                              <a:latin typeface="Calibri" panose="020F0502020204030204" pitchFamily="34" charset="0"/>
                              <a:ea typeface="+mn-ea"/>
                              <a:cs typeface="+mn-cs"/>
                            </a:rPr>
                            <a:t>Top-5</a:t>
                          </a:r>
                        </a:p>
                      </a:txBody>
                      <a:tcPr marL="11002" marR="11002" marT="11002" marB="0" anchor="b">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32742" rtl="0" eaLnBrk="1" fontAlgn="b" latinLnBrk="0" hangingPunct="1"/>
                          <a:r>
                            <a:rPr lang="en-US" sz="1900" b="1" i="0" u="none" strike="noStrike" kern="1200" dirty="0">
                              <a:solidFill>
                                <a:srgbClr val="000000"/>
                              </a:solidFill>
                              <a:effectLst/>
                              <a:latin typeface="Calibri" panose="020F0502020204030204" pitchFamily="34" charset="0"/>
                              <a:ea typeface="+mn-ea"/>
                              <a:cs typeface="+mn-cs"/>
                            </a:rPr>
                            <a:t>Top-1</a:t>
                          </a:r>
                        </a:p>
                      </a:txBody>
                      <a:tcPr marL="11002" marR="11002" marT="11002" marB="0" anchor="b">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32742" rtl="0" eaLnBrk="1" fontAlgn="b" latinLnBrk="0" hangingPunct="1"/>
                          <a:r>
                            <a:rPr lang="en-US" sz="1900" b="1" i="0" u="none" strike="noStrike" kern="1200" dirty="0">
                              <a:solidFill>
                                <a:srgbClr val="000000"/>
                              </a:solidFill>
                              <a:effectLst/>
                              <a:latin typeface="Calibri" panose="020F0502020204030204" pitchFamily="34" charset="0"/>
                              <a:ea typeface="+mn-ea"/>
                              <a:cs typeface="+mn-cs"/>
                            </a:rPr>
                            <a:t>Top-5</a:t>
                          </a:r>
                        </a:p>
                      </a:txBody>
                      <a:tcPr marL="11002" marR="11002" marT="11002" marB="0" anchor="b">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3914908"/>
                      </a:ext>
                    </a:extLst>
                  </a:tr>
                  <a:tr h="300562">
                    <a:tc>
                      <a:txBody>
                        <a:bodyPr/>
                        <a:lstStyle/>
                        <a:p>
                          <a:pPr algn="ctr" fontAlgn="b"/>
                          <a:r>
                            <a:rPr lang="en-US" sz="1900" b="0" i="0" u="none" strike="noStrike" kern="1200" dirty="0" err="1">
                              <a:solidFill>
                                <a:srgbClr val="000000"/>
                              </a:solidFill>
                              <a:effectLst/>
                              <a:latin typeface="Calibri" panose="020F0502020204030204" pitchFamily="34" charset="0"/>
                              <a:ea typeface="+mn-ea"/>
                              <a:cs typeface="+mn-cs"/>
                            </a:rPr>
                            <a:t>ResNet</a:t>
                          </a:r>
                          <a:r>
                            <a:rPr lang="en-US" sz="1900" b="0" i="0" u="none" strike="noStrike" kern="1200" dirty="0">
                              <a:solidFill>
                                <a:srgbClr val="000000"/>
                              </a:solidFill>
                              <a:effectLst/>
                              <a:latin typeface="Calibri" panose="020F0502020204030204" pitchFamily="34" charset="0"/>
                              <a:ea typeface="+mn-ea"/>
                              <a:cs typeface="+mn-cs"/>
                            </a:rPr>
                            <a:t> (Reg.</a:t>
                          </a:r>
                          <a:r>
                            <a:rPr lang="en-US" sz="1900" b="0" i="0" u="none" strike="noStrike" kern="1200" baseline="0" dirty="0">
                              <a:solidFill>
                                <a:srgbClr val="000000"/>
                              </a:solidFill>
                              <a:effectLst/>
                              <a:latin typeface="Calibri" panose="020F0502020204030204" pitchFamily="34" charset="0"/>
                              <a:ea typeface="+mn-ea"/>
                              <a:cs typeface="+mn-cs"/>
                            </a:rPr>
                            <a:t> Conv.</a:t>
                          </a:r>
                          <a:r>
                            <a:rPr lang="en-US" sz="1900" b="0" i="0" u="none" strike="noStrike" kern="1200" dirty="0">
                              <a:solidFill>
                                <a:srgbClr val="000000"/>
                              </a:solidFill>
                              <a:effectLst/>
                              <a:latin typeface="Calibri" panose="020F0502020204030204" pitchFamily="34" charset="0"/>
                              <a:ea typeface="+mn-ea"/>
                              <a:cs typeface="+mn-cs"/>
                            </a:rPr>
                            <a:t>)</a:t>
                          </a:r>
                        </a:p>
                      </a:txBody>
                      <a:tcPr marL="11002" marR="11002" marT="11002" marB="0" anchor="b">
                        <a:lnR w="12700" cap="flat" cmpd="sng" algn="ctr">
                          <a:noFill/>
                          <a:prstDash val="solid"/>
                          <a:round/>
                          <a:headEnd type="none" w="med" len="med"/>
                          <a:tailEnd type="none" w="med" len="med"/>
                        </a:lnR>
                      </a:tcPr>
                    </a:tc>
                    <a:tc>
                      <a:txBody>
                        <a:bodyPr/>
                        <a:lstStyle/>
                        <a:p>
                          <a:pPr marL="0" marR="0" lvl="0" indent="0" algn="ctr" defTabSz="932742" rtl="0" eaLnBrk="1" fontAlgn="b"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1800" i="1" smtClean="0">
                                    <a:latin typeface="Cambria Math" panose="02040503050406030204" pitchFamily="18" charset="0"/>
                                    <a:ea typeface="Cambria Math" panose="02040503050406030204" pitchFamily="18" charset="0"/>
                                  </a:rPr>
                                  <m:t>1</m:t>
                                </m:r>
                                <m:r>
                                  <a:rPr lang="en-US" sz="1800" b="0" i="1" smtClean="0">
                                    <a:latin typeface="Cambria Math" panose="02040503050406030204" pitchFamily="18" charset="0"/>
                                    <a:ea typeface="Cambria Math" panose="02040503050406030204" pitchFamily="18" charset="0"/>
                                  </a:rPr>
                                  <m:t>.</m:t>
                                </m:r>
                                <m:r>
                                  <a:rPr lang="en-US" altLang="zh-CN" sz="1800" b="0" i="1" smtClean="0">
                                    <a:latin typeface="Cambria Math" panose="02040503050406030204" pitchFamily="18" charset="0"/>
                                    <a:ea typeface="Cambria Math" panose="02040503050406030204" pitchFamily="18" charset="0"/>
                                  </a:rPr>
                                  <m:t>133</m:t>
                                </m:r>
                              </m:oMath>
                            </m:oMathPara>
                          </a14:m>
                          <a:endParaRPr lang="en-US" sz="1900" b="0" i="0" u="none" strike="noStrike" kern="1200" dirty="0">
                            <a:solidFill>
                              <a:srgbClr val="000000"/>
                            </a:solidFill>
                            <a:effectLst/>
                            <a:latin typeface="Calibri" panose="020F0502020204030204" pitchFamily="34" charset="0"/>
                            <a:ea typeface="+mn-ea"/>
                            <a:cs typeface="+mn-cs"/>
                          </a:endParaRPr>
                        </a:p>
                      </a:txBody>
                      <a:tcPr marL="11002" marR="11002" marT="11002" marB="0" anchor="b">
                        <a:lnL>
                          <a:noFill/>
                        </a:lnL>
                        <a:lnR w="12700" cap="flat" cmpd="sng" algn="ctr">
                          <a:noFill/>
                          <a:prstDash val="solid"/>
                          <a:round/>
                          <a:headEnd type="none" w="med" len="med"/>
                          <a:tailEnd type="none" w="med" len="med"/>
                        </a:lnR>
                      </a:tcPr>
                    </a:tc>
                    <a:tc>
                      <a:txBody>
                        <a:bodyPr/>
                        <a:lstStyle/>
                        <a:p>
                          <a:pPr marL="0" marR="0" lvl="0" indent="0" algn="ctr" defTabSz="932742" rtl="0" eaLnBrk="1" fontAlgn="b"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1800" b="0" i="1" u="none" strike="noStrike" kern="1200" smtClean="0">
                                    <a:solidFill>
                                      <a:schemeClr val="tx1"/>
                                    </a:solidFill>
                                    <a:effectLst/>
                                    <a:latin typeface="Cambria Math" panose="02040503050406030204" pitchFamily="18" charset="0"/>
                                    <a:ea typeface="Cambria Math" panose="02040503050406030204" pitchFamily="18" charset="0"/>
                                    <a:cs typeface="+mn-cs"/>
                                  </a:rPr>
                                  <m:t>2</m:t>
                                </m:r>
                                <m:r>
                                  <a:rPr lang="en-US" altLang="zh-CN" sz="1800" b="0" i="0" u="none" strike="noStrike" kern="1200" smtClean="0">
                                    <a:solidFill>
                                      <a:schemeClr val="tx1"/>
                                    </a:solidFill>
                                    <a:effectLst/>
                                    <a:latin typeface="Cambria Math" panose="02040503050406030204" pitchFamily="18" charset="0"/>
                                    <a:ea typeface="Cambria Math" panose="02040503050406030204" pitchFamily="18" charset="0"/>
                                    <a:cs typeface="+mn-cs"/>
                                  </a:rPr>
                                  <m:t>.</m:t>
                                </m:r>
                                <m:r>
                                  <a:rPr lang="en-US" altLang="zh-CN" sz="1800" b="0" i="1" u="none" strike="noStrike" kern="1200" smtClean="0">
                                    <a:solidFill>
                                      <a:schemeClr val="tx1"/>
                                    </a:solidFill>
                                    <a:effectLst/>
                                    <a:latin typeface="Cambria Math" panose="02040503050406030204" pitchFamily="18" charset="0"/>
                                    <a:ea typeface="Cambria Math" panose="02040503050406030204" pitchFamily="18" charset="0"/>
                                    <a:cs typeface="+mn-cs"/>
                                  </a:rPr>
                                  <m:t>1</m:t>
                                </m:r>
                              </m:oMath>
                            </m:oMathPara>
                          </a14:m>
                          <a:endParaRPr lang="en-US" sz="1800" b="0" i="0" u="none" strike="noStrike" kern="1200" dirty="0">
                            <a:solidFill>
                              <a:srgbClr val="000000"/>
                            </a:solidFill>
                            <a:effectLst/>
                            <a:latin typeface="Calibri" panose="020F0502020204030204" pitchFamily="34" charset="0"/>
                            <a:ea typeface="+mn-ea"/>
                            <a:cs typeface="+mn-cs"/>
                          </a:endParaRPr>
                        </a:p>
                      </a:txBody>
                      <a:tcPr marL="11002" marR="11002" marT="11002" marB="0" anchor="b">
                        <a:lnL w="12700" cap="flat" cmpd="sng" algn="ctr">
                          <a:noFill/>
                          <a:prstDash val="solid"/>
                          <a:round/>
                          <a:headEnd type="none" w="med" len="med"/>
                          <a:tailEnd type="none" w="med" len="med"/>
                        </a:lnL>
                      </a:tcPr>
                    </a:tc>
                    <a:tc>
                      <a:txBody>
                        <a:bodyPr/>
                        <a:lstStyle/>
                        <a:p>
                          <a:pPr marL="0" marR="0" lvl="0" indent="0" algn="ctr" defTabSz="932742" rtl="0" eaLnBrk="1" fontAlgn="b"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1800" b="0" i="1" u="none" strike="noStrike" kern="1200" smtClean="0">
                                    <a:solidFill>
                                      <a:schemeClr val="tx1"/>
                                    </a:solidFill>
                                    <a:effectLst/>
                                    <a:latin typeface="Cambria Math" panose="02040503050406030204" pitchFamily="18" charset="0"/>
                                    <a:ea typeface="Cambria Math" panose="02040503050406030204" pitchFamily="18" charset="0"/>
                                    <a:cs typeface="+mn-cs"/>
                                  </a:rPr>
                                  <m:t>21.43</m:t>
                                </m:r>
                              </m:oMath>
                            </m:oMathPara>
                          </a14:m>
                          <a:endParaRPr lang="en-US" sz="1800" b="0" i="0" u="none" strike="noStrike" kern="1200" dirty="0">
                            <a:solidFill>
                              <a:srgbClr val="000000"/>
                            </a:solidFill>
                            <a:effectLst/>
                            <a:latin typeface="Calibri" panose="020F0502020204030204" pitchFamily="34" charset="0"/>
                            <a:ea typeface="+mn-ea"/>
                            <a:cs typeface="+mn-cs"/>
                          </a:endParaRPr>
                        </a:p>
                      </a:txBody>
                      <a:tcPr marL="11002" marR="11002" marT="11002" marB="0" anchor="b">
                        <a:lnT w="12700" cap="flat" cmpd="sng" algn="ctr">
                          <a:solidFill>
                            <a:schemeClr val="tx1"/>
                          </a:solidFill>
                          <a:prstDash val="solid"/>
                          <a:round/>
                          <a:headEnd type="none" w="med" len="med"/>
                          <a:tailEnd type="none" w="med" len="med"/>
                        </a:lnT>
                      </a:tcPr>
                    </a:tc>
                    <a:tc>
                      <a:txBody>
                        <a:bodyPr/>
                        <a:lstStyle/>
                        <a:p>
                          <a:pPr marL="0" marR="0" lvl="0" indent="0" algn="ctr" defTabSz="932742" rtl="0" eaLnBrk="1" fontAlgn="b"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1800" b="0" i="0" u="none" strike="noStrike" kern="1200" smtClean="0">
                                    <a:solidFill>
                                      <a:schemeClr val="tx1"/>
                                    </a:solidFill>
                                    <a:effectLst/>
                                    <a:latin typeface="Cambria Math" panose="02040503050406030204" pitchFamily="18" charset="0"/>
                                    <a:ea typeface="Cambria Math" panose="02040503050406030204" pitchFamily="18" charset="0"/>
                                    <a:cs typeface="+mn-cs"/>
                                  </a:rPr>
                                  <m:t>5.96</m:t>
                                </m:r>
                              </m:oMath>
                            </m:oMathPara>
                          </a14:m>
                          <a:endParaRPr lang="en-US" sz="1800" b="0" i="0" u="none" strike="noStrike" kern="1200" dirty="0">
                            <a:solidFill>
                              <a:srgbClr val="000000"/>
                            </a:solidFill>
                            <a:effectLst/>
                            <a:latin typeface="Calibri" panose="020F0502020204030204" pitchFamily="34" charset="0"/>
                            <a:ea typeface="+mn-ea"/>
                            <a:cs typeface="+mn-cs"/>
                          </a:endParaRPr>
                        </a:p>
                      </a:txBody>
                      <a:tcPr marL="11002" marR="11002" marT="11002" marB="0" anchor="b">
                        <a:lnT w="12700" cap="flat" cmpd="sng" algn="ctr">
                          <a:solidFill>
                            <a:schemeClr val="tx1"/>
                          </a:solidFill>
                          <a:prstDash val="solid"/>
                          <a:round/>
                          <a:headEnd type="none" w="med" len="med"/>
                          <a:tailEnd type="none" w="med" len="med"/>
                        </a:lnT>
                      </a:tcPr>
                    </a:tc>
                    <a:tc>
                      <a:txBody>
                        <a:bodyPr/>
                        <a:lstStyle/>
                        <a:p>
                          <a:pPr marL="0" marR="0" lvl="0" indent="0" algn="ctr" defTabSz="932742" rtl="0" eaLnBrk="1" fontAlgn="b"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1800" b="0" i="0" u="none" strike="noStrike" kern="1200" smtClean="0">
                                    <a:solidFill>
                                      <a:schemeClr val="tx1"/>
                                    </a:solidFill>
                                    <a:effectLst/>
                                    <a:latin typeface="Cambria Math" panose="02040503050406030204" pitchFamily="18" charset="0"/>
                                    <a:ea typeface="Cambria Math" panose="02040503050406030204" pitchFamily="18" charset="0"/>
                                    <a:cs typeface="+mn-cs"/>
                                  </a:rPr>
                                  <m:t>30.58</m:t>
                                </m:r>
                              </m:oMath>
                            </m:oMathPara>
                          </a14:m>
                          <a:endParaRPr lang="en-US" sz="1800" b="0" i="0" u="none" strike="noStrike" kern="1200" dirty="0">
                            <a:solidFill>
                              <a:srgbClr val="000000"/>
                            </a:solidFill>
                            <a:effectLst/>
                            <a:latin typeface="Calibri" panose="020F0502020204030204" pitchFamily="34" charset="0"/>
                            <a:ea typeface="+mn-ea"/>
                            <a:cs typeface="+mn-cs"/>
                          </a:endParaRPr>
                        </a:p>
                      </a:txBody>
                      <a:tcPr marL="11002" marR="11002" marT="11002" marB="0" anchor="b">
                        <a:lnT w="12700" cap="flat" cmpd="sng" algn="ctr">
                          <a:solidFill>
                            <a:schemeClr val="tx1"/>
                          </a:solidFill>
                          <a:prstDash val="solid"/>
                          <a:round/>
                          <a:headEnd type="none" w="med" len="med"/>
                          <a:tailEnd type="none" w="med" len="med"/>
                        </a:lnT>
                      </a:tcPr>
                    </a:tc>
                    <a:tc>
                      <a:txBody>
                        <a:bodyPr/>
                        <a:lstStyle/>
                        <a:p>
                          <a:pPr marL="0" marR="0" lvl="0" indent="0" algn="ctr" defTabSz="932742" rtl="0" eaLnBrk="1" fontAlgn="b"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1800" b="0" i="0" u="none" strike="noStrike" kern="1200" smtClean="0">
                                    <a:solidFill>
                                      <a:schemeClr val="tx1"/>
                                    </a:solidFill>
                                    <a:effectLst/>
                                    <a:latin typeface="Cambria Math" panose="02040503050406030204" pitchFamily="18" charset="0"/>
                                    <a:ea typeface="Cambria Math" panose="02040503050406030204" pitchFamily="18" charset="0"/>
                                    <a:cs typeface="+mn-cs"/>
                                  </a:rPr>
                                  <m:t>10.77</m:t>
                                </m:r>
                              </m:oMath>
                            </m:oMathPara>
                          </a14:m>
                          <a:endParaRPr lang="en-US" sz="1800" b="0" i="0" u="none" strike="noStrike" kern="1200" dirty="0">
                            <a:solidFill>
                              <a:srgbClr val="000000"/>
                            </a:solidFill>
                            <a:effectLst/>
                            <a:latin typeface="Calibri" panose="020F0502020204030204" pitchFamily="34" charset="0"/>
                            <a:ea typeface="+mn-ea"/>
                            <a:cs typeface="+mn-cs"/>
                          </a:endParaRPr>
                        </a:p>
                      </a:txBody>
                      <a:tcPr marL="11002" marR="11002" marT="11002" marB="0" anchor="b">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877857306"/>
                      </a:ext>
                    </a:extLst>
                  </a:tr>
                  <a:tr h="135562">
                    <a:tc>
                      <a:txBody>
                        <a:bodyPr/>
                        <a:lstStyle/>
                        <a:p>
                          <a:pPr algn="ctr" fontAlgn="b"/>
                          <a:r>
                            <a:rPr lang="en-US" sz="1900" b="0" i="0" u="none" strike="noStrike" kern="1200" dirty="0">
                              <a:solidFill>
                                <a:srgbClr val="7030A0"/>
                              </a:solidFill>
                              <a:effectLst/>
                              <a:latin typeface="Calibri" panose="020F0502020204030204" pitchFamily="34" charset="0"/>
                              <a:ea typeface="+mn-ea"/>
                              <a:cs typeface="+mn-cs"/>
                            </a:rPr>
                            <a:t>Our approach</a:t>
                          </a:r>
                        </a:p>
                      </a:txBody>
                      <a:tcPr marL="11002" marR="11002" marT="11002" marB="0" anchor="b">
                        <a:lnR w="12700" cap="flat" cmpd="sng" algn="ctr">
                          <a:noFill/>
                          <a:prstDash val="solid"/>
                          <a:round/>
                          <a:headEnd type="none" w="med" len="med"/>
                          <a:tailEnd type="none" w="med" len="med"/>
                        </a:lnR>
                      </a:tcPr>
                    </a:tc>
                    <a:tc>
                      <a:txBody>
                        <a:bodyPr/>
                        <a:lstStyle/>
                        <a:p>
                          <a:pPr marL="0" marR="0" lvl="0" indent="0" algn="ctr" defTabSz="932742" rtl="0" eaLnBrk="1" fontAlgn="b"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1800" b="0" i="1" u="none" strike="noStrike" kern="1200" smtClean="0">
                                    <a:solidFill>
                                      <a:srgbClr val="7030A0"/>
                                    </a:solidFill>
                                    <a:effectLst/>
                                    <a:latin typeface="Cambria Math" panose="02040503050406030204" pitchFamily="18" charset="0"/>
                                    <a:ea typeface="Cambria Math" panose="02040503050406030204" pitchFamily="18" charset="0"/>
                                    <a:cs typeface="+mn-cs"/>
                                  </a:rPr>
                                  <m:t>0.861</m:t>
                                </m:r>
                              </m:oMath>
                            </m:oMathPara>
                          </a14:m>
                          <a:endParaRPr lang="en-US" sz="1900" b="0" i="0" u="none" strike="noStrike" kern="1200" dirty="0">
                            <a:solidFill>
                              <a:srgbClr val="7030A0"/>
                            </a:solidFill>
                            <a:effectLst/>
                            <a:latin typeface="Calibri" panose="020F0502020204030204" pitchFamily="34" charset="0"/>
                            <a:ea typeface="+mn-ea"/>
                            <a:cs typeface="+mn-cs"/>
                          </a:endParaRPr>
                        </a:p>
                      </a:txBody>
                      <a:tcPr marL="11002" marR="11002" marT="11002" marB="0" anchor="b">
                        <a:lnL>
                          <a:noFill/>
                        </a:lnL>
                        <a:lnR w="12700" cap="flat" cmpd="sng" algn="ctr">
                          <a:noFill/>
                          <a:prstDash val="solid"/>
                          <a:round/>
                          <a:headEnd type="none" w="med" len="med"/>
                          <a:tailEnd type="none" w="med" len="med"/>
                        </a:lnR>
                      </a:tcPr>
                    </a:tc>
                    <a:tc>
                      <a:txBody>
                        <a:bodyPr/>
                        <a:lstStyle/>
                        <a:p>
                          <a:pPr marL="0" marR="0" lvl="0" indent="0" algn="ctr" defTabSz="932742" rtl="0" eaLnBrk="1" fontAlgn="b"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1800" b="0" i="1" u="none" strike="noStrike" kern="1200" smtClean="0">
                                    <a:solidFill>
                                      <a:srgbClr val="7030A0"/>
                                    </a:solidFill>
                                    <a:effectLst/>
                                    <a:latin typeface="Cambria Math" panose="02040503050406030204" pitchFamily="18" charset="0"/>
                                    <a:ea typeface="Cambria Math" panose="02040503050406030204" pitchFamily="18" charset="0"/>
                                    <a:cs typeface="+mn-cs"/>
                                  </a:rPr>
                                  <m:t>1.3</m:t>
                                </m:r>
                              </m:oMath>
                            </m:oMathPara>
                          </a14:m>
                          <a:endParaRPr lang="en-US" sz="1900" b="0" i="0" u="none" strike="noStrike" kern="1200" dirty="0">
                            <a:solidFill>
                              <a:srgbClr val="7030A0"/>
                            </a:solidFill>
                            <a:effectLst/>
                            <a:latin typeface="Calibri" panose="020F0502020204030204" pitchFamily="34" charset="0"/>
                            <a:ea typeface="+mn-ea"/>
                            <a:cs typeface="+mn-cs"/>
                          </a:endParaRPr>
                        </a:p>
                      </a:txBody>
                      <a:tcPr marL="11002" marR="11002" marT="11002" marB="0" anchor="b">
                        <a:lnL w="12700" cap="flat" cmpd="sng" algn="ctr">
                          <a:noFill/>
                          <a:prstDash val="solid"/>
                          <a:round/>
                          <a:headEnd type="none" w="med" len="med"/>
                          <a:tailEnd type="none" w="med" len="med"/>
                        </a:lnL>
                      </a:tcPr>
                    </a:tc>
                    <a:tc>
                      <a:txBody>
                        <a:bodyPr/>
                        <a:lstStyle/>
                        <a:p>
                          <a:pPr marL="0" marR="0" lvl="0" indent="0" algn="ctr" defTabSz="932742" rtl="0" eaLnBrk="1" fontAlgn="b"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1800" b="0" i="0" u="none" strike="noStrike" kern="1200" smtClean="0">
                                    <a:solidFill>
                                      <a:srgbClr val="7030A0"/>
                                    </a:solidFill>
                                    <a:effectLst/>
                                    <a:latin typeface="Cambria Math" panose="02040503050406030204" pitchFamily="18" charset="0"/>
                                    <a:ea typeface="Cambria Math" panose="02040503050406030204" pitchFamily="18" charset="0"/>
                                    <a:cs typeface="+mn-cs"/>
                                  </a:rPr>
                                  <m:t>13.93</m:t>
                                </m:r>
                              </m:oMath>
                            </m:oMathPara>
                          </a14:m>
                          <a:endParaRPr lang="en-US" sz="1800" b="0" i="0" u="none" strike="noStrike" kern="1200" dirty="0">
                            <a:solidFill>
                              <a:srgbClr val="7030A0"/>
                            </a:solidFill>
                            <a:effectLst/>
                            <a:latin typeface="Calibri" panose="020F0502020204030204" pitchFamily="34" charset="0"/>
                            <a:ea typeface="+mn-ea"/>
                            <a:cs typeface="+mn-cs"/>
                          </a:endParaRPr>
                        </a:p>
                      </a:txBody>
                      <a:tcPr marL="11002" marR="11002" marT="11002" marB="0" anchor="b"/>
                    </a:tc>
                    <a:tc>
                      <a:txBody>
                        <a:bodyPr/>
                        <a:lstStyle/>
                        <a:p>
                          <a:pPr marL="0" marR="0" lvl="0" indent="0" algn="ctr" defTabSz="932742" rtl="0" eaLnBrk="1" fontAlgn="b"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1800" b="0" i="0" u="none" strike="noStrike" kern="1200" smtClean="0">
                                    <a:solidFill>
                                      <a:srgbClr val="7030A0"/>
                                    </a:solidFill>
                                    <a:effectLst/>
                                    <a:latin typeface="Cambria Math" panose="02040503050406030204" pitchFamily="18" charset="0"/>
                                    <a:ea typeface="Cambria Math" panose="02040503050406030204" pitchFamily="18" charset="0"/>
                                    <a:cs typeface="+mn-cs"/>
                                  </a:rPr>
                                  <m:t>2.75</m:t>
                                </m:r>
                              </m:oMath>
                            </m:oMathPara>
                          </a14:m>
                          <a:endParaRPr lang="en-US" sz="1800" b="0" i="0" u="none" strike="noStrike" kern="1200" dirty="0">
                            <a:solidFill>
                              <a:srgbClr val="7030A0"/>
                            </a:solidFill>
                            <a:effectLst/>
                            <a:latin typeface="Calibri" panose="020F0502020204030204" pitchFamily="34" charset="0"/>
                            <a:ea typeface="+mn-ea"/>
                            <a:cs typeface="+mn-cs"/>
                          </a:endParaRPr>
                        </a:p>
                      </a:txBody>
                      <a:tcPr marL="11002" marR="11002" marT="11002" marB="0" anchor="b"/>
                    </a:tc>
                    <a:tc>
                      <a:txBody>
                        <a:bodyPr/>
                        <a:lstStyle/>
                        <a:p>
                          <a:pPr marL="0" marR="0" lvl="0" indent="0" algn="ctr" defTabSz="932742" rtl="0" eaLnBrk="1" fontAlgn="b"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1800" b="0" i="0" u="none" strike="noStrike" kern="1200" smtClean="0">
                                    <a:solidFill>
                                      <a:srgbClr val="7030A0"/>
                                    </a:solidFill>
                                    <a:effectLst/>
                                    <a:latin typeface="Cambria Math" panose="02040503050406030204" pitchFamily="18" charset="0"/>
                                    <a:ea typeface="Cambria Math" panose="02040503050406030204" pitchFamily="18" charset="0"/>
                                    <a:cs typeface="+mn-cs"/>
                                  </a:rPr>
                                  <m:t>26.95</m:t>
                                </m:r>
                              </m:oMath>
                            </m:oMathPara>
                          </a14:m>
                          <a:endParaRPr lang="en-US" sz="1800" b="0" i="0" u="none" strike="noStrike" kern="1200" dirty="0">
                            <a:solidFill>
                              <a:srgbClr val="7030A0"/>
                            </a:solidFill>
                            <a:effectLst/>
                            <a:latin typeface="Calibri" panose="020F0502020204030204" pitchFamily="34" charset="0"/>
                            <a:ea typeface="+mn-ea"/>
                            <a:cs typeface="+mn-cs"/>
                          </a:endParaRPr>
                        </a:p>
                      </a:txBody>
                      <a:tcPr marL="11002" marR="11002" marT="11002" marB="0" anchor="b"/>
                    </a:tc>
                    <a:tc>
                      <a:txBody>
                        <a:bodyPr/>
                        <a:lstStyle/>
                        <a:p>
                          <a:pPr marL="0" marR="0" lvl="0" indent="0" algn="ctr" defTabSz="932742" rtl="0" eaLnBrk="1" fontAlgn="b"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1800" b="0" i="0" u="none" strike="noStrike" kern="1200" smtClean="0">
                                    <a:solidFill>
                                      <a:srgbClr val="7030A0"/>
                                    </a:solidFill>
                                    <a:effectLst/>
                                    <a:latin typeface="Cambria Math" panose="02040503050406030204" pitchFamily="18" charset="0"/>
                                    <a:ea typeface="Cambria Math" panose="02040503050406030204" pitchFamily="18" charset="0"/>
                                    <a:cs typeface="+mn-cs"/>
                                  </a:rPr>
                                  <m:t>8.92</m:t>
                                </m:r>
                              </m:oMath>
                            </m:oMathPara>
                          </a14:m>
                          <a:endParaRPr lang="en-US" sz="1800" b="0" i="0" u="none" strike="noStrike" kern="1200" dirty="0">
                            <a:solidFill>
                              <a:srgbClr val="7030A0"/>
                            </a:solidFill>
                            <a:effectLst/>
                            <a:latin typeface="Calibri" panose="020F0502020204030204" pitchFamily="34" charset="0"/>
                            <a:ea typeface="+mn-ea"/>
                            <a:cs typeface="+mn-cs"/>
                          </a:endParaRPr>
                        </a:p>
                      </a:txBody>
                      <a:tcPr marL="11002" marR="11002" marT="11002" marB="0" anchor="b"/>
                    </a:tc>
                    <a:extLst>
                      <a:ext uri="{0D108BD9-81ED-4DB2-BD59-A6C34878D82A}">
                        <a16:rowId xmlns:a16="http://schemas.microsoft.com/office/drawing/2014/main" val="2252438060"/>
                      </a:ext>
                    </a:extLst>
                  </a:tr>
                </a:tbl>
              </a:graphicData>
            </a:graphic>
          </p:graphicFrame>
        </mc:Choice>
        <mc:Fallback xmlns="">
          <p:graphicFrame>
            <p:nvGraphicFramePr>
              <p:cNvPr id="5" name="Table 4">
                <a:extLst>
                  <a:ext uri="{FF2B5EF4-FFF2-40B4-BE49-F238E27FC236}">
                    <a16:creationId xmlns:a16="http://schemas.microsoft.com/office/drawing/2014/main" id="{3B20A399-8A8D-404B-A9FE-F9DA1E9C9969}"/>
                  </a:ext>
                </a:extLst>
              </p:cNvPr>
              <p:cNvGraphicFramePr>
                <a:graphicFrameLocks noGrp="1"/>
              </p:cNvGraphicFramePr>
              <p:nvPr>
                <p:extLst>
                  <p:ext uri="{D42A27DB-BD31-4B8C-83A1-F6EECF244321}">
                    <p14:modId xmlns:p14="http://schemas.microsoft.com/office/powerpoint/2010/main" val="4034848276"/>
                  </p:ext>
                </p:extLst>
              </p:nvPr>
            </p:nvGraphicFramePr>
            <p:xfrm>
              <a:off x="274638" y="2752214"/>
              <a:ext cx="11887201" cy="1202248"/>
            </p:xfrm>
            <a:graphic>
              <a:graphicData uri="http://schemas.openxmlformats.org/drawingml/2006/table">
                <a:tbl>
                  <a:tblPr firstRow="1" firstCol="1">
                    <a:tableStyleId>{9D7B26C5-4107-4FEC-AEDC-1716B250A1EF}</a:tableStyleId>
                  </a:tblPr>
                  <a:tblGrid>
                    <a:gridCol w="1981199">
                      <a:extLst>
                        <a:ext uri="{9D8B030D-6E8A-4147-A177-3AD203B41FA5}">
                          <a16:colId xmlns:a16="http://schemas.microsoft.com/office/drawing/2014/main" val="3908990729"/>
                        </a:ext>
                      </a:extLst>
                    </a:gridCol>
                    <a:gridCol w="2209800">
                      <a:extLst>
                        <a:ext uri="{9D8B030D-6E8A-4147-A177-3AD203B41FA5}">
                          <a16:colId xmlns:a16="http://schemas.microsoft.com/office/drawing/2014/main" val="3215263011"/>
                        </a:ext>
                      </a:extLst>
                    </a:gridCol>
                    <a:gridCol w="2351566">
                      <a:extLst>
                        <a:ext uri="{9D8B030D-6E8A-4147-A177-3AD203B41FA5}">
                          <a16:colId xmlns:a16="http://schemas.microsoft.com/office/drawing/2014/main" val="389499926"/>
                        </a:ext>
                      </a:extLst>
                    </a:gridCol>
                    <a:gridCol w="1336159">
                      <a:extLst>
                        <a:ext uri="{9D8B030D-6E8A-4147-A177-3AD203B41FA5}">
                          <a16:colId xmlns:a16="http://schemas.microsoft.com/office/drawing/2014/main" val="4107779806"/>
                        </a:ext>
                      </a:extLst>
                    </a:gridCol>
                    <a:gridCol w="1336159">
                      <a:extLst>
                        <a:ext uri="{9D8B030D-6E8A-4147-A177-3AD203B41FA5}">
                          <a16:colId xmlns:a16="http://schemas.microsoft.com/office/drawing/2014/main" val="1485916827"/>
                        </a:ext>
                      </a:extLst>
                    </a:gridCol>
                    <a:gridCol w="1336159">
                      <a:extLst>
                        <a:ext uri="{9D8B030D-6E8A-4147-A177-3AD203B41FA5}">
                          <a16:colId xmlns:a16="http://schemas.microsoft.com/office/drawing/2014/main" val="580596776"/>
                        </a:ext>
                      </a:extLst>
                    </a:gridCol>
                    <a:gridCol w="1336159">
                      <a:extLst>
                        <a:ext uri="{9D8B030D-6E8A-4147-A177-3AD203B41FA5}">
                          <a16:colId xmlns:a16="http://schemas.microsoft.com/office/drawing/2014/main" val="3949771845"/>
                        </a:ext>
                      </a:extLst>
                    </a:gridCol>
                  </a:tblGrid>
                  <a:tr h="300562">
                    <a:tc rowSpan="2">
                      <a:txBody>
                        <a:bodyPr/>
                        <a:lstStyle/>
                        <a:p>
                          <a:pPr marL="0" marR="0" lvl="0" indent="0" algn="ctr" defTabSz="932742" rtl="0" eaLnBrk="1" fontAlgn="b" latinLnBrk="0" hangingPunct="1">
                            <a:lnSpc>
                              <a:spcPct val="100000"/>
                            </a:lnSpc>
                            <a:spcBef>
                              <a:spcPts val="0"/>
                            </a:spcBef>
                            <a:spcAft>
                              <a:spcPts val="0"/>
                            </a:spcAft>
                            <a:buClrTx/>
                            <a:buSzTx/>
                            <a:buFontTx/>
                            <a:buNone/>
                            <a:tabLst/>
                            <a:defRPr/>
                          </a:pPr>
                          <a:endParaRPr lang="en-US" sz="1900" b="1" i="0" u="none" strike="noStrike" kern="1200" dirty="0">
                            <a:solidFill>
                              <a:srgbClr val="000000"/>
                            </a:solidFill>
                            <a:effectLst/>
                            <a:latin typeface="Calibri" panose="020F0502020204030204" pitchFamily="34" charset="0"/>
                            <a:ea typeface="+mn-ea"/>
                            <a:cs typeface="+mn-cs"/>
                          </a:endParaRPr>
                        </a:p>
                      </a:txBody>
                      <a:tcPr marL="11002" marR="11002" marT="11002" marB="0" anchor="b">
                        <a:lnR w="12700" cap="flat" cmpd="sng" algn="ctr">
                          <a:noFill/>
                          <a:prstDash val="solid"/>
                          <a:round/>
                          <a:headEnd type="none" w="med" len="med"/>
                          <a:tailEnd type="none" w="med" len="med"/>
                        </a:lnR>
                      </a:tcPr>
                    </a:tc>
                    <a:tc rowSpan="2">
                      <a:txBody>
                        <a:bodyPr/>
                        <a:lstStyle/>
                        <a:p>
                          <a:endParaRPr lang="en-US"/>
                        </a:p>
                      </a:txBody>
                      <a:tcPr marL="11002" marR="11002" marT="11002" marB="0" anchor="ctr">
                        <a:lnL>
                          <a:noFill/>
                        </a:lnL>
                        <a:lnR w="12700" cap="flat" cmpd="sng" algn="ctr">
                          <a:noFill/>
                          <a:prstDash val="solid"/>
                          <a:round/>
                          <a:headEnd type="none" w="med" len="med"/>
                          <a:tailEnd type="none" w="med" len="med"/>
                        </a:lnR>
                        <a:blipFill>
                          <a:blip r:embed="rId3"/>
                          <a:stretch>
                            <a:fillRect l="-89532" t="-10101" r="-348209" b="-125253"/>
                          </a:stretch>
                        </a:blipFill>
                      </a:tcPr>
                    </a:tc>
                    <a:tc rowSpan="2">
                      <a:txBody>
                        <a:bodyPr/>
                        <a:lstStyle/>
                        <a:p>
                          <a:endParaRPr lang="en-US"/>
                        </a:p>
                      </a:txBody>
                      <a:tcPr marL="11002" marR="11002" marT="11002" marB="0" anchor="ctr">
                        <a:lnL w="12700" cap="flat" cmpd="sng" algn="ctr">
                          <a:noFill/>
                          <a:prstDash val="solid"/>
                          <a:round/>
                          <a:headEnd type="none" w="med" len="med"/>
                          <a:tailEnd type="none" w="med" len="med"/>
                        </a:lnL>
                        <a:blipFill>
                          <a:blip r:embed="rId3"/>
                          <a:stretch>
                            <a:fillRect l="-178238" t="-10101" r="-227461" b="-125253"/>
                          </a:stretch>
                        </a:blipFill>
                      </a:tcPr>
                    </a:tc>
                    <a:tc gridSpan="2">
                      <a:txBody>
                        <a:bodyPr/>
                        <a:lstStyle/>
                        <a:p>
                          <a:pPr marL="0" algn="ctr" defTabSz="932742" rtl="0" eaLnBrk="1" fontAlgn="b" latinLnBrk="0" hangingPunct="1"/>
                          <a:r>
                            <a:rPr lang="en-US" sz="1900" b="1" i="0" u="none" strike="noStrike" kern="1200" dirty="0">
                              <a:solidFill>
                                <a:srgbClr val="000000"/>
                              </a:solidFill>
                              <a:effectLst/>
                              <a:latin typeface="Calibri" panose="020F0502020204030204" pitchFamily="34" charset="0"/>
                              <a:ea typeface="+mn-ea"/>
                              <a:cs typeface="+mn-cs"/>
                            </a:rPr>
                            <a:t>Training error</a:t>
                          </a:r>
                        </a:p>
                      </a:txBody>
                      <a:tcPr marL="11002" marR="11002" marT="11002" marB="0" anchor="b">
                        <a:lnB w="12700" cap="flat" cmpd="sng" algn="ctr">
                          <a:noFill/>
                          <a:prstDash val="solid"/>
                          <a:round/>
                          <a:headEnd type="none" w="med" len="med"/>
                          <a:tailEnd type="none" w="med" len="med"/>
                        </a:lnB>
                      </a:tcPr>
                    </a:tc>
                    <a:tc hMerge="1">
                      <a:txBody>
                        <a:bodyPr/>
                        <a:lstStyle/>
                        <a:p>
                          <a:endParaRPr lang="en-US"/>
                        </a:p>
                      </a:txBody>
                      <a:tcPr/>
                    </a:tc>
                    <a:tc gridSpan="2">
                      <a:txBody>
                        <a:bodyPr/>
                        <a:lstStyle/>
                        <a:p>
                          <a:pPr marL="0" algn="ctr" defTabSz="932742" rtl="0" eaLnBrk="1" fontAlgn="b" latinLnBrk="0" hangingPunct="1"/>
                          <a:r>
                            <a:rPr lang="en-US" sz="1900" b="1" i="0" u="none" strike="noStrike" kern="1200" dirty="0">
                              <a:solidFill>
                                <a:srgbClr val="000000"/>
                              </a:solidFill>
                              <a:effectLst/>
                              <a:latin typeface="Calibri" panose="020F0502020204030204" pitchFamily="34" charset="0"/>
                              <a:ea typeface="+mn-ea"/>
                              <a:cs typeface="+mn-cs"/>
                            </a:rPr>
                            <a:t>Validation error</a:t>
                          </a:r>
                        </a:p>
                      </a:txBody>
                      <a:tcPr marL="11002" marR="11002" marT="11002" marB="0" anchor="b">
                        <a:lnB w="12700" cap="flat" cmpd="sng" algn="ctr">
                          <a:no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3304990015"/>
                      </a:ext>
                    </a:extLst>
                  </a:tr>
                  <a:tr h="300562">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algn="ctr" defTabSz="932742" rtl="0" eaLnBrk="1" fontAlgn="b" latinLnBrk="0" hangingPunct="1"/>
                          <a:r>
                            <a:rPr lang="en-US" sz="1900" b="1" i="0" u="none" strike="noStrike" kern="1200" dirty="0">
                              <a:solidFill>
                                <a:srgbClr val="000000"/>
                              </a:solidFill>
                              <a:effectLst/>
                              <a:latin typeface="Calibri" panose="020F0502020204030204" pitchFamily="34" charset="0"/>
                              <a:ea typeface="+mn-ea"/>
                              <a:cs typeface="+mn-cs"/>
                            </a:rPr>
                            <a:t>Top-1</a:t>
                          </a:r>
                        </a:p>
                      </a:txBody>
                      <a:tcPr marL="11002" marR="11002" marT="11002" marB="0" anchor="b">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32742" rtl="0" eaLnBrk="1" fontAlgn="b" latinLnBrk="0" hangingPunct="1"/>
                          <a:r>
                            <a:rPr lang="en-US" sz="1900" b="1" i="0" u="none" strike="noStrike" kern="1200" dirty="0">
                              <a:solidFill>
                                <a:srgbClr val="000000"/>
                              </a:solidFill>
                              <a:effectLst/>
                              <a:latin typeface="Calibri" panose="020F0502020204030204" pitchFamily="34" charset="0"/>
                              <a:ea typeface="+mn-ea"/>
                              <a:cs typeface="+mn-cs"/>
                            </a:rPr>
                            <a:t>Top-5</a:t>
                          </a:r>
                        </a:p>
                      </a:txBody>
                      <a:tcPr marL="11002" marR="11002" marT="11002" marB="0" anchor="b">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32742" rtl="0" eaLnBrk="1" fontAlgn="b" latinLnBrk="0" hangingPunct="1"/>
                          <a:r>
                            <a:rPr lang="en-US" sz="1900" b="1" i="0" u="none" strike="noStrike" kern="1200" dirty="0">
                              <a:solidFill>
                                <a:srgbClr val="000000"/>
                              </a:solidFill>
                              <a:effectLst/>
                              <a:latin typeface="Calibri" panose="020F0502020204030204" pitchFamily="34" charset="0"/>
                              <a:ea typeface="+mn-ea"/>
                              <a:cs typeface="+mn-cs"/>
                            </a:rPr>
                            <a:t>Top-1</a:t>
                          </a:r>
                        </a:p>
                      </a:txBody>
                      <a:tcPr marL="11002" marR="11002" marT="11002" marB="0" anchor="b">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32742" rtl="0" eaLnBrk="1" fontAlgn="b" latinLnBrk="0" hangingPunct="1"/>
                          <a:r>
                            <a:rPr lang="en-US" sz="1900" b="1" i="0" u="none" strike="noStrike" kern="1200" dirty="0">
                              <a:solidFill>
                                <a:srgbClr val="000000"/>
                              </a:solidFill>
                              <a:effectLst/>
                              <a:latin typeface="Calibri" panose="020F0502020204030204" pitchFamily="34" charset="0"/>
                              <a:ea typeface="+mn-ea"/>
                              <a:cs typeface="+mn-cs"/>
                            </a:rPr>
                            <a:t>Top-5</a:t>
                          </a:r>
                        </a:p>
                      </a:txBody>
                      <a:tcPr marL="11002" marR="11002" marT="11002" marB="0" anchor="b">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3914908"/>
                      </a:ext>
                    </a:extLst>
                  </a:tr>
                  <a:tr h="300562">
                    <a:tc>
                      <a:txBody>
                        <a:bodyPr/>
                        <a:lstStyle/>
                        <a:p>
                          <a:pPr algn="ctr" fontAlgn="b"/>
                          <a:r>
                            <a:rPr lang="en-US" sz="1900" b="0" i="0" u="none" strike="noStrike" kern="1200" dirty="0" err="1">
                              <a:solidFill>
                                <a:srgbClr val="000000"/>
                              </a:solidFill>
                              <a:effectLst/>
                              <a:latin typeface="Calibri" panose="020F0502020204030204" pitchFamily="34" charset="0"/>
                              <a:ea typeface="+mn-ea"/>
                              <a:cs typeface="+mn-cs"/>
                            </a:rPr>
                            <a:t>ResNet</a:t>
                          </a:r>
                          <a:r>
                            <a:rPr lang="en-US" sz="1900" b="0" i="0" u="none" strike="noStrike" kern="1200" dirty="0">
                              <a:solidFill>
                                <a:srgbClr val="000000"/>
                              </a:solidFill>
                              <a:effectLst/>
                              <a:latin typeface="Calibri" panose="020F0502020204030204" pitchFamily="34" charset="0"/>
                              <a:ea typeface="+mn-ea"/>
                              <a:cs typeface="+mn-cs"/>
                            </a:rPr>
                            <a:t> (Reg.</a:t>
                          </a:r>
                          <a:r>
                            <a:rPr lang="en-US" sz="1900" b="0" i="0" u="none" strike="noStrike" kern="1200" baseline="0" dirty="0">
                              <a:solidFill>
                                <a:srgbClr val="000000"/>
                              </a:solidFill>
                              <a:effectLst/>
                              <a:latin typeface="Calibri" panose="020F0502020204030204" pitchFamily="34" charset="0"/>
                              <a:ea typeface="+mn-ea"/>
                              <a:cs typeface="+mn-cs"/>
                            </a:rPr>
                            <a:t> Conv.</a:t>
                          </a:r>
                          <a:r>
                            <a:rPr lang="en-US" sz="1900" b="0" i="0" u="none" strike="noStrike" kern="1200" dirty="0">
                              <a:solidFill>
                                <a:srgbClr val="000000"/>
                              </a:solidFill>
                              <a:effectLst/>
                              <a:latin typeface="Calibri" panose="020F0502020204030204" pitchFamily="34" charset="0"/>
                              <a:ea typeface="+mn-ea"/>
                              <a:cs typeface="+mn-cs"/>
                            </a:rPr>
                            <a:t>)</a:t>
                          </a:r>
                        </a:p>
                      </a:txBody>
                      <a:tcPr marL="11002" marR="11002" marT="11002" marB="0" anchor="b">
                        <a:lnR w="12700" cap="flat" cmpd="sng" algn="ctr">
                          <a:noFill/>
                          <a:prstDash val="solid"/>
                          <a:round/>
                          <a:headEnd type="none" w="med" len="med"/>
                          <a:tailEnd type="none" w="med" len="med"/>
                        </a:lnR>
                      </a:tcPr>
                    </a:tc>
                    <a:tc>
                      <a:txBody>
                        <a:bodyPr/>
                        <a:lstStyle/>
                        <a:p>
                          <a:endParaRPr lang="en-US"/>
                        </a:p>
                      </a:txBody>
                      <a:tcPr marL="11002" marR="11002" marT="11002" marB="0" anchor="b">
                        <a:lnL>
                          <a:noFill/>
                        </a:lnL>
                        <a:lnR w="12700" cap="flat" cmpd="sng" algn="ctr">
                          <a:noFill/>
                          <a:prstDash val="solid"/>
                          <a:round/>
                          <a:headEnd type="none" w="med" len="med"/>
                          <a:tailEnd type="none" w="med" len="med"/>
                        </a:lnR>
                        <a:blipFill>
                          <a:blip r:embed="rId3"/>
                          <a:stretch>
                            <a:fillRect l="-89532" t="-218000" r="-348209" b="-148000"/>
                          </a:stretch>
                        </a:blipFill>
                      </a:tcPr>
                    </a:tc>
                    <a:tc>
                      <a:txBody>
                        <a:bodyPr/>
                        <a:lstStyle/>
                        <a:p>
                          <a:endParaRPr lang="en-US"/>
                        </a:p>
                      </a:txBody>
                      <a:tcPr marL="11002" marR="11002" marT="11002" marB="0" anchor="b">
                        <a:lnL w="12700" cap="flat" cmpd="sng" algn="ctr">
                          <a:noFill/>
                          <a:prstDash val="solid"/>
                          <a:round/>
                          <a:headEnd type="none" w="med" len="med"/>
                          <a:tailEnd type="none" w="med" len="med"/>
                        </a:lnL>
                        <a:blipFill>
                          <a:blip r:embed="rId3"/>
                          <a:stretch>
                            <a:fillRect l="-178238" t="-218000" r="-227461" b="-148000"/>
                          </a:stretch>
                        </a:blipFill>
                      </a:tcPr>
                    </a:tc>
                    <a:tc>
                      <a:txBody>
                        <a:bodyPr/>
                        <a:lstStyle/>
                        <a:p>
                          <a:endParaRPr lang="en-US"/>
                        </a:p>
                      </a:txBody>
                      <a:tcPr marL="11002" marR="11002" marT="11002" marB="0" anchor="b">
                        <a:lnT w="12700" cap="flat" cmpd="sng" algn="ctr">
                          <a:solidFill>
                            <a:schemeClr val="tx1"/>
                          </a:solidFill>
                          <a:prstDash val="solid"/>
                          <a:round/>
                          <a:headEnd type="none" w="med" len="med"/>
                          <a:tailEnd type="none" w="med" len="med"/>
                        </a:lnT>
                        <a:blipFill>
                          <a:blip r:embed="rId3"/>
                          <a:stretch>
                            <a:fillRect l="-490411" t="-218000" r="-300913" b="-148000"/>
                          </a:stretch>
                        </a:blipFill>
                      </a:tcPr>
                    </a:tc>
                    <a:tc>
                      <a:txBody>
                        <a:bodyPr/>
                        <a:lstStyle/>
                        <a:p>
                          <a:endParaRPr lang="en-US"/>
                        </a:p>
                      </a:txBody>
                      <a:tcPr marL="11002" marR="11002" marT="11002" marB="0" anchor="b">
                        <a:lnT w="12700" cap="flat" cmpd="sng" algn="ctr">
                          <a:solidFill>
                            <a:schemeClr val="tx1"/>
                          </a:solidFill>
                          <a:prstDash val="solid"/>
                          <a:round/>
                          <a:headEnd type="none" w="med" len="med"/>
                          <a:tailEnd type="none" w="med" len="med"/>
                        </a:lnT>
                        <a:blipFill>
                          <a:blip r:embed="rId3"/>
                          <a:stretch>
                            <a:fillRect l="-590411" t="-218000" r="-200913" b="-148000"/>
                          </a:stretch>
                        </a:blipFill>
                      </a:tcPr>
                    </a:tc>
                    <a:tc>
                      <a:txBody>
                        <a:bodyPr/>
                        <a:lstStyle/>
                        <a:p>
                          <a:endParaRPr lang="en-US"/>
                        </a:p>
                      </a:txBody>
                      <a:tcPr marL="11002" marR="11002" marT="11002" marB="0" anchor="b">
                        <a:lnT w="12700" cap="flat" cmpd="sng" algn="ctr">
                          <a:solidFill>
                            <a:schemeClr val="tx1"/>
                          </a:solidFill>
                          <a:prstDash val="solid"/>
                          <a:round/>
                          <a:headEnd type="none" w="med" len="med"/>
                          <a:tailEnd type="none" w="med" len="med"/>
                        </a:lnT>
                        <a:blipFill>
                          <a:blip r:embed="rId3"/>
                          <a:stretch>
                            <a:fillRect l="-687273" t="-218000" r="-100000" b="-148000"/>
                          </a:stretch>
                        </a:blipFill>
                      </a:tcPr>
                    </a:tc>
                    <a:tc>
                      <a:txBody>
                        <a:bodyPr/>
                        <a:lstStyle/>
                        <a:p>
                          <a:endParaRPr lang="en-US"/>
                        </a:p>
                      </a:txBody>
                      <a:tcPr marL="11002" marR="11002" marT="11002" marB="0" anchor="b">
                        <a:lnT w="12700" cap="flat" cmpd="sng" algn="ctr">
                          <a:solidFill>
                            <a:schemeClr val="tx1"/>
                          </a:solidFill>
                          <a:prstDash val="solid"/>
                          <a:round/>
                          <a:headEnd type="none" w="med" len="med"/>
                          <a:tailEnd type="none" w="med" len="med"/>
                        </a:lnT>
                        <a:blipFill>
                          <a:blip r:embed="rId3"/>
                          <a:stretch>
                            <a:fillRect l="-790868" t="-218000" r="-457" b="-148000"/>
                          </a:stretch>
                        </a:blipFill>
                      </a:tcPr>
                    </a:tc>
                    <a:extLst>
                      <a:ext uri="{0D108BD9-81ED-4DB2-BD59-A6C34878D82A}">
                        <a16:rowId xmlns:a16="http://schemas.microsoft.com/office/drawing/2014/main" val="3877857306"/>
                      </a:ext>
                    </a:extLst>
                  </a:tr>
                  <a:tr h="300562">
                    <a:tc>
                      <a:txBody>
                        <a:bodyPr/>
                        <a:lstStyle/>
                        <a:p>
                          <a:pPr algn="ctr" fontAlgn="b"/>
                          <a:r>
                            <a:rPr lang="en-US" sz="1900" b="0" i="0" u="none" strike="noStrike" kern="1200" dirty="0">
                              <a:solidFill>
                                <a:srgbClr val="7030A0"/>
                              </a:solidFill>
                              <a:effectLst/>
                              <a:latin typeface="Calibri" panose="020F0502020204030204" pitchFamily="34" charset="0"/>
                              <a:ea typeface="+mn-ea"/>
                              <a:cs typeface="+mn-cs"/>
                            </a:rPr>
                            <a:t>Our approach</a:t>
                          </a:r>
                        </a:p>
                      </a:txBody>
                      <a:tcPr marL="11002" marR="11002" marT="11002" marB="0" anchor="b">
                        <a:lnR w="12700" cap="flat" cmpd="sng" algn="ctr">
                          <a:noFill/>
                          <a:prstDash val="solid"/>
                          <a:round/>
                          <a:headEnd type="none" w="med" len="med"/>
                          <a:tailEnd type="none" w="med" len="med"/>
                        </a:lnR>
                      </a:tcPr>
                    </a:tc>
                    <a:tc>
                      <a:txBody>
                        <a:bodyPr/>
                        <a:lstStyle/>
                        <a:p>
                          <a:endParaRPr lang="en-US"/>
                        </a:p>
                      </a:txBody>
                      <a:tcPr marL="11002" marR="11002" marT="11002" marB="0" anchor="b">
                        <a:lnL>
                          <a:noFill/>
                        </a:lnL>
                        <a:lnR w="12700" cap="flat" cmpd="sng" algn="ctr">
                          <a:noFill/>
                          <a:prstDash val="solid"/>
                          <a:round/>
                          <a:headEnd type="none" w="med" len="med"/>
                          <a:tailEnd type="none" w="med" len="med"/>
                        </a:lnR>
                        <a:blipFill>
                          <a:blip r:embed="rId3"/>
                          <a:stretch>
                            <a:fillRect l="-89532" t="-324490" r="-348209" b="-51020"/>
                          </a:stretch>
                        </a:blipFill>
                      </a:tcPr>
                    </a:tc>
                    <a:tc>
                      <a:txBody>
                        <a:bodyPr/>
                        <a:lstStyle/>
                        <a:p>
                          <a:endParaRPr lang="en-US"/>
                        </a:p>
                      </a:txBody>
                      <a:tcPr marL="11002" marR="11002" marT="11002" marB="0" anchor="b">
                        <a:lnL w="12700" cap="flat" cmpd="sng" algn="ctr">
                          <a:noFill/>
                          <a:prstDash val="solid"/>
                          <a:round/>
                          <a:headEnd type="none" w="med" len="med"/>
                          <a:tailEnd type="none" w="med" len="med"/>
                        </a:lnL>
                        <a:blipFill>
                          <a:blip r:embed="rId3"/>
                          <a:stretch>
                            <a:fillRect l="-178238" t="-324490" r="-227461" b="-51020"/>
                          </a:stretch>
                        </a:blipFill>
                      </a:tcPr>
                    </a:tc>
                    <a:tc>
                      <a:txBody>
                        <a:bodyPr/>
                        <a:lstStyle/>
                        <a:p>
                          <a:endParaRPr lang="en-US"/>
                        </a:p>
                      </a:txBody>
                      <a:tcPr marL="11002" marR="11002" marT="11002" marB="0" anchor="b">
                        <a:blipFill>
                          <a:blip r:embed="rId3"/>
                          <a:stretch>
                            <a:fillRect l="-490411" t="-324490" r="-300913" b="-51020"/>
                          </a:stretch>
                        </a:blipFill>
                      </a:tcPr>
                    </a:tc>
                    <a:tc>
                      <a:txBody>
                        <a:bodyPr/>
                        <a:lstStyle/>
                        <a:p>
                          <a:endParaRPr lang="en-US"/>
                        </a:p>
                      </a:txBody>
                      <a:tcPr marL="11002" marR="11002" marT="11002" marB="0" anchor="b">
                        <a:blipFill>
                          <a:blip r:embed="rId3"/>
                          <a:stretch>
                            <a:fillRect l="-590411" t="-324490" r="-200913" b="-51020"/>
                          </a:stretch>
                        </a:blipFill>
                      </a:tcPr>
                    </a:tc>
                    <a:tc>
                      <a:txBody>
                        <a:bodyPr/>
                        <a:lstStyle/>
                        <a:p>
                          <a:endParaRPr lang="en-US"/>
                        </a:p>
                      </a:txBody>
                      <a:tcPr marL="11002" marR="11002" marT="11002" marB="0" anchor="b">
                        <a:blipFill>
                          <a:blip r:embed="rId3"/>
                          <a:stretch>
                            <a:fillRect l="-687273" t="-324490" r="-100000" b="-51020"/>
                          </a:stretch>
                        </a:blipFill>
                      </a:tcPr>
                    </a:tc>
                    <a:tc>
                      <a:txBody>
                        <a:bodyPr/>
                        <a:lstStyle/>
                        <a:p>
                          <a:endParaRPr lang="en-US"/>
                        </a:p>
                      </a:txBody>
                      <a:tcPr marL="11002" marR="11002" marT="11002" marB="0" anchor="b">
                        <a:blipFill>
                          <a:blip r:embed="rId3"/>
                          <a:stretch>
                            <a:fillRect l="-790868" t="-324490" r="-457" b="-51020"/>
                          </a:stretch>
                        </a:blipFill>
                      </a:tcPr>
                    </a:tc>
                    <a:extLst>
                      <a:ext uri="{0D108BD9-81ED-4DB2-BD59-A6C34878D82A}">
                        <a16:rowId xmlns:a16="http://schemas.microsoft.com/office/drawing/2014/main" val="2252438060"/>
                      </a:ext>
                    </a:extLst>
                  </a:tr>
                </a:tbl>
              </a:graphicData>
            </a:graphic>
          </p:graphicFrame>
        </mc:Fallback>
      </mc:AlternateContent>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69862B2B-2368-49A6-9330-3FF8DA864693}"/>
                  </a:ext>
                </a:extLst>
              </p:cNvPr>
              <p:cNvSpPr/>
              <p:nvPr/>
            </p:nvSpPr>
            <p:spPr>
              <a:xfrm>
                <a:off x="9723438" y="4183062"/>
                <a:ext cx="843501" cy="369332"/>
              </a:xfrm>
              <a:prstGeom prst="rect">
                <a:avLst/>
              </a:prstGeom>
            </p:spPr>
            <p:txBody>
              <a:bodyPr wrap="none">
                <a:spAutoFit/>
              </a:bodyPr>
              <a:lstStyle/>
              <a:p>
                <a:pPr lvl="0" algn="ctr" fontAlgn="b">
                  <a:defRPr/>
                </a:pPr>
                <a14:m>
                  <m:oMathPara xmlns:m="http://schemas.openxmlformats.org/officeDocument/2006/math">
                    <m:oMathParaPr>
                      <m:jc m:val="centerGroup"/>
                    </m:oMathParaPr>
                    <m:oMath xmlns:m="http://schemas.openxmlformats.org/officeDocument/2006/math">
                      <m:r>
                        <a:rPr lang="en-US" altLang="zh-CN" b="0" i="0" smtClean="0">
                          <a:solidFill>
                            <a:srgbClr val="FF0000"/>
                          </a:solidFill>
                          <a:latin typeface="Cambria Math" panose="02040503050406030204" pitchFamily="18" charset="0"/>
                          <a:ea typeface="Cambria Math" panose="02040503050406030204" pitchFamily="18" charset="0"/>
                        </a:rPr>
                        <m:t>+3.63</m:t>
                      </m:r>
                    </m:oMath>
                  </m:oMathPara>
                </a14:m>
                <a:endParaRPr lang="en-US" dirty="0">
                  <a:solidFill>
                    <a:srgbClr val="FF0000"/>
                  </a:solidFill>
                  <a:latin typeface="Calibri" panose="020F0502020204030204" pitchFamily="34" charset="0"/>
                </a:endParaRPr>
              </a:p>
            </p:txBody>
          </p:sp>
        </mc:Choice>
        <mc:Fallback xmlns="">
          <p:sp>
            <p:nvSpPr>
              <p:cNvPr id="2" name="Rectangle 1">
                <a:extLst>
                  <a:ext uri="{FF2B5EF4-FFF2-40B4-BE49-F238E27FC236}">
                    <a16:creationId xmlns:a16="http://schemas.microsoft.com/office/drawing/2014/main" id="{69862B2B-2368-49A6-9330-3FF8DA864693}"/>
                  </a:ext>
                </a:extLst>
              </p:cNvPr>
              <p:cNvSpPr>
                <a:spLocks noRot="1" noChangeAspect="1" noMove="1" noResize="1" noEditPoints="1" noAdjustHandles="1" noChangeArrowheads="1" noChangeShapeType="1" noTextEdit="1"/>
              </p:cNvSpPr>
              <p:nvPr/>
            </p:nvSpPr>
            <p:spPr>
              <a:xfrm>
                <a:off x="9723438" y="4183062"/>
                <a:ext cx="843501"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787B53BE-20FB-4806-BC56-0FCDF167A364}"/>
                  </a:ext>
                </a:extLst>
              </p:cNvPr>
              <p:cNvSpPr/>
              <p:nvPr/>
            </p:nvSpPr>
            <p:spPr>
              <a:xfrm>
                <a:off x="11013537" y="4183062"/>
                <a:ext cx="843500" cy="369332"/>
              </a:xfrm>
              <a:prstGeom prst="rect">
                <a:avLst/>
              </a:prstGeom>
            </p:spPr>
            <p:txBody>
              <a:bodyPr wrap="none">
                <a:spAutoFit/>
              </a:bodyPr>
              <a:lstStyle/>
              <a:p>
                <a:pPr lvl="0" algn="ctr" fontAlgn="b">
                  <a:defRPr/>
                </a:pPr>
                <a14:m>
                  <m:oMathPara xmlns:m="http://schemas.openxmlformats.org/officeDocument/2006/math">
                    <m:oMathParaPr>
                      <m:jc m:val="centerGroup"/>
                    </m:oMathParaPr>
                    <m:oMath xmlns:m="http://schemas.openxmlformats.org/officeDocument/2006/math">
                      <m:r>
                        <a:rPr lang="en-US" altLang="zh-CN" b="0" i="0" smtClean="0">
                          <a:solidFill>
                            <a:srgbClr val="FF0000"/>
                          </a:solidFill>
                          <a:latin typeface="Cambria Math" panose="02040503050406030204" pitchFamily="18" charset="0"/>
                          <a:ea typeface="Cambria Math" panose="02040503050406030204" pitchFamily="18" charset="0"/>
                        </a:rPr>
                        <m:t>+1.85</m:t>
                      </m:r>
                    </m:oMath>
                  </m:oMathPara>
                </a14:m>
                <a:endParaRPr lang="en-US" dirty="0">
                  <a:solidFill>
                    <a:srgbClr val="FF0000"/>
                  </a:solidFill>
                  <a:latin typeface="Calibri" panose="020F0502020204030204" pitchFamily="34" charset="0"/>
                </a:endParaRPr>
              </a:p>
            </p:txBody>
          </p:sp>
        </mc:Choice>
        <mc:Fallback xmlns="">
          <p:sp>
            <p:nvSpPr>
              <p:cNvPr id="14" name="Rectangle 13">
                <a:extLst>
                  <a:ext uri="{FF2B5EF4-FFF2-40B4-BE49-F238E27FC236}">
                    <a16:creationId xmlns:a16="http://schemas.microsoft.com/office/drawing/2014/main" id="{787B53BE-20FB-4806-BC56-0FCDF167A364}"/>
                  </a:ext>
                </a:extLst>
              </p:cNvPr>
              <p:cNvSpPr>
                <a:spLocks noRot="1" noChangeAspect="1" noMove="1" noResize="1" noEditPoints="1" noAdjustHandles="1" noChangeArrowheads="1" noChangeShapeType="1" noTextEdit="1"/>
              </p:cNvSpPr>
              <p:nvPr/>
            </p:nvSpPr>
            <p:spPr>
              <a:xfrm>
                <a:off x="11013537" y="4183062"/>
                <a:ext cx="843500" cy="369332"/>
              </a:xfrm>
              <a:prstGeom prst="rect">
                <a:avLst/>
              </a:prstGeom>
              <a:blipFill>
                <a:blip r:embed="rId5"/>
                <a:stretch>
                  <a:fillRect/>
                </a:stretch>
              </a:blipFill>
            </p:spPr>
            <p:txBody>
              <a:bodyPr/>
              <a:lstStyle/>
              <a:p>
                <a:r>
                  <a:rPr lang="en-US">
                    <a:noFill/>
                  </a:rPr>
                  <a:t> </a:t>
                </a:r>
              </a:p>
            </p:txBody>
          </p:sp>
        </mc:Fallback>
      </mc:AlternateContent>
      <p:sp>
        <p:nvSpPr>
          <p:cNvPr id="3" name="TextBox 2"/>
          <p:cNvSpPr txBox="1"/>
          <p:nvPr/>
        </p:nvSpPr>
        <p:spPr>
          <a:xfrm>
            <a:off x="457200" y="5173662"/>
            <a:ext cx="11704638" cy="572464"/>
          </a:xfrm>
          <a:prstGeom prst="rect">
            <a:avLst/>
          </a:prstGeom>
          <a:noFill/>
          <a:ln>
            <a:solidFill>
              <a:schemeClr val="accent1"/>
            </a:solidFill>
          </a:ln>
        </p:spPr>
        <p:txBody>
          <a:bodyPr wrap="square" lIns="182880" tIns="146304" rIns="182880" bIns="146304" rtlCol="0">
            <a:spAutoFit/>
          </a:bodyPr>
          <a:lstStyle/>
          <a:p>
            <a:pPr algn="ctr">
              <a:lnSpc>
                <a:spcPct val="90000"/>
              </a:lnSpc>
              <a:spcAft>
                <a:spcPts val="600"/>
              </a:spcAft>
            </a:pPr>
            <a:r>
              <a:rPr lang="en-US" sz="2000" dirty="0">
                <a:gradFill>
                  <a:gsLst>
                    <a:gs pos="2917">
                      <a:schemeClr val="tx1"/>
                    </a:gs>
                    <a:gs pos="30000">
                      <a:schemeClr val="tx1"/>
                    </a:gs>
                  </a:gsLst>
                  <a:lin ang="5400000" scaled="0"/>
                </a:gradFill>
              </a:rPr>
              <a:t>Our approach: replace regular convolutions with our interleaved group convolutions</a:t>
            </a:r>
          </a:p>
        </p:txBody>
      </p:sp>
      <p:sp>
        <p:nvSpPr>
          <p:cNvPr id="6" name="Slide Number Placeholder 5">
            <a:extLst>
              <a:ext uri="{FF2B5EF4-FFF2-40B4-BE49-F238E27FC236}">
                <a16:creationId xmlns:a16="http://schemas.microsoft.com/office/drawing/2014/main" id="{62A1A848-D222-4CBC-B2EB-AF737AD87866}"/>
              </a:ext>
            </a:extLst>
          </p:cNvPr>
          <p:cNvSpPr>
            <a:spLocks noGrp="1"/>
          </p:cNvSpPr>
          <p:nvPr>
            <p:ph type="sldNum" sz="quarter" idx="4"/>
          </p:nvPr>
        </p:nvSpPr>
        <p:spPr/>
        <p:txBody>
          <a:bodyPr/>
          <a:lstStyle/>
          <a:p>
            <a:pPr algn="ctr"/>
            <a:fld id="{1BA29183-7CD2-4C0C-A7F1-D2FD10734D96}" type="slidenum">
              <a:rPr lang="en-US" smtClean="0"/>
              <a:pPr algn="ctr"/>
              <a:t>80</a:t>
            </a:fld>
            <a:endParaRPr lang="en-US" dirty="0"/>
          </a:p>
        </p:txBody>
      </p:sp>
    </p:spTree>
    <p:extLst>
      <p:ext uri="{BB962C8B-B14F-4D97-AF65-F5344CB8AC3E}">
        <p14:creationId xmlns:p14="http://schemas.microsoft.com/office/powerpoint/2010/main" val="7091865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wipe(up)">
                                      <p:cBhvr>
                                        <p:cTn id="1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Arrow: Right 6">
            <a:extLst>
              <a:ext uri="{FF2B5EF4-FFF2-40B4-BE49-F238E27FC236}">
                <a16:creationId xmlns:a16="http://schemas.microsoft.com/office/drawing/2014/main" id="{D8D909F3-7C8B-49F5-8279-5C1B2F453069}"/>
              </a:ext>
            </a:extLst>
          </p:cNvPr>
          <p:cNvSpPr/>
          <p:nvPr/>
        </p:nvSpPr>
        <p:spPr bwMode="auto">
          <a:xfrm>
            <a:off x="6890064" y="2660718"/>
            <a:ext cx="304800" cy="228600"/>
          </a:xfrm>
          <a:prstGeom prst="rightArrow">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2" name="Text Placeholder 1"/>
          <p:cNvSpPr>
            <a:spLocks noGrp="1"/>
          </p:cNvSpPr>
          <p:nvPr>
            <p:ph type="body" sz="quarter" idx="10"/>
          </p:nvPr>
        </p:nvSpPr>
        <p:spPr>
          <a:xfrm>
            <a:off x="457201" y="1212850"/>
            <a:ext cx="11522073" cy="5519973"/>
          </a:xfrm>
        </p:spPr>
        <p:txBody>
          <a:bodyPr/>
          <a:lstStyle/>
          <a:p>
            <a:r>
              <a:rPr lang="en-US" sz="3200" dirty="0"/>
              <a:t>Four-branch representation</a:t>
            </a:r>
          </a:p>
          <a:p>
            <a:r>
              <a:rPr lang="en-US" sz="3200" dirty="0">
                <a:solidFill>
                  <a:schemeClr val="accent6"/>
                </a:solidFill>
              </a:rPr>
              <a:t>Primary group convolution</a:t>
            </a:r>
          </a:p>
          <a:p>
            <a:endParaRPr lang="en-US" sz="3200" dirty="0"/>
          </a:p>
          <a:p>
            <a:endParaRPr lang="en-US" sz="3200" dirty="0"/>
          </a:p>
          <a:p>
            <a:endParaRPr lang="en-US" sz="3200" dirty="0"/>
          </a:p>
          <a:p>
            <a:r>
              <a:rPr lang="en-US" sz="3200" dirty="0">
                <a:solidFill>
                  <a:schemeClr val="tx2">
                    <a:lumMod val="60000"/>
                    <a:lumOff val="40000"/>
                  </a:schemeClr>
                </a:solidFill>
              </a:rPr>
              <a:t>Secondary group convolution</a:t>
            </a:r>
          </a:p>
          <a:p>
            <a:endParaRPr lang="en-US" sz="3200" dirty="0"/>
          </a:p>
          <a:p>
            <a:endParaRPr lang="en-US" sz="3200" dirty="0"/>
          </a:p>
          <a:p>
            <a:endParaRPr lang="en-US" sz="3200" dirty="0"/>
          </a:p>
          <a:p>
            <a:endParaRPr lang="en-US" sz="3200" dirty="0"/>
          </a:p>
          <a:p>
            <a:pPr lvl="1"/>
            <a:endParaRPr lang="en-US" sz="100" dirty="0"/>
          </a:p>
        </p:txBody>
      </p:sp>
      <p:sp>
        <p:nvSpPr>
          <p:cNvPr id="11" name="TextBox 10"/>
          <p:cNvSpPr txBox="1"/>
          <p:nvPr/>
        </p:nvSpPr>
        <p:spPr>
          <a:xfrm>
            <a:off x="457199" y="296862"/>
            <a:ext cx="11522075" cy="738664"/>
          </a:xfrm>
          <a:prstGeom prst="rect">
            <a:avLst/>
          </a:prstGeom>
          <a:noFill/>
        </p:spPr>
        <p:txBody>
          <a:bodyPr wrap="square" lIns="182880" tIns="146304" rIns="182880" bIns="146304" rtlCol="0">
            <a:spAutoFit/>
          </a:bodyPr>
          <a:lstStyle/>
          <a:p>
            <a:pPr algn="ctr">
              <a:lnSpc>
                <a:spcPct val="90000"/>
              </a:lnSpc>
              <a:spcAft>
                <a:spcPts val="600"/>
              </a:spcAft>
            </a:pPr>
            <a:r>
              <a:rPr lang="en-US" altLang="zh-CN" sz="3200" dirty="0"/>
              <a:t>Regular convolutions are interleaved group convolutions</a:t>
            </a:r>
            <a:endParaRPr lang="en-US" sz="3200" dirty="0">
              <a:gradFill>
                <a:gsLst>
                  <a:gs pos="2917">
                    <a:schemeClr val="tx1"/>
                  </a:gs>
                  <a:gs pos="30000">
                    <a:schemeClr val="tx1"/>
                  </a:gs>
                </a:gsLst>
                <a:lin ang="5400000" scaled="0"/>
              </a:gradFill>
            </a:endParaRPr>
          </a:p>
        </p:txBody>
      </p:sp>
      <p:pic>
        <p:nvPicPr>
          <p:cNvPr id="10" name="Picture 9">
            <a:extLst>
              <a:ext uri="{FF2B5EF4-FFF2-40B4-BE49-F238E27FC236}">
                <a16:creationId xmlns:a16="http://schemas.microsoft.com/office/drawing/2014/main" id="{A56051F3-FB69-4A19-B8A5-D060652161D7}"/>
              </a:ext>
            </a:extLst>
          </p:cNvPr>
          <p:cNvPicPr>
            <a:picLocks noChangeAspect="1"/>
          </p:cNvPicPr>
          <p:nvPr/>
        </p:nvPicPr>
        <p:blipFill>
          <a:blip r:embed="rId3"/>
          <a:stretch>
            <a:fillRect/>
          </a:stretch>
        </p:blipFill>
        <p:spPr>
          <a:xfrm>
            <a:off x="960437" y="4564062"/>
            <a:ext cx="5206365" cy="1457325"/>
          </a:xfrm>
          <a:prstGeom prst="rect">
            <a:avLst/>
          </a:prstGeom>
        </p:spPr>
      </p:pic>
      <p:pic>
        <p:nvPicPr>
          <p:cNvPr id="12" name="Picture 11">
            <a:extLst>
              <a:ext uri="{FF2B5EF4-FFF2-40B4-BE49-F238E27FC236}">
                <a16:creationId xmlns:a16="http://schemas.microsoft.com/office/drawing/2014/main" id="{728EC1EB-5F74-450D-AA3F-8559347E31C7}"/>
              </a:ext>
            </a:extLst>
          </p:cNvPr>
          <p:cNvPicPr>
            <a:picLocks noChangeAspect="1"/>
          </p:cNvPicPr>
          <p:nvPr/>
        </p:nvPicPr>
        <p:blipFill>
          <a:blip r:embed="rId4"/>
          <a:stretch>
            <a:fillRect/>
          </a:stretch>
        </p:blipFill>
        <p:spPr>
          <a:xfrm>
            <a:off x="960437" y="2430462"/>
            <a:ext cx="2274570" cy="851535"/>
          </a:xfrm>
          <a:prstGeom prst="rect">
            <a:avLst/>
          </a:prstGeom>
        </p:spPr>
      </p:pic>
      <p:pic>
        <p:nvPicPr>
          <p:cNvPr id="13" name="Picture 12">
            <a:extLst>
              <a:ext uri="{FF2B5EF4-FFF2-40B4-BE49-F238E27FC236}">
                <a16:creationId xmlns:a16="http://schemas.microsoft.com/office/drawing/2014/main" id="{AEBC9E4D-145B-4580-ABB2-F42BB00F425B}"/>
              </a:ext>
            </a:extLst>
          </p:cNvPr>
          <p:cNvPicPr>
            <a:picLocks noChangeAspect="1"/>
          </p:cNvPicPr>
          <p:nvPr/>
        </p:nvPicPr>
        <p:blipFill>
          <a:blip r:embed="rId5"/>
          <a:stretch>
            <a:fillRect/>
          </a:stretch>
        </p:blipFill>
        <p:spPr>
          <a:xfrm>
            <a:off x="960437" y="3456225"/>
            <a:ext cx="3989070" cy="365760"/>
          </a:xfrm>
          <a:prstGeom prst="rect">
            <a:avLst/>
          </a:prstGeom>
        </p:spPr>
      </p:pic>
      <p:cxnSp>
        <p:nvCxnSpPr>
          <p:cNvPr id="5" name="Straight Connector 4"/>
          <p:cNvCxnSpPr>
            <a:cxnSpLocks/>
          </p:cNvCxnSpPr>
          <p:nvPr/>
        </p:nvCxnSpPr>
        <p:spPr>
          <a:xfrm>
            <a:off x="7437437" y="2834640"/>
            <a:ext cx="4999038" cy="0"/>
          </a:xfrm>
          <a:prstGeom prst="line">
            <a:avLst/>
          </a:prstGeom>
          <a:ln w="25400">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11247438" y="2201862"/>
            <a:ext cx="1301114"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accent6"/>
                </a:solidFill>
              </a:rPr>
              <a:t>Primary</a:t>
            </a:r>
          </a:p>
        </p:txBody>
      </p:sp>
      <p:sp>
        <p:nvSpPr>
          <p:cNvPr id="15" name="TextBox 14"/>
          <p:cNvSpPr txBox="1"/>
          <p:nvPr/>
        </p:nvSpPr>
        <p:spPr>
          <a:xfrm>
            <a:off x="11018837" y="2945598"/>
            <a:ext cx="1828800"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tx2">
                    <a:lumMod val="60000"/>
                    <a:lumOff val="40000"/>
                  </a:schemeClr>
                </a:solidFill>
              </a:rPr>
              <a:t>Secondary</a:t>
            </a:r>
          </a:p>
        </p:txBody>
      </p:sp>
      <p:pic>
        <p:nvPicPr>
          <p:cNvPr id="6" name="Picture 5">
            <a:extLst>
              <a:ext uri="{FF2B5EF4-FFF2-40B4-BE49-F238E27FC236}">
                <a16:creationId xmlns:a16="http://schemas.microsoft.com/office/drawing/2014/main" id="{DEA08797-2E3F-4550-BFAA-95D1EA8E10C6}"/>
              </a:ext>
            </a:extLst>
          </p:cNvPr>
          <p:cNvPicPr>
            <a:picLocks noChangeAspect="1"/>
          </p:cNvPicPr>
          <p:nvPr/>
        </p:nvPicPr>
        <p:blipFill>
          <a:blip r:embed="rId6"/>
          <a:stretch>
            <a:fillRect/>
          </a:stretch>
        </p:blipFill>
        <p:spPr>
          <a:xfrm>
            <a:off x="5684836" y="1465161"/>
            <a:ext cx="5492431" cy="2387465"/>
          </a:xfrm>
          <a:prstGeom prst="rect">
            <a:avLst/>
          </a:prstGeom>
        </p:spPr>
      </p:pic>
      <p:sp>
        <p:nvSpPr>
          <p:cNvPr id="3" name="Slide Number Placeholder 2">
            <a:extLst>
              <a:ext uri="{FF2B5EF4-FFF2-40B4-BE49-F238E27FC236}">
                <a16:creationId xmlns:a16="http://schemas.microsoft.com/office/drawing/2014/main" id="{5C9F239F-32B9-4812-B2AE-99F05143095B}"/>
              </a:ext>
            </a:extLst>
          </p:cNvPr>
          <p:cNvSpPr>
            <a:spLocks noGrp="1"/>
          </p:cNvSpPr>
          <p:nvPr>
            <p:ph type="sldNum" sz="quarter" idx="4"/>
          </p:nvPr>
        </p:nvSpPr>
        <p:spPr/>
        <p:txBody>
          <a:bodyPr/>
          <a:lstStyle/>
          <a:p>
            <a:pPr algn="ctr"/>
            <a:fld id="{1BA29183-7CD2-4C0C-A7F1-D2FD10734D96}" type="slidenum">
              <a:rPr lang="en-US" smtClean="0"/>
              <a:pPr algn="ctr"/>
              <a:t>81</a:t>
            </a:fld>
            <a:endParaRPr lang="en-US" dirty="0"/>
          </a:p>
        </p:txBody>
      </p:sp>
    </p:spTree>
    <p:extLst>
      <p:ext uri="{BB962C8B-B14F-4D97-AF65-F5344CB8AC3E}">
        <p14:creationId xmlns:p14="http://schemas.microsoft.com/office/powerpoint/2010/main" val="3283049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Effect transition="in" filter="wipe(up)">
                                      <p:cBhvr>
                                        <p:cTn id="7" dur="500"/>
                                        <p:tgtEl>
                                          <p:spTgt spid="2">
                                            <p:txEl>
                                              <p:pRg st="1" end="1"/>
                                            </p:txEl>
                                          </p:spTgt>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wipe(up)">
                                      <p:cBhvr>
                                        <p:cTn id="11" dur="500"/>
                                        <p:tgtEl>
                                          <p:spTgt spid="12"/>
                                        </p:tgtEl>
                                      </p:cBhvr>
                                    </p:animEffect>
                                  </p:childTnLst>
                                </p:cTn>
                              </p:par>
                            </p:childTnLst>
                          </p:cTn>
                        </p:par>
                        <p:par>
                          <p:cTn id="12" fill="hold">
                            <p:stCondLst>
                              <p:cond delay="1000"/>
                            </p:stCondLst>
                            <p:childTnLst>
                              <p:par>
                                <p:cTn id="13" presetID="22" presetClass="entr" presetSubtype="1" fill="hold" nodeType="after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wipe(up)">
                                      <p:cBhvr>
                                        <p:cTn id="15" dur="500"/>
                                        <p:tgtEl>
                                          <p:spTgt spid="13"/>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nodeType="clickEffect">
                                  <p:stCondLst>
                                    <p:cond delay="0"/>
                                  </p:stCondLst>
                                  <p:childTnLst>
                                    <p:set>
                                      <p:cBhvr>
                                        <p:cTn id="19" dur="1" fill="hold">
                                          <p:stCondLst>
                                            <p:cond delay="0"/>
                                          </p:stCondLst>
                                        </p:cTn>
                                        <p:tgtEl>
                                          <p:spTgt spid="2">
                                            <p:txEl>
                                              <p:pRg st="5" end="5"/>
                                            </p:txEl>
                                          </p:spTgt>
                                        </p:tgtEl>
                                        <p:attrNameLst>
                                          <p:attrName>style.visibility</p:attrName>
                                        </p:attrNameLst>
                                      </p:cBhvr>
                                      <p:to>
                                        <p:strVal val="visible"/>
                                      </p:to>
                                    </p:set>
                                    <p:animEffect transition="in" filter="wipe(up)">
                                      <p:cBhvr>
                                        <p:cTn id="20" dur="500"/>
                                        <p:tgtEl>
                                          <p:spTgt spid="2">
                                            <p:txEl>
                                              <p:pRg st="5" end="5"/>
                                            </p:txEl>
                                          </p:spTgt>
                                        </p:tgtEl>
                                      </p:cBhvr>
                                    </p:animEffect>
                                  </p:childTnLst>
                                </p:cTn>
                              </p:par>
                            </p:childTnLst>
                          </p:cTn>
                        </p:par>
                        <p:par>
                          <p:cTn id="21" fill="hold">
                            <p:stCondLst>
                              <p:cond delay="500"/>
                            </p:stCondLst>
                            <p:childTnLst>
                              <p:par>
                                <p:cTn id="22" presetID="22" presetClass="entr" presetSubtype="1" fill="hold" nodeType="after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wipe(up)">
                                      <p:cBhvr>
                                        <p:cTn id="24"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57201" y="1212850"/>
            <a:ext cx="11522073" cy="6603346"/>
          </a:xfrm>
        </p:spPr>
        <p:txBody>
          <a:bodyPr/>
          <a:lstStyle/>
          <a:p>
            <a:r>
              <a:rPr lang="en-US" sz="3200" dirty="0"/>
              <a:t>A channel-wise view</a:t>
            </a:r>
          </a:p>
          <a:p>
            <a:endParaRPr lang="en-US" sz="3200" dirty="0"/>
          </a:p>
          <a:p>
            <a:r>
              <a:rPr lang="en-US" sz="3200" dirty="0"/>
              <a:t>Primary group convolution</a:t>
            </a:r>
          </a:p>
          <a:p>
            <a:endParaRPr lang="en-US" sz="3200" dirty="0"/>
          </a:p>
          <a:p>
            <a:endParaRPr lang="en-US" sz="3200" dirty="0"/>
          </a:p>
          <a:p>
            <a:endParaRPr lang="en-US" sz="3200" dirty="0"/>
          </a:p>
          <a:p>
            <a:endParaRPr lang="en-US" sz="3200" dirty="0"/>
          </a:p>
          <a:p>
            <a:r>
              <a:rPr lang="en-US" sz="3200" dirty="0"/>
              <a:t>Secondary group convolution</a:t>
            </a:r>
          </a:p>
          <a:p>
            <a:endParaRPr lang="en-US" sz="3200" dirty="0"/>
          </a:p>
          <a:p>
            <a:endParaRPr lang="en-US" sz="3200" dirty="0"/>
          </a:p>
          <a:p>
            <a:endParaRPr lang="en-US" sz="3200" dirty="0"/>
          </a:p>
          <a:p>
            <a:endParaRPr lang="en-US" sz="3200" dirty="0"/>
          </a:p>
          <a:p>
            <a:pPr lvl="1"/>
            <a:endParaRPr lang="en-US" sz="100" dirty="0"/>
          </a:p>
        </p:txBody>
      </p:sp>
      <p:sp>
        <p:nvSpPr>
          <p:cNvPr id="11" name="TextBox 10"/>
          <p:cNvSpPr txBox="1"/>
          <p:nvPr/>
        </p:nvSpPr>
        <p:spPr>
          <a:xfrm>
            <a:off x="457199" y="296862"/>
            <a:ext cx="11522075" cy="738664"/>
          </a:xfrm>
          <a:prstGeom prst="rect">
            <a:avLst/>
          </a:prstGeom>
          <a:noFill/>
        </p:spPr>
        <p:txBody>
          <a:bodyPr wrap="square" lIns="182880" tIns="146304" rIns="182880" bIns="146304" rtlCol="0">
            <a:spAutoFit/>
          </a:bodyPr>
          <a:lstStyle/>
          <a:p>
            <a:pPr algn="ctr">
              <a:lnSpc>
                <a:spcPct val="90000"/>
              </a:lnSpc>
              <a:spcAft>
                <a:spcPts val="600"/>
              </a:spcAft>
            </a:pPr>
            <a:r>
              <a:rPr lang="en-US" altLang="zh-CN" sz="3200" dirty="0"/>
              <a:t>Regular convolutions are interleaved group convolutions</a:t>
            </a:r>
            <a:endParaRPr lang="en-US" sz="3200" dirty="0">
              <a:gradFill>
                <a:gsLst>
                  <a:gs pos="2917">
                    <a:schemeClr val="tx1"/>
                  </a:gs>
                  <a:gs pos="30000">
                    <a:schemeClr val="tx1"/>
                  </a:gs>
                </a:gsLst>
                <a:lin ang="5400000" scaled="0"/>
              </a:gradFill>
            </a:endParaRPr>
          </a:p>
        </p:txBody>
      </p:sp>
      <p:pic>
        <p:nvPicPr>
          <p:cNvPr id="14" name="Picture 13">
            <a:extLst>
              <a:ext uri="{FF2B5EF4-FFF2-40B4-BE49-F238E27FC236}">
                <a16:creationId xmlns:a16="http://schemas.microsoft.com/office/drawing/2014/main" id="{1FE0BA7C-C583-4EF4-9A33-190D41C560B6}"/>
              </a:ext>
            </a:extLst>
          </p:cNvPr>
          <p:cNvPicPr>
            <a:picLocks noChangeAspect="1"/>
          </p:cNvPicPr>
          <p:nvPr/>
        </p:nvPicPr>
        <p:blipFill>
          <a:blip r:embed="rId3"/>
          <a:stretch>
            <a:fillRect/>
          </a:stretch>
        </p:blipFill>
        <p:spPr>
          <a:xfrm>
            <a:off x="960437" y="1813242"/>
            <a:ext cx="2440305" cy="388620"/>
          </a:xfrm>
          <a:prstGeom prst="rect">
            <a:avLst/>
          </a:prstGeom>
        </p:spPr>
      </p:pic>
      <p:pic>
        <p:nvPicPr>
          <p:cNvPr id="15" name="Picture 14">
            <a:extLst>
              <a:ext uri="{FF2B5EF4-FFF2-40B4-BE49-F238E27FC236}">
                <a16:creationId xmlns:a16="http://schemas.microsoft.com/office/drawing/2014/main" id="{6527DD7E-6025-4D77-B1F5-E55C30A99E3C}"/>
              </a:ext>
            </a:extLst>
          </p:cNvPr>
          <p:cNvPicPr>
            <a:picLocks noChangeAspect="1"/>
          </p:cNvPicPr>
          <p:nvPr/>
        </p:nvPicPr>
        <p:blipFill>
          <a:blip r:embed="rId4"/>
          <a:stretch>
            <a:fillRect/>
          </a:stretch>
        </p:blipFill>
        <p:spPr>
          <a:xfrm>
            <a:off x="1265237" y="3036252"/>
            <a:ext cx="3754755" cy="1680210"/>
          </a:xfrm>
          <a:prstGeom prst="rect">
            <a:avLst/>
          </a:prstGeom>
        </p:spPr>
      </p:pic>
      <p:pic>
        <p:nvPicPr>
          <p:cNvPr id="20" name="Picture 19">
            <a:extLst>
              <a:ext uri="{FF2B5EF4-FFF2-40B4-BE49-F238E27FC236}">
                <a16:creationId xmlns:a16="http://schemas.microsoft.com/office/drawing/2014/main" id="{5CA6745F-48FC-403E-8B58-5DBEE61A54F1}"/>
              </a:ext>
            </a:extLst>
          </p:cNvPr>
          <p:cNvPicPr>
            <a:picLocks noChangeAspect="1"/>
          </p:cNvPicPr>
          <p:nvPr/>
        </p:nvPicPr>
        <p:blipFill>
          <a:blip r:embed="rId5"/>
          <a:stretch>
            <a:fillRect/>
          </a:stretch>
        </p:blipFill>
        <p:spPr>
          <a:xfrm>
            <a:off x="6523037" y="3200082"/>
            <a:ext cx="3263265" cy="3726180"/>
          </a:xfrm>
          <a:prstGeom prst="rect">
            <a:avLst/>
          </a:prstGeom>
        </p:spPr>
      </p:pic>
      <p:sp>
        <p:nvSpPr>
          <p:cNvPr id="3" name="Slide Number Placeholder 2">
            <a:extLst>
              <a:ext uri="{FF2B5EF4-FFF2-40B4-BE49-F238E27FC236}">
                <a16:creationId xmlns:a16="http://schemas.microsoft.com/office/drawing/2014/main" id="{02EA7F99-030B-4FA1-A4F3-3CAA1A1BDA67}"/>
              </a:ext>
            </a:extLst>
          </p:cNvPr>
          <p:cNvSpPr>
            <a:spLocks noGrp="1"/>
          </p:cNvSpPr>
          <p:nvPr>
            <p:ph type="sldNum" sz="quarter" idx="4"/>
          </p:nvPr>
        </p:nvSpPr>
        <p:spPr/>
        <p:txBody>
          <a:bodyPr/>
          <a:lstStyle/>
          <a:p>
            <a:pPr algn="ctr"/>
            <a:fld id="{1BA29183-7CD2-4C0C-A7F1-D2FD10734D96}" type="slidenum">
              <a:rPr lang="en-US" smtClean="0"/>
              <a:pPr algn="ctr"/>
              <a:t>82</a:t>
            </a:fld>
            <a:endParaRPr lang="en-US" dirty="0"/>
          </a:p>
        </p:txBody>
      </p:sp>
    </p:spTree>
    <p:extLst>
      <p:ext uri="{BB962C8B-B14F-4D97-AF65-F5344CB8AC3E}">
        <p14:creationId xmlns:p14="http://schemas.microsoft.com/office/powerpoint/2010/main" val="4088935490"/>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04A41922-DFA4-48F2-9B59-D95CCB705D3E}"/>
              </a:ext>
            </a:extLst>
          </p:cNvPr>
          <p:cNvGrpSpPr/>
          <p:nvPr/>
        </p:nvGrpSpPr>
        <p:grpSpPr>
          <a:xfrm>
            <a:off x="57015" y="1516062"/>
            <a:ext cx="5704022" cy="4413791"/>
            <a:chOff x="742815" y="1516062"/>
            <a:chExt cx="5704022" cy="4413791"/>
          </a:xfrm>
        </p:grpSpPr>
        <p:sp>
          <p:nvSpPr>
            <p:cNvPr id="89" name="Rectangle: Rounded Corners 88">
              <a:extLst>
                <a:ext uri="{FF2B5EF4-FFF2-40B4-BE49-F238E27FC236}">
                  <a16:creationId xmlns:a16="http://schemas.microsoft.com/office/drawing/2014/main" id="{7A2C88D8-6CC3-42C3-8FD2-1C9F85812767}"/>
                </a:ext>
              </a:extLst>
            </p:cNvPr>
            <p:cNvSpPr/>
            <p:nvPr/>
          </p:nvSpPr>
          <p:spPr bwMode="auto">
            <a:xfrm>
              <a:off x="2179637" y="1516062"/>
              <a:ext cx="1207008" cy="4413791"/>
            </a:xfrm>
            <a:prstGeom prst="roundRect">
              <a:avLst/>
            </a:prstGeom>
            <a:noFill/>
            <a:ln>
              <a:solidFill>
                <a:schemeClr val="tx1">
                  <a:lumMod val="60000"/>
                  <a:lumOff val="40000"/>
                </a:schemeClr>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r>
                <a:rPr lang="en-US" sz="800" dirty="0">
                  <a:gradFill>
                    <a:gsLst>
                      <a:gs pos="0">
                        <a:srgbClr val="FFFFFF"/>
                      </a:gs>
                      <a:gs pos="100000">
                        <a:srgbClr val="FFFFFF"/>
                      </a:gs>
                    </a:gsLst>
                    <a:lin ang="5400000" scaled="0"/>
                  </a:gradFill>
                  <a:ea typeface="Segoe UI" pitchFamily="34" charset="0"/>
                  <a:cs typeface="Segoe UI" pitchFamily="34" charset="0"/>
                </a:rPr>
                <a:t>c</a:t>
              </a:r>
            </a:p>
          </p:txBody>
        </p:sp>
        <p:grpSp>
          <p:nvGrpSpPr>
            <p:cNvPr id="3" name="Group 2">
              <a:extLst>
                <a:ext uri="{FF2B5EF4-FFF2-40B4-BE49-F238E27FC236}">
                  <a16:creationId xmlns:a16="http://schemas.microsoft.com/office/drawing/2014/main" id="{C43AC4E7-8130-4F5C-845E-3A846A9B3B77}"/>
                </a:ext>
              </a:extLst>
            </p:cNvPr>
            <p:cNvGrpSpPr/>
            <p:nvPr/>
          </p:nvGrpSpPr>
          <p:grpSpPr>
            <a:xfrm>
              <a:off x="742815" y="3497262"/>
              <a:ext cx="5704022" cy="610506"/>
              <a:chOff x="198437" y="4024853"/>
              <a:chExt cx="5704022" cy="610506"/>
            </a:xfrm>
          </p:grpSpPr>
          <p:sp>
            <p:nvSpPr>
              <p:cNvPr id="42" name="Arrow: Right 41">
                <a:extLst>
                  <a:ext uri="{FF2B5EF4-FFF2-40B4-BE49-F238E27FC236}">
                    <a16:creationId xmlns:a16="http://schemas.microsoft.com/office/drawing/2014/main" id="{7AF9486E-9FB6-487B-BB7B-8FA98EEC4249}"/>
                  </a:ext>
                </a:extLst>
              </p:cNvPr>
              <p:cNvSpPr/>
              <p:nvPr/>
            </p:nvSpPr>
            <p:spPr bwMode="auto">
              <a:xfrm>
                <a:off x="1216669" y="4273848"/>
                <a:ext cx="248999" cy="159618"/>
              </a:xfrm>
              <a:prstGeom prst="rightArrow">
                <a:avLst/>
              </a:prstGeom>
              <a:solidFill>
                <a:schemeClr val="tx1">
                  <a:lumMod val="50000"/>
                  <a:lumOff val="50000"/>
                </a:schemeClr>
              </a:solidFill>
              <a:ln w="9525" cap="flat" cmpd="sng" algn="ctr">
                <a:noFill/>
                <a:prstDash val="solid"/>
                <a:round/>
                <a:headEnd type="none" w="med" len="med"/>
                <a:tailEnd type="none" w="med" len="med"/>
              </a:ln>
              <a:effectLst>
                <a:outerShdw dist="35921" dir="2700000" algn="ctr" rotWithShape="0">
                  <a:srgbClr val="AFAFAF"/>
                </a:outerShdw>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sp>
            <p:nvSpPr>
              <p:cNvPr id="43" name="TextBox 42">
                <a:extLst>
                  <a:ext uri="{FF2B5EF4-FFF2-40B4-BE49-F238E27FC236}">
                    <a16:creationId xmlns:a16="http://schemas.microsoft.com/office/drawing/2014/main" id="{C6795E4C-462D-4960-8214-C3ECF03C7A3D}"/>
                  </a:ext>
                </a:extLst>
              </p:cNvPr>
              <p:cNvSpPr txBox="1"/>
              <p:nvPr/>
            </p:nvSpPr>
            <p:spPr>
              <a:xfrm>
                <a:off x="1133407" y="4052112"/>
                <a:ext cx="484661" cy="246221"/>
              </a:xfrm>
              <a:prstGeom prst="rect">
                <a:avLst/>
              </a:prstGeom>
              <a:noFill/>
            </p:spPr>
            <p:txBody>
              <a:bodyPr wrap="square" rtlCol="0">
                <a:spAutoFit/>
              </a:bodyPr>
              <a:lstStyle/>
              <a:p>
                <a:r>
                  <a:rPr lang="en-US" sz="1000" dirty="0">
                    <a:latin typeface="Segoe UI Light" panose="020B0502040204020203" pitchFamily="34" charset="0"/>
                    <a:cs typeface="Segoe UI Light" panose="020B0502040204020203" pitchFamily="34" charset="0"/>
                  </a:rPr>
                  <a:t>Split</a:t>
                </a:r>
                <a:endParaRPr lang="en-US" sz="1400" dirty="0">
                  <a:latin typeface="Segoe UI Light" panose="020B0502040204020203" pitchFamily="34" charset="0"/>
                  <a:cs typeface="Segoe UI Light" panose="020B0502040204020203" pitchFamily="34" charset="0"/>
                </a:endParaRPr>
              </a:p>
            </p:txBody>
          </p:sp>
          <p:sp>
            <p:nvSpPr>
              <p:cNvPr id="77" name="Arrow: Right 76">
                <a:extLst>
                  <a:ext uri="{FF2B5EF4-FFF2-40B4-BE49-F238E27FC236}">
                    <a16:creationId xmlns:a16="http://schemas.microsoft.com/office/drawing/2014/main" id="{4788D8E2-8C84-4FB4-9560-03932BEAB1E4}"/>
                  </a:ext>
                </a:extLst>
              </p:cNvPr>
              <p:cNvSpPr/>
              <p:nvPr/>
            </p:nvSpPr>
            <p:spPr bwMode="auto">
              <a:xfrm>
                <a:off x="3052319" y="4298333"/>
                <a:ext cx="248999" cy="159618"/>
              </a:xfrm>
              <a:prstGeom prst="rightArrow">
                <a:avLst/>
              </a:prstGeom>
              <a:solidFill>
                <a:schemeClr val="tx1">
                  <a:lumMod val="50000"/>
                  <a:lumOff val="50000"/>
                </a:schemeClr>
              </a:solidFill>
              <a:ln w="9525" cap="flat" cmpd="sng" algn="ctr">
                <a:noFill/>
                <a:prstDash val="solid"/>
                <a:round/>
                <a:headEnd type="none" w="med" len="med"/>
                <a:tailEnd type="none" w="med" len="med"/>
              </a:ln>
              <a:effectLst>
                <a:outerShdw dist="35921" dir="2700000" algn="ctr" rotWithShape="0">
                  <a:srgbClr val="AFAFAF"/>
                </a:outerShdw>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sp>
            <p:nvSpPr>
              <p:cNvPr id="137" name="TextBox 136">
                <a:extLst>
                  <a:ext uri="{FF2B5EF4-FFF2-40B4-BE49-F238E27FC236}">
                    <a16:creationId xmlns:a16="http://schemas.microsoft.com/office/drawing/2014/main" id="{8F02AFE2-A66E-47E5-A187-DBB988E6B4C0}"/>
                  </a:ext>
                </a:extLst>
              </p:cNvPr>
              <p:cNvSpPr txBox="1"/>
              <p:nvPr/>
            </p:nvSpPr>
            <p:spPr>
              <a:xfrm>
                <a:off x="2878762" y="4024853"/>
                <a:ext cx="755500" cy="261610"/>
              </a:xfrm>
              <a:prstGeom prst="rect">
                <a:avLst/>
              </a:prstGeom>
              <a:noFill/>
            </p:spPr>
            <p:txBody>
              <a:bodyPr wrap="square" rtlCol="0">
                <a:spAutoFit/>
              </a:bodyPr>
              <a:lstStyle/>
              <a:p>
                <a:r>
                  <a:rPr lang="en-US" sz="1100" dirty="0">
                    <a:latin typeface="Segoe UI Light" panose="020B0502040204020203" pitchFamily="34" charset="0"/>
                    <a:cs typeface="Segoe UI Light" panose="020B0502040204020203" pitchFamily="34" charset="0"/>
                  </a:rPr>
                  <a:t>Concat.</a:t>
                </a:r>
              </a:p>
            </p:txBody>
          </p:sp>
          <p:sp>
            <p:nvSpPr>
              <p:cNvPr id="138" name="Arrow: Right 137">
                <a:extLst>
                  <a:ext uri="{FF2B5EF4-FFF2-40B4-BE49-F238E27FC236}">
                    <a16:creationId xmlns:a16="http://schemas.microsoft.com/office/drawing/2014/main" id="{9E84E5FB-12D1-4BEB-9E8D-CCCB75CBDFA6}"/>
                  </a:ext>
                </a:extLst>
              </p:cNvPr>
              <p:cNvSpPr/>
              <p:nvPr/>
            </p:nvSpPr>
            <p:spPr bwMode="auto">
              <a:xfrm>
                <a:off x="4582115" y="4290997"/>
                <a:ext cx="248999" cy="159618"/>
              </a:xfrm>
              <a:prstGeom prst="rightArrow">
                <a:avLst/>
              </a:prstGeom>
              <a:solidFill>
                <a:schemeClr val="tx1">
                  <a:lumMod val="50000"/>
                  <a:lumOff val="50000"/>
                </a:schemeClr>
              </a:solidFill>
              <a:ln w="9525" cap="flat" cmpd="sng" algn="ctr">
                <a:noFill/>
                <a:prstDash val="solid"/>
                <a:round/>
                <a:headEnd type="none" w="med" len="med"/>
                <a:tailEnd type="none" w="med" len="med"/>
              </a:ln>
              <a:effectLst>
                <a:outerShdw dist="35921" dir="2700000" algn="ctr" rotWithShape="0">
                  <a:srgbClr val="AFAFAF"/>
                </a:outerShdw>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sp>
            <p:nvSpPr>
              <p:cNvPr id="148" name="TextBox 147">
                <a:extLst>
                  <a:ext uri="{FF2B5EF4-FFF2-40B4-BE49-F238E27FC236}">
                    <a16:creationId xmlns:a16="http://schemas.microsoft.com/office/drawing/2014/main" id="{F36B2407-3D2E-4080-A473-1179925BAFD4}"/>
                  </a:ext>
                </a:extLst>
              </p:cNvPr>
              <p:cNvSpPr txBox="1"/>
              <p:nvPr/>
            </p:nvSpPr>
            <p:spPr>
              <a:xfrm>
                <a:off x="4395937" y="4040481"/>
                <a:ext cx="755500" cy="261610"/>
              </a:xfrm>
              <a:prstGeom prst="rect">
                <a:avLst/>
              </a:prstGeom>
              <a:noFill/>
            </p:spPr>
            <p:txBody>
              <a:bodyPr wrap="square" rtlCol="0">
                <a:spAutoFit/>
              </a:bodyPr>
              <a:lstStyle/>
              <a:p>
                <a:r>
                  <a:rPr lang="en-US" sz="1100" dirty="0">
                    <a:latin typeface="Segoe UI Light" panose="020B0502040204020203" pitchFamily="34" charset="0"/>
                    <a:cs typeface="Segoe UI Light" panose="020B0502040204020203" pitchFamily="34" charset="0"/>
                  </a:rPr>
                  <a:t>  Conv.</a:t>
                </a:r>
              </a:p>
            </p:txBody>
          </p:sp>
          <p:grpSp>
            <p:nvGrpSpPr>
              <p:cNvPr id="2" name="Group 1">
                <a:extLst>
                  <a:ext uri="{FF2B5EF4-FFF2-40B4-BE49-F238E27FC236}">
                    <a16:creationId xmlns:a16="http://schemas.microsoft.com/office/drawing/2014/main" id="{802FA6BE-5954-4C63-B1B5-C9DF7F9A5DBC}"/>
                  </a:ext>
                </a:extLst>
              </p:cNvPr>
              <p:cNvGrpSpPr/>
              <p:nvPr/>
            </p:nvGrpSpPr>
            <p:grpSpPr>
              <a:xfrm>
                <a:off x="198437" y="4042044"/>
                <a:ext cx="903422" cy="593315"/>
                <a:chOff x="198437" y="4042044"/>
                <a:chExt cx="903422" cy="593315"/>
              </a:xfrm>
            </p:grpSpPr>
            <p:grpSp>
              <p:nvGrpSpPr>
                <p:cNvPr id="79" name="Group 78">
                  <a:extLst>
                    <a:ext uri="{FF2B5EF4-FFF2-40B4-BE49-F238E27FC236}">
                      <a16:creationId xmlns:a16="http://schemas.microsoft.com/office/drawing/2014/main" id="{1F589E7A-DEAB-4E3D-A190-B182EBF2EC98}"/>
                    </a:ext>
                  </a:extLst>
                </p:cNvPr>
                <p:cNvGrpSpPr/>
                <p:nvPr/>
              </p:nvGrpSpPr>
              <p:grpSpPr>
                <a:xfrm>
                  <a:off x="198437" y="4042044"/>
                  <a:ext cx="455184" cy="587518"/>
                  <a:chOff x="348940" y="3080649"/>
                  <a:chExt cx="832524" cy="916547"/>
                </a:xfrm>
              </p:grpSpPr>
              <p:sp>
                <p:nvSpPr>
                  <p:cNvPr id="86" name="Cube 85">
                    <a:extLst>
                      <a:ext uri="{FF2B5EF4-FFF2-40B4-BE49-F238E27FC236}">
                        <a16:creationId xmlns:a16="http://schemas.microsoft.com/office/drawing/2014/main" id="{5EA56C7D-321C-496F-93FE-4105C12D4D18}"/>
                      </a:ext>
                    </a:extLst>
                  </p:cNvPr>
                  <p:cNvSpPr/>
                  <p:nvPr/>
                </p:nvSpPr>
                <p:spPr bwMode="auto">
                  <a:xfrm>
                    <a:off x="348940" y="3082796"/>
                    <a:ext cx="426480" cy="914400"/>
                  </a:xfrm>
                  <a:prstGeom prst="cube">
                    <a:avLst>
                      <a:gd name="adj" fmla="val 54371"/>
                    </a:avLst>
                  </a:prstGeom>
                  <a:solidFill>
                    <a:srgbClr val="92D050"/>
                  </a:solid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sp>
                <p:nvSpPr>
                  <p:cNvPr id="87" name="Cube 86">
                    <a:extLst>
                      <a:ext uri="{FF2B5EF4-FFF2-40B4-BE49-F238E27FC236}">
                        <a16:creationId xmlns:a16="http://schemas.microsoft.com/office/drawing/2014/main" id="{A21FC8EB-3EC4-400A-AA09-CA9CF2B0CDBA}"/>
                      </a:ext>
                    </a:extLst>
                  </p:cNvPr>
                  <p:cNvSpPr/>
                  <p:nvPr/>
                </p:nvSpPr>
                <p:spPr bwMode="auto">
                  <a:xfrm>
                    <a:off x="552855" y="3082796"/>
                    <a:ext cx="426480" cy="914400"/>
                  </a:xfrm>
                  <a:prstGeom prst="cube">
                    <a:avLst>
                      <a:gd name="adj" fmla="val 54371"/>
                    </a:avLst>
                  </a:prstGeom>
                  <a:solidFill>
                    <a:srgbClr val="00B050"/>
                  </a:solid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sp>
                <p:nvSpPr>
                  <p:cNvPr id="88" name="Cube 87">
                    <a:extLst>
                      <a:ext uri="{FF2B5EF4-FFF2-40B4-BE49-F238E27FC236}">
                        <a16:creationId xmlns:a16="http://schemas.microsoft.com/office/drawing/2014/main" id="{656086D7-DA78-4BD0-9429-8270570D8CB6}"/>
                      </a:ext>
                    </a:extLst>
                  </p:cNvPr>
                  <p:cNvSpPr/>
                  <p:nvPr/>
                </p:nvSpPr>
                <p:spPr bwMode="auto">
                  <a:xfrm>
                    <a:off x="754984" y="3080649"/>
                    <a:ext cx="426480" cy="914401"/>
                  </a:xfrm>
                  <a:prstGeom prst="cube">
                    <a:avLst>
                      <a:gd name="adj" fmla="val 54371"/>
                    </a:avLst>
                  </a:prstGeom>
                  <a:solidFill>
                    <a:schemeClr val="accent4">
                      <a:lumMod val="50000"/>
                    </a:schemeClr>
                  </a:solid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dirty="0">
                      <a:ln>
                        <a:noFill/>
                      </a:ln>
                      <a:solidFill>
                        <a:schemeClr val="tx1"/>
                      </a:solidFill>
                      <a:effectLst/>
                      <a:latin typeface="Verdana" pitchFamily="34" charset="0"/>
                    </a:endParaRPr>
                  </a:p>
                </p:txBody>
              </p:sp>
            </p:grpSp>
            <p:grpSp>
              <p:nvGrpSpPr>
                <p:cNvPr id="80" name="Group 79">
                  <a:extLst>
                    <a:ext uri="{FF2B5EF4-FFF2-40B4-BE49-F238E27FC236}">
                      <a16:creationId xmlns:a16="http://schemas.microsoft.com/office/drawing/2014/main" id="{EE56CBF6-0F3B-4F12-8E9C-5E843EADE494}"/>
                    </a:ext>
                  </a:extLst>
                </p:cNvPr>
                <p:cNvGrpSpPr/>
                <p:nvPr/>
              </p:nvGrpSpPr>
              <p:grpSpPr>
                <a:xfrm>
                  <a:off x="538991" y="4049217"/>
                  <a:ext cx="456162" cy="586142"/>
                  <a:chOff x="145023" y="3082796"/>
                  <a:chExt cx="834312" cy="914400"/>
                </a:xfrm>
              </p:grpSpPr>
              <p:sp>
                <p:nvSpPr>
                  <p:cNvPr id="81" name="Cube 80">
                    <a:extLst>
                      <a:ext uri="{FF2B5EF4-FFF2-40B4-BE49-F238E27FC236}">
                        <a16:creationId xmlns:a16="http://schemas.microsoft.com/office/drawing/2014/main" id="{82D5947F-EF55-43A1-A114-27FE1CBEABBF}"/>
                      </a:ext>
                    </a:extLst>
                  </p:cNvPr>
                  <p:cNvSpPr/>
                  <p:nvPr/>
                </p:nvSpPr>
                <p:spPr bwMode="auto">
                  <a:xfrm>
                    <a:off x="145023" y="3082796"/>
                    <a:ext cx="426480" cy="914400"/>
                  </a:xfrm>
                  <a:prstGeom prst="cube">
                    <a:avLst>
                      <a:gd name="adj" fmla="val 54371"/>
                    </a:avLst>
                  </a:prstGeom>
                  <a:solidFill>
                    <a:schemeClr val="accent2">
                      <a:lumMod val="40000"/>
                      <a:lumOff val="60000"/>
                    </a:schemeClr>
                  </a:solid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dirty="0">
                      <a:ln>
                        <a:noFill/>
                      </a:ln>
                      <a:solidFill>
                        <a:schemeClr val="tx1"/>
                      </a:solidFill>
                      <a:effectLst/>
                      <a:latin typeface="Verdana" pitchFamily="34" charset="0"/>
                    </a:endParaRPr>
                  </a:p>
                </p:txBody>
              </p:sp>
              <p:sp>
                <p:nvSpPr>
                  <p:cNvPr id="82" name="Cube 81">
                    <a:extLst>
                      <a:ext uri="{FF2B5EF4-FFF2-40B4-BE49-F238E27FC236}">
                        <a16:creationId xmlns:a16="http://schemas.microsoft.com/office/drawing/2014/main" id="{6056D19C-FF06-459A-B43B-A7EE1C5955CF}"/>
                      </a:ext>
                    </a:extLst>
                  </p:cNvPr>
                  <p:cNvSpPr/>
                  <p:nvPr/>
                </p:nvSpPr>
                <p:spPr bwMode="auto">
                  <a:xfrm>
                    <a:off x="348940" y="3082796"/>
                    <a:ext cx="426480" cy="914400"/>
                  </a:xfrm>
                  <a:prstGeom prst="cube">
                    <a:avLst>
                      <a:gd name="adj" fmla="val 54371"/>
                    </a:avLst>
                  </a:prstGeom>
                  <a:solidFill>
                    <a:srgbClr val="00B0F0"/>
                  </a:solid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sp>
                <p:nvSpPr>
                  <p:cNvPr id="83" name="Cube 82">
                    <a:extLst>
                      <a:ext uri="{FF2B5EF4-FFF2-40B4-BE49-F238E27FC236}">
                        <a16:creationId xmlns:a16="http://schemas.microsoft.com/office/drawing/2014/main" id="{CF2834FE-B386-497E-8221-B1F0DE3E2271}"/>
                      </a:ext>
                    </a:extLst>
                  </p:cNvPr>
                  <p:cNvSpPr/>
                  <p:nvPr/>
                </p:nvSpPr>
                <p:spPr bwMode="auto">
                  <a:xfrm>
                    <a:off x="552855" y="3082796"/>
                    <a:ext cx="426480" cy="914400"/>
                  </a:xfrm>
                  <a:prstGeom prst="cube">
                    <a:avLst>
                      <a:gd name="adj" fmla="val 54371"/>
                    </a:avLst>
                  </a:prstGeom>
                  <a:solidFill>
                    <a:srgbClr val="0070C0"/>
                  </a:solid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dirty="0">
                      <a:ln>
                        <a:noFill/>
                      </a:ln>
                      <a:solidFill>
                        <a:schemeClr val="tx1"/>
                      </a:solidFill>
                      <a:effectLst/>
                      <a:latin typeface="Verdana" pitchFamily="34" charset="0"/>
                    </a:endParaRPr>
                  </a:p>
                </p:txBody>
              </p:sp>
            </p:grpSp>
            <p:sp>
              <p:nvSpPr>
                <p:cNvPr id="68" name="Cube 67">
                  <a:extLst>
                    <a:ext uri="{FF2B5EF4-FFF2-40B4-BE49-F238E27FC236}">
                      <a16:creationId xmlns:a16="http://schemas.microsoft.com/office/drawing/2014/main" id="{0989EB9E-A4CB-4B02-81C1-6C460A1FE946}"/>
                    </a:ext>
                  </a:extLst>
                </p:cNvPr>
                <p:cNvSpPr/>
                <p:nvPr/>
              </p:nvSpPr>
              <p:spPr bwMode="auto">
                <a:xfrm>
                  <a:off x="868680" y="4049217"/>
                  <a:ext cx="233179" cy="586142"/>
                </a:xfrm>
                <a:prstGeom prst="cube">
                  <a:avLst>
                    <a:gd name="adj" fmla="val 54371"/>
                  </a:avLst>
                </a:prstGeom>
                <a:solidFill>
                  <a:srgbClr val="002060"/>
                </a:solid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dirty="0">
                    <a:ln>
                      <a:noFill/>
                    </a:ln>
                    <a:solidFill>
                      <a:schemeClr val="tx1"/>
                    </a:solidFill>
                    <a:effectLst/>
                    <a:latin typeface="Verdana" pitchFamily="34" charset="0"/>
                  </a:endParaRPr>
                </a:p>
              </p:txBody>
            </p:sp>
          </p:grpSp>
          <p:grpSp>
            <p:nvGrpSpPr>
              <p:cNvPr id="70" name="Group 69">
                <a:extLst>
                  <a:ext uri="{FF2B5EF4-FFF2-40B4-BE49-F238E27FC236}">
                    <a16:creationId xmlns:a16="http://schemas.microsoft.com/office/drawing/2014/main" id="{C1C438FF-1382-4FA9-AEBA-2D6223936AF7}"/>
                  </a:ext>
                </a:extLst>
              </p:cNvPr>
              <p:cNvGrpSpPr/>
              <p:nvPr/>
            </p:nvGrpSpPr>
            <p:grpSpPr>
              <a:xfrm>
                <a:off x="3503608" y="4042044"/>
                <a:ext cx="903422" cy="593315"/>
                <a:chOff x="198437" y="4042044"/>
                <a:chExt cx="903422" cy="593315"/>
              </a:xfrm>
            </p:grpSpPr>
            <p:grpSp>
              <p:nvGrpSpPr>
                <p:cNvPr id="71" name="Group 70">
                  <a:extLst>
                    <a:ext uri="{FF2B5EF4-FFF2-40B4-BE49-F238E27FC236}">
                      <a16:creationId xmlns:a16="http://schemas.microsoft.com/office/drawing/2014/main" id="{0524406B-B090-4488-98A3-E71DE1CDBB8D}"/>
                    </a:ext>
                  </a:extLst>
                </p:cNvPr>
                <p:cNvGrpSpPr/>
                <p:nvPr/>
              </p:nvGrpSpPr>
              <p:grpSpPr>
                <a:xfrm>
                  <a:off x="198437" y="4042044"/>
                  <a:ext cx="455184" cy="587518"/>
                  <a:chOff x="348940" y="3080649"/>
                  <a:chExt cx="832524" cy="916547"/>
                </a:xfrm>
              </p:grpSpPr>
              <p:sp>
                <p:nvSpPr>
                  <p:cNvPr id="84" name="Cube 83">
                    <a:extLst>
                      <a:ext uri="{FF2B5EF4-FFF2-40B4-BE49-F238E27FC236}">
                        <a16:creationId xmlns:a16="http://schemas.microsoft.com/office/drawing/2014/main" id="{A7D55212-66BA-4345-83B9-E852B877BF59}"/>
                      </a:ext>
                    </a:extLst>
                  </p:cNvPr>
                  <p:cNvSpPr/>
                  <p:nvPr/>
                </p:nvSpPr>
                <p:spPr bwMode="auto">
                  <a:xfrm>
                    <a:off x="348940" y="3082796"/>
                    <a:ext cx="426480" cy="914400"/>
                  </a:xfrm>
                  <a:prstGeom prst="cube">
                    <a:avLst>
                      <a:gd name="adj" fmla="val 54371"/>
                    </a:avLst>
                  </a:prstGeom>
                  <a:solidFill>
                    <a:srgbClr val="92D050"/>
                  </a:solid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sp>
                <p:nvSpPr>
                  <p:cNvPr id="85" name="Cube 84">
                    <a:extLst>
                      <a:ext uri="{FF2B5EF4-FFF2-40B4-BE49-F238E27FC236}">
                        <a16:creationId xmlns:a16="http://schemas.microsoft.com/office/drawing/2014/main" id="{6A12E8EE-4A88-48E7-AF00-AAD163C523BD}"/>
                      </a:ext>
                    </a:extLst>
                  </p:cNvPr>
                  <p:cNvSpPr/>
                  <p:nvPr/>
                </p:nvSpPr>
                <p:spPr bwMode="auto">
                  <a:xfrm>
                    <a:off x="552855" y="3082796"/>
                    <a:ext cx="426480" cy="914400"/>
                  </a:xfrm>
                  <a:prstGeom prst="cube">
                    <a:avLst>
                      <a:gd name="adj" fmla="val 54371"/>
                    </a:avLst>
                  </a:prstGeom>
                  <a:solidFill>
                    <a:srgbClr val="00B050"/>
                  </a:solid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sp>
                <p:nvSpPr>
                  <p:cNvPr id="99" name="Cube 98">
                    <a:extLst>
                      <a:ext uri="{FF2B5EF4-FFF2-40B4-BE49-F238E27FC236}">
                        <a16:creationId xmlns:a16="http://schemas.microsoft.com/office/drawing/2014/main" id="{792F567F-7861-45BA-B38A-900DFBF1DB60}"/>
                      </a:ext>
                    </a:extLst>
                  </p:cNvPr>
                  <p:cNvSpPr/>
                  <p:nvPr/>
                </p:nvSpPr>
                <p:spPr bwMode="auto">
                  <a:xfrm>
                    <a:off x="754984" y="3080649"/>
                    <a:ext cx="426480" cy="914401"/>
                  </a:xfrm>
                  <a:prstGeom prst="cube">
                    <a:avLst>
                      <a:gd name="adj" fmla="val 54371"/>
                    </a:avLst>
                  </a:prstGeom>
                  <a:solidFill>
                    <a:schemeClr val="accent4">
                      <a:lumMod val="50000"/>
                    </a:schemeClr>
                  </a:solid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dirty="0">
                      <a:ln>
                        <a:noFill/>
                      </a:ln>
                      <a:solidFill>
                        <a:schemeClr val="tx1"/>
                      </a:solidFill>
                      <a:effectLst/>
                      <a:latin typeface="Verdana" pitchFamily="34" charset="0"/>
                    </a:endParaRPr>
                  </a:p>
                </p:txBody>
              </p:sp>
            </p:grpSp>
            <p:grpSp>
              <p:nvGrpSpPr>
                <p:cNvPr id="72" name="Group 71">
                  <a:extLst>
                    <a:ext uri="{FF2B5EF4-FFF2-40B4-BE49-F238E27FC236}">
                      <a16:creationId xmlns:a16="http://schemas.microsoft.com/office/drawing/2014/main" id="{95F4FD1F-0437-4048-9F2D-5C22081E2977}"/>
                    </a:ext>
                  </a:extLst>
                </p:cNvPr>
                <p:cNvGrpSpPr/>
                <p:nvPr/>
              </p:nvGrpSpPr>
              <p:grpSpPr>
                <a:xfrm>
                  <a:off x="538991" y="4049217"/>
                  <a:ext cx="456162" cy="586142"/>
                  <a:chOff x="145023" y="3082796"/>
                  <a:chExt cx="834312" cy="914400"/>
                </a:xfrm>
              </p:grpSpPr>
              <p:sp>
                <p:nvSpPr>
                  <p:cNvPr id="74" name="Cube 73">
                    <a:extLst>
                      <a:ext uri="{FF2B5EF4-FFF2-40B4-BE49-F238E27FC236}">
                        <a16:creationId xmlns:a16="http://schemas.microsoft.com/office/drawing/2014/main" id="{F7DD2811-8BFA-4134-A76F-AE7A1FA83C78}"/>
                      </a:ext>
                    </a:extLst>
                  </p:cNvPr>
                  <p:cNvSpPr/>
                  <p:nvPr/>
                </p:nvSpPr>
                <p:spPr bwMode="auto">
                  <a:xfrm>
                    <a:off x="145023" y="3082796"/>
                    <a:ext cx="426480" cy="914400"/>
                  </a:xfrm>
                  <a:prstGeom prst="cube">
                    <a:avLst>
                      <a:gd name="adj" fmla="val 54371"/>
                    </a:avLst>
                  </a:prstGeom>
                  <a:solidFill>
                    <a:schemeClr val="accent2">
                      <a:lumMod val="40000"/>
                      <a:lumOff val="60000"/>
                    </a:schemeClr>
                  </a:solid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dirty="0">
                      <a:ln>
                        <a:noFill/>
                      </a:ln>
                      <a:solidFill>
                        <a:schemeClr val="tx1"/>
                      </a:solidFill>
                      <a:effectLst/>
                      <a:latin typeface="Verdana" pitchFamily="34" charset="0"/>
                    </a:endParaRPr>
                  </a:p>
                </p:txBody>
              </p:sp>
              <p:sp>
                <p:nvSpPr>
                  <p:cNvPr id="75" name="Cube 74">
                    <a:extLst>
                      <a:ext uri="{FF2B5EF4-FFF2-40B4-BE49-F238E27FC236}">
                        <a16:creationId xmlns:a16="http://schemas.microsoft.com/office/drawing/2014/main" id="{FAA4F98A-AC12-4BE1-9E03-AF4BA3674E80}"/>
                      </a:ext>
                    </a:extLst>
                  </p:cNvPr>
                  <p:cNvSpPr/>
                  <p:nvPr/>
                </p:nvSpPr>
                <p:spPr bwMode="auto">
                  <a:xfrm>
                    <a:off x="348940" y="3082796"/>
                    <a:ext cx="426480" cy="914400"/>
                  </a:xfrm>
                  <a:prstGeom prst="cube">
                    <a:avLst>
                      <a:gd name="adj" fmla="val 54371"/>
                    </a:avLst>
                  </a:prstGeom>
                  <a:solidFill>
                    <a:srgbClr val="00B0F0"/>
                  </a:solid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sp>
                <p:nvSpPr>
                  <p:cNvPr id="76" name="Cube 75">
                    <a:extLst>
                      <a:ext uri="{FF2B5EF4-FFF2-40B4-BE49-F238E27FC236}">
                        <a16:creationId xmlns:a16="http://schemas.microsoft.com/office/drawing/2014/main" id="{579FC20A-B622-4EC0-81EF-FA0257BA6F3D}"/>
                      </a:ext>
                    </a:extLst>
                  </p:cNvPr>
                  <p:cNvSpPr/>
                  <p:nvPr/>
                </p:nvSpPr>
                <p:spPr bwMode="auto">
                  <a:xfrm>
                    <a:off x="552855" y="3082796"/>
                    <a:ext cx="426480" cy="914400"/>
                  </a:xfrm>
                  <a:prstGeom prst="cube">
                    <a:avLst>
                      <a:gd name="adj" fmla="val 54371"/>
                    </a:avLst>
                  </a:prstGeom>
                  <a:solidFill>
                    <a:srgbClr val="0070C0"/>
                  </a:solid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dirty="0">
                      <a:ln>
                        <a:noFill/>
                      </a:ln>
                      <a:solidFill>
                        <a:schemeClr val="tx1"/>
                      </a:solidFill>
                      <a:effectLst/>
                      <a:latin typeface="Verdana" pitchFamily="34" charset="0"/>
                    </a:endParaRPr>
                  </a:p>
                </p:txBody>
              </p:sp>
            </p:grpSp>
            <p:sp>
              <p:nvSpPr>
                <p:cNvPr id="73" name="Cube 72">
                  <a:extLst>
                    <a:ext uri="{FF2B5EF4-FFF2-40B4-BE49-F238E27FC236}">
                      <a16:creationId xmlns:a16="http://schemas.microsoft.com/office/drawing/2014/main" id="{FD60BEE1-F428-43DE-951E-1E1FA8B91843}"/>
                    </a:ext>
                  </a:extLst>
                </p:cNvPr>
                <p:cNvSpPr/>
                <p:nvPr/>
              </p:nvSpPr>
              <p:spPr bwMode="auto">
                <a:xfrm>
                  <a:off x="868680" y="4049217"/>
                  <a:ext cx="233179" cy="586142"/>
                </a:xfrm>
                <a:prstGeom prst="cube">
                  <a:avLst>
                    <a:gd name="adj" fmla="val 54371"/>
                  </a:avLst>
                </a:prstGeom>
                <a:solidFill>
                  <a:srgbClr val="002060"/>
                </a:solid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dirty="0">
                    <a:ln>
                      <a:noFill/>
                    </a:ln>
                    <a:solidFill>
                      <a:schemeClr val="tx1"/>
                    </a:solidFill>
                    <a:effectLst/>
                    <a:latin typeface="Verdana" pitchFamily="34" charset="0"/>
                  </a:endParaRPr>
                </a:p>
              </p:txBody>
            </p:sp>
          </p:grpSp>
          <p:grpSp>
            <p:nvGrpSpPr>
              <p:cNvPr id="100" name="Group 99">
                <a:extLst>
                  <a:ext uri="{FF2B5EF4-FFF2-40B4-BE49-F238E27FC236}">
                    <a16:creationId xmlns:a16="http://schemas.microsoft.com/office/drawing/2014/main" id="{35E50B37-E8DF-47E3-9648-B389A5AF23E4}"/>
                  </a:ext>
                </a:extLst>
              </p:cNvPr>
              <p:cNvGrpSpPr/>
              <p:nvPr/>
            </p:nvGrpSpPr>
            <p:grpSpPr>
              <a:xfrm>
                <a:off x="4999037" y="4042044"/>
                <a:ext cx="903422" cy="593315"/>
                <a:chOff x="198437" y="4042044"/>
                <a:chExt cx="903422" cy="593315"/>
              </a:xfrm>
            </p:grpSpPr>
            <p:grpSp>
              <p:nvGrpSpPr>
                <p:cNvPr id="101" name="Group 100">
                  <a:extLst>
                    <a:ext uri="{FF2B5EF4-FFF2-40B4-BE49-F238E27FC236}">
                      <a16:creationId xmlns:a16="http://schemas.microsoft.com/office/drawing/2014/main" id="{8CA5235F-845E-49A0-81D0-32997C98FA4F}"/>
                    </a:ext>
                  </a:extLst>
                </p:cNvPr>
                <p:cNvGrpSpPr/>
                <p:nvPr/>
              </p:nvGrpSpPr>
              <p:grpSpPr>
                <a:xfrm>
                  <a:off x="198437" y="4042044"/>
                  <a:ext cx="455184" cy="587518"/>
                  <a:chOff x="348940" y="3080649"/>
                  <a:chExt cx="832524" cy="916547"/>
                </a:xfrm>
              </p:grpSpPr>
              <p:sp>
                <p:nvSpPr>
                  <p:cNvPr id="107" name="Cube 106">
                    <a:extLst>
                      <a:ext uri="{FF2B5EF4-FFF2-40B4-BE49-F238E27FC236}">
                        <a16:creationId xmlns:a16="http://schemas.microsoft.com/office/drawing/2014/main" id="{93B5B0ED-888F-418D-91FD-FD701D82A3C5}"/>
                      </a:ext>
                    </a:extLst>
                  </p:cNvPr>
                  <p:cNvSpPr/>
                  <p:nvPr/>
                </p:nvSpPr>
                <p:spPr bwMode="auto">
                  <a:xfrm>
                    <a:off x="348940" y="3082796"/>
                    <a:ext cx="426480" cy="914400"/>
                  </a:xfrm>
                  <a:prstGeom prst="cube">
                    <a:avLst>
                      <a:gd name="adj" fmla="val 54371"/>
                    </a:avLst>
                  </a:prstGeom>
                  <a:solidFill>
                    <a:srgbClr val="92D050"/>
                  </a:solid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sp>
                <p:nvSpPr>
                  <p:cNvPr id="108" name="Cube 107">
                    <a:extLst>
                      <a:ext uri="{FF2B5EF4-FFF2-40B4-BE49-F238E27FC236}">
                        <a16:creationId xmlns:a16="http://schemas.microsoft.com/office/drawing/2014/main" id="{0DF688E8-2FBE-4A83-9474-EF190F22C323}"/>
                      </a:ext>
                    </a:extLst>
                  </p:cNvPr>
                  <p:cNvSpPr/>
                  <p:nvPr/>
                </p:nvSpPr>
                <p:spPr bwMode="auto">
                  <a:xfrm>
                    <a:off x="552855" y="3082796"/>
                    <a:ext cx="426480" cy="914400"/>
                  </a:xfrm>
                  <a:prstGeom prst="cube">
                    <a:avLst>
                      <a:gd name="adj" fmla="val 54371"/>
                    </a:avLst>
                  </a:prstGeom>
                  <a:solidFill>
                    <a:srgbClr val="00B050"/>
                  </a:solid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sp>
                <p:nvSpPr>
                  <p:cNvPr id="109" name="Cube 108">
                    <a:extLst>
                      <a:ext uri="{FF2B5EF4-FFF2-40B4-BE49-F238E27FC236}">
                        <a16:creationId xmlns:a16="http://schemas.microsoft.com/office/drawing/2014/main" id="{F9235D60-C086-45C1-90CE-E52D1446231C}"/>
                      </a:ext>
                    </a:extLst>
                  </p:cNvPr>
                  <p:cNvSpPr/>
                  <p:nvPr/>
                </p:nvSpPr>
                <p:spPr bwMode="auto">
                  <a:xfrm>
                    <a:off x="754984" y="3080649"/>
                    <a:ext cx="426480" cy="914401"/>
                  </a:xfrm>
                  <a:prstGeom prst="cube">
                    <a:avLst>
                      <a:gd name="adj" fmla="val 54371"/>
                    </a:avLst>
                  </a:prstGeom>
                  <a:solidFill>
                    <a:schemeClr val="accent4">
                      <a:lumMod val="50000"/>
                    </a:schemeClr>
                  </a:solid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dirty="0">
                      <a:ln>
                        <a:noFill/>
                      </a:ln>
                      <a:solidFill>
                        <a:schemeClr val="tx1"/>
                      </a:solidFill>
                      <a:effectLst/>
                      <a:latin typeface="Verdana" pitchFamily="34" charset="0"/>
                    </a:endParaRPr>
                  </a:p>
                </p:txBody>
              </p:sp>
            </p:grpSp>
            <p:grpSp>
              <p:nvGrpSpPr>
                <p:cNvPr id="102" name="Group 101">
                  <a:extLst>
                    <a:ext uri="{FF2B5EF4-FFF2-40B4-BE49-F238E27FC236}">
                      <a16:creationId xmlns:a16="http://schemas.microsoft.com/office/drawing/2014/main" id="{03C91895-A4BE-4F8F-AB68-18FA6D0F0E3D}"/>
                    </a:ext>
                  </a:extLst>
                </p:cNvPr>
                <p:cNvGrpSpPr/>
                <p:nvPr/>
              </p:nvGrpSpPr>
              <p:grpSpPr>
                <a:xfrm>
                  <a:off x="538991" y="4049217"/>
                  <a:ext cx="456162" cy="586142"/>
                  <a:chOff x="145023" y="3082796"/>
                  <a:chExt cx="834312" cy="914400"/>
                </a:xfrm>
              </p:grpSpPr>
              <p:sp>
                <p:nvSpPr>
                  <p:cNvPr id="104" name="Cube 103">
                    <a:extLst>
                      <a:ext uri="{FF2B5EF4-FFF2-40B4-BE49-F238E27FC236}">
                        <a16:creationId xmlns:a16="http://schemas.microsoft.com/office/drawing/2014/main" id="{5C873383-1A8F-4D6F-A5AB-7D6AB6E3C337}"/>
                      </a:ext>
                    </a:extLst>
                  </p:cNvPr>
                  <p:cNvSpPr/>
                  <p:nvPr/>
                </p:nvSpPr>
                <p:spPr bwMode="auto">
                  <a:xfrm>
                    <a:off x="145023" y="3082796"/>
                    <a:ext cx="426480" cy="914400"/>
                  </a:xfrm>
                  <a:prstGeom prst="cube">
                    <a:avLst>
                      <a:gd name="adj" fmla="val 54371"/>
                    </a:avLst>
                  </a:prstGeom>
                  <a:solidFill>
                    <a:schemeClr val="accent2">
                      <a:lumMod val="40000"/>
                      <a:lumOff val="60000"/>
                    </a:schemeClr>
                  </a:solid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dirty="0">
                      <a:ln>
                        <a:noFill/>
                      </a:ln>
                      <a:solidFill>
                        <a:schemeClr val="tx1"/>
                      </a:solidFill>
                      <a:effectLst/>
                      <a:latin typeface="Verdana" pitchFamily="34" charset="0"/>
                    </a:endParaRPr>
                  </a:p>
                </p:txBody>
              </p:sp>
              <p:sp>
                <p:nvSpPr>
                  <p:cNvPr id="105" name="Cube 104">
                    <a:extLst>
                      <a:ext uri="{FF2B5EF4-FFF2-40B4-BE49-F238E27FC236}">
                        <a16:creationId xmlns:a16="http://schemas.microsoft.com/office/drawing/2014/main" id="{FF9C2AA5-2FB3-4DEE-A8B7-037B9327D1E7}"/>
                      </a:ext>
                    </a:extLst>
                  </p:cNvPr>
                  <p:cNvSpPr/>
                  <p:nvPr/>
                </p:nvSpPr>
                <p:spPr bwMode="auto">
                  <a:xfrm>
                    <a:off x="348940" y="3082796"/>
                    <a:ext cx="426480" cy="914400"/>
                  </a:xfrm>
                  <a:prstGeom prst="cube">
                    <a:avLst>
                      <a:gd name="adj" fmla="val 54371"/>
                    </a:avLst>
                  </a:prstGeom>
                  <a:solidFill>
                    <a:srgbClr val="00B0F0"/>
                  </a:solid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sp>
                <p:nvSpPr>
                  <p:cNvPr id="106" name="Cube 105">
                    <a:extLst>
                      <a:ext uri="{FF2B5EF4-FFF2-40B4-BE49-F238E27FC236}">
                        <a16:creationId xmlns:a16="http://schemas.microsoft.com/office/drawing/2014/main" id="{B2E33ECA-3477-4EF4-80AE-FF0AD19B1193}"/>
                      </a:ext>
                    </a:extLst>
                  </p:cNvPr>
                  <p:cNvSpPr/>
                  <p:nvPr/>
                </p:nvSpPr>
                <p:spPr bwMode="auto">
                  <a:xfrm>
                    <a:off x="552855" y="3082796"/>
                    <a:ext cx="426480" cy="914400"/>
                  </a:xfrm>
                  <a:prstGeom prst="cube">
                    <a:avLst>
                      <a:gd name="adj" fmla="val 54371"/>
                    </a:avLst>
                  </a:prstGeom>
                  <a:solidFill>
                    <a:srgbClr val="0070C0"/>
                  </a:solid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dirty="0">
                      <a:ln>
                        <a:noFill/>
                      </a:ln>
                      <a:solidFill>
                        <a:schemeClr val="tx1"/>
                      </a:solidFill>
                      <a:effectLst/>
                      <a:latin typeface="Verdana" pitchFamily="34" charset="0"/>
                    </a:endParaRPr>
                  </a:p>
                </p:txBody>
              </p:sp>
            </p:grpSp>
            <p:sp>
              <p:nvSpPr>
                <p:cNvPr id="103" name="Cube 102">
                  <a:extLst>
                    <a:ext uri="{FF2B5EF4-FFF2-40B4-BE49-F238E27FC236}">
                      <a16:creationId xmlns:a16="http://schemas.microsoft.com/office/drawing/2014/main" id="{41F777D3-F517-4253-BED7-6D89EA0D75FA}"/>
                    </a:ext>
                  </a:extLst>
                </p:cNvPr>
                <p:cNvSpPr/>
                <p:nvPr/>
              </p:nvSpPr>
              <p:spPr bwMode="auto">
                <a:xfrm>
                  <a:off x="868680" y="4049217"/>
                  <a:ext cx="233179" cy="586142"/>
                </a:xfrm>
                <a:prstGeom prst="cube">
                  <a:avLst>
                    <a:gd name="adj" fmla="val 54371"/>
                  </a:avLst>
                </a:prstGeom>
                <a:solidFill>
                  <a:srgbClr val="002060"/>
                </a:solid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dirty="0">
                    <a:ln>
                      <a:noFill/>
                    </a:ln>
                    <a:solidFill>
                      <a:schemeClr val="tx1"/>
                    </a:solidFill>
                    <a:effectLst/>
                    <a:latin typeface="Verdana" pitchFamily="34" charset="0"/>
                  </a:endParaRPr>
                </a:p>
              </p:txBody>
            </p:sp>
          </p:grpSp>
        </p:grpSp>
        <p:grpSp>
          <p:nvGrpSpPr>
            <p:cNvPr id="4" name="Group 3">
              <a:extLst>
                <a:ext uri="{FF2B5EF4-FFF2-40B4-BE49-F238E27FC236}">
                  <a16:creationId xmlns:a16="http://schemas.microsoft.com/office/drawing/2014/main" id="{C26548C7-E197-4C17-844D-3580049E250F}"/>
                </a:ext>
              </a:extLst>
            </p:cNvPr>
            <p:cNvGrpSpPr/>
            <p:nvPr/>
          </p:nvGrpSpPr>
          <p:grpSpPr>
            <a:xfrm>
              <a:off x="2298279" y="1591653"/>
              <a:ext cx="996868" cy="4268142"/>
              <a:chOff x="7587343" y="632499"/>
              <a:chExt cx="996868" cy="4268142"/>
            </a:xfrm>
          </p:grpSpPr>
          <p:grpSp>
            <p:nvGrpSpPr>
              <p:cNvPr id="110" name="Group 109">
                <a:extLst>
                  <a:ext uri="{FF2B5EF4-FFF2-40B4-BE49-F238E27FC236}">
                    <a16:creationId xmlns:a16="http://schemas.microsoft.com/office/drawing/2014/main" id="{EC1EC0A9-DA59-4923-B397-EA06CE81A140}"/>
                  </a:ext>
                </a:extLst>
              </p:cNvPr>
              <p:cNvGrpSpPr/>
              <p:nvPr/>
            </p:nvGrpSpPr>
            <p:grpSpPr>
              <a:xfrm>
                <a:off x="7587343" y="1249659"/>
                <a:ext cx="996868" cy="565179"/>
                <a:chOff x="3836764" y="952273"/>
                <a:chExt cx="996868" cy="565179"/>
              </a:xfrm>
            </p:grpSpPr>
            <p:sp>
              <p:nvSpPr>
                <p:cNvPr id="45" name="TextBox 44">
                  <a:extLst>
                    <a:ext uri="{FF2B5EF4-FFF2-40B4-BE49-F238E27FC236}">
                      <a16:creationId xmlns:a16="http://schemas.microsoft.com/office/drawing/2014/main" id="{03493295-C26C-4077-83CC-391E465B9528}"/>
                    </a:ext>
                  </a:extLst>
                </p:cNvPr>
                <p:cNvSpPr txBox="1"/>
                <p:nvPr/>
              </p:nvSpPr>
              <p:spPr>
                <a:xfrm>
                  <a:off x="4142232" y="1033272"/>
                  <a:ext cx="582601" cy="246221"/>
                </a:xfrm>
                <a:prstGeom prst="rect">
                  <a:avLst/>
                </a:prstGeom>
                <a:noFill/>
              </p:spPr>
              <p:txBody>
                <a:bodyPr wrap="square" rtlCol="0">
                  <a:spAutoFit/>
                </a:bodyPr>
                <a:lstStyle/>
                <a:p>
                  <a:r>
                    <a:rPr lang="en-US" sz="1000" dirty="0">
                      <a:latin typeface="Segoe UI Light" panose="020B0502040204020203" pitchFamily="34" charset="0"/>
                      <a:cs typeface="Segoe UI Light" panose="020B0502040204020203" pitchFamily="34" charset="0"/>
                    </a:rPr>
                    <a:t>Conv.</a:t>
                  </a:r>
                </a:p>
              </p:txBody>
            </p:sp>
            <p:sp>
              <p:nvSpPr>
                <p:cNvPr id="51" name="Cube 50">
                  <a:extLst>
                    <a:ext uri="{FF2B5EF4-FFF2-40B4-BE49-F238E27FC236}">
                      <a16:creationId xmlns:a16="http://schemas.microsoft.com/office/drawing/2014/main" id="{2619EAE5-90DC-4F47-B0AD-EE4AF7FC0819}"/>
                    </a:ext>
                  </a:extLst>
                </p:cNvPr>
                <p:cNvSpPr/>
                <p:nvPr/>
              </p:nvSpPr>
              <p:spPr bwMode="auto">
                <a:xfrm>
                  <a:off x="3836764" y="953211"/>
                  <a:ext cx="222607" cy="564241"/>
                </a:xfrm>
                <a:prstGeom prst="cube">
                  <a:avLst>
                    <a:gd name="adj" fmla="val 54371"/>
                  </a:avLst>
                </a:prstGeom>
                <a:solidFill>
                  <a:srgbClr val="00B050"/>
                </a:solid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sp>
              <p:nvSpPr>
                <p:cNvPr id="63" name="Cube 62">
                  <a:extLst>
                    <a:ext uri="{FF2B5EF4-FFF2-40B4-BE49-F238E27FC236}">
                      <a16:creationId xmlns:a16="http://schemas.microsoft.com/office/drawing/2014/main" id="{48E8D63D-77A9-4676-AC6C-A75B9F152EF7}"/>
                    </a:ext>
                  </a:extLst>
                </p:cNvPr>
                <p:cNvSpPr/>
                <p:nvPr/>
              </p:nvSpPr>
              <p:spPr bwMode="auto">
                <a:xfrm>
                  <a:off x="4611025" y="952273"/>
                  <a:ext cx="222607" cy="564241"/>
                </a:xfrm>
                <a:prstGeom prst="cube">
                  <a:avLst>
                    <a:gd name="adj" fmla="val 54371"/>
                  </a:avLst>
                </a:prstGeom>
                <a:solidFill>
                  <a:srgbClr val="00B050"/>
                </a:solid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sp>
              <p:nvSpPr>
                <p:cNvPr id="64" name="Arrow: Right 63">
                  <a:extLst>
                    <a:ext uri="{FF2B5EF4-FFF2-40B4-BE49-F238E27FC236}">
                      <a16:creationId xmlns:a16="http://schemas.microsoft.com/office/drawing/2014/main" id="{C33FB577-3777-4729-BD7C-15A2F6B43D61}"/>
                    </a:ext>
                  </a:extLst>
                </p:cNvPr>
                <p:cNvSpPr/>
                <p:nvPr/>
              </p:nvSpPr>
              <p:spPr bwMode="auto">
                <a:xfrm>
                  <a:off x="4238328" y="1280244"/>
                  <a:ext cx="248999" cy="159618"/>
                </a:xfrm>
                <a:prstGeom prst="rightArrow">
                  <a:avLst/>
                </a:prstGeom>
                <a:solidFill>
                  <a:schemeClr val="tx1">
                    <a:lumMod val="50000"/>
                    <a:lumOff val="50000"/>
                  </a:schemeClr>
                </a:solidFill>
                <a:ln w="9525" cap="flat" cmpd="sng" algn="ctr">
                  <a:noFill/>
                  <a:prstDash val="solid"/>
                  <a:round/>
                  <a:headEnd type="none" w="med" len="med"/>
                  <a:tailEnd type="none" w="med" len="med"/>
                </a:ln>
                <a:effectLst>
                  <a:outerShdw dist="35921" dir="2700000" algn="ctr" rotWithShape="0">
                    <a:srgbClr val="AFAFAF"/>
                  </a:outerShdw>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grpSp>
          <p:grpSp>
            <p:nvGrpSpPr>
              <p:cNvPr id="111" name="Group 110">
                <a:extLst>
                  <a:ext uri="{FF2B5EF4-FFF2-40B4-BE49-F238E27FC236}">
                    <a16:creationId xmlns:a16="http://schemas.microsoft.com/office/drawing/2014/main" id="{111CA327-6CB9-4303-86A0-92D15FD239C0}"/>
                  </a:ext>
                </a:extLst>
              </p:cNvPr>
              <p:cNvGrpSpPr/>
              <p:nvPr/>
            </p:nvGrpSpPr>
            <p:grpSpPr>
              <a:xfrm>
                <a:off x="7587343" y="632499"/>
                <a:ext cx="996868" cy="565179"/>
                <a:chOff x="3836764" y="952273"/>
                <a:chExt cx="996868" cy="565179"/>
              </a:xfrm>
            </p:grpSpPr>
            <p:sp>
              <p:nvSpPr>
                <p:cNvPr id="112" name="TextBox 111">
                  <a:extLst>
                    <a:ext uri="{FF2B5EF4-FFF2-40B4-BE49-F238E27FC236}">
                      <a16:creationId xmlns:a16="http://schemas.microsoft.com/office/drawing/2014/main" id="{ACA73AE9-952F-463E-AE9A-97C487874C77}"/>
                    </a:ext>
                  </a:extLst>
                </p:cNvPr>
                <p:cNvSpPr txBox="1"/>
                <p:nvPr/>
              </p:nvSpPr>
              <p:spPr>
                <a:xfrm>
                  <a:off x="4142232" y="1033272"/>
                  <a:ext cx="582601" cy="246221"/>
                </a:xfrm>
                <a:prstGeom prst="rect">
                  <a:avLst/>
                </a:prstGeom>
                <a:noFill/>
              </p:spPr>
              <p:txBody>
                <a:bodyPr wrap="square" rtlCol="0">
                  <a:spAutoFit/>
                </a:bodyPr>
                <a:lstStyle/>
                <a:p>
                  <a:r>
                    <a:rPr lang="en-US" sz="1000" dirty="0">
                      <a:latin typeface="Segoe UI Light" panose="020B0502040204020203" pitchFamily="34" charset="0"/>
                      <a:cs typeface="Segoe UI Light" panose="020B0502040204020203" pitchFamily="34" charset="0"/>
                    </a:rPr>
                    <a:t>Conv.</a:t>
                  </a:r>
                </a:p>
              </p:txBody>
            </p:sp>
            <p:sp>
              <p:nvSpPr>
                <p:cNvPr id="113" name="Cube 112">
                  <a:extLst>
                    <a:ext uri="{FF2B5EF4-FFF2-40B4-BE49-F238E27FC236}">
                      <a16:creationId xmlns:a16="http://schemas.microsoft.com/office/drawing/2014/main" id="{EC1E11D3-7EF7-46AC-8D9D-682AE38DC7C1}"/>
                    </a:ext>
                  </a:extLst>
                </p:cNvPr>
                <p:cNvSpPr/>
                <p:nvPr/>
              </p:nvSpPr>
              <p:spPr bwMode="auto">
                <a:xfrm>
                  <a:off x="3836764" y="953211"/>
                  <a:ext cx="222607" cy="564241"/>
                </a:xfrm>
                <a:prstGeom prst="cube">
                  <a:avLst>
                    <a:gd name="adj" fmla="val 54371"/>
                  </a:avLst>
                </a:prstGeom>
                <a:solidFill>
                  <a:srgbClr val="92D050"/>
                </a:solid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sp>
              <p:nvSpPr>
                <p:cNvPr id="114" name="Cube 113">
                  <a:extLst>
                    <a:ext uri="{FF2B5EF4-FFF2-40B4-BE49-F238E27FC236}">
                      <a16:creationId xmlns:a16="http://schemas.microsoft.com/office/drawing/2014/main" id="{3FAC258F-02A0-4E1F-9DCF-8FC1F4A89E2A}"/>
                    </a:ext>
                  </a:extLst>
                </p:cNvPr>
                <p:cNvSpPr/>
                <p:nvPr/>
              </p:nvSpPr>
              <p:spPr bwMode="auto">
                <a:xfrm>
                  <a:off x="4611025" y="952273"/>
                  <a:ext cx="222607" cy="564241"/>
                </a:xfrm>
                <a:prstGeom prst="cube">
                  <a:avLst>
                    <a:gd name="adj" fmla="val 54371"/>
                  </a:avLst>
                </a:prstGeom>
                <a:solidFill>
                  <a:srgbClr val="92D050"/>
                </a:solid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sp>
              <p:nvSpPr>
                <p:cNvPr id="115" name="Arrow: Right 114">
                  <a:extLst>
                    <a:ext uri="{FF2B5EF4-FFF2-40B4-BE49-F238E27FC236}">
                      <a16:creationId xmlns:a16="http://schemas.microsoft.com/office/drawing/2014/main" id="{B220BD5D-A490-4852-B6F8-6DEB3147B0F3}"/>
                    </a:ext>
                  </a:extLst>
                </p:cNvPr>
                <p:cNvSpPr/>
                <p:nvPr/>
              </p:nvSpPr>
              <p:spPr bwMode="auto">
                <a:xfrm>
                  <a:off x="4238328" y="1280244"/>
                  <a:ext cx="248999" cy="159618"/>
                </a:xfrm>
                <a:prstGeom prst="rightArrow">
                  <a:avLst/>
                </a:prstGeom>
                <a:solidFill>
                  <a:schemeClr val="tx1">
                    <a:lumMod val="50000"/>
                    <a:lumOff val="50000"/>
                  </a:schemeClr>
                </a:solidFill>
                <a:ln w="9525" cap="flat" cmpd="sng" algn="ctr">
                  <a:noFill/>
                  <a:prstDash val="solid"/>
                  <a:round/>
                  <a:headEnd type="none" w="med" len="med"/>
                  <a:tailEnd type="none" w="med" len="med"/>
                </a:ln>
                <a:effectLst>
                  <a:outerShdw dist="35921" dir="2700000" algn="ctr" rotWithShape="0">
                    <a:srgbClr val="AFAFAF"/>
                  </a:outerShdw>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grpSp>
          <p:grpSp>
            <p:nvGrpSpPr>
              <p:cNvPr id="116" name="Group 115">
                <a:extLst>
                  <a:ext uri="{FF2B5EF4-FFF2-40B4-BE49-F238E27FC236}">
                    <a16:creationId xmlns:a16="http://schemas.microsoft.com/office/drawing/2014/main" id="{72BBB635-585E-4062-8836-BB7FB7748AE0}"/>
                  </a:ext>
                </a:extLst>
              </p:cNvPr>
              <p:cNvGrpSpPr/>
              <p:nvPr/>
            </p:nvGrpSpPr>
            <p:grpSpPr>
              <a:xfrm>
                <a:off x="7587343" y="3718299"/>
                <a:ext cx="996868" cy="565179"/>
                <a:chOff x="3836764" y="952273"/>
                <a:chExt cx="996868" cy="565179"/>
              </a:xfrm>
            </p:grpSpPr>
            <p:sp>
              <p:nvSpPr>
                <p:cNvPr id="117" name="TextBox 116">
                  <a:extLst>
                    <a:ext uri="{FF2B5EF4-FFF2-40B4-BE49-F238E27FC236}">
                      <a16:creationId xmlns:a16="http://schemas.microsoft.com/office/drawing/2014/main" id="{1C2A063B-B957-401E-A76E-A6160C569A0F}"/>
                    </a:ext>
                  </a:extLst>
                </p:cNvPr>
                <p:cNvSpPr txBox="1"/>
                <p:nvPr/>
              </p:nvSpPr>
              <p:spPr>
                <a:xfrm>
                  <a:off x="4142232" y="1033272"/>
                  <a:ext cx="582601" cy="246221"/>
                </a:xfrm>
                <a:prstGeom prst="rect">
                  <a:avLst/>
                </a:prstGeom>
                <a:noFill/>
              </p:spPr>
              <p:txBody>
                <a:bodyPr wrap="square" rtlCol="0">
                  <a:spAutoFit/>
                </a:bodyPr>
                <a:lstStyle/>
                <a:p>
                  <a:r>
                    <a:rPr lang="en-US" sz="1000" dirty="0">
                      <a:latin typeface="Segoe UI Light" panose="020B0502040204020203" pitchFamily="34" charset="0"/>
                      <a:cs typeface="Segoe UI Light" panose="020B0502040204020203" pitchFamily="34" charset="0"/>
                    </a:rPr>
                    <a:t>Conv.</a:t>
                  </a:r>
                </a:p>
              </p:txBody>
            </p:sp>
            <p:sp>
              <p:nvSpPr>
                <p:cNvPr id="118" name="Cube 117">
                  <a:extLst>
                    <a:ext uri="{FF2B5EF4-FFF2-40B4-BE49-F238E27FC236}">
                      <a16:creationId xmlns:a16="http://schemas.microsoft.com/office/drawing/2014/main" id="{E70FB4A5-D942-415D-93B0-3BE982DB519D}"/>
                    </a:ext>
                  </a:extLst>
                </p:cNvPr>
                <p:cNvSpPr/>
                <p:nvPr/>
              </p:nvSpPr>
              <p:spPr bwMode="auto">
                <a:xfrm>
                  <a:off x="3836764" y="953211"/>
                  <a:ext cx="222607" cy="564241"/>
                </a:xfrm>
                <a:prstGeom prst="cube">
                  <a:avLst>
                    <a:gd name="adj" fmla="val 54371"/>
                  </a:avLst>
                </a:prstGeom>
                <a:solidFill>
                  <a:srgbClr val="0070C0"/>
                </a:solid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sp>
              <p:nvSpPr>
                <p:cNvPr id="119" name="Cube 118">
                  <a:extLst>
                    <a:ext uri="{FF2B5EF4-FFF2-40B4-BE49-F238E27FC236}">
                      <a16:creationId xmlns:a16="http://schemas.microsoft.com/office/drawing/2014/main" id="{9253B7BC-C001-4D68-901F-D7BC88349DD1}"/>
                    </a:ext>
                  </a:extLst>
                </p:cNvPr>
                <p:cNvSpPr/>
                <p:nvPr/>
              </p:nvSpPr>
              <p:spPr bwMode="auto">
                <a:xfrm>
                  <a:off x="4611025" y="952273"/>
                  <a:ext cx="222607" cy="564241"/>
                </a:xfrm>
                <a:prstGeom prst="cube">
                  <a:avLst>
                    <a:gd name="adj" fmla="val 54371"/>
                  </a:avLst>
                </a:prstGeom>
                <a:solidFill>
                  <a:srgbClr val="0070C0"/>
                </a:solid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sp>
              <p:nvSpPr>
                <p:cNvPr id="120" name="Arrow: Right 119">
                  <a:extLst>
                    <a:ext uri="{FF2B5EF4-FFF2-40B4-BE49-F238E27FC236}">
                      <a16:creationId xmlns:a16="http://schemas.microsoft.com/office/drawing/2014/main" id="{C1F1BF92-3B99-4091-9A4C-443A23A1E488}"/>
                    </a:ext>
                  </a:extLst>
                </p:cNvPr>
                <p:cNvSpPr/>
                <p:nvPr/>
              </p:nvSpPr>
              <p:spPr bwMode="auto">
                <a:xfrm>
                  <a:off x="4238328" y="1280244"/>
                  <a:ext cx="248999" cy="159618"/>
                </a:xfrm>
                <a:prstGeom prst="rightArrow">
                  <a:avLst/>
                </a:prstGeom>
                <a:solidFill>
                  <a:schemeClr val="tx1">
                    <a:lumMod val="50000"/>
                    <a:lumOff val="50000"/>
                  </a:schemeClr>
                </a:solidFill>
                <a:ln w="9525" cap="flat" cmpd="sng" algn="ctr">
                  <a:noFill/>
                  <a:prstDash val="solid"/>
                  <a:round/>
                  <a:headEnd type="none" w="med" len="med"/>
                  <a:tailEnd type="none" w="med" len="med"/>
                </a:ln>
                <a:effectLst>
                  <a:outerShdw dist="35921" dir="2700000" algn="ctr" rotWithShape="0">
                    <a:srgbClr val="AFAFAF"/>
                  </a:outerShdw>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grpSp>
          <p:grpSp>
            <p:nvGrpSpPr>
              <p:cNvPr id="121" name="Group 120">
                <a:extLst>
                  <a:ext uri="{FF2B5EF4-FFF2-40B4-BE49-F238E27FC236}">
                    <a16:creationId xmlns:a16="http://schemas.microsoft.com/office/drawing/2014/main" id="{4BAF8128-296C-4242-91AB-A286DCB0F719}"/>
                  </a:ext>
                </a:extLst>
              </p:cNvPr>
              <p:cNvGrpSpPr/>
              <p:nvPr/>
            </p:nvGrpSpPr>
            <p:grpSpPr>
              <a:xfrm>
                <a:off x="7587343" y="1866819"/>
                <a:ext cx="996868" cy="565179"/>
                <a:chOff x="3836764" y="952273"/>
                <a:chExt cx="996868" cy="565179"/>
              </a:xfrm>
            </p:grpSpPr>
            <p:sp>
              <p:nvSpPr>
                <p:cNvPr id="122" name="TextBox 121">
                  <a:extLst>
                    <a:ext uri="{FF2B5EF4-FFF2-40B4-BE49-F238E27FC236}">
                      <a16:creationId xmlns:a16="http://schemas.microsoft.com/office/drawing/2014/main" id="{1A465E0B-47BB-4B1E-9343-7AA46A9FFAC4}"/>
                    </a:ext>
                  </a:extLst>
                </p:cNvPr>
                <p:cNvSpPr txBox="1"/>
                <p:nvPr/>
              </p:nvSpPr>
              <p:spPr>
                <a:xfrm>
                  <a:off x="4142232" y="1033272"/>
                  <a:ext cx="582601" cy="246221"/>
                </a:xfrm>
                <a:prstGeom prst="rect">
                  <a:avLst/>
                </a:prstGeom>
                <a:noFill/>
              </p:spPr>
              <p:txBody>
                <a:bodyPr wrap="square" rtlCol="0">
                  <a:spAutoFit/>
                </a:bodyPr>
                <a:lstStyle/>
                <a:p>
                  <a:r>
                    <a:rPr lang="en-US" sz="1000" dirty="0">
                      <a:latin typeface="Segoe UI Light" panose="020B0502040204020203" pitchFamily="34" charset="0"/>
                      <a:cs typeface="Segoe UI Light" panose="020B0502040204020203" pitchFamily="34" charset="0"/>
                    </a:rPr>
                    <a:t>Conv.</a:t>
                  </a:r>
                </a:p>
              </p:txBody>
            </p:sp>
            <p:sp>
              <p:nvSpPr>
                <p:cNvPr id="123" name="Cube 122">
                  <a:extLst>
                    <a:ext uri="{FF2B5EF4-FFF2-40B4-BE49-F238E27FC236}">
                      <a16:creationId xmlns:a16="http://schemas.microsoft.com/office/drawing/2014/main" id="{93D1874F-A9AD-4807-8620-97E8CB71CC65}"/>
                    </a:ext>
                  </a:extLst>
                </p:cNvPr>
                <p:cNvSpPr/>
                <p:nvPr/>
              </p:nvSpPr>
              <p:spPr bwMode="auto">
                <a:xfrm>
                  <a:off x="3836764" y="953211"/>
                  <a:ext cx="222607" cy="564241"/>
                </a:xfrm>
                <a:prstGeom prst="cube">
                  <a:avLst>
                    <a:gd name="adj" fmla="val 54371"/>
                  </a:avLst>
                </a:prstGeom>
                <a:solidFill>
                  <a:schemeClr val="accent4">
                    <a:lumMod val="50000"/>
                  </a:schemeClr>
                </a:solid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sp>
              <p:nvSpPr>
                <p:cNvPr id="124" name="Cube 123">
                  <a:extLst>
                    <a:ext uri="{FF2B5EF4-FFF2-40B4-BE49-F238E27FC236}">
                      <a16:creationId xmlns:a16="http://schemas.microsoft.com/office/drawing/2014/main" id="{41D93DB2-8288-483C-B9F9-0C17904E5EE9}"/>
                    </a:ext>
                  </a:extLst>
                </p:cNvPr>
                <p:cNvSpPr/>
                <p:nvPr/>
              </p:nvSpPr>
              <p:spPr bwMode="auto">
                <a:xfrm>
                  <a:off x="4611025" y="952273"/>
                  <a:ext cx="222607" cy="564241"/>
                </a:xfrm>
                <a:prstGeom prst="cube">
                  <a:avLst>
                    <a:gd name="adj" fmla="val 54371"/>
                  </a:avLst>
                </a:prstGeom>
                <a:solidFill>
                  <a:schemeClr val="accent4">
                    <a:lumMod val="50000"/>
                  </a:schemeClr>
                </a:solid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sp>
              <p:nvSpPr>
                <p:cNvPr id="125" name="Arrow: Right 124">
                  <a:extLst>
                    <a:ext uri="{FF2B5EF4-FFF2-40B4-BE49-F238E27FC236}">
                      <a16:creationId xmlns:a16="http://schemas.microsoft.com/office/drawing/2014/main" id="{B8139ACC-E06E-48B2-AE58-6C600686B5F5}"/>
                    </a:ext>
                  </a:extLst>
                </p:cNvPr>
                <p:cNvSpPr/>
                <p:nvPr/>
              </p:nvSpPr>
              <p:spPr bwMode="auto">
                <a:xfrm>
                  <a:off x="4238328" y="1280244"/>
                  <a:ext cx="248999" cy="159618"/>
                </a:xfrm>
                <a:prstGeom prst="rightArrow">
                  <a:avLst/>
                </a:prstGeom>
                <a:solidFill>
                  <a:schemeClr val="tx1">
                    <a:lumMod val="50000"/>
                    <a:lumOff val="50000"/>
                  </a:schemeClr>
                </a:solidFill>
                <a:ln w="9525" cap="flat" cmpd="sng" algn="ctr">
                  <a:noFill/>
                  <a:prstDash val="solid"/>
                  <a:round/>
                  <a:headEnd type="none" w="med" len="med"/>
                  <a:tailEnd type="none" w="med" len="med"/>
                </a:ln>
                <a:effectLst>
                  <a:outerShdw dist="35921" dir="2700000" algn="ctr" rotWithShape="0">
                    <a:srgbClr val="AFAFAF"/>
                  </a:outerShdw>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grpSp>
          <p:grpSp>
            <p:nvGrpSpPr>
              <p:cNvPr id="126" name="Group 125">
                <a:extLst>
                  <a:ext uri="{FF2B5EF4-FFF2-40B4-BE49-F238E27FC236}">
                    <a16:creationId xmlns:a16="http://schemas.microsoft.com/office/drawing/2014/main" id="{42A8809D-D9B6-4BAD-9D7A-1B6AE3449E2A}"/>
                  </a:ext>
                </a:extLst>
              </p:cNvPr>
              <p:cNvGrpSpPr/>
              <p:nvPr/>
            </p:nvGrpSpPr>
            <p:grpSpPr>
              <a:xfrm>
                <a:off x="7587343" y="2483979"/>
                <a:ext cx="996868" cy="565179"/>
                <a:chOff x="3836764" y="952273"/>
                <a:chExt cx="996868" cy="565179"/>
              </a:xfrm>
            </p:grpSpPr>
            <p:sp>
              <p:nvSpPr>
                <p:cNvPr id="127" name="TextBox 126">
                  <a:extLst>
                    <a:ext uri="{FF2B5EF4-FFF2-40B4-BE49-F238E27FC236}">
                      <a16:creationId xmlns:a16="http://schemas.microsoft.com/office/drawing/2014/main" id="{91417100-F30C-423F-8ABC-F4C0B4C4F854}"/>
                    </a:ext>
                  </a:extLst>
                </p:cNvPr>
                <p:cNvSpPr txBox="1"/>
                <p:nvPr/>
              </p:nvSpPr>
              <p:spPr>
                <a:xfrm>
                  <a:off x="4142232" y="1033272"/>
                  <a:ext cx="582601" cy="246221"/>
                </a:xfrm>
                <a:prstGeom prst="rect">
                  <a:avLst/>
                </a:prstGeom>
                <a:noFill/>
              </p:spPr>
              <p:txBody>
                <a:bodyPr wrap="square" rtlCol="0">
                  <a:spAutoFit/>
                </a:bodyPr>
                <a:lstStyle/>
                <a:p>
                  <a:r>
                    <a:rPr lang="en-US" sz="1000" dirty="0">
                      <a:latin typeface="Segoe UI Light" panose="020B0502040204020203" pitchFamily="34" charset="0"/>
                      <a:cs typeface="Segoe UI Light" panose="020B0502040204020203" pitchFamily="34" charset="0"/>
                    </a:rPr>
                    <a:t>Conv.</a:t>
                  </a:r>
                </a:p>
              </p:txBody>
            </p:sp>
            <p:sp>
              <p:nvSpPr>
                <p:cNvPr id="128" name="Cube 127">
                  <a:extLst>
                    <a:ext uri="{FF2B5EF4-FFF2-40B4-BE49-F238E27FC236}">
                      <a16:creationId xmlns:a16="http://schemas.microsoft.com/office/drawing/2014/main" id="{2BBA489E-8543-41BC-8A85-C7FF5A13B527}"/>
                    </a:ext>
                  </a:extLst>
                </p:cNvPr>
                <p:cNvSpPr/>
                <p:nvPr/>
              </p:nvSpPr>
              <p:spPr bwMode="auto">
                <a:xfrm>
                  <a:off x="3836764" y="953211"/>
                  <a:ext cx="222607" cy="564241"/>
                </a:xfrm>
                <a:prstGeom prst="cube">
                  <a:avLst>
                    <a:gd name="adj" fmla="val 54371"/>
                  </a:avLst>
                </a:prstGeom>
                <a:solidFill>
                  <a:schemeClr val="accent2">
                    <a:lumMod val="40000"/>
                    <a:lumOff val="60000"/>
                  </a:schemeClr>
                </a:solid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sp>
              <p:nvSpPr>
                <p:cNvPr id="129" name="Cube 128">
                  <a:extLst>
                    <a:ext uri="{FF2B5EF4-FFF2-40B4-BE49-F238E27FC236}">
                      <a16:creationId xmlns:a16="http://schemas.microsoft.com/office/drawing/2014/main" id="{54FCBB34-B313-4841-B609-8EA8A0845EEF}"/>
                    </a:ext>
                  </a:extLst>
                </p:cNvPr>
                <p:cNvSpPr/>
                <p:nvPr/>
              </p:nvSpPr>
              <p:spPr bwMode="auto">
                <a:xfrm>
                  <a:off x="4611025" y="952273"/>
                  <a:ext cx="222607" cy="564241"/>
                </a:xfrm>
                <a:prstGeom prst="cube">
                  <a:avLst>
                    <a:gd name="adj" fmla="val 54371"/>
                  </a:avLst>
                </a:prstGeom>
                <a:solidFill>
                  <a:schemeClr val="accent2">
                    <a:lumMod val="40000"/>
                    <a:lumOff val="60000"/>
                  </a:schemeClr>
                </a:solid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sp>
              <p:nvSpPr>
                <p:cNvPr id="130" name="Arrow: Right 129">
                  <a:extLst>
                    <a:ext uri="{FF2B5EF4-FFF2-40B4-BE49-F238E27FC236}">
                      <a16:creationId xmlns:a16="http://schemas.microsoft.com/office/drawing/2014/main" id="{0754C9A2-41F1-4A17-9221-9EB51663051F}"/>
                    </a:ext>
                  </a:extLst>
                </p:cNvPr>
                <p:cNvSpPr/>
                <p:nvPr/>
              </p:nvSpPr>
              <p:spPr bwMode="auto">
                <a:xfrm>
                  <a:off x="4238328" y="1280244"/>
                  <a:ext cx="248999" cy="159618"/>
                </a:xfrm>
                <a:prstGeom prst="rightArrow">
                  <a:avLst/>
                </a:prstGeom>
                <a:solidFill>
                  <a:schemeClr val="tx1">
                    <a:lumMod val="50000"/>
                    <a:lumOff val="50000"/>
                  </a:schemeClr>
                </a:solidFill>
                <a:ln w="9525" cap="flat" cmpd="sng" algn="ctr">
                  <a:noFill/>
                  <a:prstDash val="solid"/>
                  <a:round/>
                  <a:headEnd type="none" w="med" len="med"/>
                  <a:tailEnd type="none" w="med" len="med"/>
                </a:ln>
                <a:effectLst>
                  <a:outerShdw dist="35921" dir="2700000" algn="ctr" rotWithShape="0">
                    <a:srgbClr val="AFAFAF"/>
                  </a:outerShdw>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grpSp>
          <p:grpSp>
            <p:nvGrpSpPr>
              <p:cNvPr id="131" name="Group 130">
                <a:extLst>
                  <a:ext uri="{FF2B5EF4-FFF2-40B4-BE49-F238E27FC236}">
                    <a16:creationId xmlns:a16="http://schemas.microsoft.com/office/drawing/2014/main" id="{F7F48F2C-E33D-4DFB-A7B3-E49186FF7E88}"/>
                  </a:ext>
                </a:extLst>
              </p:cNvPr>
              <p:cNvGrpSpPr/>
              <p:nvPr/>
            </p:nvGrpSpPr>
            <p:grpSpPr>
              <a:xfrm>
                <a:off x="7587343" y="3101139"/>
                <a:ext cx="996868" cy="565179"/>
                <a:chOff x="3836764" y="952273"/>
                <a:chExt cx="996868" cy="565179"/>
              </a:xfrm>
            </p:grpSpPr>
            <p:sp>
              <p:nvSpPr>
                <p:cNvPr id="132" name="TextBox 131">
                  <a:extLst>
                    <a:ext uri="{FF2B5EF4-FFF2-40B4-BE49-F238E27FC236}">
                      <a16:creationId xmlns:a16="http://schemas.microsoft.com/office/drawing/2014/main" id="{7991BAF0-BF83-44DA-8DFE-45E12E01950F}"/>
                    </a:ext>
                  </a:extLst>
                </p:cNvPr>
                <p:cNvSpPr txBox="1"/>
                <p:nvPr/>
              </p:nvSpPr>
              <p:spPr>
                <a:xfrm>
                  <a:off x="4142232" y="1033272"/>
                  <a:ext cx="582601" cy="246221"/>
                </a:xfrm>
                <a:prstGeom prst="rect">
                  <a:avLst/>
                </a:prstGeom>
                <a:noFill/>
              </p:spPr>
              <p:txBody>
                <a:bodyPr wrap="square" rtlCol="0">
                  <a:spAutoFit/>
                </a:bodyPr>
                <a:lstStyle/>
                <a:p>
                  <a:r>
                    <a:rPr lang="en-US" sz="1000" dirty="0">
                      <a:latin typeface="Segoe UI Light" panose="020B0502040204020203" pitchFamily="34" charset="0"/>
                      <a:cs typeface="Segoe UI Light" panose="020B0502040204020203" pitchFamily="34" charset="0"/>
                    </a:rPr>
                    <a:t>Conv.</a:t>
                  </a:r>
                </a:p>
              </p:txBody>
            </p:sp>
            <p:sp>
              <p:nvSpPr>
                <p:cNvPr id="133" name="Cube 132">
                  <a:extLst>
                    <a:ext uri="{FF2B5EF4-FFF2-40B4-BE49-F238E27FC236}">
                      <a16:creationId xmlns:a16="http://schemas.microsoft.com/office/drawing/2014/main" id="{4375F9BA-383D-4E28-9B5B-88C431A5A1FE}"/>
                    </a:ext>
                  </a:extLst>
                </p:cNvPr>
                <p:cNvSpPr/>
                <p:nvPr/>
              </p:nvSpPr>
              <p:spPr bwMode="auto">
                <a:xfrm>
                  <a:off x="3836764" y="953211"/>
                  <a:ext cx="222607" cy="564241"/>
                </a:xfrm>
                <a:prstGeom prst="cube">
                  <a:avLst>
                    <a:gd name="adj" fmla="val 54371"/>
                  </a:avLst>
                </a:prstGeom>
                <a:solidFill>
                  <a:srgbClr val="00B0F0"/>
                </a:solid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sp>
              <p:nvSpPr>
                <p:cNvPr id="134" name="Cube 133">
                  <a:extLst>
                    <a:ext uri="{FF2B5EF4-FFF2-40B4-BE49-F238E27FC236}">
                      <a16:creationId xmlns:a16="http://schemas.microsoft.com/office/drawing/2014/main" id="{14B6FB7C-A5A0-4FD1-B062-AE67EF849421}"/>
                    </a:ext>
                  </a:extLst>
                </p:cNvPr>
                <p:cNvSpPr/>
                <p:nvPr/>
              </p:nvSpPr>
              <p:spPr bwMode="auto">
                <a:xfrm>
                  <a:off x="4611025" y="952273"/>
                  <a:ext cx="222607" cy="564241"/>
                </a:xfrm>
                <a:prstGeom prst="cube">
                  <a:avLst>
                    <a:gd name="adj" fmla="val 54371"/>
                  </a:avLst>
                </a:prstGeom>
                <a:solidFill>
                  <a:srgbClr val="00B0F0"/>
                </a:solid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sp>
              <p:nvSpPr>
                <p:cNvPr id="135" name="Arrow: Right 134">
                  <a:extLst>
                    <a:ext uri="{FF2B5EF4-FFF2-40B4-BE49-F238E27FC236}">
                      <a16:creationId xmlns:a16="http://schemas.microsoft.com/office/drawing/2014/main" id="{49E48328-27AD-4402-96E6-21817DD3C80B}"/>
                    </a:ext>
                  </a:extLst>
                </p:cNvPr>
                <p:cNvSpPr/>
                <p:nvPr/>
              </p:nvSpPr>
              <p:spPr bwMode="auto">
                <a:xfrm>
                  <a:off x="4238328" y="1280244"/>
                  <a:ext cx="248999" cy="159618"/>
                </a:xfrm>
                <a:prstGeom prst="rightArrow">
                  <a:avLst/>
                </a:prstGeom>
                <a:solidFill>
                  <a:schemeClr val="tx1">
                    <a:lumMod val="50000"/>
                    <a:lumOff val="50000"/>
                  </a:schemeClr>
                </a:solidFill>
                <a:ln w="9525" cap="flat" cmpd="sng" algn="ctr">
                  <a:noFill/>
                  <a:prstDash val="solid"/>
                  <a:round/>
                  <a:headEnd type="none" w="med" len="med"/>
                  <a:tailEnd type="none" w="med" len="med"/>
                </a:ln>
                <a:effectLst>
                  <a:outerShdw dist="35921" dir="2700000" algn="ctr" rotWithShape="0">
                    <a:srgbClr val="AFAFAF"/>
                  </a:outerShdw>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grpSp>
          <p:grpSp>
            <p:nvGrpSpPr>
              <p:cNvPr id="150" name="Group 149">
                <a:extLst>
                  <a:ext uri="{FF2B5EF4-FFF2-40B4-BE49-F238E27FC236}">
                    <a16:creationId xmlns:a16="http://schemas.microsoft.com/office/drawing/2014/main" id="{4067A294-B6E1-474B-A514-24FFD2E54341}"/>
                  </a:ext>
                </a:extLst>
              </p:cNvPr>
              <p:cNvGrpSpPr/>
              <p:nvPr/>
            </p:nvGrpSpPr>
            <p:grpSpPr>
              <a:xfrm>
                <a:off x="7587343" y="4335462"/>
                <a:ext cx="996868" cy="565179"/>
                <a:chOff x="3836764" y="952273"/>
                <a:chExt cx="996868" cy="565179"/>
              </a:xfrm>
            </p:grpSpPr>
            <p:sp>
              <p:nvSpPr>
                <p:cNvPr id="151" name="TextBox 150">
                  <a:extLst>
                    <a:ext uri="{FF2B5EF4-FFF2-40B4-BE49-F238E27FC236}">
                      <a16:creationId xmlns:a16="http://schemas.microsoft.com/office/drawing/2014/main" id="{A7B70688-DB10-4C93-A6FE-BE22C8AA6B11}"/>
                    </a:ext>
                  </a:extLst>
                </p:cNvPr>
                <p:cNvSpPr txBox="1"/>
                <p:nvPr/>
              </p:nvSpPr>
              <p:spPr>
                <a:xfrm>
                  <a:off x="4142232" y="1033272"/>
                  <a:ext cx="582601" cy="246221"/>
                </a:xfrm>
                <a:prstGeom prst="rect">
                  <a:avLst/>
                </a:prstGeom>
                <a:noFill/>
              </p:spPr>
              <p:txBody>
                <a:bodyPr wrap="square" rtlCol="0">
                  <a:spAutoFit/>
                </a:bodyPr>
                <a:lstStyle/>
                <a:p>
                  <a:r>
                    <a:rPr lang="en-US" sz="1000" dirty="0">
                      <a:latin typeface="Segoe UI Light" panose="020B0502040204020203" pitchFamily="34" charset="0"/>
                      <a:cs typeface="Segoe UI Light" panose="020B0502040204020203" pitchFamily="34" charset="0"/>
                    </a:rPr>
                    <a:t>Conv.</a:t>
                  </a:r>
                </a:p>
              </p:txBody>
            </p:sp>
            <p:sp>
              <p:nvSpPr>
                <p:cNvPr id="152" name="Cube 151">
                  <a:extLst>
                    <a:ext uri="{FF2B5EF4-FFF2-40B4-BE49-F238E27FC236}">
                      <a16:creationId xmlns:a16="http://schemas.microsoft.com/office/drawing/2014/main" id="{04CCF899-83E6-45F8-8649-F4B3FCB6388B}"/>
                    </a:ext>
                  </a:extLst>
                </p:cNvPr>
                <p:cNvSpPr/>
                <p:nvPr/>
              </p:nvSpPr>
              <p:spPr bwMode="auto">
                <a:xfrm>
                  <a:off x="3836764" y="953211"/>
                  <a:ext cx="222607" cy="564241"/>
                </a:xfrm>
                <a:prstGeom prst="cube">
                  <a:avLst>
                    <a:gd name="adj" fmla="val 54371"/>
                  </a:avLst>
                </a:prstGeom>
                <a:solidFill>
                  <a:srgbClr val="002060"/>
                </a:solid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sp>
              <p:nvSpPr>
                <p:cNvPr id="153" name="Cube 152">
                  <a:extLst>
                    <a:ext uri="{FF2B5EF4-FFF2-40B4-BE49-F238E27FC236}">
                      <a16:creationId xmlns:a16="http://schemas.microsoft.com/office/drawing/2014/main" id="{6EF3C283-C0C7-433D-B7D8-DE72516110EE}"/>
                    </a:ext>
                  </a:extLst>
                </p:cNvPr>
                <p:cNvSpPr/>
                <p:nvPr/>
              </p:nvSpPr>
              <p:spPr bwMode="auto">
                <a:xfrm>
                  <a:off x="4611025" y="952273"/>
                  <a:ext cx="222607" cy="564241"/>
                </a:xfrm>
                <a:prstGeom prst="cube">
                  <a:avLst>
                    <a:gd name="adj" fmla="val 54371"/>
                  </a:avLst>
                </a:prstGeom>
                <a:solidFill>
                  <a:srgbClr val="002060"/>
                </a:solid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sp>
              <p:nvSpPr>
                <p:cNvPr id="154" name="Arrow: Right 153">
                  <a:extLst>
                    <a:ext uri="{FF2B5EF4-FFF2-40B4-BE49-F238E27FC236}">
                      <a16:creationId xmlns:a16="http://schemas.microsoft.com/office/drawing/2014/main" id="{738B52BC-8F0A-472B-A1AA-44AD75F66DBC}"/>
                    </a:ext>
                  </a:extLst>
                </p:cNvPr>
                <p:cNvSpPr/>
                <p:nvPr/>
              </p:nvSpPr>
              <p:spPr bwMode="auto">
                <a:xfrm>
                  <a:off x="4238328" y="1280244"/>
                  <a:ext cx="248999" cy="159618"/>
                </a:xfrm>
                <a:prstGeom prst="rightArrow">
                  <a:avLst/>
                </a:prstGeom>
                <a:solidFill>
                  <a:schemeClr val="tx1">
                    <a:lumMod val="50000"/>
                    <a:lumOff val="50000"/>
                  </a:schemeClr>
                </a:solidFill>
                <a:ln w="9525" cap="flat" cmpd="sng" algn="ctr">
                  <a:noFill/>
                  <a:prstDash val="solid"/>
                  <a:round/>
                  <a:headEnd type="none" w="med" len="med"/>
                  <a:tailEnd type="none" w="med" len="med"/>
                </a:ln>
                <a:effectLst>
                  <a:outerShdw dist="35921" dir="2700000" algn="ctr" rotWithShape="0">
                    <a:srgbClr val="AFAFAF"/>
                  </a:outerShdw>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grpSp>
        </p:grpSp>
      </p:grpSp>
      <p:pic>
        <p:nvPicPr>
          <p:cNvPr id="228" name="Picture 227">
            <a:extLst>
              <a:ext uri="{FF2B5EF4-FFF2-40B4-BE49-F238E27FC236}">
                <a16:creationId xmlns:a16="http://schemas.microsoft.com/office/drawing/2014/main" id="{7B85EEF7-856B-4DBD-B4DA-CFD4117962AC}"/>
              </a:ext>
            </a:extLst>
          </p:cNvPr>
          <p:cNvPicPr>
            <a:picLocks noChangeAspect="1"/>
          </p:cNvPicPr>
          <p:nvPr/>
        </p:nvPicPr>
        <p:blipFill>
          <a:blip r:embed="rId3"/>
          <a:stretch>
            <a:fillRect/>
          </a:stretch>
        </p:blipFill>
        <p:spPr>
          <a:xfrm>
            <a:off x="7264082" y="2121266"/>
            <a:ext cx="6040755" cy="3308985"/>
          </a:xfrm>
          <a:prstGeom prst="rect">
            <a:avLst/>
          </a:prstGeom>
        </p:spPr>
      </p:pic>
      <p:sp>
        <p:nvSpPr>
          <p:cNvPr id="6" name="Rectangle 5">
            <a:extLst>
              <a:ext uri="{FF2B5EF4-FFF2-40B4-BE49-F238E27FC236}">
                <a16:creationId xmlns:a16="http://schemas.microsoft.com/office/drawing/2014/main" id="{ABFAA5BA-9BAF-4447-A2C0-F1DF3482A5AA}"/>
              </a:ext>
            </a:extLst>
          </p:cNvPr>
          <p:cNvSpPr/>
          <p:nvPr/>
        </p:nvSpPr>
        <p:spPr bwMode="auto">
          <a:xfrm>
            <a:off x="12314237" y="3770353"/>
            <a:ext cx="609600" cy="77752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7" name="Arrow: Left-Right 6">
            <a:extLst>
              <a:ext uri="{FF2B5EF4-FFF2-40B4-BE49-F238E27FC236}">
                <a16:creationId xmlns:a16="http://schemas.microsoft.com/office/drawing/2014/main" id="{76D3B699-32E0-4270-9E75-20E57F09CCE0}"/>
              </a:ext>
            </a:extLst>
          </p:cNvPr>
          <p:cNvSpPr/>
          <p:nvPr/>
        </p:nvSpPr>
        <p:spPr bwMode="auto">
          <a:xfrm>
            <a:off x="6199156" y="3651087"/>
            <a:ext cx="962401" cy="327220"/>
          </a:xfrm>
          <a:prstGeom prst="leftRightArrow">
            <a:avLst/>
          </a:prstGeom>
          <a:solidFill>
            <a:schemeClr val="bg1"/>
          </a:solidFill>
          <a:ln>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230" name="TextBox 229">
            <a:extLst>
              <a:ext uri="{FF2B5EF4-FFF2-40B4-BE49-F238E27FC236}">
                <a16:creationId xmlns:a16="http://schemas.microsoft.com/office/drawing/2014/main" id="{435F3DE7-9AA5-41CB-BD87-20DADCBF818B}"/>
              </a:ext>
            </a:extLst>
          </p:cNvPr>
          <p:cNvSpPr txBox="1"/>
          <p:nvPr/>
        </p:nvSpPr>
        <p:spPr>
          <a:xfrm>
            <a:off x="457199" y="296862"/>
            <a:ext cx="11522075" cy="794064"/>
          </a:xfrm>
          <a:prstGeom prst="rect">
            <a:avLst/>
          </a:prstGeom>
          <a:noFill/>
        </p:spPr>
        <p:txBody>
          <a:bodyPr wrap="square" lIns="182880" tIns="146304" rIns="182880" bIns="146304" rtlCol="0">
            <a:spAutoFit/>
          </a:bodyPr>
          <a:lstStyle/>
          <a:p>
            <a:pPr algn="ctr">
              <a:lnSpc>
                <a:spcPct val="90000"/>
              </a:lnSpc>
              <a:spcAft>
                <a:spcPts val="600"/>
              </a:spcAft>
            </a:pPr>
            <a:r>
              <a:rPr lang="en-US" sz="3600" dirty="0" err="1">
                <a:gradFill>
                  <a:gsLst>
                    <a:gs pos="2917">
                      <a:schemeClr val="tx1"/>
                    </a:gs>
                    <a:gs pos="30000">
                      <a:schemeClr val="tx1"/>
                    </a:gs>
                  </a:gsLst>
                  <a:lin ang="5400000" scaled="0"/>
                </a:gradFill>
              </a:rPr>
              <a:t>Xception</a:t>
            </a:r>
            <a:r>
              <a:rPr lang="en-US" sz="3600" dirty="0">
                <a:gradFill>
                  <a:gsLst>
                    <a:gs pos="2917">
                      <a:schemeClr val="tx1"/>
                    </a:gs>
                    <a:gs pos="30000">
                      <a:schemeClr val="tx1"/>
                    </a:gs>
                  </a:gsLst>
                  <a:lin ang="5400000" scaled="0"/>
                </a:gradFill>
              </a:rPr>
              <a:t> is a special case of IGC</a:t>
            </a:r>
          </a:p>
        </p:txBody>
      </p:sp>
      <p:sp>
        <p:nvSpPr>
          <p:cNvPr id="8" name="Slide Number Placeholder 7">
            <a:extLst>
              <a:ext uri="{FF2B5EF4-FFF2-40B4-BE49-F238E27FC236}">
                <a16:creationId xmlns:a16="http://schemas.microsoft.com/office/drawing/2014/main" id="{4D66E1F2-E089-4987-B35C-853FB421EEA6}"/>
              </a:ext>
            </a:extLst>
          </p:cNvPr>
          <p:cNvSpPr>
            <a:spLocks noGrp="1"/>
          </p:cNvSpPr>
          <p:nvPr>
            <p:ph type="sldNum" sz="quarter" idx="4"/>
          </p:nvPr>
        </p:nvSpPr>
        <p:spPr/>
        <p:txBody>
          <a:bodyPr/>
          <a:lstStyle/>
          <a:p>
            <a:pPr algn="ctr"/>
            <a:fld id="{1BA29183-7CD2-4C0C-A7F1-D2FD10734D96}" type="slidenum">
              <a:rPr lang="en-US" smtClean="0"/>
              <a:pPr algn="ctr"/>
              <a:t>83</a:t>
            </a:fld>
            <a:endParaRPr lang="en-US" dirty="0"/>
          </a:p>
        </p:txBody>
      </p:sp>
    </p:spTree>
    <p:extLst>
      <p:ext uri="{BB962C8B-B14F-4D97-AF65-F5344CB8AC3E}">
        <p14:creationId xmlns:p14="http://schemas.microsoft.com/office/powerpoint/2010/main" val="3882184970"/>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dirty="0"/>
          </a:p>
        </p:txBody>
      </p:sp>
      <p:pic>
        <p:nvPicPr>
          <p:cNvPr id="4" name="Picture 3"/>
          <p:cNvPicPr>
            <a:picLocks noChangeAspect="1"/>
          </p:cNvPicPr>
          <p:nvPr/>
        </p:nvPicPr>
        <p:blipFill>
          <a:blip r:embed="rId3"/>
          <a:stretch>
            <a:fillRect/>
          </a:stretch>
        </p:blipFill>
        <p:spPr>
          <a:xfrm>
            <a:off x="-1" y="1997286"/>
            <a:ext cx="12436475" cy="2999952"/>
          </a:xfrm>
          <a:prstGeom prst="rect">
            <a:avLst/>
          </a:prstGeom>
        </p:spPr>
      </p:pic>
      <p:sp>
        <p:nvSpPr>
          <p:cNvPr id="5" name="TextBox 4"/>
          <p:cNvSpPr txBox="1"/>
          <p:nvPr/>
        </p:nvSpPr>
        <p:spPr>
          <a:xfrm>
            <a:off x="-1" y="296862"/>
            <a:ext cx="12436475" cy="794064"/>
          </a:xfrm>
          <a:prstGeom prst="rect">
            <a:avLst/>
          </a:prstGeom>
          <a:noFill/>
        </p:spPr>
        <p:txBody>
          <a:bodyPr wrap="square" lIns="182880" tIns="146304" rIns="182880" bIns="146304" rtlCol="0">
            <a:spAutoFit/>
          </a:bodyPr>
          <a:lstStyle/>
          <a:p>
            <a:pPr algn="ctr">
              <a:lnSpc>
                <a:spcPct val="90000"/>
              </a:lnSpc>
              <a:spcAft>
                <a:spcPts val="600"/>
              </a:spcAft>
            </a:pPr>
            <a:r>
              <a:rPr lang="en-US" sz="3600" dirty="0">
                <a:gradFill>
                  <a:gsLst>
                    <a:gs pos="2917">
                      <a:schemeClr val="tx1"/>
                    </a:gs>
                    <a:gs pos="30000">
                      <a:schemeClr val="tx1"/>
                    </a:gs>
                  </a:gsLst>
                  <a:lin ang="5400000" scaled="0"/>
                </a:gradFill>
              </a:rPr>
              <a:t>Accuracy under same #params and FLOPS</a:t>
            </a:r>
          </a:p>
        </p:txBody>
      </p:sp>
      <p:cxnSp>
        <p:nvCxnSpPr>
          <p:cNvPr id="7" name="Straight Arrow Connector 6"/>
          <p:cNvCxnSpPr/>
          <p:nvPr/>
        </p:nvCxnSpPr>
        <p:spPr>
          <a:xfrm>
            <a:off x="5456237" y="4564062"/>
            <a:ext cx="1600200" cy="137160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6523037" y="5935662"/>
            <a:ext cx="2057400" cy="627864"/>
          </a:xfrm>
          <a:prstGeom prst="rect">
            <a:avLst/>
          </a:prstGeom>
          <a:noFill/>
        </p:spPr>
        <p:txBody>
          <a:bodyPr wrap="square" lIns="182880" tIns="146304" rIns="182880" bIns="146304" rtlCol="0">
            <a:spAutoFit/>
          </a:bodyPr>
          <a:lstStyle/>
          <a:p>
            <a:pPr algn="ctr">
              <a:lnSpc>
                <a:spcPct val="90000"/>
              </a:lnSpc>
              <a:spcAft>
                <a:spcPts val="600"/>
              </a:spcAft>
            </a:pPr>
            <a:r>
              <a:rPr lang="en-US" sz="2400" dirty="0" err="1">
                <a:gradFill>
                  <a:gsLst>
                    <a:gs pos="2917">
                      <a:schemeClr val="tx1"/>
                    </a:gs>
                    <a:gs pos="30000">
                      <a:schemeClr val="tx1"/>
                    </a:gs>
                  </a:gsLst>
                  <a:lin ang="5400000" scaled="0"/>
                </a:gradFill>
              </a:rPr>
              <a:t>Xception</a:t>
            </a:r>
            <a:endParaRPr lang="en-US" sz="2400" dirty="0">
              <a:gradFill>
                <a:gsLst>
                  <a:gs pos="2917">
                    <a:schemeClr val="tx1"/>
                  </a:gs>
                  <a:gs pos="30000">
                    <a:schemeClr val="tx1"/>
                  </a:gs>
                </a:gsLst>
                <a:lin ang="5400000" scaled="0"/>
              </a:gradFill>
            </a:endParaRPr>
          </a:p>
        </p:txBody>
      </p:sp>
      <p:graphicFrame>
        <p:nvGraphicFramePr>
          <p:cNvPr id="13" name="Table 12"/>
          <p:cNvGraphicFramePr>
            <a:graphicFrameLocks noGrp="1"/>
          </p:cNvGraphicFramePr>
          <p:nvPr>
            <p:extLst/>
          </p:nvPr>
        </p:nvGraphicFramePr>
        <p:xfrm>
          <a:off x="731834" y="5031422"/>
          <a:ext cx="4953006" cy="370840"/>
        </p:xfrm>
        <a:graphic>
          <a:graphicData uri="http://schemas.openxmlformats.org/drawingml/2006/table">
            <a:tbl>
              <a:tblPr firstRow="1" bandRow="1">
                <a:tableStyleId>{F5AB1C69-6EDB-4FF4-983F-18BD219EF322}</a:tableStyleId>
              </a:tblPr>
              <a:tblGrid>
                <a:gridCol w="550334">
                  <a:extLst>
                    <a:ext uri="{9D8B030D-6E8A-4147-A177-3AD203B41FA5}">
                      <a16:colId xmlns:a16="http://schemas.microsoft.com/office/drawing/2014/main" val="2975463058"/>
                    </a:ext>
                  </a:extLst>
                </a:gridCol>
                <a:gridCol w="550334">
                  <a:extLst>
                    <a:ext uri="{9D8B030D-6E8A-4147-A177-3AD203B41FA5}">
                      <a16:colId xmlns:a16="http://schemas.microsoft.com/office/drawing/2014/main" val="3075899319"/>
                    </a:ext>
                  </a:extLst>
                </a:gridCol>
                <a:gridCol w="550334">
                  <a:extLst>
                    <a:ext uri="{9D8B030D-6E8A-4147-A177-3AD203B41FA5}">
                      <a16:colId xmlns:a16="http://schemas.microsoft.com/office/drawing/2014/main" val="2658648363"/>
                    </a:ext>
                  </a:extLst>
                </a:gridCol>
                <a:gridCol w="550334">
                  <a:extLst>
                    <a:ext uri="{9D8B030D-6E8A-4147-A177-3AD203B41FA5}">
                      <a16:colId xmlns:a16="http://schemas.microsoft.com/office/drawing/2014/main" val="1944711903"/>
                    </a:ext>
                  </a:extLst>
                </a:gridCol>
                <a:gridCol w="550334">
                  <a:extLst>
                    <a:ext uri="{9D8B030D-6E8A-4147-A177-3AD203B41FA5}">
                      <a16:colId xmlns:a16="http://schemas.microsoft.com/office/drawing/2014/main" val="1404335924"/>
                    </a:ext>
                  </a:extLst>
                </a:gridCol>
                <a:gridCol w="550334">
                  <a:extLst>
                    <a:ext uri="{9D8B030D-6E8A-4147-A177-3AD203B41FA5}">
                      <a16:colId xmlns:a16="http://schemas.microsoft.com/office/drawing/2014/main" val="2964244235"/>
                    </a:ext>
                  </a:extLst>
                </a:gridCol>
                <a:gridCol w="550334">
                  <a:extLst>
                    <a:ext uri="{9D8B030D-6E8A-4147-A177-3AD203B41FA5}">
                      <a16:colId xmlns:a16="http://schemas.microsoft.com/office/drawing/2014/main" val="2091166781"/>
                    </a:ext>
                  </a:extLst>
                </a:gridCol>
                <a:gridCol w="550334">
                  <a:extLst>
                    <a:ext uri="{9D8B030D-6E8A-4147-A177-3AD203B41FA5}">
                      <a16:colId xmlns:a16="http://schemas.microsoft.com/office/drawing/2014/main" val="1751072484"/>
                    </a:ext>
                  </a:extLst>
                </a:gridCol>
                <a:gridCol w="550334">
                  <a:extLst>
                    <a:ext uri="{9D8B030D-6E8A-4147-A177-3AD203B41FA5}">
                      <a16:colId xmlns:a16="http://schemas.microsoft.com/office/drawing/2014/main" val="3138356153"/>
                    </a:ext>
                  </a:extLst>
                </a:gridCol>
              </a:tblGrid>
              <a:tr h="370840">
                <a:tc>
                  <a:txBody>
                    <a:bodyPr/>
                    <a:lstStyle/>
                    <a:p>
                      <a:pPr algn="ctr"/>
                      <a:r>
                        <a:rPr lang="en-US" sz="1200" b="0" dirty="0"/>
                        <a:t>23</a:t>
                      </a:r>
                    </a:p>
                  </a:txBody>
                  <a:tcPr anchor="ctr"/>
                </a:tc>
                <a:tc>
                  <a:txBody>
                    <a:bodyPr/>
                    <a:lstStyle/>
                    <a:p>
                      <a:pPr algn="ctr"/>
                      <a:r>
                        <a:rPr lang="en-US" sz="1200" b="0" dirty="0"/>
                        <a:t>32</a:t>
                      </a:r>
                    </a:p>
                  </a:txBody>
                  <a:tcPr anchor="ctr"/>
                </a:tc>
                <a:tc>
                  <a:txBody>
                    <a:bodyPr/>
                    <a:lstStyle/>
                    <a:p>
                      <a:pPr algn="ctr"/>
                      <a:r>
                        <a:rPr lang="en-US" sz="1200" b="0" dirty="0"/>
                        <a:t>39</a:t>
                      </a:r>
                    </a:p>
                  </a:txBody>
                  <a:tcPr anchor="ctr"/>
                </a:tc>
                <a:tc>
                  <a:txBody>
                    <a:bodyPr/>
                    <a:lstStyle/>
                    <a:p>
                      <a:pPr algn="ctr"/>
                      <a:r>
                        <a:rPr lang="en-US" sz="1200" b="0" dirty="0"/>
                        <a:t>50</a:t>
                      </a:r>
                    </a:p>
                  </a:txBody>
                  <a:tcPr anchor="ctr"/>
                </a:tc>
                <a:tc>
                  <a:txBody>
                    <a:bodyPr/>
                    <a:lstStyle/>
                    <a:p>
                      <a:pPr algn="ctr"/>
                      <a:r>
                        <a:rPr lang="en-US" sz="1200" b="0" dirty="0"/>
                        <a:t>54</a:t>
                      </a:r>
                    </a:p>
                  </a:txBody>
                  <a:tcPr anchor="ctr"/>
                </a:tc>
                <a:tc>
                  <a:txBody>
                    <a:bodyPr/>
                    <a:lstStyle/>
                    <a:p>
                      <a:pPr algn="ctr"/>
                      <a:r>
                        <a:rPr lang="en-US" sz="1200" b="0" dirty="0"/>
                        <a:t>72</a:t>
                      </a:r>
                    </a:p>
                  </a:txBody>
                  <a:tcPr anchor="ctr"/>
                </a:tc>
                <a:tc>
                  <a:txBody>
                    <a:bodyPr/>
                    <a:lstStyle/>
                    <a:p>
                      <a:pPr algn="ctr"/>
                      <a:r>
                        <a:rPr lang="en-US" sz="1200" b="1" dirty="0">
                          <a:solidFill>
                            <a:srgbClr val="C00000"/>
                          </a:solidFill>
                        </a:rPr>
                        <a:t>84</a:t>
                      </a:r>
                    </a:p>
                  </a:txBody>
                  <a:tcPr anchor="ctr"/>
                </a:tc>
                <a:tc>
                  <a:txBody>
                    <a:bodyPr/>
                    <a:lstStyle/>
                    <a:p>
                      <a:pPr algn="ctr"/>
                      <a:r>
                        <a:rPr lang="en-US" sz="1200" b="0" dirty="0"/>
                        <a:t>80</a:t>
                      </a:r>
                    </a:p>
                  </a:txBody>
                  <a:tcPr anchor="ctr"/>
                </a:tc>
                <a:tc>
                  <a:txBody>
                    <a:bodyPr/>
                    <a:lstStyle/>
                    <a:p>
                      <a:pPr algn="ctr"/>
                      <a:r>
                        <a:rPr lang="en-US" sz="1200" b="0" dirty="0"/>
                        <a:t>64</a:t>
                      </a:r>
                    </a:p>
                  </a:txBody>
                  <a:tcPr anchor="ctr"/>
                </a:tc>
                <a:extLst>
                  <a:ext uri="{0D108BD9-81ED-4DB2-BD59-A6C34878D82A}">
                    <a16:rowId xmlns:a16="http://schemas.microsoft.com/office/drawing/2014/main" val="2694760721"/>
                  </a:ext>
                </a:extLst>
              </a:tr>
            </a:tbl>
          </a:graphicData>
        </a:graphic>
      </p:graphicFrame>
      <p:graphicFrame>
        <p:nvGraphicFramePr>
          <p:cNvPr id="14" name="Table 13"/>
          <p:cNvGraphicFramePr>
            <a:graphicFrameLocks noGrp="1"/>
          </p:cNvGraphicFramePr>
          <p:nvPr>
            <p:extLst/>
          </p:nvPr>
        </p:nvGraphicFramePr>
        <p:xfrm>
          <a:off x="7132642" y="5031422"/>
          <a:ext cx="4952992" cy="370840"/>
        </p:xfrm>
        <a:graphic>
          <a:graphicData uri="http://schemas.openxmlformats.org/drawingml/2006/table">
            <a:tbl>
              <a:tblPr firstRow="1" bandRow="1">
                <a:tableStyleId>{F5AB1C69-6EDB-4FF4-983F-18BD219EF322}</a:tableStyleId>
              </a:tblPr>
              <a:tblGrid>
                <a:gridCol w="450272">
                  <a:extLst>
                    <a:ext uri="{9D8B030D-6E8A-4147-A177-3AD203B41FA5}">
                      <a16:colId xmlns:a16="http://schemas.microsoft.com/office/drawing/2014/main" val="2975463058"/>
                    </a:ext>
                  </a:extLst>
                </a:gridCol>
                <a:gridCol w="450272">
                  <a:extLst>
                    <a:ext uri="{9D8B030D-6E8A-4147-A177-3AD203B41FA5}">
                      <a16:colId xmlns:a16="http://schemas.microsoft.com/office/drawing/2014/main" val="3075899319"/>
                    </a:ext>
                  </a:extLst>
                </a:gridCol>
                <a:gridCol w="450272">
                  <a:extLst>
                    <a:ext uri="{9D8B030D-6E8A-4147-A177-3AD203B41FA5}">
                      <a16:colId xmlns:a16="http://schemas.microsoft.com/office/drawing/2014/main" val="2658648363"/>
                    </a:ext>
                  </a:extLst>
                </a:gridCol>
                <a:gridCol w="450272">
                  <a:extLst>
                    <a:ext uri="{9D8B030D-6E8A-4147-A177-3AD203B41FA5}">
                      <a16:colId xmlns:a16="http://schemas.microsoft.com/office/drawing/2014/main" val="1944711903"/>
                    </a:ext>
                  </a:extLst>
                </a:gridCol>
                <a:gridCol w="450272">
                  <a:extLst>
                    <a:ext uri="{9D8B030D-6E8A-4147-A177-3AD203B41FA5}">
                      <a16:colId xmlns:a16="http://schemas.microsoft.com/office/drawing/2014/main" val="1404335924"/>
                    </a:ext>
                  </a:extLst>
                </a:gridCol>
                <a:gridCol w="450272">
                  <a:extLst>
                    <a:ext uri="{9D8B030D-6E8A-4147-A177-3AD203B41FA5}">
                      <a16:colId xmlns:a16="http://schemas.microsoft.com/office/drawing/2014/main" val="2964244235"/>
                    </a:ext>
                  </a:extLst>
                </a:gridCol>
                <a:gridCol w="450272">
                  <a:extLst>
                    <a:ext uri="{9D8B030D-6E8A-4147-A177-3AD203B41FA5}">
                      <a16:colId xmlns:a16="http://schemas.microsoft.com/office/drawing/2014/main" val="2091166781"/>
                    </a:ext>
                  </a:extLst>
                </a:gridCol>
                <a:gridCol w="450272">
                  <a:extLst>
                    <a:ext uri="{9D8B030D-6E8A-4147-A177-3AD203B41FA5}">
                      <a16:colId xmlns:a16="http://schemas.microsoft.com/office/drawing/2014/main" val="768114993"/>
                    </a:ext>
                  </a:extLst>
                </a:gridCol>
                <a:gridCol w="450272">
                  <a:extLst>
                    <a:ext uri="{9D8B030D-6E8A-4147-A177-3AD203B41FA5}">
                      <a16:colId xmlns:a16="http://schemas.microsoft.com/office/drawing/2014/main" val="1489428344"/>
                    </a:ext>
                  </a:extLst>
                </a:gridCol>
                <a:gridCol w="450272">
                  <a:extLst>
                    <a:ext uri="{9D8B030D-6E8A-4147-A177-3AD203B41FA5}">
                      <a16:colId xmlns:a16="http://schemas.microsoft.com/office/drawing/2014/main" val="1751072484"/>
                    </a:ext>
                  </a:extLst>
                </a:gridCol>
                <a:gridCol w="450272">
                  <a:extLst>
                    <a:ext uri="{9D8B030D-6E8A-4147-A177-3AD203B41FA5}">
                      <a16:colId xmlns:a16="http://schemas.microsoft.com/office/drawing/2014/main" val="3138356153"/>
                    </a:ext>
                  </a:extLst>
                </a:gridCol>
              </a:tblGrid>
              <a:tr h="370840">
                <a:tc>
                  <a:txBody>
                    <a:bodyPr/>
                    <a:lstStyle/>
                    <a:p>
                      <a:pPr algn="ctr"/>
                      <a:r>
                        <a:rPr lang="en-US" sz="1200" b="0" dirty="0"/>
                        <a:t>44</a:t>
                      </a:r>
                    </a:p>
                  </a:txBody>
                  <a:tcPr anchor="ctr"/>
                </a:tc>
                <a:tc>
                  <a:txBody>
                    <a:bodyPr/>
                    <a:lstStyle/>
                    <a:p>
                      <a:pPr algn="ctr"/>
                      <a:r>
                        <a:rPr lang="en-US" sz="1200" b="0" dirty="0"/>
                        <a:t>62</a:t>
                      </a:r>
                    </a:p>
                  </a:txBody>
                  <a:tcPr anchor="ctr"/>
                </a:tc>
                <a:tc>
                  <a:txBody>
                    <a:bodyPr/>
                    <a:lstStyle/>
                    <a:p>
                      <a:pPr algn="ctr"/>
                      <a:r>
                        <a:rPr lang="en-US" sz="1200" b="0" dirty="0"/>
                        <a:t>88</a:t>
                      </a:r>
                    </a:p>
                  </a:txBody>
                  <a:tcPr anchor="ctr"/>
                </a:tc>
                <a:tc>
                  <a:txBody>
                    <a:bodyPr/>
                    <a:lstStyle/>
                    <a:p>
                      <a:pPr algn="ctr"/>
                      <a:r>
                        <a:rPr lang="en-US" sz="1200" b="0" dirty="0"/>
                        <a:t>124</a:t>
                      </a:r>
                    </a:p>
                  </a:txBody>
                  <a:tcPr anchor="ctr"/>
                </a:tc>
                <a:tc>
                  <a:txBody>
                    <a:bodyPr/>
                    <a:lstStyle/>
                    <a:p>
                      <a:pPr algn="ctr"/>
                      <a:r>
                        <a:rPr lang="en-US" sz="1200" b="0" dirty="0"/>
                        <a:t>154</a:t>
                      </a:r>
                    </a:p>
                  </a:txBody>
                  <a:tcPr anchor="ctr"/>
                </a:tc>
                <a:tc>
                  <a:txBody>
                    <a:bodyPr/>
                    <a:lstStyle/>
                    <a:p>
                      <a:pPr algn="ctr"/>
                      <a:r>
                        <a:rPr lang="en-US" sz="1200" b="0" dirty="0"/>
                        <a:t>184</a:t>
                      </a:r>
                    </a:p>
                  </a:txBody>
                  <a:tcPr anchor="ctr"/>
                </a:tc>
                <a:tc>
                  <a:txBody>
                    <a:bodyPr/>
                    <a:lstStyle/>
                    <a:p>
                      <a:pPr algn="ctr"/>
                      <a:r>
                        <a:rPr lang="en-US" sz="1200" b="0" dirty="0"/>
                        <a:t>196</a:t>
                      </a:r>
                    </a:p>
                  </a:txBody>
                  <a:tcPr anchor="ctr"/>
                </a:tc>
                <a:tc>
                  <a:txBody>
                    <a:bodyPr/>
                    <a:lstStyle/>
                    <a:p>
                      <a:pPr algn="ctr"/>
                      <a:r>
                        <a:rPr lang="en-US" sz="1200" b="1" dirty="0">
                          <a:solidFill>
                            <a:srgbClr val="C00000"/>
                          </a:solidFill>
                        </a:rPr>
                        <a:t>205</a:t>
                      </a:r>
                    </a:p>
                  </a:txBody>
                  <a:tcPr anchor="ctr"/>
                </a:tc>
                <a:tc>
                  <a:txBody>
                    <a:bodyPr/>
                    <a:lstStyle/>
                    <a:p>
                      <a:pPr algn="ctr"/>
                      <a:r>
                        <a:rPr lang="en-US" sz="1200" b="0" dirty="0"/>
                        <a:t>192</a:t>
                      </a:r>
                    </a:p>
                  </a:txBody>
                  <a:tcPr anchor="ctr"/>
                </a:tc>
                <a:tc>
                  <a:txBody>
                    <a:bodyPr/>
                    <a:lstStyle/>
                    <a:p>
                      <a:pPr algn="ctr"/>
                      <a:r>
                        <a:rPr lang="en-US" sz="1200" b="0" dirty="0"/>
                        <a:t>170</a:t>
                      </a:r>
                    </a:p>
                  </a:txBody>
                  <a:tcPr anchor="ctr"/>
                </a:tc>
                <a:tc>
                  <a:txBody>
                    <a:bodyPr/>
                    <a:lstStyle/>
                    <a:p>
                      <a:pPr algn="ctr"/>
                      <a:r>
                        <a:rPr lang="en-US" sz="1200" b="0" dirty="0"/>
                        <a:t>128</a:t>
                      </a:r>
                    </a:p>
                  </a:txBody>
                  <a:tcPr anchor="ctr"/>
                </a:tc>
                <a:extLst>
                  <a:ext uri="{0D108BD9-81ED-4DB2-BD59-A6C34878D82A}">
                    <a16:rowId xmlns:a16="http://schemas.microsoft.com/office/drawing/2014/main" val="2694760721"/>
                  </a:ext>
                </a:extLst>
              </a:tr>
            </a:tbl>
          </a:graphicData>
        </a:graphic>
      </p:graphicFrame>
      <p:sp>
        <p:nvSpPr>
          <p:cNvPr id="15" name="TextBox 14"/>
          <p:cNvSpPr txBox="1"/>
          <p:nvPr/>
        </p:nvSpPr>
        <p:spPr>
          <a:xfrm>
            <a:off x="-30163" y="4945062"/>
            <a:ext cx="914400" cy="517065"/>
          </a:xfrm>
          <a:prstGeom prst="rect">
            <a:avLst/>
          </a:prstGeom>
          <a:noFill/>
        </p:spPr>
        <p:txBody>
          <a:bodyPr wrap="square" lIns="182880" tIns="146304" rIns="182880" bIns="146304" rtlCol="0">
            <a:spAutoFit/>
          </a:bodyPr>
          <a:lstStyle/>
          <a:p>
            <a:pPr algn="r">
              <a:lnSpc>
                <a:spcPct val="90000"/>
              </a:lnSpc>
              <a:spcAft>
                <a:spcPts val="600"/>
              </a:spcAft>
            </a:pPr>
            <a:r>
              <a:rPr lang="en-US" sz="1600" dirty="0">
                <a:solidFill>
                  <a:schemeClr val="accent3">
                    <a:lumMod val="75000"/>
                  </a:schemeClr>
                </a:solidFill>
              </a:rPr>
              <a:t>width</a:t>
            </a:r>
          </a:p>
        </p:txBody>
      </p:sp>
      <p:cxnSp>
        <p:nvCxnSpPr>
          <p:cNvPr id="9" name="Straight Arrow Connector 8"/>
          <p:cNvCxnSpPr/>
          <p:nvPr/>
        </p:nvCxnSpPr>
        <p:spPr>
          <a:xfrm flipH="1">
            <a:off x="7285038" y="4564062"/>
            <a:ext cx="4648199" cy="137160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341437" y="3268662"/>
            <a:ext cx="9982200" cy="627864"/>
          </a:xfrm>
          <a:prstGeom prst="rect">
            <a:avLst/>
          </a:prstGeom>
          <a:solidFill>
            <a:schemeClr val="accent6"/>
          </a:solidFill>
        </p:spPr>
        <p:txBody>
          <a:bodyPr wrap="square" lIns="182880" tIns="146304" rIns="182880" bIns="146304" rtlCol="0">
            <a:spAutoFit/>
          </a:bodyPr>
          <a:lstStyle/>
          <a:p>
            <a:pPr algn="ctr">
              <a:lnSpc>
                <a:spcPct val="90000"/>
              </a:lnSpc>
              <a:spcAft>
                <a:spcPts val="600"/>
              </a:spcAft>
            </a:pPr>
            <a:r>
              <a:rPr lang="en-US" sz="2400" dirty="0">
                <a:solidFill>
                  <a:schemeClr val="bg1"/>
                </a:solidFill>
              </a:rPr>
              <a:t>M=2: </a:t>
            </a:r>
            <a:r>
              <a:rPr lang="en-US" sz="2400" i="1" dirty="0">
                <a:solidFill>
                  <a:srgbClr val="C00000"/>
                </a:solidFill>
              </a:rPr>
              <a:t>Higher accuracy than </a:t>
            </a:r>
            <a:r>
              <a:rPr lang="en-US" sz="2400" i="1" dirty="0" err="1">
                <a:solidFill>
                  <a:srgbClr val="C00000"/>
                </a:solidFill>
              </a:rPr>
              <a:t>Xception</a:t>
            </a:r>
            <a:endParaRPr lang="en-US" sz="2400" i="1" dirty="0">
              <a:solidFill>
                <a:srgbClr val="C00000"/>
              </a:solidFill>
            </a:endParaRPr>
          </a:p>
        </p:txBody>
      </p:sp>
      <p:cxnSp>
        <p:nvCxnSpPr>
          <p:cNvPr id="6" name="Straight Arrow Connector 5"/>
          <p:cNvCxnSpPr/>
          <p:nvPr/>
        </p:nvCxnSpPr>
        <p:spPr>
          <a:xfrm flipV="1">
            <a:off x="4846638" y="1592262"/>
            <a:ext cx="2209799" cy="609600"/>
          </a:xfrm>
          <a:prstGeom prst="straightConnector1">
            <a:avLst/>
          </a:prstGeom>
          <a:ln>
            <a:solidFill>
              <a:srgbClr val="C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H="1" flipV="1">
            <a:off x="7208837" y="1592262"/>
            <a:ext cx="4114800" cy="685800"/>
          </a:xfrm>
          <a:prstGeom prst="straightConnector1">
            <a:avLst/>
          </a:prstGeom>
          <a:ln>
            <a:solidFill>
              <a:srgbClr val="C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6142037" y="1058862"/>
            <a:ext cx="2743200" cy="627864"/>
          </a:xfrm>
          <a:prstGeom prst="rect">
            <a:avLst/>
          </a:prstGeom>
          <a:noFill/>
        </p:spPr>
        <p:txBody>
          <a:bodyPr wrap="square" lIns="182880" tIns="146304" rIns="182880" bIns="146304" rtlCol="0">
            <a:spAutoFit/>
          </a:bodyPr>
          <a:lstStyle/>
          <a:p>
            <a:pPr algn="ctr">
              <a:lnSpc>
                <a:spcPct val="90000"/>
              </a:lnSpc>
              <a:spcAft>
                <a:spcPts val="600"/>
              </a:spcAft>
            </a:pPr>
            <a:r>
              <a:rPr lang="en-US" altLang="zh-CN" sz="2400" dirty="0">
                <a:solidFill>
                  <a:srgbClr val="C00000"/>
                </a:solidFill>
              </a:rPr>
              <a:t>Best accuracy</a:t>
            </a:r>
            <a:endParaRPr lang="en-US" sz="2400" dirty="0">
              <a:solidFill>
                <a:srgbClr val="C00000"/>
              </a:solidFill>
            </a:endParaRPr>
          </a:p>
        </p:txBody>
      </p:sp>
      <p:sp>
        <p:nvSpPr>
          <p:cNvPr id="3" name="Rectangle 2"/>
          <p:cNvSpPr/>
          <p:nvPr/>
        </p:nvSpPr>
        <p:spPr bwMode="auto">
          <a:xfrm>
            <a:off x="6446837" y="1973950"/>
            <a:ext cx="6324600" cy="342831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8" name="Slide Number Placeholder 7">
            <a:extLst>
              <a:ext uri="{FF2B5EF4-FFF2-40B4-BE49-F238E27FC236}">
                <a16:creationId xmlns:a16="http://schemas.microsoft.com/office/drawing/2014/main" id="{14767E77-9A1F-4F6D-8891-B80AE9E8C08A}"/>
              </a:ext>
            </a:extLst>
          </p:cNvPr>
          <p:cNvSpPr>
            <a:spLocks noGrp="1"/>
          </p:cNvSpPr>
          <p:nvPr>
            <p:ph type="sldNum" sz="quarter" idx="4"/>
          </p:nvPr>
        </p:nvSpPr>
        <p:spPr/>
        <p:txBody>
          <a:bodyPr/>
          <a:lstStyle/>
          <a:p>
            <a:pPr algn="ctr"/>
            <a:fld id="{1BA29183-7CD2-4C0C-A7F1-D2FD10734D96}" type="slidenum">
              <a:rPr lang="en-US" smtClean="0"/>
              <a:pPr algn="ctr"/>
              <a:t>84</a:t>
            </a:fld>
            <a:endParaRPr lang="en-US" dirty="0"/>
          </a:p>
        </p:txBody>
      </p:sp>
    </p:spTree>
    <p:extLst>
      <p:ext uri="{BB962C8B-B14F-4D97-AF65-F5344CB8AC3E}">
        <p14:creationId xmlns:p14="http://schemas.microsoft.com/office/powerpoint/2010/main" val="18041330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8" fill="hold" grpId="0" nodeType="clickEffect">
                                  <p:stCondLst>
                                    <p:cond delay="0"/>
                                  </p:stCondLst>
                                  <p:childTnLst>
                                    <p:animEffect transition="out" filter="wipe(left)">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wipe(right)">
                                      <p:cBhvr>
                                        <p:cTn id="11" dur="500"/>
                                        <p:tgtEl>
                                          <p:spTgt spid="12"/>
                                        </p:tgtEl>
                                      </p:cBhvr>
                                    </p:animEffect>
                                  </p:childTnLst>
                                </p:cTn>
                              </p:par>
                              <p:par>
                                <p:cTn id="12" presetID="22" presetClass="entr" presetSubtype="2" fill="hold" nodeType="with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wipe(right)">
                                      <p:cBhvr>
                                        <p:cTn id="14" dur="500"/>
                                        <p:tgtEl>
                                          <p:spTgt spid="9"/>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3"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 y="296862"/>
            <a:ext cx="12436475" cy="794064"/>
          </a:xfrm>
          <a:prstGeom prst="rect">
            <a:avLst/>
          </a:prstGeom>
          <a:noFill/>
        </p:spPr>
        <p:txBody>
          <a:bodyPr wrap="square" lIns="182880" tIns="146304" rIns="182880" bIns="146304" rtlCol="0">
            <a:spAutoFit/>
          </a:bodyPr>
          <a:lstStyle/>
          <a:p>
            <a:pPr algn="ctr">
              <a:lnSpc>
                <a:spcPct val="90000"/>
              </a:lnSpc>
              <a:spcAft>
                <a:spcPts val="600"/>
              </a:spcAft>
            </a:pPr>
            <a:r>
              <a:rPr lang="en-US" sz="3600" dirty="0">
                <a:gradFill>
                  <a:gsLst>
                    <a:gs pos="2917">
                      <a:schemeClr val="tx1"/>
                    </a:gs>
                    <a:gs pos="30000">
                      <a:schemeClr val="tx1"/>
                    </a:gs>
                  </a:gsLst>
                  <a:lin ang="5400000" scaled="0"/>
                </a:gradFill>
              </a:rPr>
              <a:t>Comparison to </a:t>
            </a:r>
            <a:r>
              <a:rPr lang="en-US" sz="3600" dirty="0" err="1">
                <a:gradFill>
                  <a:gsLst>
                    <a:gs pos="2917">
                      <a:schemeClr val="tx1"/>
                    </a:gs>
                    <a:gs pos="30000">
                      <a:schemeClr val="tx1"/>
                    </a:gs>
                  </a:gsLst>
                  <a:lin ang="5400000" scaled="0"/>
                </a:gradFill>
              </a:rPr>
              <a:t>Xception</a:t>
            </a:r>
            <a:endParaRPr lang="en-US" sz="3600" dirty="0">
              <a:gradFill>
                <a:gsLst>
                  <a:gs pos="2917">
                    <a:schemeClr val="tx1"/>
                  </a:gs>
                  <a:gs pos="30000">
                    <a:schemeClr val="tx1"/>
                  </a:gs>
                </a:gsLst>
                <a:lin ang="5400000" scaled="0"/>
              </a:gradFill>
            </a:endParaRPr>
          </a:p>
        </p:txBody>
      </p:sp>
      <mc:AlternateContent xmlns:mc="http://schemas.openxmlformats.org/markup-compatibility/2006" xmlns:a14="http://schemas.microsoft.com/office/drawing/2010/main">
        <mc:Choice Requires="a14">
          <p:graphicFrame>
            <p:nvGraphicFramePr>
              <p:cNvPr id="7" name="Table 6"/>
              <p:cNvGraphicFramePr>
                <a:graphicFrameLocks noGrp="1"/>
              </p:cNvGraphicFramePr>
              <p:nvPr>
                <p:extLst/>
              </p:nvPr>
            </p:nvGraphicFramePr>
            <p:xfrm>
              <a:off x="2941637" y="2201862"/>
              <a:ext cx="7315200" cy="1202248"/>
            </p:xfrm>
            <a:graphic>
              <a:graphicData uri="http://schemas.openxmlformats.org/drawingml/2006/table">
                <a:tbl>
                  <a:tblPr firstRow="1" firstCol="1">
                    <a:tableStyleId>{9D7B26C5-4107-4FEC-AEDC-1716B250A1EF}</a:tableStyleId>
                  </a:tblPr>
                  <a:tblGrid>
                    <a:gridCol w="1828800">
                      <a:extLst>
                        <a:ext uri="{9D8B030D-6E8A-4147-A177-3AD203B41FA5}">
                          <a16:colId xmlns:a16="http://schemas.microsoft.com/office/drawing/2014/main" val="3908990729"/>
                        </a:ext>
                      </a:extLst>
                    </a:gridCol>
                    <a:gridCol w="2834639">
                      <a:extLst>
                        <a:ext uri="{9D8B030D-6E8A-4147-A177-3AD203B41FA5}">
                          <a16:colId xmlns:a16="http://schemas.microsoft.com/office/drawing/2014/main" val="389499926"/>
                        </a:ext>
                      </a:extLst>
                    </a:gridCol>
                    <a:gridCol w="2651761">
                      <a:extLst>
                        <a:ext uri="{9D8B030D-6E8A-4147-A177-3AD203B41FA5}">
                          <a16:colId xmlns:a16="http://schemas.microsoft.com/office/drawing/2014/main" val="4107779806"/>
                        </a:ext>
                      </a:extLst>
                    </a:gridCol>
                  </a:tblGrid>
                  <a:tr h="300562">
                    <a:tc>
                      <a:txBody>
                        <a:bodyPr/>
                        <a:lstStyle/>
                        <a:p>
                          <a:pPr marL="0" marR="0" lvl="0" indent="0" algn="ctr" defTabSz="932742" rtl="0" eaLnBrk="1" fontAlgn="b" latinLnBrk="0" hangingPunct="1">
                            <a:lnSpc>
                              <a:spcPct val="100000"/>
                            </a:lnSpc>
                            <a:spcBef>
                              <a:spcPts val="0"/>
                            </a:spcBef>
                            <a:spcAft>
                              <a:spcPts val="0"/>
                            </a:spcAft>
                            <a:buClrTx/>
                            <a:buSzTx/>
                            <a:buFontTx/>
                            <a:buNone/>
                            <a:tabLst/>
                            <a:defRPr/>
                          </a:pPr>
                          <a:endParaRPr lang="en-US" sz="1900" b="1" i="0" u="none" strike="noStrike" kern="1200" dirty="0">
                            <a:solidFill>
                              <a:srgbClr val="000000"/>
                            </a:solidFill>
                            <a:effectLst/>
                            <a:latin typeface="Calibri" panose="020F0502020204030204" pitchFamily="34" charset="0"/>
                            <a:ea typeface="+mn-ea"/>
                            <a:cs typeface="+mn-cs"/>
                          </a:endParaRPr>
                        </a:p>
                      </a:txBody>
                      <a:tcPr marL="11002" marR="11002" marT="11002" marB="0" anchor="b">
                        <a:lnR w="12700" cap="flat" cmpd="sng" algn="ctr">
                          <a:noFill/>
                          <a:prstDash val="solid"/>
                          <a:round/>
                          <a:headEnd type="none" w="med" len="med"/>
                          <a:tailEnd type="none" w="med" len="med"/>
                        </a:lnR>
                      </a:tcPr>
                    </a:tc>
                    <a:tc>
                      <a:txBody>
                        <a:bodyPr/>
                        <a:lstStyle/>
                        <a:p>
                          <a:pPr marL="0" algn="ctr" defTabSz="932742" rtl="0" eaLnBrk="1" fontAlgn="b" latinLnBrk="0" hangingPunct="1"/>
                          <a:r>
                            <a:rPr lang="en-US" altLang="zh-CN" sz="1900" b="1" i="0" u="none" strike="noStrike" kern="1200" dirty="0" err="1">
                              <a:solidFill>
                                <a:srgbClr val="000000"/>
                              </a:solidFill>
                              <a:effectLst/>
                              <a:latin typeface="Calibri" panose="020F0502020204030204" pitchFamily="34" charset="0"/>
                              <a:ea typeface="+mn-ea"/>
                              <a:cs typeface="+mn-cs"/>
                            </a:rPr>
                            <a:t>Xception</a:t>
                          </a:r>
                          <a:endParaRPr lang="en-US" sz="1900" b="1" i="0" u="none" strike="noStrike" kern="1200" dirty="0">
                            <a:solidFill>
                              <a:srgbClr val="000000"/>
                            </a:solidFill>
                            <a:effectLst/>
                            <a:latin typeface="Calibri" panose="020F0502020204030204" pitchFamily="34" charset="0"/>
                            <a:ea typeface="+mn-ea"/>
                            <a:cs typeface="+mn-cs"/>
                          </a:endParaRPr>
                        </a:p>
                      </a:txBody>
                      <a:tcPr marL="11002" marR="11002" marT="11002" marB="0" anchor="b">
                        <a:lnL w="12700" cap="flat" cmpd="sng" algn="ctr">
                          <a:noFill/>
                          <a:prstDash val="solid"/>
                          <a:round/>
                          <a:headEnd type="none" w="med" len="med"/>
                          <a:tailEnd type="none" w="med" len="med"/>
                        </a:lnL>
                      </a:tcPr>
                    </a:tc>
                    <a:tc>
                      <a:txBody>
                        <a:bodyPr/>
                        <a:lstStyle/>
                        <a:p>
                          <a:pPr marL="0" algn="ctr" defTabSz="932742" rtl="0" eaLnBrk="1" fontAlgn="b" latinLnBrk="0" hangingPunct="1"/>
                          <a:r>
                            <a:rPr lang="en-US" sz="1900" b="1" i="0" u="none" strike="noStrike" kern="1200" dirty="0">
                              <a:solidFill>
                                <a:srgbClr val="7030A0"/>
                              </a:solidFill>
                              <a:effectLst/>
                              <a:latin typeface="Calibri" panose="020F0502020204030204" pitchFamily="34" charset="0"/>
                              <a:ea typeface="+mn-ea"/>
                              <a:cs typeface="+mn-cs"/>
                            </a:rPr>
                            <a:t>Our approach </a:t>
                          </a:r>
                        </a:p>
                      </a:txBody>
                      <a:tcPr marL="11002" marR="11002" marT="11002" marB="0" anchor="b">
                        <a:lnR w="12700" cap="flat" cmpd="sng" algn="ctr">
                          <a:noFill/>
                          <a:prstDash val="solid"/>
                          <a:round/>
                          <a:headEnd type="none" w="med" len="med"/>
                          <a:tailEnd type="none" w="med" len="med"/>
                        </a:lnR>
                      </a:tcPr>
                    </a:tc>
                    <a:extLst>
                      <a:ext uri="{0D108BD9-81ED-4DB2-BD59-A6C34878D82A}">
                        <a16:rowId xmlns:a16="http://schemas.microsoft.com/office/drawing/2014/main" val="3304990015"/>
                      </a:ext>
                    </a:extLst>
                  </a:tr>
                  <a:tr h="300562">
                    <a:tc>
                      <a:txBody>
                        <a:bodyPr/>
                        <a:lstStyle/>
                        <a:p>
                          <a:pPr algn="ctr" fontAlgn="b"/>
                          <a:r>
                            <a:rPr lang="en-US" sz="1900" b="0" i="0" u="none" strike="noStrike" kern="1200" dirty="0">
                              <a:solidFill>
                                <a:srgbClr val="000000"/>
                              </a:solidFill>
                              <a:effectLst/>
                              <a:latin typeface="Calibri" panose="020F0502020204030204" pitchFamily="34" charset="0"/>
                              <a:ea typeface="+mn-ea"/>
                              <a:cs typeface="+mn-cs"/>
                            </a:rPr>
                            <a:t>testing error</a:t>
                          </a:r>
                        </a:p>
                      </a:txBody>
                      <a:tcPr marL="11002" marR="11002" marT="11002" marB="0" anchor="b">
                        <a:lnR w="12700" cap="flat" cmpd="sng" algn="ctr">
                          <a:noFill/>
                          <a:prstDash val="solid"/>
                          <a:round/>
                          <a:headEnd type="none" w="med" len="med"/>
                          <a:tailEnd type="none" w="med" len="med"/>
                        </a:lnR>
                      </a:tcPr>
                    </a:tc>
                    <a:tc>
                      <a:txBody>
                        <a:bodyPr/>
                        <a:lstStyle/>
                        <a:p>
                          <a:pPr marL="0" marR="0" lvl="0" indent="0" algn="ctr" defTabSz="932742" rtl="0" eaLnBrk="1" fontAlgn="b"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1900" b="0" i="0" u="none" strike="noStrike" kern="1200" smtClean="0">
                                    <a:solidFill>
                                      <a:schemeClr val="tx1"/>
                                    </a:solidFill>
                                    <a:effectLst/>
                                    <a:latin typeface="Cambria Math" panose="02040503050406030204" pitchFamily="18" charset="0"/>
                                    <a:ea typeface="Cambria Math" panose="02040503050406030204" pitchFamily="18" charset="0"/>
                                    <a:cs typeface="+mn-cs"/>
                                  </a:rPr>
                                  <m:t>3</m:t>
                                </m:r>
                                <m:r>
                                  <a:rPr lang="en-US" altLang="zh-CN" sz="1900" b="0" i="1" u="none" strike="noStrike" kern="1200" smtClean="0">
                                    <a:solidFill>
                                      <a:schemeClr val="tx1"/>
                                    </a:solidFill>
                                    <a:effectLst/>
                                    <a:latin typeface="Cambria Math" panose="02040503050406030204" pitchFamily="18" charset="0"/>
                                    <a:ea typeface="Cambria Math" panose="02040503050406030204" pitchFamily="18" charset="0"/>
                                    <a:cs typeface="+mn-cs"/>
                                  </a:rPr>
                                  <m:t>6.93</m:t>
                                </m:r>
                                <m:r>
                                  <a:rPr lang="en-US" sz="1900" i="1" smtClean="0">
                                    <a:latin typeface="Cambria Math" panose="02040503050406030204" pitchFamily="18" charset="0"/>
                                    <a:ea typeface="Cambria Math" panose="02040503050406030204" pitchFamily="18" charset="0"/>
                                  </a:rPr>
                                  <m:t>±</m:t>
                                </m:r>
                                <m:r>
                                  <a:rPr lang="en-US" sz="1900" b="0" i="1" smtClean="0">
                                    <a:latin typeface="Cambria Math" panose="02040503050406030204" pitchFamily="18" charset="0"/>
                                    <a:ea typeface="Cambria Math" panose="02040503050406030204" pitchFamily="18" charset="0"/>
                                  </a:rPr>
                                  <m:t>0.54</m:t>
                                </m:r>
                              </m:oMath>
                            </m:oMathPara>
                          </a14:m>
                          <a:endParaRPr lang="en-US" sz="1900" b="0" i="0" u="none" strike="noStrike" kern="1200" dirty="0">
                            <a:solidFill>
                              <a:srgbClr val="000000"/>
                            </a:solidFill>
                            <a:effectLst/>
                            <a:latin typeface="Calibri" panose="020F0502020204030204" pitchFamily="34" charset="0"/>
                            <a:ea typeface="+mn-ea"/>
                            <a:cs typeface="+mn-cs"/>
                          </a:endParaRPr>
                        </a:p>
                      </a:txBody>
                      <a:tcPr marL="11002" marR="11002" marT="11002" marB="0" anchor="b">
                        <a:lnL w="12700" cap="flat" cmpd="sng" algn="ctr">
                          <a:noFill/>
                          <a:prstDash val="solid"/>
                          <a:round/>
                          <a:headEnd type="none" w="med" len="med"/>
                          <a:tailEnd type="none" w="med" len="med"/>
                        </a:lnL>
                      </a:tcPr>
                    </a:tc>
                    <a:tc>
                      <a:txBody>
                        <a:bodyPr/>
                        <a:lstStyle/>
                        <a:p>
                          <a:pPr marL="0" marR="0" lvl="0" indent="0" algn="ctr" defTabSz="932742" rtl="0" eaLnBrk="1" fontAlgn="b"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1900" b="0" i="1" smtClean="0">
                                    <a:solidFill>
                                      <a:srgbClr val="7030A0"/>
                                    </a:solidFill>
                                    <a:latin typeface="Cambria Math" panose="02040503050406030204" pitchFamily="18" charset="0"/>
                                    <a:ea typeface="Cambria Math" panose="02040503050406030204" pitchFamily="18" charset="0"/>
                                  </a:rPr>
                                  <m:t>36.11</m:t>
                                </m:r>
                                <m:r>
                                  <a:rPr lang="en-US" sz="1900" i="1" smtClean="0">
                                    <a:solidFill>
                                      <a:srgbClr val="7030A0"/>
                                    </a:solidFill>
                                    <a:latin typeface="Cambria Math" panose="02040503050406030204" pitchFamily="18" charset="0"/>
                                    <a:ea typeface="Cambria Math" panose="02040503050406030204" pitchFamily="18" charset="0"/>
                                  </a:rPr>
                                  <m:t>±</m:t>
                                </m:r>
                                <m:r>
                                  <a:rPr lang="en-US" sz="1900" b="0" i="1" smtClean="0">
                                    <a:solidFill>
                                      <a:srgbClr val="7030A0"/>
                                    </a:solidFill>
                                    <a:latin typeface="Cambria Math" panose="02040503050406030204" pitchFamily="18" charset="0"/>
                                    <a:ea typeface="Cambria Math" panose="02040503050406030204" pitchFamily="18" charset="0"/>
                                  </a:rPr>
                                  <m:t>0.62</m:t>
                                </m:r>
                              </m:oMath>
                            </m:oMathPara>
                          </a14:m>
                          <a:endParaRPr lang="en-US" sz="1900" b="0" i="0" u="none" strike="noStrike" kern="1200" dirty="0">
                            <a:solidFill>
                              <a:srgbClr val="7030A0"/>
                            </a:solidFill>
                            <a:effectLst/>
                            <a:latin typeface="Calibri" panose="020F0502020204030204" pitchFamily="34" charset="0"/>
                            <a:ea typeface="+mn-ea"/>
                            <a:cs typeface="+mn-cs"/>
                          </a:endParaRPr>
                        </a:p>
                      </a:txBody>
                      <a:tcPr marL="11002" marR="11002" marT="11002" marB="0" anchor="b">
                        <a:lnR w="12700" cap="flat" cmpd="sng" algn="ctr">
                          <a:noFill/>
                          <a:prstDash val="solid"/>
                          <a:round/>
                          <a:headEnd type="none" w="med" len="med"/>
                          <a:tailEnd type="none" w="med" len="med"/>
                        </a:lnR>
                      </a:tcPr>
                    </a:tc>
                    <a:extLst>
                      <a:ext uri="{0D108BD9-81ED-4DB2-BD59-A6C34878D82A}">
                        <a16:rowId xmlns:a16="http://schemas.microsoft.com/office/drawing/2014/main" val="3877857306"/>
                      </a:ext>
                    </a:extLst>
                  </a:tr>
                  <a:tr h="194810">
                    <a:tc>
                      <a:txBody>
                        <a:bodyPr/>
                        <a:lstStyle/>
                        <a:p>
                          <a:pPr algn="ctr" fontAlgn="b"/>
                          <a:r>
                            <a:rPr lang="en-US" sz="1900" b="0" i="0" u="none" strike="noStrike" kern="1200" dirty="0">
                              <a:solidFill>
                                <a:srgbClr val="000000"/>
                              </a:solidFill>
                              <a:effectLst/>
                              <a:latin typeface="Calibri" panose="020F0502020204030204" pitchFamily="34" charset="0"/>
                              <a:ea typeface="+mn-ea"/>
                              <a:cs typeface="+mn-cs"/>
                            </a:rPr>
                            <a:t>#</a:t>
                          </a:r>
                          <a:r>
                            <a:rPr lang="en-US" sz="1900" b="0" i="0" u="none" strike="noStrike" kern="1200" dirty="0" err="1">
                              <a:solidFill>
                                <a:srgbClr val="000000"/>
                              </a:solidFill>
                              <a:effectLst/>
                              <a:latin typeface="Calibri" panose="020F0502020204030204" pitchFamily="34" charset="0"/>
                              <a:ea typeface="+mn-ea"/>
                              <a:cs typeface="+mn-cs"/>
                            </a:rPr>
                            <a:t>params</a:t>
                          </a:r>
                          <a:endParaRPr lang="en-US" sz="1900" b="0" i="0" u="none" strike="noStrike" kern="1200" dirty="0">
                            <a:solidFill>
                              <a:srgbClr val="000000"/>
                            </a:solidFill>
                            <a:effectLst/>
                            <a:latin typeface="Calibri" panose="020F0502020204030204" pitchFamily="34" charset="0"/>
                            <a:ea typeface="+mn-ea"/>
                            <a:cs typeface="+mn-cs"/>
                          </a:endParaRPr>
                        </a:p>
                      </a:txBody>
                      <a:tcPr marL="11002" marR="11002" marT="11002" marB="0" anchor="b">
                        <a:lnR w="12700" cap="flat" cmpd="sng" algn="ctr">
                          <a:noFill/>
                          <a:prstDash val="solid"/>
                          <a:round/>
                          <a:headEnd type="none" w="med" len="med"/>
                          <a:tailEnd type="none" w="med" len="med"/>
                        </a:lnR>
                      </a:tcPr>
                    </a:tc>
                    <a:tc>
                      <a:txBody>
                        <a:bodyPr/>
                        <a:lstStyle/>
                        <a:p>
                          <a:pPr marL="0" marR="0" lvl="0" indent="0" algn="ctr" defTabSz="932742" rtl="0" eaLnBrk="1" fontAlgn="b"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900" b="0" i="1" u="none" strike="noStrike" kern="1200" dirty="0" smtClean="0">
                                    <a:solidFill>
                                      <a:srgbClr val="000000"/>
                                    </a:solidFill>
                                    <a:effectLst/>
                                    <a:latin typeface="Cambria Math" panose="02040503050406030204" pitchFamily="18" charset="0"/>
                                    <a:ea typeface="+mn-ea"/>
                                    <a:cs typeface="+mn-cs"/>
                                  </a:rPr>
                                  <m:t>3.62</m:t>
                                </m:r>
                                <m:r>
                                  <a:rPr lang="en-US" sz="1900" b="0" i="1" u="none" strike="noStrike" kern="1200" dirty="0" smtClean="0">
                                    <a:solidFill>
                                      <a:srgbClr val="000000"/>
                                    </a:solidFill>
                                    <a:effectLst/>
                                    <a:latin typeface="Cambria Math" panose="02040503050406030204" pitchFamily="18" charset="0"/>
                                    <a:ea typeface="Cambria Math" panose="02040503050406030204" pitchFamily="18" charset="0"/>
                                    <a:cs typeface="+mn-cs"/>
                                  </a:rPr>
                                  <m:t>×</m:t>
                                </m:r>
                                <m:sSup>
                                  <m:sSupPr>
                                    <m:ctrlPr>
                                      <a:rPr lang="en-US" sz="1900" b="0" i="1" u="none" strike="noStrike" kern="1200" dirty="0" smtClean="0">
                                        <a:solidFill>
                                          <a:srgbClr val="000000"/>
                                        </a:solidFill>
                                        <a:effectLst/>
                                        <a:latin typeface="Cambria Math" panose="02040503050406030204" pitchFamily="18" charset="0"/>
                                        <a:ea typeface="Cambria Math" panose="02040503050406030204" pitchFamily="18" charset="0"/>
                                        <a:cs typeface="+mn-cs"/>
                                      </a:rPr>
                                    </m:ctrlPr>
                                  </m:sSupPr>
                                  <m:e>
                                    <m:r>
                                      <a:rPr lang="en-US" sz="1900" b="0" i="1" u="none" strike="noStrike" kern="1200" dirty="0" smtClean="0">
                                        <a:solidFill>
                                          <a:srgbClr val="000000"/>
                                        </a:solidFill>
                                        <a:effectLst/>
                                        <a:latin typeface="Cambria Math" panose="02040503050406030204" pitchFamily="18" charset="0"/>
                                        <a:ea typeface="Cambria Math" panose="02040503050406030204" pitchFamily="18" charset="0"/>
                                        <a:cs typeface="+mn-cs"/>
                                      </a:rPr>
                                      <m:t>10</m:t>
                                    </m:r>
                                  </m:e>
                                  <m:sup>
                                    <m:r>
                                      <a:rPr lang="en-US" sz="1900" b="0" i="1" u="none" strike="noStrike" kern="1200" dirty="0" smtClean="0">
                                        <a:solidFill>
                                          <a:srgbClr val="000000"/>
                                        </a:solidFill>
                                        <a:effectLst/>
                                        <a:latin typeface="Cambria Math" panose="02040503050406030204" pitchFamily="18" charset="0"/>
                                        <a:ea typeface="Cambria Math" panose="02040503050406030204" pitchFamily="18" charset="0"/>
                                        <a:cs typeface="+mn-cs"/>
                                      </a:rPr>
                                      <m:t>4</m:t>
                                    </m:r>
                                  </m:sup>
                                </m:sSup>
                              </m:oMath>
                            </m:oMathPara>
                          </a14:m>
                          <a:endParaRPr lang="en-US" sz="1900" b="0" i="0" u="none" strike="noStrike" kern="1200" dirty="0">
                            <a:solidFill>
                              <a:srgbClr val="000000"/>
                            </a:solidFill>
                            <a:effectLst/>
                            <a:latin typeface="Calibri" panose="020F0502020204030204" pitchFamily="34" charset="0"/>
                            <a:ea typeface="+mn-ea"/>
                            <a:cs typeface="+mn-cs"/>
                          </a:endParaRPr>
                        </a:p>
                      </a:txBody>
                      <a:tcPr marL="11002" marR="11002" marT="11002" marB="0" anchor="b">
                        <a:lnL w="12700" cap="flat" cmpd="sng" algn="ctr">
                          <a:noFill/>
                          <a:prstDash val="solid"/>
                          <a:round/>
                          <a:headEnd type="none" w="med" len="med"/>
                          <a:tailEnd type="none" w="med" len="med"/>
                        </a:lnL>
                      </a:tcPr>
                    </a:tc>
                    <a:tc>
                      <a:txBody>
                        <a:bodyPr/>
                        <a:lstStyle/>
                        <a:p>
                          <a:pPr marL="0" marR="0" lvl="0" indent="0" algn="ctr" defTabSz="932742" rtl="0" eaLnBrk="1" fontAlgn="b"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900" b="0" i="1" u="none" strike="noStrike" kern="1200" dirty="0" smtClean="0">
                                    <a:solidFill>
                                      <a:srgbClr val="7030A0"/>
                                    </a:solidFill>
                                    <a:effectLst/>
                                    <a:latin typeface="Cambria Math" panose="02040503050406030204" pitchFamily="18" charset="0"/>
                                    <a:ea typeface="+mn-ea"/>
                                    <a:cs typeface="+mn-cs"/>
                                  </a:rPr>
                                  <m:t>3.80</m:t>
                                </m:r>
                                <m:r>
                                  <a:rPr lang="en-US" sz="1900" b="0" i="1" u="none" strike="noStrike" kern="1200" dirty="0" smtClean="0">
                                    <a:solidFill>
                                      <a:srgbClr val="7030A0"/>
                                    </a:solidFill>
                                    <a:effectLst/>
                                    <a:latin typeface="Cambria Math" panose="02040503050406030204" pitchFamily="18" charset="0"/>
                                    <a:ea typeface="Cambria Math" panose="02040503050406030204" pitchFamily="18" charset="0"/>
                                    <a:cs typeface="+mn-cs"/>
                                  </a:rPr>
                                  <m:t>×</m:t>
                                </m:r>
                                <m:sSup>
                                  <m:sSupPr>
                                    <m:ctrlPr>
                                      <a:rPr lang="en-US" sz="1900" b="0" i="1" u="none" strike="noStrike" kern="1200" dirty="0" smtClean="0">
                                        <a:solidFill>
                                          <a:srgbClr val="7030A0"/>
                                        </a:solidFill>
                                        <a:effectLst/>
                                        <a:latin typeface="Cambria Math" panose="02040503050406030204" pitchFamily="18" charset="0"/>
                                        <a:ea typeface="Cambria Math" panose="02040503050406030204" pitchFamily="18" charset="0"/>
                                        <a:cs typeface="+mn-cs"/>
                                      </a:rPr>
                                    </m:ctrlPr>
                                  </m:sSupPr>
                                  <m:e>
                                    <m:r>
                                      <a:rPr lang="en-US" sz="1900" b="0" i="1" u="none" strike="noStrike" kern="1200" dirty="0" smtClean="0">
                                        <a:solidFill>
                                          <a:srgbClr val="7030A0"/>
                                        </a:solidFill>
                                        <a:effectLst/>
                                        <a:latin typeface="Cambria Math" panose="02040503050406030204" pitchFamily="18" charset="0"/>
                                        <a:ea typeface="Cambria Math" panose="02040503050406030204" pitchFamily="18" charset="0"/>
                                        <a:cs typeface="+mn-cs"/>
                                      </a:rPr>
                                      <m:t>10</m:t>
                                    </m:r>
                                  </m:e>
                                  <m:sup>
                                    <m:r>
                                      <a:rPr lang="en-US" sz="1900" b="0" i="1" u="none" strike="noStrike" kern="1200" dirty="0" smtClean="0">
                                        <a:solidFill>
                                          <a:srgbClr val="7030A0"/>
                                        </a:solidFill>
                                        <a:effectLst/>
                                        <a:latin typeface="Cambria Math" panose="02040503050406030204" pitchFamily="18" charset="0"/>
                                        <a:ea typeface="Cambria Math" panose="02040503050406030204" pitchFamily="18" charset="0"/>
                                        <a:cs typeface="+mn-cs"/>
                                      </a:rPr>
                                      <m:t>4</m:t>
                                    </m:r>
                                  </m:sup>
                                </m:sSup>
                              </m:oMath>
                            </m:oMathPara>
                          </a14:m>
                          <a:endParaRPr lang="en-US" sz="1900" b="0" i="0" u="none" strike="noStrike" kern="1200" dirty="0">
                            <a:solidFill>
                              <a:srgbClr val="7030A0"/>
                            </a:solidFill>
                            <a:effectLst/>
                            <a:latin typeface="Calibri" panose="020F0502020204030204" pitchFamily="34" charset="0"/>
                            <a:ea typeface="+mn-ea"/>
                            <a:cs typeface="+mn-cs"/>
                          </a:endParaRPr>
                        </a:p>
                      </a:txBody>
                      <a:tcPr marL="11002" marR="11002" marT="11002" marB="0" anchor="b">
                        <a:lnR w="12700" cap="flat" cmpd="sng" algn="ctr">
                          <a:noFill/>
                          <a:prstDash val="solid"/>
                          <a:round/>
                          <a:headEnd type="none" w="med" len="med"/>
                          <a:tailEnd type="none" w="med" len="med"/>
                        </a:lnR>
                      </a:tcPr>
                    </a:tc>
                    <a:extLst>
                      <a:ext uri="{0D108BD9-81ED-4DB2-BD59-A6C34878D82A}">
                        <a16:rowId xmlns:a16="http://schemas.microsoft.com/office/drawing/2014/main" val="2252438060"/>
                      </a:ext>
                    </a:extLst>
                  </a:tr>
                  <a:tr h="300562">
                    <a:tc>
                      <a:txBody>
                        <a:bodyPr/>
                        <a:lstStyle/>
                        <a:p>
                          <a:pPr algn="ctr" fontAlgn="b"/>
                          <a:r>
                            <a:rPr lang="en-US" sz="1900" b="0" i="0" u="none" strike="noStrike" kern="1200" dirty="0">
                              <a:solidFill>
                                <a:srgbClr val="000000"/>
                              </a:solidFill>
                              <a:effectLst/>
                              <a:latin typeface="Calibri" panose="020F0502020204030204" pitchFamily="34" charset="0"/>
                              <a:ea typeface="+mn-ea"/>
                              <a:cs typeface="+mn-cs"/>
                            </a:rPr>
                            <a:t>FLOPS</a:t>
                          </a:r>
                        </a:p>
                      </a:txBody>
                      <a:tcPr marL="11002" marR="11002" marT="11002" marB="0" anchor="b">
                        <a:lnR w="12700" cap="flat" cmpd="sng" algn="ctr">
                          <a:noFill/>
                          <a:prstDash val="solid"/>
                          <a:round/>
                          <a:headEnd type="none" w="med" len="med"/>
                          <a:tailEnd type="none" w="med" len="med"/>
                        </a:lnR>
                      </a:tcPr>
                    </a:tc>
                    <a:tc>
                      <a:txBody>
                        <a:bodyPr/>
                        <a:lstStyle/>
                        <a:p>
                          <a:pPr marL="0" marR="0" lvl="0" indent="0" algn="ctr" defTabSz="932742" rtl="0" eaLnBrk="1" fontAlgn="b"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900" b="0" i="1" u="none" strike="noStrike" kern="1200" dirty="0" smtClean="0">
                                    <a:solidFill>
                                      <a:srgbClr val="000000"/>
                                    </a:solidFill>
                                    <a:effectLst/>
                                    <a:latin typeface="Cambria Math" panose="02040503050406030204" pitchFamily="18" charset="0"/>
                                    <a:ea typeface="+mn-ea"/>
                                    <a:cs typeface="+mn-cs"/>
                                  </a:rPr>
                                  <m:t>3.05</m:t>
                                </m:r>
                                <m:r>
                                  <a:rPr lang="en-US" sz="1900" b="0" i="1" u="none" strike="noStrike" kern="1200" dirty="0" smtClean="0">
                                    <a:solidFill>
                                      <a:srgbClr val="000000"/>
                                    </a:solidFill>
                                    <a:effectLst/>
                                    <a:latin typeface="Cambria Math" panose="02040503050406030204" pitchFamily="18" charset="0"/>
                                    <a:ea typeface="Cambria Math" panose="02040503050406030204" pitchFamily="18" charset="0"/>
                                    <a:cs typeface="+mn-cs"/>
                                  </a:rPr>
                                  <m:t>×</m:t>
                                </m:r>
                                <m:sSup>
                                  <m:sSupPr>
                                    <m:ctrlPr>
                                      <a:rPr lang="en-US" sz="1900" b="0" i="1" u="none" strike="noStrike" kern="1200" dirty="0" smtClean="0">
                                        <a:solidFill>
                                          <a:srgbClr val="000000"/>
                                        </a:solidFill>
                                        <a:effectLst/>
                                        <a:latin typeface="Cambria Math" panose="02040503050406030204" pitchFamily="18" charset="0"/>
                                        <a:ea typeface="Cambria Math" panose="02040503050406030204" pitchFamily="18" charset="0"/>
                                        <a:cs typeface="+mn-cs"/>
                                      </a:rPr>
                                    </m:ctrlPr>
                                  </m:sSupPr>
                                  <m:e>
                                    <m:r>
                                      <a:rPr lang="en-US" sz="1900" b="0" i="1" u="none" strike="noStrike" kern="1200" dirty="0" smtClean="0">
                                        <a:solidFill>
                                          <a:srgbClr val="000000"/>
                                        </a:solidFill>
                                        <a:effectLst/>
                                        <a:latin typeface="Cambria Math" panose="02040503050406030204" pitchFamily="18" charset="0"/>
                                        <a:ea typeface="Cambria Math" panose="02040503050406030204" pitchFamily="18" charset="0"/>
                                        <a:cs typeface="+mn-cs"/>
                                      </a:rPr>
                                      <m:t>10</m:t>
                                    </m:r>
                                  </m:e>
                                  <m:sup>
                                    <m:r>
                                      <a:rPr lang="en-US" sz="1900" b="0" i="1" u="none" strike="noStrike" kern="1200" dirty="0" smtClean="0">
                                        <a:solidFill>
                                          <a:srgbClr val="000000"/>
                                        </a:solidFill>
                                        <a:effectLst/>
                                        <a:latin typeface="Cambria Math" panose="02040503050406030204" pitchFamily="18" charset="0"/>
                                        <a:ea typeface="Cambria Math" panose="02040503050406030204" pitchFamily="18" charset="0"/>
                                        <a:cs typeface="+mn-cs"/>
                                      </a:rPr>
                                      <m:t>7</m:t>
                                    </m:r>
                                  </m:sup>
                                </m:sSup>
                              </m:oMath>
                            </m:oMathPara>
                          </a14:m>
                          <a:endParaRPr lang="en-US" sz="1900" b="0" i="0" u="none" strike="noStrike" kern="1200" dirty="0">
                            <a:solidFill>
                              <a:srgbClr val="000000"/>
                            </a:solidFill>
                            <a:effectLst/>
                            <a:latin typeface="Calibri" panose="020F0502020204030204" pitchFamily="34" charset="0"/>
                            <a:ea typeface="+mn-ea"/>
                            <a:cs typeface="+mn-cs"/>
                          </a:endParaRPr>
                        </a:p>
                      </a:txBody>
                      <a:tcPr marL="11002" marR="11002" marT="11002" marB="0" anchor="b">
                        <a:lnL w="12700" cap="flat" cmpd="sng" algn="ctr">
                          <a:noFill/>
                          <a:prstDash val="solid"/>
                          <a:round/>
                          <a:headEnd type="none" w="med" len="med"/>
                          <a:tailEnd type="none" w="med" len="med"/>
                        </a:lnL>
                      </a:tcPr>
                    </a:tc>
                    <a:tc>
                      <a:txBody>
                        <a:bodyPr/>
                        <a:lstStyle/>
                        <a:p>
                          <a:pPr marL="0" marR="0" lvl="0" indent="0" algn="ctr" defTabSz="932742" rtl="0" eaLnBrk="1" fontAlgn="b"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900" b="0" i="1" u="none" strike="noStrike" kern="1200" dirty="0" smtClean="0">
                                    <a:solidFill>
                                      <a:srgbClr val="7030A0"/>
                                    </a:solidFill>
                                    <a:effectLst/>
                                    <a:latin typeface="Cambria Math" panose="02040503050406030204" pitchFamily="18" charset="0"/>
                                    <a:ea typeface="+mn-ea"/>
                                    <a:cs typeface="+mn-cs"/>
                                  </a:rPr>
                                  <m:t>3.07</m:t>
                                </m:r>
                                <m:r>
                                  <a:rPr lang="en-US" sz="1900" b="0" i="1" u="none" strike="noStrike" kern="1200" dirty="0" smtClean="0">
                                    <a:solidFill>
                                      <a:srgbClr val="7030A0"/>
                                    </a:solidFill>
                                    <a:effectLst/>
                                    <a:latin typeface="Cambria Math" panose="02040503050406030204" pitchFamily="18" charset="0"/>
                                    <a:ea typeface="Cambria Math" panose="02040503050406030204" pitchFamily="18" charset="0"/>
                                    <a:cs typeface="+mn-cs"/>
                                  </a:rPr>
                                  <m:t>×</m:t>
                                </m:r>
                                <m:sSup>
                                  <m:sSupPr>
                                    <m:ctrlPr>
                                      <a:rPr lang="en-US" sz="1900" b="0" i="1" u="none" strike="noStrike" kern="1200" dirty="0" smtClean="0">
                                        <a:solidFill>
                                          <a:srgbClr val="7030A0"/>
                                        </a:solidFill>
                                        <a:effectLst/>
                                        <a:latin typeface="Cambria Math" panose="02040503050406030204" pitchFamily="18" charset="0"/>
                                        <a:ea typeface="Cambria Math" panose="02040503050406030204" pitchFamily="18" charset="0"/>
                                        <a:cs typeface="+mn-cs"/>
                                      </a:rPr>
                                    </m:ctrlPr>
                                  </m:sSupPr>
                                  <m:e>
                                    <m:r>
                                      <a:rPr lang="en-US" sz="1900" b="0" i="1" u="none" strike="noStrike" kern="1200" dirty="0" smtClean="0">
                                        <a:solidFill>
                                          <a:srgbClr val="7030A0"/>
                                        </a:solidFill>
                                        <a:effectLst/>
                                        <a:latin typeface="Cambria Math" panose="02040503050406030204" pitchFamily="18" charset="0"/>
                                        <a:ea typeface="Cambria Math" panose="02040503050406030204" pitchFamily="18" charset="0"/>
                                        <a:cs typeface="+mn-cs"/>
                                      </a:rPr>
                                      <m:t>10</m:t>
                                    </m:r>
                                  </m:e>
                                  <m:sup>
                                    <m:r>
                                      <a:rPr lang="en-US" sz="1900" b="0" i="1" u="none" strike="noStrike" kern="1200" dirty="0" smtClean="0">
                                        <a:solidFill>
                                          <a:srgbClr val="7030A0"/>
                                        </a:solidFill>
                                        <a:effectLst/>
                                        <a:latin typeface="Cambria Math" panose="02040503050406030204" pitchFamily="18" charset="0"/>
                                        <a:ea typeface="Cambria Math" panose="02040503050406030204" pitchFamily="18" charset="0"/>
                                        <a:cs typeface="+mn-cs"/>
                                      </a:rPr>
                                      <m:t>7</m:t>
                                    </m:r>
                                  </m:sup>
                                </m:sSup>
                              </m:oMath>
                            </m:oMathPara>
                          </a14:m>
                          <a:endParaRPr lang="en-US" sz="1900" b="0" i="0" u="none" strike="noStrike" kern="1200" dirty="0">
                            <a:solidFill>
                              <a:srgbClr val="7030A0"/>
                            </a:solidFill>
                            <a:effectLst/>
                            <a:latin typeface="Calibri" panose="020F0502020204030204" pitchFamily="34" charset="0"/>
                            <a:ea typeface="+mn-ea"/>
                            <a:cs typeface="+mn-cs"/>
                          </a:endParaRPr>
                        </a:p>
                      </a:txBody>
                      <a:tcPr marL="11002" marR="11002" marT="11002" marB="0" anchor="b">
                        <a:lnR w="12700" cap="flat" cmpd="sng" algn="ctr">
                          <a:noFill/>
                          <a:prstDash val="solid"/>
                          <a:round/>
                          <a:headEnd type="none" w="med" len="med"/>
                          <a:tailEnd type="none" w="med" len="med"/>
                        </a:lnR>
                      </a:tcPr>
                    </a:tc>
                    <a:extLst>
                      <a:ext uri="{0D108BD9-81ED-4DB2-BD59-A6C34878D82A}">
                        <a16:rowId xmlns:a16="http://schemas.microsoft.com/office/drawing/2014/main" val="2274823727"/>
                      </a:ext>
                    </a:extLst>
                  </a:tr>
                </a:tbl>
              </a:graphicData>
            </a:graphic>
          </p:graphicFrame>
        </mc:Choice>
        <mc:Fallback xmlns="">
          <p:graphicFrame>
            <p:nvGraphicFramePr>
              <p:cNvPr id="7" name="Table 6"/>
              <p:cNvGraphicFramePr>
                <a:graphicFrameLocks noGrp="1"/>
              </p:cNvGraphicFramePr>
              <p:nvPr>
                <p:extLst>
                  <p:ext uri="{D42A27DB-BD31-4B8C-83A1-F6EECF244321}">
                    <p14:modId xmlns:p14="http://schemas.microsoft.com/office/powerpoint/2010/main" val="1354182669"/>
                  </p:ext>
                </p:extLst>
              </p:nvPr>
            </p:nvGraphicFramePr>
            <p:xfrm>
              <a:off x="2941637" y="2201862"/>
              <a:ext cx="7315200" cy="1202248"/>
            </p:xfrm>
            <a:graphic>
              <a:graphicData uri="http://schemas.openxmlformats.org/drawingml/2006/table">
                <a:tbl>
                  <a:tblPr firstRow="1" firstCol="1">
                    <a:tableStyleId>{9D7B26C5-4107-4FEC-AEDC-1716B250A1EF}</a:tableStyleId>
                  </a:tblPr>
                  <a:tblGrid>
                    <a:gridCol w="1828800">
                      <a:extLst>
                        <a:ext uri="{9D8B030D-6E8A-4147-A177-3AD203B41FA5}">
                          <a16:colId xmlns:a16="http://schemas.microsoft.com/office/drawing/2014/main" val="3908990729"/>
                        </a:ext>
                      </a:extLst>
                    </a:gridCol>
                    <a:gridCol w="2834639">
                      <a:extLst>
                        <a:ext uri="{9D8B030D-6E8A-4147-A177-3AD203B41FA5}">
                          <a16:colId xmlns:a16="http://schemas.microsoft.com/office/drawing/2014/main" val="389499926"/>
                        </a:ext>
                      </a:extLst>
                    </a:gridCol>
                    <a:gridCol w="2651761">
                      <a:extLst>
                        <a:ext uri="{9D8B030D-6E8A-4147-A177-3AD203B41FA5}">
                          <a16:colId xmlns:a16="http://schemas.microsoft.com/office/drawing/2014/main" val="4107779806"/>
                        </a:ext>
                      </a:extLst>
                    </a:gridCol>
                  </a:tblGrid>
                  <a:tr h="300562">
                    <a:tc>
                      <a:txBody>
                        <a:bodyPr/>
                        <a:lstStyle/>
                        <a:p>
                          <a:pPr marL="0" marR="0" lvl="0" indent="0" algn="ctr" defTabSz="932742" rtl="0" eaLnBrk="1" fontAlgn="b" latinLnBrk="0" hangingPunct="1">
                            <a:lnSpc>
                              <a:spcPct val="100000"/>
                            </a:lnSpc>
                            <a:spcBef>
                              <a:spcPts val="0"/>
                            </a:spcBef>
                            <a:spcAft>
                              <a:spcPts val="0"/>
                            </a:spcAft>
                            <a:buClrTx/>
                            <a:buSzTx/>
                            <a:buFontTx/>
                            <a:buNone/>
                            <a:tabLst/>
                            <a:defRPr/>
                          </a:pPr>
                          <a:endParaRPr lang="en-US" sz="1900" b="1" i="0" u="none" strike="noStrike" kern="1200" dirty="0">
                            <a:solidFill>
                              <a:srgbClr val="000000"/>
                            </a:solidFill>
                            <a:effectLst/>
                            <a:latin typeface="Calibri" panose="020F0502020204030204" pitchFamily="34" charset="0"/>
                            <a:ea typeface="+mn-ea"/>
                            <a:cs typeface="+mn-cs"/>
                          </a:endParaRPr>
                        </a:p>
                      </a:txBody>
                      <a:tcPr marL="11002" marR="11002" marT="11002" marB="0" anchor="b">
                        <a:lnR w="12700" cap="flat" cmpd="sng" algn="ctr">
                          <a:noFill/>
                          <a:prstDash val="solid"/>
                          <a:round/>
                          <a:headEnd type="none" w="med" len="med"/>
                          <a:tailEnd type="none" w="med" len="med"/>
                        </a:lnR>
                      </a:tcPr>
                    </a:tc>
                    <a:tc>
                      <a:txBody>
                        <a:bodyPr/>
                        <a:lstStyle/>
                        <a:p>
                          <a:pPr marL="0" algn="ctr" defTabSz="932742" rtl="0" eaLnBrk="1" fontAlgn="b" latinLnBrk="0" hangingPunct="1"/>
                          <a:r>
                            <a:rPr lang="en-US" altLang="zh-CN" sz="1900" b="1" i="0" u="none" strike="noStrike" kern="1200" dirty="0" err="1">
                              <a:solidFill>
                                <a:srgbClr val="000000"/>
                              </a:solidFill>
                              <a:effectLst/>
                              <a:latin typeface="Calibri" panose="020F0502020204030204" pitchFamily="34" charset="0"/>
                              <a:ea typeface="+mn-ea"/>
                              <a:cs typeface="+mn-cs"/>
                            </a:rPr>
                            <a:t>Xception</a:t>
                          </a:r>
                          <a:endParaRPr lang="en-US" sz="1900" b="1" i="0" u="none" strike="noStrike" kern="1200" dirty="0">
                            <a:solidFill>
                              <a:srgbClr val="000000"/>
                            </a:solidFill>
                            <a:effectLst/>
                            <a:latin typeface="Calibri" panose="020F0502020204030204" pitchFamily="34" charset="0"/>
                            <a:ea typeface="+mn-ea"/>
                            <a:cs typeface="+mn-cs"/>
                          </a:endParaRPr>
                        </a:p>
                      </a:txBody>
                      <a:tcPr marL="11002" marR="11002" marT="11002" marB="0" anchor="b">
                        <a:lnL w="12700" cap="flat" cmpd="sng" algn="ctr">
                          <a:noFill/>
                          <a:prstDash val="solid"/>
                          <a:round/>
                          <a:headEnd type="none" w="med" len="med"/>
                          <a:tailEnd type="none" w="med" len="med"/>
                        </a:lnL>
                      </a:tcPr>
                    </a:tc>
                    <a:tc>
                      <a:txBody>
                        <a:bodyPr/>
                        <a:lstStyle/>
                        <a:p>
                          <a:pPr marL="0" algn="ctr" defTabSz="932742" rtl="0" eaLnBrk="1" fontAlgn="b" latinLnBrk="0" hangingPunct="1"/>
                          <a:r>
                            <a:rPr lang="en-US" sz="1900" b="1" i="0" u="none" strike="noStrike" kern="1200" dirty="0">
                              <a:solidFill>
                                <a:srgbClr val="7030A0"/>
                              </a:solidFill>
                              <a:effectLst/>
                              <a:latin typeface="Calibri" panose="020F0502020204030204" pitchFamily="34" charset="0"/>
                              <a:ea typeface="+mn-ea"/>
                              <a:cs typeface="+mn-cs"/>
                            </a:rPr>
                            <a:t>Our approach </a:t>
                          </a:r>
                        </a:p>
                      </a:txBody>
                      <a:tcPr marL="11002" marR="11002" marT="11002" marB="0" anchor="b">
                        <a:lnR w="12700" cap="flat" cmpd="sng" algn="ctr">
                          <a:noFill/>
                          <a:prstDash val="solid"/>
                          <a:round/>
                          <a:headEnd type="none" w="med" len="med"/>
                          <a:tailEnd type="none" w="med" len="med"/>
                        </a:lnR>
                      </a:tcPr>
                    </a:tc>
                    <a:extLst>
                      <a:ext uri="{0D108BD9-81ED-4DB2-BD59-A6C34878D82A}">
                        <a16:rowId xmlns:a16="http://schemas.microsoft.com/office/drawing/2014/main" val="3304990015"/>
                      </a:ext>
                    </a:extLst>
                  </a:tr>
                  <a:tr h="300562">
                    <a:tc>
                      <a:txBody>
                        <a:bodyPr/>
                        <a:lstStyle/>
                        <a:p>
                          <a:pPr algn="ctr" fontAlgn="b"/>
                          <a:r>
                            <a:rPr lang="en-US" sz="1900" b="0" i="0" u="none" strike="noStrike" kern="1200" dirty="0">
                              <a:solidFill>
                                <a:srgbClr val="000000"/>
                              </a:solidFill>
                              <a:effectLst/>
                              <a:latin typeface="Calibri" panose="020F0502020204030204" pitchFamily="34" charset="0"/>
                              <a:ea typeface="+mn-ea"/>
                              <a:cs typeface="+mn-cs"/>
                            </a:rPr>
                            <a:t>testing error</a:t>
                          </a:r>
                        </a:p>
                      </a:txBody>
                      <a:tcPr marL="11002" marR="11002" marT="11002" marB="0" anchor="b">
                        <a:lnR w="12700" cap="flat" cmpd="sng" algn="ctr">
                          <a:noFill/>
                          <a:prstDash val="solid"/>
                          <a:round/>
                          <a:headEnd type="none" w="med" len="med"/>
                          <a:tailEnd type="none" w="med" len="med"/>
                        </a:lnR>
                      </a:tcPr>
                    </a:tc>
                    <a:tc>
                      <a:txBody>
                        <a:bodyPr/>
                        <a:lstStyle/>
                        <a:p>
                          <a:endParaRPr lang="en-US"/>
                        </a:p>
                      </a:txBody>
                      <a:tcPr marL="11002" marR="11002" marT="11002" marB="0" anchor="b">
                        <a:lnL w="12700" cap="flat" cmpd="sng" algn="ctr">
                          <a:noFill/>
                          <a:prstDash val="solid"/>
                          <a:round/>
                          <a:headEnd type="none" w="med" len="med"/>
                          <a:tailEnd type="none" w="med" len="med"/>
                        </a:lnL>
                        <a:blipFill>
                          <a:blip r:embed="rId3"/>
                          <a:stretch>
                            <a:fillRect l="-64378" t="-122449" r="-93562" b="-251020"/>
                          </a:stretch>
                        </a:blipFill>
                      </a:tcPr>
                    </a:tc>
                    <a:tc>
                      <a:txBody>
                        <a:bodyPr/>
                        <a:lstStyle/>
                        <a:p>
                          <a:endParaRPr lang="en-US"/>
                        </a:p>
                      </a:txBody>
                      <a:tcPr marL="11002" marR="11002" marT="11002" marB="0" anchor="b">
                        <a:lnR w="12700" cap="flat" cmpd="sng" algn="ctr">
                          <a:noFill/>
                          <a:prstDash val="solid"/>
                          <a:round/>
                          <a:headEnd type="none" w="med" len="med"/>
                          <a:tailEnd type="none" w="med" len="med"/>
                        </a:lnR>
                        <a:blipFill>
                          <a:blip r:embed="rId3"/>
                          <a:stretch>
                            <a:fillRect l="-176092" t="-122449" r="-230" b="-251020"/>
                          </a:stretch>
                        </a:blipFill>
                      </a:tcPr>
                    </a:tc>
                    <a:extLst>
                      <a:ext uri="{0D108BD9-81ED-4DB2-BD59-A6C34878D82A}">
                        <a16:rowId xmlns:a16="http://schemas.microsoft.com/office/drawing/2014/main" val="3877857306"/>
                      </a:ext>
                    </a:extLst>
                  </a:tr>
                  <a:tr h="300562">
                    <a:tc>
                      <a:txBody>
                        <a:bodyPr/>
                        <a:lstStyle/>
                        <a:p>
                          <a:pPr algn="ctr" fontAlgn="b"/>
                          <a:r>
                            <a:rPr lang="en-US" sz="1900" b="0" i="0" u="none" strike="noStrike" kern="1200" dirty="0">
                              <a:solidFill>
                                <a:srgbClr val="000000"/>
                              </a:solidFill>
                              <a:effectLst/>
                              <a:latin typeface="Calibri" panose="020F0502020204030204" pitchFamily="34" charset="0"/>
                              <a:ea typeface="+mn-ea"/>
                              <a:cs typeface="+mn-cs"/>
                            </a:rPr>
                            <a:t>#</a:t>
                          </a:r>
                          <a:r>
                            <a:rPr lang="en-US" sz="1900" b="0" i="0" u="none" strike="noStrike" kern="1200" dirty="0" err="1">
                              <a:solidFill>
                                <a:srgbClr val="000000"/>
                              </a:solidFill>
                              <a:effectLst/>
                              <a:latin typeface="Calibri" panose="020F0502020204030204" pitchFamily="34" charset="0"/>
                              <a:ea typeface="+mn-ea"/>
                              <a:cs typeface="+mn-cs"/>
                            </a:rPr>
                            <a:t>params</a:t>
                          </a:r>
                          <a:endParaRPr lang="en-US" sz="1900" b="0" i="0" u="none" strike="noStrike" kern="1200" dirty="0">
                            <a:solidFill>
                              <a:srgbClr val="000000"/>
                            </a:solidFill>
                            <a:effectLst/>
                            <a:latin typeface="Calibri" panose="020F0502020204030204" pitchFamily="34" charset="0"/>
                            <a:ea typeface="+mn-ea"/>
                            <a:cs typeface="+mn-cs"/>
                          </a:endParaRPr>
                        </a:p>
                      </a:txBody>
                      <a:tcPr marL="11002" marR="11002" marT="11002" marB="0" anchor="b">
                        <a:lnR w="12700" cap="flat" cmpd="sng" algn="ctr">
                          <a:noFill/>
                          <a:prstDash val="solid"/>
                          <a:round/>
                          <a:headEnd type="none" w="med" len="med"/>
                          <a:tailEnd type="none" w="med" len="med"/>
                        </a:lnR>
                      </a:tcPr>
                    </a:tc>
                    <a:tc>
                      <a:txBody>
                        <a:bodyPr/>
                        <a:lstStyle/>
                        <a:p>
                          <a:endParaRPr lang="en-US"/>
                        </a:p>
                      </a:txBody>
                      <a:tcPr marL="11002" marR="11002" marT="11002" marB="0" anchor="b">
                        <a:lnL w="12700" cap="flat" cmpd="sng" algn="ctr">
                          <a:noFill/>
                          <a:prstDash val="solid"/>
                          <a:round/>
                          <a:headEnd type="none" w="med" len="med"/>
                          <a:tailEnd type="none" w="med" len="med"/>
                        </a:lnL>
                        <a:blipFill>
                          <a:blip r:embed="rId3"/>
                          <a:stretch>
                            <a:fillRect l="-64378" t="-218000" r="-93562" b="-146000"/>
                          </a:stretch>
                        </a:blipFill>
                      </a:tcPr>
                    </a:tc>
                    <a:tc>
                      <a:txBody>
                        <a:bodyPr/>
                        <a:lstStyle/>
                        <a:p>
                          <a:endParaRPr lang="en-US"/>
                        </a:p>
                      </a:txBody>
                      <a:tcPr marL="11002" marR="11002" marT="11002" marB="0" anchor="b">
                        <a:lnR w="12700" cap="flat" cmpd="sng" algn="ctr">
                          <a:noFill/>
                          <a:prstDash val="solid"/>
                          <a:round/>
                          <a:headEnd type="none" w="med" len="med"/>
                          <a:tailEnd type="none" w="med" len="med"/>
                        </a:lnR>
                        <a:blipFill>
                          <a:blip r:embed="rId3"/>
                          <a:stretch>
                            <a:fillRect l="-176092" t="-218000" r="-230" b="-146000"/>
                          </a:stretch>
                        </a:blipFill>
                      </a:tcPr>
                    </a:tc>
                    <a:extLst>
                      <a:ext uri="{0D108BD9-81ED-4DB2-BD59-A6C34878D82A}">
                        <a16:rowId xmlns:a16="http://schemas.microsoft.com/office/drawing/2014/main" val="2252438060"/>
                      </a:ext>
                    </a:extLst>
                  </a:tr>
                  <a:tr h="300562">
                    <a:tc>
                      <a:txBody>
                        <a:bodyPr/>
                        <a:lstStyle/>
                        <a:p>
                          <a:pPr algn="ctr" fontAlgn="b"/>
                          <a:r>
                            <a:rPr lang="en-US" sz="1900" b="0" i="0" u="none" strike="noStrike" kern="1200" dirty="0">
                              <a:solidFill>
                                <a:srgbClr val="000000"/>
                              </a:solidFill>
                              <a:effectLst/>
                              <a:latin typeface="Calibri" panose="020F0502020204030204" pitchFamily="34" charset="0"/>
                              <a:ea typeface="+mn-ea"/>
                              <a:cs typeface="+mn-cs"/>
                            </a:rPr>
                            <a:t>FLOPS</a:t>
                          </a:r>
                        </a:p>
                      </a:txBody>
                      <a:tcPr marL="11002" marR="11002" marT="11002" marB="0" anchor="b">
                        <a:lnR w="12700" cap="flat" cmpd="sng" algn="ctr">
                          <a:noFill/>
                          <a:prstDash val="solid"/>
                          <a:round/>
                          <a:headEnd type="none" w="med" len="med"/>
                          <a:tailEnd type="none" w="med" len="med"/>
                        </a:lnR>
                      </a:tcPr>
                    </a:tc>
                    <a:tc>
                      <a:txBody>
                        <a:bodyPr/>
                        <a:lstStyle/>
                        <a:p>
                          <a:endParaRPr lang="en-US"/>
                        </a:p>
                      </a:txBody>
                      <a:tcPr marL="11002" marR="11002" marT="11002" marB="0" anchor="b">
                        <a:lnL w="12700" cap="flat" cmpd="sng" algn="ctr">
                          <a:noFill/>
                          <a:prstDash val="solid"/>
                          <a:round/>
                          <a:headEnd type="none" w="med" len="med"/>
                          <a:tailEnd type="none" w="med" len="med"/>
                        </a:lnL>
                        <a:blipFill>
                          <a:blip r:embed="rId3"/>
                          <a:stretch>
                            <a:fillRect l="-64378" t="-324490" r="-93562" b="-48980"/>
                          </a:stretch>
                        </a:blipFill>
                      </a:tcPr>
                    </a:tc>
                    <a:tc>
                      <a:txBody>
                        <a:bodyPr/>
                        <a:lstStyle/>
                        <a:p>
                          <a:endParaRPr lang="en-US"/>
                        </a:p>
                      </a:txBody>
                      <a:tcPr marL="11002" marR="11002" marT="11002" marB="0" anchor="b">
                        <a:lnR w="12700" cap="flat" cmpd="sng" algn="ctr">
                          <a:noFill/>
                          <a:prstDash val="solid"/>
                          <a:round/>
                          <a:headEnd type="none" w="med" len="med"/>
                          <a:tailEnd type="none" w="med" len="med"/>
                        </a:lnR>
                        <a:blipFill>
                          <a:blip r:embed="rId3"/>
                          <a:stretch>
                            <a:fillRect l="-176092" t="-324490" r="-230" b="-48980"/>
                          </a:stretch>
                        </a:blipFill>
                      </a:tcPr>
                    </a:tc>
                    <a:extLst>
                      <a:ext uri="{0D108BD9-81ED-4DB2-BD59-A6C34878D82A}">
                        <a16:rowId xmlns:a16="http://schemas.microsoft.com/office/drawing/2014/main" val="2274823727"/>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5" name="Table 4">
                <a:extLst>
                  <a:ext uri="{FF2B5EF4-FFF2-40B4-BE49-F238E27FC236}">
                    <a16:creationId xmlns:a16="http://schemas.microsoft.com/office/drawing/2014/main" id="{1532B4E7-5996-4474-B435-49BA9B42871C}"/>
                  </a:ext>
                </a:extLst>
              </p:cNvPr>
              <p:cNvGraphicFramePr>
                <a:graphicFrameLocks noGrp="1"/>
              </p:cNvGraphicFramePr>
              <p:nvPr>
                <p:extLst/>
              </p:nvPr>
            </p:nvGraphicFramePr>
            <p:xfrm>
              <a:off x="2941636" y="4527563"/>
              <a:ext cx="7315201" cy="1225028"/>
            </p:xfrm>
            <a:graphic>
              <a:graphicData uri="http://schemas.openxmlformats.org/drawingml/2006/table">
                <a:tbl>
                  <a:tblPr firstRow="1" firstCol="1">
                    <a:tableStyleId>{9D7B26C5-4107-4FEC-AEDC-1716B250A1EF}</a:tableStyleId>
                  </a:tblPr>
                  <a:tblGrid>
                    <a:gridCol w="1828799">
                      <a:extLst>
                        <a:ext uri="{9D8B030D-6E8A-4147-A177-3AD203B41FA5}">
                          <a16:colId xmlns:a16="http://schemas.microsoft.com/office/drawing/2014/main" val="3908990729"/>
                        </a:ext>
                      </a:extLst>
                    </a:gridCol>
                    <a:gridCol w="2743200">
                      <a:extLst>
                        <a:ext uri="{9D8B030D-6E8A-4147-A177-3AD203B41FA5}">
                          <a16:colId xmlns:a16="http://schemas.microsoft.com/office/drawing/2014/main" val="488516570"/>
                        </a:ext>
                      </a:extLst>
                    </a:gridCol>
                    <a:gridCol w="2743202">
                      <a:extLst>
                        <a:ext uri="{9D8B030D-6E8A-4147-A177-3AD203B41FA5}">
                          <a16:colId xmlns:a16="http://schemas.microsoft.com/office/drawing/2014/main" val="1027208522"/>
                        </a:ext>
                      </a:extLst>
                    </a:gridCol>
                  </a:tblGrid>
                  <a:tr h="304800">
                    <a:tc>
                      <a:txBody>
                        <a:bodyPr/>
                        <a:lstStyle/>
                        <a:p>
                          <a:pPr marL="0" marR="0" lvl="0" indent="0" algn="ctr" defTabSz="932742" rtl="0" eaLnBrk="1" fontAlgn="b" latinLnBrk="0" hangingPunct="1">
                            <a:lnSpc>
                              <a:spcPct val="100000"/>
                            </a:lnSpc>
                            <a:spcBef>
                              <a:spcPts val="0"/>
                            </a:spcBef>
                            <a:spcAft>
                              <a:spcPts val="0"/>
                            </a:spcAft>
                            <a:buClrTx/>
                            <a:buSzTx/>
                            <a:buFontTx/>
                            <a:buNone/>
                            <a:tabLst/>
                            <a:defRPr/>
                          </a:pPr>
                          <a:endParaRPr lang="en-US" sz="1900" b="1" i="0" u="none" strike="noStrike" kern="1200" dirty="0">
                            <a:solidFill>
                              <a:srgbClr val="000000"/>
                            </a:solidFill>
                            <a:effectLst/>
                            <a:latin typeface="Calibri" panose="020F0502020204030204" pitchFamily="34" charset="0"/>
                            <a:ea typeface="+mn-ea"/>
                            <a:cs typeface="+mn-cs"/>
                          </a:endParaRPr>
                        </a:p>
                      </a:txBody>
                      <a:tcPr marL="11002" marR="11002" marT="11002" marB="0" anchor="b">
                        <a:lnR w="12700" cap="flat" cmpd="sng" algn="ctr">
                          <a:noFill/>
                          <a:prstDash val="solid"/>
                          <a:round/>
                          <a:headEnd type="none" w="med" len="med"/>
                          <a:tailEnd type="none" w="med" len="med"/>
                        </a:lnR>
                      </a:tcPr>
                    </a:tc>
                    <a:tc>
                      <a:txBody>
                        <a:bodyPr/>
                        <a:lstStyle/>
                        <a:p>
                          <a:pPr marL="0" algn="ctr" defTabSz="932742" rtl="0" eaLnBrk="1" fontAlgn="b" latinLnBrk="0" hangingPunct="1"/>
                          <a:r>
                            <a:rPr lang="en-US" sz="1900" b="1" i="0" u="none" strike="noStrike" kern="1200" dirty="0" err="1">
                              <a:solidFill>
                                <a:srgbClr val="000000"/>
                              </a:solidFill>
                              <a:effectLst/>
                              <a:latin typeface="Calibri" panose="020F0502020204030204" pitchFamily="34" charset="0"/>
                              <a:ea typeface="+mn-ea"/>
                              <a:cs typeface="+mn-cs"/>
                            </a:rPr>
                            <a:t>Xception</a:t>
                          </a:r>
                          <a:endParaRPr lang="en-US" sz="1900" b="1" i="0" u="none" strike="noStrike" kern="1200" dirty="0">
                            <a:solidFill>
                              <a:srgbClr val="000000"/>
                            </a:solidFill>
                            <a:effectLst/>
                            <a:latin typeface="Calibri" panose="020F0502020204030204" pitchFamily="34" charset="0"/>
                            <a:ea typeface="+mn-ea"/>
                            <a:cs typeface="+mn-cs"/>
                          </a:endParaRPr>
                        </a:p>
                      </a:txBody>
                      <a:tcPr marL="11002" marR="11002" marT="11002" marB="0" anchor="b">
                        <a:lnL w="12700" cap="flat" cmpd="sng" algn="ctr">
                          <a:noFill/>
                          <a:prstDash val="solid"/>
                          <a:round/>
                          <a:headEnd type="none" w="med" len="med"/>
                          <a:tailEnd type="none" w="med" len="med"/>
                        </a:lnL>
                      </a:tcPr>
                    </a:tc>
                    <a:tc>
                      <a:txBody>
                        <a:bodyPr/>
                        <a:lstStyle/>
                        <a:p>
                          <a:pPr marL="0" algn="ctr" defTabSz="932742" rtl="0" eaLnBrk="1" fontAlgn="b" latinLnBrk="0" hangingPunct="1"/>
                          <a:r>
                            <a:rPr lang="en-US" sz="1900" b="1" i="0" u="none" strike="noStrike" kern="1200" dirty="0">
                              <a:solidFill>
                                <a:srgbClr val="7030A0"/>
                              </a:solidFill>
                              <a:effectLst/>
                              <a:latin typeface="Calibri" panose="020F0502020204030204" pitchFamily="34" charset="0"/>
                              <a:ea typeface="+mn-ea"/>
                              <a:cs typeface="+mn-cs"/>
                            </a:rPr>
                            <a:t>Our approach</a:t>
                          </a:r>
                        </a:p>
                      </a:txBody>
                      <a:tcPr marL="11002" marR="11002" marT="11002" marB="0" anchor="b"/>
                    </a:tc>
                    <a:extLst>
                      <a:ext uri="{0D108BD9-81ED-4DB2-BD59-A6C34878D82A}">
                        <a16:rowId xmlns:a16="http://schemas.microsoft.com/office/drawing/2014/main" val="3304990015"/>
                      </a:ext>
                    </a:extLst>
                  </a:tr>
                  <a:tr h="300562">
                    <a:tc>
                      <a:txBody>
                        <a:bodyPr/>
                        <a:lstStyle/>
                        <a:p>
                          <a:pPr algn="ctr" fontAlgn="b"/>
                          <a:r>
                            <a:rPr lang="en-US" sz="1900" b="0" i="0" u="none" strike="noStrike" kern="1200" dirty="0">
                              <a:solidFill>
                                <a:srgbClr val="000000"/>
                              </a:solidFill>
                              <a:effectLst/>
                              <a:latin typeface="Calibri" panose="020F0502020204030204" pitchFamily="34" charset="0"/>
                              <a:ea typeface="+mn-ea"/>
                              <a:cs typeface="+mn-cs"/>
                            </a:rPr>
                            <a:t>testing error</a:t>
                          </a:r>
                        </a:p>
                      </a:txBody>
                      <a:tcPr marL="11002" marR="11002" marT="11002" marB="0" anchor="b">
                        <a:lnR w="12700" cap="flat" cmpd="sng" algn="ctr">
                          <a:noFill/>
                          <a:prstDash val="solid"/>
                          <a:round/>
                          <a:headEnd type="none" w="med" len="med"/>
                          <a:tailEnd type="none" w="med" len="med"/>
                        </a:lnR>
                      </a:tcPr>
                    </a:tc>
                    <a:tc>
                      <a:txBody>
                        <a:bodyPr/>
                        <a:lstStyle/>
                        <a:p>
                          <a:pPr/>
                          <a14:m>
                            <m:oMathPara xmlns:m="http://schemas.openxmlformats.org/officeDocument/2006/math">
                              <m:oMathParaPr>
                                <m:jc m:val="centerGroup"/>
                              </m:oMathParaPr>
                              <m:oMath xmlns:m="http://schemas.openxmlformats.org/officeDocument/2006/math">
                                <m:r>
                                  <a:rPr lang="en-US" altLang="zh-CN" sz="1900" b="0" i="0" smtClean="0">
                                    <a:latin typeface="Cambria Math" panose="02040503050406030204" pitchFamily="18" charset="0"/>
                                    <a:ea typeface="Cambria Math" panose="02040503050406030204" pitchFamily="18" charset="0"/>
                                  </a:rPr>
                                  <m:t>3</m:t>
                                </m:r>
                                <m:r>
                                  <a:rPr lang="en-US" altLang="zh-CN" sz="1900" b="0" i="1" smtClean="0">
                                    <a:latin typeface="Cambria Math" panose="02040503050406030204" pitchFamily="18" charset="0"/>
                                    <a:ea typeface="Cambria Math" panose="02040503050406030204" pitchFamily="18" charset="0"/>
                                  </a:rPr>
                                  <m:t>2</m:t>
                                </m:r>
                                <m:r>
                                  <a:rPr lang="en-US" sz="1900" b="0" i="0" smtClean="0">
                                    <a:latin typeface="Cambria Math" panose="02040503050406030204" pitchFamily="18" charset="0"/>
                                    <a:ea typeface="Cambria Math" panose="02040503050406030204" pitchFamily="18" charset="0"/>
                                  </a:rPr>
                                  <m:t>.</m:t>
                                </m:r>
                                <m:r>
                                  <a:rPr lang="en-US" altLang="zh-CN" sz="1900" b="0" i="1" smtClean="0">
                                    <a:latin typeface="Cambria Math" panose="02040503050406030204" pitchFamily="18" charset="0"/>
                                    <a:ea typeface="Cambria Math" panose="02040503050406030204" pitchFamily="18" charset="0"/>
                                  </a:rPr>
                                  <m:t>87</m:t>
                                </m:r>
                                <m:r>
                                  <a:rPr lang="en-US" sz="1900" i="1" smtClean="0">
                                    <a:latin typeface="Cambria Math" panose="02040503050406030204" pitchFamily="18" charset="0"/>
                                    <a:ea typeface="Cambria Math" panose="02040503050406030204" pitchFamily="18" charset="0"/>
                                  </a:rPr>
                                  <m:t>±</m:t>
                                </m:r>
                                <m:r>
                                  <a:rPr lang="en-US" sz="1900" b="0" i="1" smtClean="0">
                                    <a:latin typeface="Cambria Math" panose="02040503050406030204" pitchFamily="18" charset="0"/>
                                    <a:ea typeface="Cambria Math" panose="02040503050406030204" pitchFamily="18" charset="0"/>
                                  </a:rPr>
                                  <m:t>0.67</m:t>
                                </m:r>
                              </m:oMath>
                            </m:oMathPara>
                          </a14:m>
                          <a:endParaRPr lang="en-US" sz="1900" dirty="0"/>
                        </a:p>
                      </a:txBody>
                      <a:tcPr marL="11002" marR="11002" marT="11002" marB="0" anchor="b">
                        <a:lnL w="12700" cap="flat" cmpd="sng" algn="ctr">
                          <a:noFill/>
                          <a:prstDash val="solid"/>
                          <a:round/>
                          <a:headEnd type="none" w="med" len="med"/>
                          <a:tailEnd type="none" w="med" len="med"/>
                        </a:lnL>
                      </a:tcPr>
                    </a:tc>
                    <a:tc>
                      <a:txBody>
                        <a:bodyPr/>
                        <a:lstStyle/>
                        <a:p>
                          <a:pPr algn="ctr"/>
                          <a14:m>
                            <m:oMathPara xmlns:m="http://schemas.openxmlformats.org/officeDocument/2006/math">
                              <m:oMathParaPr>
                                <m:jc m:val="centerGroup"/>
                              </m:oMathParaPr>
                              <m:oMath xmlns:m="http://schemas.openxmlformats.org/officeDocument/2006/math">
                                <m:r>
                                  <a:rPr lang="en-US" altLang="zh-CN" sz="1900" b="0" i="1" smtClean="0">
                                    <a:solidFill>
                                      <a:srgbClr val="7030A0"/>
                                    </a:solidFill>
                                    <a:latin typeface="Cambria Math" panose="02040503050406030204" pitchFamily="18" charset="0"/>
                                    <a:ea typeface="Cambria Math" panose="02040503050406030204" pitchFamily="18" charset="0"/>
                                  </a:rPr>
                                  <m:t>31</m:t>
                                </m:r>
                                <m:r>
                                  <a:rPr lang="en-US" sz="1900" b="0" i="0" smtClean="0">
                                    <a:solidFill>
                                      <a:srgbClr val="7030A0"/>
                                    </a:solidFill>
                                    <a:latin typeface="Cambria Math" panose="02040503050406030204" pitchFamily="18" charset="0"/>
                                    <a:ea typeface="Cambria Math" panose="02040503050406030204" pitchFamily="18" charset="0"/>
                                  </a:rPr>
                                  <m:t>.</m:t>
                                </m:r>
                                <m:r>
                                  <a:rPr lang="en-US" altLang="zh-CN" sz="1900" b="0" i="1" smtClean="0">
                                    <a:solidFill>
                                      <a:srgbClr val="7030A0"/>
                                    </a:solidFill>
                                    <a:latin typeface="Cambria Math" panose="02040503050406030204" pitchFamily="18" charset="0"/>
                                    <a:ea typeface="Cambria Math" panose="02040503050406030204" pitchFamily="18" charset="0"/>
                                  </a:rPr>
                                  <m:t>87</m:t>
                                </m:r>
                                <m:r>
                                  <a:rPr lang="en-US" sz="1900" i="1" smtClean="0">
                                    <a:solidFill>
                                      <a:srgbClr val="7030A0"/>
                                    </a:solidFill>
                                    <a:latin typeface="Cambria Math" panose="02040503050406030204" pitchFamily="18" charset="0"/>
                                    <a:ea typeface="Cambria Math" panose="02040503050406030204" pitchFamily="18" charset="0"/>
                                  </a:rPr>
                                  <m:t>±</m:t>
                                </m:r>
                                <m:r>
                                  <a:rPr lang="en-US" sz="1900" b="0" i="1" smtClean="0">
                                    <a:solidFill>
                                      <a:srgbClr val="7030A0"/>
                                    </a:solidFill>
                                    <a:latin typeface="Cambria Math" panose="02040503050406030204" pitchFamily="18" charset="0"/>
                                    <a:ea typeface="Cambria Math" panose="02040503050406030204" pitchFamily="18" charset="0"/>
                                  </a:rPr>
                                  <m:t>0.</m:t>
                                </m:r>
                                <m:r>
                                  <a:rPr lang="en-US" altLang="zh-CN" sz="1900" b="0" i="1" smtClean="0">
                                    <a:solidFill>
                                      <a:srgbClr val="7030A0"/>
                                    </a:solidFill>
                                    <a:latin typeface="Cambria Math" panose="02040503050406030204" pitchFamily="18" charset="0"/>
                                    <a:ea typeface="Cambria Math" panose="02040503050406030204" pitchFamily="18" charset="0"/>
                                  </a:rPr>
                                  <m:t>58</m:t>
                                </m:r>
                              </m:oMath>
                            </m:oMathPara>
                          </a14:m>
                          <a:endParaRPr lang="en-US" sz="1900" dirty="0">
                            <a:solidFill>
                              <a:srgbClr val="7030A0"/>
                            </a:solidFill>
                          </a:endParaRPr>
                        </a:p>
                      </a:txBody>
                      <a:tcPr marL="11002" marR="11002" marT="11002" marB="0" anchor="b"/>
                    </a:tc>
                    <a:extLst>
                      <a:ext uri="{0D108BD9-81ED-4DB2-BD59-A6C34878D82A}">
                        <a16:rowId xmlns:a16="http://schemas.microsoft.com/office/drawing/2014/main" val="3877857306"/>
                      </a:ext>
                    </a:extLst>
                  </a:tr>
                  <a:tr h="194810">
                    <a:tc>
                      <a:txBody>
                        <a:bodyPr/>
                        <a:lstStyle/>
                        <a:p>
                          <a:pPr algn="ctr" fontAlgn="b"/>
                          <a:r>
                            <a:rPr lang="en-US" sz="1900" b="0" i="0" u="none" strike="noStrike" kern="1200" dirty="0">
                              <a:solidFill>
                                <a:srgbClr val="000000"/>
                              </a:solidFill>
                              <a:effectLst/>
                              <a:latin typeface="Calibri" panose="020F0502020204030204" pitchFamily="34" charset="0"/>
                              <a:ea typeface="+mn-ea"/>
                              <a:cs typeface="+mn-cs"/>
                            </a:rPr>
                            <a:t>#</a:t>
                          </a:r>
                          <a:r>
                            <a:rPr lang="en-US" sz="1900" b="0" i="0" u="none" strike="noStrike" kern="1200" dirty="0" err="1">
                              <a:solidFill>
                                <a:srgbClr val="000000"/>
                              </a:solidFill>
                              <a:effectLst/>
                              <a:latin typeface="Calibri" panose="020F0502020204030204" pitchFamily="34" charset="0"/>
                              <a:ea typeface="+mn-ea"/>
                              <a:cs typeface="+mn-cs"/>
                            </a:rPr>
                            <a:t>params</a:t>
                          </a:r>
                          <a:endParaRPr lang="en-US" sz="1900" b="0" i="0" u="none" strike="noStrike" kern="1200" dirty="0">
                            <a:solidFill>
                              <a:srgbClr val="000000"/>
                            </a:solidFill>
                            <a:effectLst/>
                            <a:latin typeface="Calibri" panose="020F0502020204030204" pitchFamily="34" charset="0"/>
                            <a:ea typeface="+mn-ea"/>
                            <a:cs typeface="+mn-cs"/>
                          </a:endParaRPr>
                        </a:p>
                      </a:txBody>
                      <a:tcPr marL="11002" marR="11002" marT="11002" marB="0" anchor="b">
                        <a:lnR w="12700" cap="flat" cmpd="sng" algn="ctr">
                          <a:noFill/>
                          <a:prstDash val="solid"/>
                          <a:round/>
                          <a:headEnd type="none" w="med" len="med"/>
                          <a:tailEnd type="none" w="med" len="med"/>
                        </a:ln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900" b="0" i="1" u="none" strike="noStrike" kern="1200" dirty="0" smtClean="0">
                                    <a:solidFill>
                                      <a:srgbClr val="000000"/>
                                    </a:solidFill>
                                    <a:effectLst/>
                                    <a:latin typeface="Cambria Math" panose="02040503050406030204" pitchFamily="18" charset="0"/>
                                    <a:ea typeface="+mn-ea"/>
                                    <a:cs typeface="+mn-cs"/>
                                  </a:rPr>
                                  <m:t>1.21</m:t>
                                </m:r>
                                <m:r>
                                  <a:rPr lang="en-US" sz="1900" b="0" i="1" u="none" strike="noStrike" kern="1200" dirty="0" smtClean="0">
                                    <a:solidFill>
                                      <a:srgbClr val="000000"/>
                                    </a:solidFill>
                                    <a:effectLst/>
                                    <a:latin typeface="Cambria Math" panose="02040503050406030204" pitchFamily="18" charset="0"/>
                                    <a:ea typeface="Cambria Math" panose="02040503050406030204" pitchFamily="18" charset="0"/>
                                    <a:cs typeface="+mn-cs"/>
                                  </a:rPr>
                                  <m:t>×</m:t>
                                </m:r>
                                <m:sSup>
                                  <m:sSupPr>
                                    <m:ctrlPr>
                                      <a:rPr lang="en-US" sz="1900" b="0" i="1" u="none" strike="noStrike" kern="1200" dirty="0" smtClean="0">
                                        <a:solidFill>
                                          <a:srgbClr val="000000"/>
                                        </a:solidFill>
                                        <a:effectLst/>
                                        <a:latin typeface="Cambria Math" panose="02040503050406030204" pitchFamily="18" charset="0"/>
                                        <a:ea typeface="Cambria Math" panose="02040503050406030204" pitchFamily="18" charset="0"/>
                                        <a:cs typeface="+mn-cs"/>
                                      </a:rPr>
                                    </m:ctrlPr>
                                  </m:sSupPr>
                                  <m:e>
                                    <m:r>
                                      <a:rPr lang="en-US" sz="1900" b="0" i="1" u="none" strike="noStrike" kern="1200" dirty="0" smtClean="0">
                                        <a:solidFill>
                                          <a:srgbClr val="000000"/>
                                        </a:solidFill>
                                        <a:effectLst/>
                                        <a:latin typeface="Cambria Math" panose="02040503050406030204" pitchFamily="18" charset="0"/>
                                        <a:ea typeface="Cambria Math" panose="02040503050406030204" pitchFamily="18" charset="0"/>
                                        <a:cs typeface="+mn-cs"/>
                                      </a:rPr>
                                      <m:t>10</m:t>
                                    </m:r>
                                  </m:e>
                                  <m:sup>
                                    <m:r>
                                      <a:rPr lang="en-US" sz="1900" b="0" i="1" u="none" strike="noStrike" kern="1200" dirty="0" smtClean="0">
                                        <a:solidFill>
                                          <a:srgbClr val="000000"/>
                                        </a:solidFill>
                                        <a:effectLst/>
                                        <a:latin typeface="Cambria Math" panose="02040503050406030204" pitchFamily="18" charset="0"/>
                                        <a:ea typeface="Cambria Math" panose="02040503050406030204" pitchFamily="18" charset="0"/>
                                        <a:cs typeface="+mn-cs"/>
                                      </a:rPr>
                                      <m:t>5</m:t>
                                    </m:r>
                                  </m:sup>
                                </m:sSup>
                              </m:oMath>
                            </m:oMathPara>
                          </a14:m>
                          <a:endParaRPr lang="en-US" sz="1900" dirty="0"/>
                        </a:p>
                      </a:txBody>
                      <a:tcPr marL="11002" marR="11002" marT="11002" marB="0" anchor="b">
                        <a:lnL w="12700" cap="flat" cmpd="sng" algn="ctr">
                          <a:noFill/>
                          <a:prstDash val="solid"/>
                          <a:round/>
                          <a:headEnd type="none" w="med" len="med"/>
                          <a:tailEnd type="none" w="med" len="med"/>
                        </a:lnL>
                      </a:tcPr>
                    </a:tc>
                    <a:tc>
                      <a:txBody>
                        <a:bodyPr/>
                        <a:lstStyle/>
                        <a:p>
                          <a:pPr algn="ctr"/>
                          <a14:m>
                            <m:oMathPara xmlns:m="http://schemas.openxmlformats.org/officeDocument/2006/math">
                              <m:oMathParaPr>
                                <m:jc m:val="centerGroup"/>
                              </m:oMathParaPr>
                              <m:oMath xmlns:m="http://schemas.openxmlformats.org/officeDocument/2006/math">
                                <m:r>
                                  <a:rPr lang="en-US" sz="1900" b="0" i="1" u="none" strike="noStrike" kern="1200" dirty="0" smtClean="0">
                                    <a:solidFill>
                                      <a:srgbClr val="7030A0"/>
                                    </a:solidFill>
                                    <a:effectLst/>
                                    <a:latin typeface="Cambria Math" panose="02040503050406030204" pitchFamily="18" charset="0"/>
                                    <a:ea typeface="+mn-ea"/>
                                    <a:cs typeface="+mn-cs"/>
                                  </a:rPr>
                                  <m:t>1.26</m:t>
                                </m:r>
                                <m:r>
                                  <a:rPr lang="en-US" sz="1900" b="0" i="1" u="none" strike="noStrike" kern="1200" dirty="0" smtClean="0">
                                    <a:solidFill>
                                      <a:srgbClr val="7030A0"/>
                                    </a:solidFill>
                                    <a:effectLst/>
                                    <a:latin typeface="Cambria Math" panose="02040503050406030204" pitchFamily="18" charset="0"/>
                                    <a:ea typeface="Cambria Math" panose="02040503050406030204" pitchFamily="18" charset="0"/>
                                    <a:cs typeface="+mn-cs"/>
                                  </a:rPr>
                                  <m:t>×</m:t>
                                </m:r>
                                <m:sSup>
                                  <m:sSupPr>
                                    <m:ctrlPr>
                                      <a:rPr lang="en-US" sz="1900" b="0" i="1" u="none" strike="noStrike" kern="1200" dirty="0" smtClean="0">
                                        <a:solidFill>
                                          <a:srgbClr val="7030A0"/>
                                        </a:solidFill>
                                        <a:effectLst/>
                                        <a:latin typeface="Cambria Math" panose="02040503050406030204" pitchFamily="18" charset="0"/>
                                        <a:ea typeface="Cambria Math" panose="02040503050406030204" pitchFamily="18" charset="0"/>
                                        <a:cs typeface="+mn-cs"/>
                                      </a:rPr>
                                    </m:ctrlPr>
                                  </m:sSupPr>
                                  <m:e>
                                    <m:r>
                                      <a:rPr lang="en-US" sz="1900" b="0" i="1" u="none" strike="noStrike" kern="1200" dirty="0" smtClean="0">
                                        <a:solidFill>
                                          <a:srgbClr val="7030A0"/>
                                        </a:solidFill>
                                        <a:effectLst/>
                                        <a:latin typeface="Cambria Math" panose="02040503050406030204" pitchFamily="18" charset="0"/>
                                        <a:ea typeface="Cambria Math" panose="02040503050406030204" pitchFamily="18" charset="0"/>
                                        <a:cs typeface="+mn-cs"/>
                                      </a:rPr>
                                      <m:t>10</m:t>
                                    </m:r>
                                  </m:e>
                                  <m:sup>
                                    <m:r>
                                      <a:rPr lang="en-US" sz="1900" b="0" i="1" u="none" strike="noStrike" kern="1200" dirty="0" smtClean="0">
                                        <a:solidFill>
                                          <a:srgbClr val="7030A0"/>
                                        </a:solidFill>
                                        <a:effectLst/>
                                        <a:latin typeface="Cambria Math" panose="02040503050406030204" pitchFamily="18" charset="0"/>
                                        <a:ea typeface="Cambria Math" panose="02040503050406030204" pitchFamily="18" charset="0"/>
                                        <a:cs typeface="+mn-cs"/>
                                      </a:rPr>
                                      <m:t>5</m:t>
                                    </m:r>
                                  </m:sup>
                                </m:sSup>
                              </m:oMath>
                            </m:oMathPara>
                          </a14:m>
                          <a:endParaRPr lang="en-US" sz="1900" dirty="0">
                            <a:solidFill>
                              <a:srgbClr val="7030A0"/>
                            </a:solidFill>
                          </a:endParaRPr>
                        </a:p>
                      </a:txBody>
                      <a:tcPr marL="11002" marR="11002" marT="11002" marB="0" anchor="b"/>
                    </a:tc>
                    <a:extLst>
                      <a:ext uri="{0D108BD9-81ED-4DB2-BD59-A6C34878D82A}">
                        <a16:rowId xmlns:a16="http://schemas.microsoft.com/office/drawing/2014/main" val="2252438060"/>
                      </a:ext>
                    </a:extLst>
                  </a:tr>
                  <a:tr h="300562">
                    <a:tc>
                      <a:txBody>
                        <a:bodyPr/>
                        <a:lstStyle/>
                        <a:p>
                          <a:pPr algn="ctr" fontAlgn="b"/>
                          <a:r>
                            <a:rPr lang="en-US" sz="1900" b="0" i="0" u="none" strike="noStrike" kern="1200" dirty="0">
                              <a:solidFill>
                                <a:srgbClr val="000000"/>
                              </a:solidFill>
                              <a:effectLst/>
                              <a:latin typeface="Calibri" panose="020F0502020204030204" pitchFamily="34" charset="0"/>
                              <a:ea typeface="+mn-ea"/>
                              <a:cs typeface="+mn-cs"/>
                            </a:rPr>
                            <a:t>FLOPS</a:t>
                          </a:r>
                        </a:p>
                      </a:txBody>
                      <a:tcPr marL="11002" marR="11002" marT="11002" marB="0" anchor="b">
                        <a:lnR w="12700" cap="flat" cmpd="sng" algn="ctr">
                          <a:noFill/>
                          <a:prstDash val="solid"/>
                          <a:round/>
                          <a:headEnd type="none" w="med" len="med"/>
                          <a:tailEnd type="none" w="med" len="med"/>
                        </a:lnR>
                      </a:tcPr>
                    </a:tc>
                    <a:tc>
                      <a:txBody>
                        <a:bodyPr/>
                        <a:lstStyle/>
                        <a:p>
                          <a:pPr algn="ctr"/>
                          <a14:m>
                            <m:oMathPara xmlns:m="http://schemas.openxmlformats.org/officeDocument/2006/math">
                              <m:oMathParaPr>
                                <m:jc m:val="centerGroup"/>
                              </m:oMathParaPr>
                              <m:oMath xmlns:m="http://schemas.openxmlformats.org/officeDocument/2006/math">
                                <m:r>
                                  <a:rPr lang="en-US" sz="1900" b="0" i="1" u="none" strike="noStrike" kern="1200" dirty="0" smtClean="0">
                                    <a:solidFill>
                                      <a:srgbClr val="000000"/>
                                    </a:solidFill>
                                    <a:effectLst/>
                                    <a:latin typeface="Cambria Math" panose="02040503050406030204" pitchFamily="18" charset="0"/>
                                    <a:ea typeface="+mn-ea"/>
                                    <a:cs typeface="+mn-cs"/>
                                  </a:rPr>
                                  <m:t>1.11</m:t>
                                </m:r>
                                <m:r>
                                  <a:rPr lang="en-US" sz="1900" b="0" i="1" u="none" strike="noStrike" kern="1200" dirty="0" smtClean="0">
                                    <a:solidFill>
                                      <a:srgbClr val="000000"/>
                                    </a:solidFill>
                                    <a:effectLst/>
                                    <a:latin typeface="Cambria Math" panose="02040503050406030204" pitchFamily="18" charset="0"/>
                                    <a:ea typeface="Cambria Math" panose="02040503050406030204" pitchFamily="18" charset="0"/>
                                    <a:cs typeface="+mn-cs"/>
                                  </a:rPr>
                                  <m:t>×</m:t>
                                </m:r>
                                <m:sSup>
                                  <m:sSupPr>
                                    <m:ctrlPr>
                                      <a:rPr lang="en-US" sz="1900" b="0" i="1" u="none" strike="noStrike" kern="1200" dirty="0" smtClean="0">
                                        <a:solidFill>
                                          <a:srgbClr val="000000"/>
                                        </a:solidFill>
                                        <a:effectLst/>
                                        <a:latin typeface="Cambria Math" panose="02040503050406030204" pitchFamily="18" charset="0"/>
                                        <a:ea typeface="Cambria Math" panose="02040503050406030204" pitchFamily="18" charset="0"/>
                                        <a:cs typeface="+mn-cs"/>
                                      </a:rPr>
                                    </m:ctrlPr>
                                  </m:sSupPr>
                                  <m:e>
                                    <m:r>
                                      <a:rPr lang="en-US" sz="1900" b="0" i="1" u="none" strike="noStrike" kern="1200" dirty="0" smtClean="0">
                                        <a:solidFill>
                                          <a:srgbClr val="000000"/>
                                        </a:solidFill>
                                        <a:effectLst/>
                                        <a:latin typeface="Cambria Math" panose="02040503050406030204" pitchFamily="18" charset="0"/>
                                        <a:ea typeface="Cambria Math" panose="02040503050406030204" pitchFamily="18" charset="0"/>
                                        <a:cs typeface="+mn-cs"/>
                                      </a:rPr>
                                      <m:t>10</m:t>
                                    </m:r>
                                  </m:e>
                                  <m:sup>
                                    <m:r>
                                      <a:rPr lang="en-US" sz="1900" b="0" i="1" u="none" strike="noStrike" kern="1200" dirty="0" smtClean="0">
                                        <a:solidFill>
                                          <a:srgbClr val="000000"/>
                                        </a:solidFill>
                                        <a:effectLst/>
                                        <a:latin typeface="Cambria Math" panose="02040503050406030204" pitchFamily="18" charset="0"/>
                                        <a:ea typeface="Cambria Math" panose="02040503050406030204" pitchFamily="18" charset="0"/>
                                        <a:cs typeface="+mn-cs"/>
                                      </a:rPr>
                                      <m:t>8</m:t>
                                    </m:r>
                                  </m:sup>
                                </m:sSup>
                              </m:oMath>
                            </m:oMathPara>
                          </a14:m>
                          <a:endParaRPr lang="en-US" sz="1900" dirty="0"/>
                        </a:p>
                      </a:txBody>
                      <a:tcPr marL="11002" marR="11002" marT="11002" marB="0" anchor="b">
                        <a:lnL w="12700" cap="flat" cmpd="sng" algn="ctr">
                          <a:noFill/>
                          <a:prstDash val="solid"/>
                          <a:round/>
                          <a:headEnd type="none" w="med" len="med"/>
                          <a:tailEnd type="none" w="med" len="med"/>
                        </a:lnL>
                      </a:tcPr>
                    </a:tc>
                    <a:tc>
                      <a:txBody>
                        <a:bodyPr/>
                        <a:lstStyle/>
                        <a:p>
                          <a:pPr algn="ctr"/>
                          <a:r>
                            <a:rPr lang="en-US" sz="2000" dirty="0">
                              <a:solidFill>
                                <a:srgbClr val="7030A0"/>
                              </a:solidFill>
                            </a:rPr>
                            <a:t> </a:t>
                          </a:r>
                          <a14:m>
                            <m:oMath xmlns:m="http://schemas.openxmlformats.org/officeDocument/2006/math">
                              <m:r>
                                <a:rPr lang="en-US" sz="1900" b="0" i="1" u="none" strike="noStrike" kern="1200" dirty="0" smtClean="0">
                                  <a:solidFill>
                                    <a:srgbClr val="7030A0"/>
                                  </a:solidFill>
                                  <a:effectLst/>
                                  <a:latin typeface="Cambria Math" panose="02040503050406030204" pitchFamily="18" charset="0"/>
                                  <a:ea typeface="+mn-ea"/>
                                  <a:cs typeface="+mn-cs"/>
                                </a:rPr>
                                <m:t>1.12</m:t>
                              </m:r>
                              <m:r>
                                <a:rPr lang="en-US" sz="1900" b="0" i="1" u="none" strike="noStrike" kern="1200" dirty="0" smtClean="0">
                                  <a:solidFill>
                                    <a:srgbClr val="7030A0"/>
                                  </a:solidFill>
                                  <a:effectLst/>
                                  <a:latin typeface="Cambria Math" panose="02040503050406030204" pitchFamily="18" charset="0"/>
                                  <a:ea typeface="Cambria Math" panose="02040503050406030204" pitchFamily="18" charset="0"/>
                                  <a:cs typeface="+mn-cs"/>
                                </a:rPr>
                                <m:t>×</m:t>
                              </m:r>
                              <m:sSup>
                                <m:sSupPr>
                                  <m:ctrlPr>
                                    <a:rPr lang="en-US" sz="1900" b="0" i="1" u="none" strike="noStrike" kern="1200" dirty="0" smtClean="0">
                                      <a:solidFill>
                                        <a:srgbClr val="7030A0"/>
                                      </a:solidFill>
                                      <a:effectLst/>
                                      <a:latin typeface="Cambria Math" panose="02040503050406030204" pitchFamily="18" charset="0"/>
                                      <a:ea typeface="Cambria Math" panose="02040503050406030204" pitchFamily="18" charset="0"/>
                                      <a:cs typeface="+mn-cs"/>
                                    </a:rPr>
                                  </m:ctrlPr>
                                </m:sSupPr>
                                <m:e>
                                  <m:r>
                                    <a:rPr lang="en-US" sz="1900" b="0" i="1" u="none" strike="noStrike" kern="1200" dirty="0" smtClean="0">
                                      <a:solidFill>
                                        <a:srgbClr val="7030A0"/>
                                      </a:solidFill>
                                      <a:effectLst/>
                                      <a:latin typeface="Cambria Math" panose="02040503050406030204" pitchFamily="18" charset="0"/>
                                      <a:ea typeface="Cambria Math" panose="02040503050406030204" pitchFamily="18" charset="0"/>
                                      <a:cs typeface="+mn-cs"/>
                                    </a:rPr>
                                    <m:t>10</m:t>
                                  </m:r>
                                </m:e>
                                <m:sup>
                                  <m:r>
                                    <a:rPr lang="en-US" sz="1900" b="0" i="1" u="none" strike="noStrike" kern="1200" dirty="0" smtClean="0">
                                      <a:solidFill>
                                        <a:srgbClr val="7030A0"/>
                                      </a:solidFill>
                                      <a:effectLst/>
                                      <a:latin typeface="Cambria Math" panose="02040503050406030204" pitchFamily="18" charset="0"/>
                                      <a:ea typeface="Cambria Math" panose="02040503050406030204" pitchFamily="18" charset="0"/>
                                      <a:cs typeface="+mn-cs"/>
                                    </a:rPr>
                                    <m:t>8</m:t>
                                  </m:r>
                                </m:sup>
                              </m:sSup>
                            </m:oMath>
                          </a14:m>
                          <a:endParaRPr lang="en-US" sz="1900" dirty="0">
                            <a:solidFill>
                              <a:srgbClr val="7030A0"/>
                            </a:solidFill>
                          </a:endParaRPr>
                        </a:p>
                      </a:txBody>
                      <a:tcPr marL="11002" marR="11002" marT="11002" marB="0" anchor="b"/>
                    </a:tc>
                    <a:extLst>
                      <a:ext uri="{0D108BD9-81ED-4DB2-BD59-A6C34878D82A}">
                        <a16:rowId xmlns:a16="http://schemas.microsoft.com/office/drawing/2014/main" val="2274823727"/>
                      </a:ext>
                    </a:extLst>
                  </a:tr>
                </a:tbl>
              </a:graphicData>
            </a:graphic>
          </p:graphicFrame>
        </mc:Choice>
        <mc:Fallback xmlns="">
          <p:graphicFrame>
            <p:nvGraphicFramePr>
              <p:cNvPr id="5" name="Table 4">
                <a:extLst>
                  <a:ext uri="{FF2B5EF4-FFF2-40B4-BE49-F238E27FC236}">
                    <a16:creationId xmlns:a16="http://schemas.microsoft.com/office/drawing/2014/main" id="{1532B4E7-5996-4474-B435-49BA9B42871C}"/>
                  </a:ext>
                </a:extLst>
              </p:cNvPr>
              <p:cNvGraphicFramePr>
                <a:graphicFrameLocks noGrp="1"/>
              </p:cNvGraphicFramePr>
              <p:nvPr>
                <p:extLst>
                  <p:ext uri="{D42A27DB-BD31-4B8C-83A1-F6EECF244321}">
                    <p14:modId xmlns:p14="http://schemas.microsoft.com/office/powerpoint/2010/main" val="3056051348"/>
                  </p:ext>
                </p:extLst>
              </p:nvPr>
            </p:nvGraphicFramePr>
            <p:xfrm>
              <a:off x="2941636" y="4527563"/>
              <a:ext cx="7315201" cy="1225028"/>
            </p:xfrm>
            <a:graphic>
              <a:graphicData uri="http://schemas.openxmlformats.org/drawingml/2006/table">
                <a:tbl>
                  <a:tblPr firstRow="1" firstCol="1">
                    <a:tableStyleId>{9D7B26C5-4107-4FEC-AEDC-1716B250A1EF}</a:tableStyleId>
                  </a:tblPr>
                  <a:tblGrid>
                    <a:gridCol w="1828799">
                      <a:extLst>
                        <a:ext uri="{9D8B030D-6E8A-4147-A177-3AD203B41FA5}">
                          <a16:colId xmlns:a16="http://schemas.microsoft.com/office/drawing/2014/main" val="3908990729"/>
                        </a:ext>
                      </a:extLst>
                    </a:gridCol>
                    <a:gridCol w="2743200">
                      <a:extLst>
                        <a:ext uri="{9D8B030D-6E8A-4147-A177-3AD203B41FA5}">
                          <a16:colId xmlns:a16="http://schemas.microsoft.com/office/drawing/2014/main" val="488516570"/>
                        </a:ext>
                      </a:extLst>
                    </a:gridCol>
                    <a:gridCol w="2743202">
                      <a:extLst>
                        <a:ext uri="{9D8B030D-6E8A-4147-A177-3AD203B41FA5}">
                          <a16:colId xmlns:a16="http://schemas.microsoft.com/office/drawing/2014/main" val="1027208522"/>
                        </a:ext>
                      </a:extLst>
                    </a:gridCol>
                  </a:tblGrid>
                  <a:tr h="304800">
                    <a:tc>
                      <a:txBody>
                        <a:bodyPr/>
                        <a:lstStyle/>
                        <a:p>
                          <a:pPr marL="0" marR="0" lvl="0" indent="0" algn="ctr" defTabSz="932742" rtl="0" eaLnBrk="1" fontAlgn="b" latinLnBrk="0" hangingPunct="1">
                            <a:lnSpc>
                              <a:spcPct val="100000"/>
                            </a:lnSpc>
                            <a:spcBef>
                              <a:spcPts val="0"/>
                            </a:spcBef>
                            <a:spcAft>
                              <a:spcPts val="0"/>
                            </a:spcAft>
                            <a:buClrTx/>
                            <a:buSzTx/>
                            <a:buFontTx/>
                            <a:buNone/>
                            <a:tabLst/>
                            <a:defRPr/>
                          </a:pPr>
                          <a:endParaRPr lang="en-US" sz="1900" b="1" i="0" u="none" strike="noStrike" kern="1200" dirty="0">
                            <a:solidFill>
                              <a:srgbClr val="000000"/>
                            </a:solidFill>
                            <a:effectLst/>
                            <a:latin typeface="Calibri" panose="020F0502020204030204" pitchFamily="34" charset="0"/>
                            <a:ea typeface="+mn-ea"/>
                            <a:cs typeface="+mn-cs"/>
                          </a:endParaRPr>
                        </a:p>
                      </a:txBody>
                      <a:tcPr marL="11002" marR="11002" marT="11002" marB="0" anchor="b">
                        <a:lnR w="12700" cap="flat" cmpd="sng" algn="ctr">
                          <a:noFill/>
                          <a:prstDash val="solid"/>
                          <a:round/>
                          <a:headEnd type="none" w="med" len="med"/>
                          <a:tailEnd type="none" w="med" len="med"/>
                        </a:lnR>
                      </a:tcPr>
                    </a:tc>
                    <a:tc>
                      <a:txBody>
                        <a:bodyPr/>
                        <a:lstStyle/>
                        <a:p>
                          <a:pPr marL="0" algn="ctr" defTabSz="932742" rtl="0" eaLnBrk="1" fontAlgn="b" latinLnBrk="0" hangingPunct="1"/>
                          <a:r>
                            <a:rPr lang="en-US" sz="1900" b="1" i="0" u="none" strike="noStrike" kern="1200" dirty="0" err="1">
                              <a:solidFill>
                                <a:srgbClr val="000000"/>
                              </a:solidFill>
                              <a:effectLst/>
                              <a:latin typeface="Calibri" panose="020F0502020204030204" pitchFamily="34" charset="0"/>
                              <a:ea typeface="+mn-ea"/>
                              <a:cs typeface="+mn-cs"/>
                            </a:rPr>
                            <a:t>Xception</a:t>
                          </a:r>
                          <a:endParaRPr lang="en-US" sz="1900" b="1" i="0" u="none" strike="noStrike" kern="1200" dirty="0">
                            <a:solidFill>
                              <a:srgbClr val="000000"/>
                            </a:solidFill>
                            <a:effectLst/>
                            <a:latin typeface="Calibri" panose="020F0502020204030204" pitchFamily="34" charset="0"/>
                            <a:ea typeface="+mn-ea"/>
                            <a:cs typeface="+mn-cs"/>
                          </a:endParaRPr>
                        </a:p>
                      </a:txBody>
                      <a:tcPr marL="11002" marR="11002" marT="11002" marB="0" anchor="b">
                        <a:lnL w="12700" cap="flat" cmpd="sng" algn="ctr">
                          <a:noFill/>
                          <a:prstDash val="solid"/>
                          <a:round/>
                          <a:headEnd type="none" w="med" len="med"/>
                          <a:tailEnd type="none" w="med" len="med"/>
                        </a:lnL>
                      </a:tcPr>
                    </a:tc>
                    <a:tc>
                      <a:txBody>
                        <a:bodyPr/>
                        <a:lstStyle/>
                        <a:p>
                          <a:pPr marL="0" algn="ctr" defTabSz="932742" rtl="0" eaLnBrk="1" fontAlgn="b" latinLnBrk="0" hangingPunct="1"/>
                          <a:r>
                            <a:rPr lang="en-US" sz="1900" b="1" i="0" u="none" strike="noStrike" kern="1200" dirty="0">
                              <a:solidFill>
                                <a:srgbClr val="7030A0"/>
                              </a:solidFill>
                              <a:effectLst/>
                              <a:latin typeface="Calibri" panose="020F0502020204030204" pitchFamily="34" charset="0"/>
                              <a:ea typeface="+mn-ea"/>
                              <a:cs typeface="+mn-cs"/>
                            </a:rPr>
                            <a:t>Our approach</a:t>
                          </a:r>
                        </a:p>
                      </a:txBody>
                      <a:tcPr marL="11002" marR="11002" marT="11002" marB="0" anchor="b"/>
                    </a:tc>
                    <a:extLst>
                      <a:ext uri="{0D108BD9-81ED-4DB2-BD59-A6C34878D82A}">
                        <a16:rowId xmlns:a16="http://schemas.microsoft.com/office/drawing/2014/main" val="3304990015"/>
                      </a:ext>
                    </a:extLst>
                  </a:tr>
                  <a:tr h="300562">
                    <a:tc>
                      <a:txBody>
                        <a:bodyPr/>
                        <a:lstStyle/>
                        <a:p>
                          <a:pPr algn="ctr" fontAlgn="b"/>
                          <a:r>
                            <a:rPr lang="en-US" sz="1900" b="0" i="0" u="none" strike="noStrike" kern="1200" dirty="0">
                              <a:solidFill>
                                <a:srgbClr val="000000"/>
                              </a:solidFill>
                              <a:effectLst/>
                              <a:latin typeface="Calibri" panose="020F0502020204030204" pitchFamily="34" charset="0"/>
                              <a:ea typeface="+mn-ea"/>
                              <a:cs typeface="+mn-cs"/>
                            </a:rPr>
                            <a:t>testing error</a:t>
                          </a:r>
                        </a:p>
                      </a:txBody>
                      <a:tcPr marL="11002" marR="11002" marT="11002" marB="0" anchor="b">
                        <a:lnR w="12700" cap="flat" cmpd="sng" algn="ctr">
                          <a:noFill/>
                          <a:prstDash val="solid"/>
                          <a:round/>
                          <a:headEnd type="none" w="med" len="med"/>
                          <a:tailEnd type="none" w="med" len="med"/>
                        </a:lnR>
                      </a:tcPr>
                    </a:tc>
                    <a:tc>
                      <a:txBody>
                        <a:bodyPr/>
                        <a:lstStyle/>
                        <a:p>
                          <a:endParaRPr lang="en-US"/>
                        </a:p>
                      </a:txBody>
                      <a:tcPr marL="11002" marR="11002" marT="11002" marB="0" anchor="b">
                        <a:lnL w="12700" cap="flat" cmpd="sng" algn="ctr">
                          <a:noFill/>
                          <a:prstDash val="solid"/>
                          <a:round/>
                          <a:headEnd type="none" w="med" len="med"/>
                          <a:tailEnd type="none" w="med" len="med"/>
                        </a:lnL>
                        <a:blipFill>
                          <a:blip r:embed="rId4"/>
                          <a:stretch>
                            <a:fillRect l="-66519" t="-118000" r="-100000" b="-254000"/>
                          </a:stretch>
                        </a:blipFill>
                      </a:tcPr>
                    </a:tc>
                    <a:tc>
                      <a:txBody>
                        <a:bodyPr/>
                        <a:lstStyle/>
                        <a:p>
                          <a:endParaRPr lang="en-US"/>
                        </a:p>
                      </a:txBody>
                      <a:tcPr marL="11002" marR="11002" marT="11002" marB="0" anchor="b">
                        <a:blipFill>
                          <a:blip r:embed="rId4"/>
                          <a:stretch>
                            <a:fillRect l="-166889" t="-118000" r="-222" b="-254000"/>
                          </a:stretch>
                        </a:blipFill>
                      </a:tcPr>
                    </a:tc>
                    <a:extLst>
                      <a:ext uri="{0D108BD9-81ED-4DB2-BD59-A6C34878D82A}">
                        <a16:rowId xmlns:a16="http://schemas.microsoft.com/office/drawing/2014/main" val="3877857306"/>
                      </a:ext>
                    </a:extLst>
                  </a:tr>
                  <a:tr h="303864">
                    <a:tc>
                      <a:txBody>
                        <a:bodyPr/>
                        <a:lstStyle/>
                        <a:p>
                          <a:pPr algn="ctr" fontAlgn="b"/>
                          <a:r>
                            <a:rPr lang="en-US" sz="1900" b="0" i="0" u="none" strike="noStrike" kern="1200" dirty="0">
                              <a:solidFill>
                                <a:srgbClr val="000000"/>
                              </a:solidFill>
                              <a:effectLst/>
                              <a:latin typeface="Calibri" panose="020F0502020204030204" pitchFamily="34" charset="0"/>
                              <a:ea typeface="+mn-ea"/>
                              <a:cs typeface="+mn-cs"/>
                            </a:rPr>
                            <a:t>#</a:t>
                          </a:r>
                          <a:r>
                            <a:rPr lang="en-US" sz="1900" b="0" i="0" u="none" strike="noStrike" kern="1200" dirty="0" err="1">
                              <a:solidFill>
                                <a:srgbClr val="000000"/>
                              </a:solidFill>
                              <a:effectLst/>
                              <a:latin typeface="Calibri" panose="020F0502020204030204" pitchFamily="34" charset="0"/>
                              <a:ea typeface="+mn-ea"/>
                              <a:cs typeface="+mn-cs"/>
                            </a:rPr>
                            <a:t>params</a:t>
                          </a:r>
                          <a:endParaRPr lang="en-US" sz="1900" b="0" i="0" u="none" strike="noStrike" kern="1200" dirty="0">
                            <a:solidFill>
                              <a:srgbClr val="000000"/>
                            </a:solidFill>
                            <a:effectLst/>
                            <a:latin typeface="Calibri" panose="020F0502020204030204" pitchFamily="34" charset="0"/>
                            <a:ea typeface="+mn-ea"/>
                            <a:cs typeface="+mn-cs"/>
                          </a:endParaRPr>
                        </a:p>
                      </a:txBody>
                      <a:tcPr marL="11002" marR="11002" marT="11002" marB="0" anchor="b">
                        <a:lnR w="12700" cap="flat" cmpd="sng" algn="ctr">
                          <a:noFill/>
                          <a:prstDash val="solid"/>
                          <a:round/>
                          <a:headEnd type="none" w="med" len="med"/>
                          <a:tailEnd type="none" w="med" len="med"/>
                        </a:lnR>
                      </a:tcPr>
                    </a:tc>
                    <a:tc>
                      <a:txBody>
                        <a:bodyPr/>
                        <a:lstStyle/>
                        <a:p>
                          <a:endParaRPr lang="en-US"/>
                        </a:p>
                      </a:txBody>
                      <a:tcPr marL="11002" marR="11002" marT="11002" marB="0" anchor="b">
                        <a:lnL w="12700" cap="flat" cmpd="sng" algn="ctr">
                          <a:noFill/>
                          <a:prstDash val="solid"/>
                          <a:round/>
                          <a:headEnd type="none" w="med" len="med"/>
                          <a:tailEnd type="none" w="med" len="med"/>
                        </a:lnL>
                        <a:blipFill>
                          <a:blip r:embed="rId4"/>
                          <a:stretch>
                            <a:fillRect l="-66519" t="-218000" r="-100000" b="-154000"/>
                          </a:stretch>
                        </a:blipFill>
                      </a:tcPr>
                    </a:tc>
                    <a:tc>
                      <a:txBody>
                        <a:bodyPr/>
                        <a:lstStyle/>
                        <a:p>
                          <a:endParaRPr lang="en-US"/>
                        </a:p>
                      </a:txBody>
                      <a:tcPr marL="11002" marR="11002" marT="11002" marB="0" anchor="b">
                        <a:blipFill>
                          <a:blip r:embed="rId4"/>
                          <a:stretch>
                            <a:fillRect l="-166889" t="-218000" r="-222" b="-154000"/>
                          </a:stretch>
                        </a:blipFill>
                      </a:tcPr>
                    </a:tc>
                    <a:extLst>
                      <a:ext uri="{0D108BD9-81ED-4DB2-BD59-A6C34878D82A}">
                        <a16:rowId xmlns:a16="http://schemas.microsoft.com/office/drawing/2014/main" val="2252438060"/>
                      </a:ext>
                    </a:extLst>
                  </a:tr>
                  <a:tr h="315802">
                    <a:tc>
                      <a:txBody>
                        <a:bodyPr/>
                        <a:lstStyle/>
                        <a:p>
                          <a:pPr algn="ctr" fontAlgn="b"/>
                          <a:r>
                            <a:rPr lang="en-US" sz="1900" b="0" i="0" u="none" strike="noStrike" kern="1200" dirty="0">
                              <a:solidFill>
                                <a:srgbClr val="000000"/>
                              </a:solidFill>
                              <a:effectLst/>
                              <a:latin typeface="Calibri" panose="020F0502020204030204" pitchFamily="34" charset="0"/>
                              <a:ea typeface="+mn-ea"/>
                              <a:cs typeface="+mn-cs"/>
                            </a:rPr>
                            <a:t>FLOPS</a:t>
                          </a:r>
                        </a:p>
                      </a:txBody>
                      <a:tcPr marL="11002" marR="11002" marT="11002" marB="0" anchor="b">
                        <a:lnR w="12700" cap="flat" cmpd="sng" algn="ctr">
                          <a:noFill/>
                          <a:prstDash val="solid"/>
                          <a:round/>
                          <a:headEnd type="none" w="med" len="med"/>
                          <a:tailEnd type="none" w="med" len="med"/>
                        </a:lnR>
                      </a:tcPr>
                    </a:tc>
                    <a:tc>
                      <a:txBody>
                        <a:bodyPr/>
                        <a:lstStyle/>
                        <a:p>
                          <a:endParaRPr lang="en-US"/>
                        </a:p>
                      </a:txBody>
                      <a:tcPr marL="11002" marR="11002" marT="11002" marB="0" anchor="b">
                        <a:lnL w="12700" cap="flat" cmpd="sng" algn="ctr">
                          <a:noFill/>
                          <a:prstDash val="solid"/>
                          <a:round/>
                          <a:headEnd type="none" w="med" len="med"/>
                          <a:tailEnd type="none" w="med" len="med"/>
                        </a:lnL>
                        <a:blipFill>
                          <a:blip r:embed="rId4"/>
                          <a:stretch>
                            <a:fillRect l="-66519" t="-305769" r="-100000" b="-48077"/>
                          </a:stretch>
                        </a:blipFill>
                      </a:tcPr>
                    </a:tc>
                    <a:tc>
                      <a:txBody>
                        <a:bodyPr/>
                        <a:lstStyle/>
                        <a:p>
                          <a:endParaRPr lang="en-US"/>
                        </a:p>
                      </a:txBody>
                      <a:tcPr marL="11002" marR="11002" marT="11002" marB="0" anchor="b">
                        <a:blipFill>
                          <a:blip r:embed="rId4"/>
                          <a:stretch>
                            <a:fillRect l="-166889" t="-305769" r="-222" b="-48077"/>
                          </a:stretch>
                        </a:blipFill>
                      </a:tcPr>
                    </a:tc>
                    <a:extLst>
                      <a:ext uri="{0D108BD9-81ED-4DB2-BD59-A6C34878D82A}">
                        <a16:rowId xmlns:a16="http://schemas.microsoft.com/office/drawing/2014/main" val="2274823727"/>
                      </a:ext>
                    </a:extLst>
                  </a:tr>
                </a:tbl>
              </a:graphicData>
            </a:graphic>
          </p:graphicFrame>
        </mc:Fallback>
      </mc:AlternateContent>
      <p:sp>
        <p:nvSpPr>
          <p:cNvPr id="2" name="TextBox 1">
            <a:extLst>
              <a:ext uri="{FF2B5EF4-FFF2-40B4-BE49-F238E27FC236}">
                <a16:creationId xmlns:a16="http://schemas.microsoft.com/office/drawing/2014/main" id="{9EC4B812-8D24-460A-85C1-47A0447F80CC}"/>
              </a:ext>
            </a:extLst>
          </p:cNvPr>
          <p:cNvSpPr txBox="1"/>
          <p:nvPr/>
        </p:nvSpPr>
        <p:spPr>
          <a:xfrm>
            <a:off x="2941636" y="1705598"/>
            <a:ext cx="7315201" cy="572464"/>
          </a:xfrm>
          <a:prstGeom prst="rect">
            <a:avLst/>
          </a:prstGeom>
          <a:noFill/>
        </p:spPr>
        <p:txBody>
          <a:bodyPr wrap="square" lIns="182880" tIns="146304" rIns="182880" bIns="146304" rtlCol="0">
            <a:spAutoFit/>
          </a:bodyPr>
          <a:lstStyle/>
          <a:p>
            <a:pPr algn="ctr">
              <a:lnSpc>
                <a:spcPct val="90000"/>
              </a:lnSpc>
              <a:spcAft>
                <a:spcPts val="600"/>
              </a:spcAft>
            </a:pPr>
            <a:r>
              <a:rPr lang="en-US" sz="2000" dirty="0">
                <a:gradFill>
                  <a:gsLst>
                    <a:gs pos="2917">
                      <a:schemeClr val="tx1"/>
                    </a:gs>
                    <a:gs pos="30000">
                      <a:schemeClr val="tx1"/>
                    </a:gs>
                  </a:gsLst>
                  <a:lin ang="5400000" scaled="0"/>
                </a:gradFill>
              </a:rPr>
              <a:t>CIFAR-100, Small network</a:t>
            </a:r>
          </a:p>
        </p:txBody>
      </p:sp>
      <p:sp>
        <p:nvSpPr>
          <p:cNvPr id="8" name="TextBox 7">
            <a:extLst>
              <a:ext uri="{FF2B5EF4-FFF2-40B4-BE49-F238E27FC236}">
                <a16:creationId xmlns:a16="http://schemas.microsoft.com/office/drawing/2014/main" id="{E2B2E7D2-2A67-46BC-8AC8-6B74EBF6BA4D}"/>
              </a:ext>
            </a:extLst>
          </p:cNvPr>
          <p:cNvSpPr txBox="1"/>
          <p:nvPr/>
        </p:nvSpPr>
        <p:spPr>
          <a:xfrm>
            <a:off x="2941636" y="4070363"/>
            <a:ext cx="7315201" cy="572464"/>
          </a:xfrm>
          <a:prstGeom prst="rect">
            <a:avLst/>
          </a:prstGeom>
          <a:noFill/>
        </p:spPr>
        <p:txBody>
          <a:bodyPr wrap="square" lIns="182880" tIns="146304" rIns="182880" bIns="146304" rtlCol="0">
            <a:spAutoFit/>
          </a:bodyPr>
          <a:lstStyle/>
          <a:p>
            <a:pPr algn="ctr">
              <a:lnSpc>
                <a:spcPct val="90000"/>
              </a:lnSpc>
              <a:spcAft>
                <a:spcPts val="600"/>
              </a:spcAft>
            </a:pPr>
            <a:r>
              <a:rPr lang="en-US" sz="2000" dirty="0">
                <a:gradFill>
                  <a:gsLst>
                    <a:gs pos="2917">
                      <a:schemeClr val="tx1"/>
                    </a:gs>
                    <a:gs pos="30000">
                      <a:schemeClr val="tx1"/>
                    </a:gs>
                  </a:gsLst>
                  <a:lin ang="5400000" scaled="0"/>
                </a:gradFill>
              </a:rPr>
              <a:t>CIFAR-100, Large network</a:t>
            </a:r>
          </a:p>
        </p:txBody>
      </p:sp>
      <mc:AlternateContent xmlns:mc="http://schemas.openxmlformats.org/markup-compatibility/2006" xmlns:a14="http://schemas.microsoft.com/office/drawing/2010/main">
        <mc:Choice Requires="a14">
          <p:sp>
            <p:nvSpPr>
              <p:cNvPr id="3" name="TextBox 2"/>
              <p:cNvSpPr txBox="1"/>
              <p:nvPr/>
            </p:nvSpPr>
            <p:spPr>
              <a:xfrm>
                <a:off x="10277223" y="2328303"/>
                <a:ext cx="1371599" cy="635559"/>
              </a:xfrm>
              <a:prstGeom prst="rect">
                <a:avLst/>
              </a:prstGeom>
              <a:noFill/>
            </p:spPr>
            <p:txBody>
              <a:bodyPr wrap="square" lIns="182880" tIns="146304" rIns="182880" bIns="146304" rtlCol="0">
                <a:spAutoFit/>
              </a:bodyPr>
              <a:lstStyle/>
              <a:p>
                <a:pPr>
                  <a:lnSpc>
                    <a:spcPct val="90000"/>
                  </a:lnSpc>
                  <a:spcAft>
                    <a:spcPts val="600"/>
                  </a:spcAft>
                </a:pPr>
                <a14:m>
                  <m:oMathPara xmlns:m="http://schemas.openxmlformats.org/officeDocument/2006/math">
                    <m:oMathParaPr>
                      <m:jc m:val="centerGroup"/>
                    </m:oMathParaPr>
                    <m:oMath xmlns:m="http://schemas.openxmlformats.org/officeDocument/2006/math">
                      <m:r>
                        <a:rPr lang="en-US" sz="1900" b="0" i="1" dirty="0" smtClean="0">
                          <a:solidFill>
                            <a:srgbClr val="FF0000"/>
                          </a:solidFill>
                          <a:latin typeface="Cambria Math" panose="02040503050406030204" pitchFamily="18" charset="0"/>
                        </a:rPr>
                        <m:t>−0.8</m:t>
                      </m:r>
                      <m:r>
                        <a:rPr lang="en-US" sz="1900" i="1" dirty="0">
                          <a:solidFill>
                            <a:srgbClr val="FF0000"/>
                          </a:solidFill>
                          <a:latin typeface="Cambria Math" panose="02040503050406030204" pitchFamily="18" charset="0"/>
                        </a:rPr>
                        <m:t>2</m:t>
                      </m:r>
                    </m:oMath>
                  </m:oMathPara>
                </a14:m>
                <a:endParaRPr lang="en-US" sz="1900" dirty="0">
                  <a:solidFill>
                    <a:srgbClr val="FF0000"/>
                  </a:solidFill>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10277223" y="2328303"/>
                <a:ext cx="1371599" cy="635559"/>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10277223" y="4716462"/>
                <a:ext cx="1371599" cy="635559"/>
              </a:xfrm>
              <a:prstGeom prst="rect">
                <a:avLst/>
              </a:prstGeom>
              <a:noFill/>
            </p:spPr>
            <p:txBody>
              <a:bodyPr wrap="square" lIns="182880" tIns="146304" rIns="182880" bIns="146304" rtlCol="0">
                <a:spAutoFit/>
              </a:bodyPr>
              <a:lstStyle/>
              <a:p>
                <a:pPr>
                  <a:lnSpc>
                    <a:spcPct val="90000"/>
                  </a:lnSpc>
                  <a:spcAft>
                    <a:spcPts val="600"/>
                  </a:spcAft>
                </a:pPr>
                <a14:m>
                  <m:oMathPara xmlns:m="http://schemas.openxmlformats.org/officeDocument/2006/math">
                    <m:oMathParaPr>
                      <m:jc m:val="centerGroup"/>
                    </m:oMathParaPr>
                    <m:oMath xmlns:m="http://schemas.openxmlformats.org/officeDocument/2006/math">
                      <m:r>
                        <a:rPr lang="en-US" sz="1900" b="0" i="1" dirty="0" smtClean="0">
                          <a:solidFill>
                            <a:srgbClr val="FF0000"/>
                          </a:solidFill>
                          <a:latin typeface="Cambria Math" panose="02040503050406030204" pitchFamily="18" charset="0"/>
                        </a:rPr>
                        <m:t>−1.00</m:t>
                      </m:r>
                    </m:oMath>
                  </m:oMathPara>
                </a14:m>
                <a:endParaRPr lang="en-US" sz="1900" dirty="0">
                  <a:solidFill>
                    <a:srgbClr val="FF0000"/>
                  </a:solidFill>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10277223" y="4716462"/>
                <a:ext cx="1371599" cy="635559"/>
              </a:xfrm>
              <a:prstGeom prst="rect">
                <a:avLst/>
              </a:prstGeom>
              <a:blipFill>
                <a:blip r:embed="rId6"/>
                <a:stretch>
                  <a:fillRect/>
                </a:stretch>
              </a:blipFill>
            </p:spPr>
            <p:txBody>
              <a:bodyPr/>
              <a:lstStyle/>
              <a:p>
                <a:r>
                  <a:rPr lang="en-US">
                    <a:noFill/>
                  </a:rPr>
                  <a:t> </a:t>
                </a:r>
              </a:p>
            </p:txBody>
          </p:sp>
        </mc:Fallback>
      </mc:AlternateContent>
      <p:sp>
        <p:nvSpPr>
          <p:cNvPr id="6" name="Slide Number Placeholder 5">
            <a:extLst>
              <a:ext uri="{FF2B5EF4-FFF2-40B4-BE49-F238E27FC236}">
                <a16:creationId xmlns:a16="http://schemas.microsoft.com/office/drawing/2014/main" id="{F44FB5F0-35B3-4D10-8EBD-F27BECB974C5}"/>
              </a:ext>
            </a:extLst>
          </p:cNvPr>
          <p:cNvSpPr>
            <a:spLocks noGrp="1"/>
          </p:cNvSpPr>
          <p:nvPr>
            <p:ph type="sldNum" sz="quarter" idx="4"/>
          </p:nvPr>
        </p:nvSpPr>
        <p:spPr/>
        <p:txBody>
          <a:bodyPr/>
          <a:lstStyle/>
          <a:p>
            <a:pPr algn="ctr"/>
            <a:fld id="{1BA29183-7CD2-4C0C-A7F1-D2FD10734D96}" type="slidenum">
              <a:rPr lang="en-US" smtClean="0"/>
              <a:pPr algn="ctr"/>
              <a:t>85</a:t>
            </a:fld>
            <a:endParaRPr lang="en-US" dirty="0"/>
          </a:p>
        </p:txBody>
      </p:sp>
    </p:spTree>
    <p:extLst>
      <p:ext uri="{BB962C8B-B14F-4D97-AF65-F5344CB8AC3E}">
        <p14:creationId xmlns:p14="http://schemas.microsoft.com/office/powerpoint/2010/main" val="19287106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up)">
                                      <p:cBhvr>
                                        <p:cTn id="10" dur="500"/>
                                        <p:tgtEl>
                                          <p:spTgt spid="8"/>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wipe(up)">
                                      <p:cBhvr>
                                        <p:cTn id="1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FA484D3C-B43D-40ED-A396-2511E6EE6CA1}"/>
              </a:ext>
            </a:extLst>
          </p:cNvPr>
          <p:cNvSpPr/>
          <p:nvPr/>
        </p:nvSpPr>
        <p:spPr bwMode="auto">
          <a:xfrm>
            <a:off x="1329359" y="1870315"/>
            <a:ext cx="1206189" cy="3684347"/>
          </a:xfrm>
          <a:prstGeom prst="roundRect">
            <a:avLst/>
          </a:prstGeom>
          <a:solidFill>
            <a:schemeClr val="tx1">
              <a:lumMod val="20000"/>
              <a:lumOff val="80000"/>
            </a:schemeClr>
          </a:solidFill>
          <a:ln>
            <a:solidFill>
              <a:srgbClr val="FF0000"/>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r>
              <a:rPr lang="en-US" sz="800" dirty="0">
                <a:gradFill>
                  <a:gsLst>
                    <a:gs pos="0">
                      <a:srgbClr val="FFFFFF"/>
                    </a:gs>
                    <a:gs pos="100000">
                      <a:srgbClr val="FFFFFF"/>
                    </a:gs>
                  </a:gsLst>
                  <a:lin ang="5400000" scaled="0"/>
                </a:gradFill>
                <a:ea typeface="Segoe UI" pitchFamily="34" charset="0"/>
                <a:cs typeface="Segoe UI" pitchFamily="34" charset="0"/>
              </a:rPr>
              <a:t>c</a:t>
            </a:r>
          </a:p>
        </p:txBody>
      </p:sp>
      <p:sp>
        <p:nvSpPr>
          <p:cNvPr id="4" name="TextBox 3"/>
          <p:cNvSpPr txBox="1"/>
          <p:nvPr/>
        </p:nvSpPr>
        <p:spPr>
          <a:xfrm>
            <a:off x="457199" y="296862"/>
            <a:ext cx="11522075" cy="794064"/>
          </a:xfrm>
          <a:prstGeom prst="rect">
            <a:avLst/>
          </a:prstGeom>
          <a:noFill/>
        </p:spPr>
        <p:txBody>
          <a:bodyPr wrap="square" lIns="182880" tIns="146304" rIns="182880" bIns="146304" rtlCol="0">
            <a:spAutoFit/>
          </a:bodyPr>
          <a:lstStyle/>
          <a:p>
            <a:pPr algn="ctr">
              <a:lnSpc>
                <a:spcPct val="90000"/>
              </a:lnSpc>
              <a:spcAft>
                <a:spcPts val="600"/>
              </a:spcAft>
            </a:pPr>
            <a:r>
              <a:rPr lang="en-US" sz="3600" dirty="0">
                <a:gradFill>
                  <a:gsLst>
                    <a:gs pos="2917">
                      <a:schemeClr val="tx1"/>
                    </a:gs>
                    <a:gs pos="30000">
                      <a:schemeClr val="tx1"/>
                    </a:gs>
                  </a:gsLst>
                  <a:lin ang="5400000" scaled="0"/>
                </a:gradFill>
              </a:rPr>
              <a:t>Deep roots: IGC’s variant</a:t>
            </a:r>
          </a:p>
        </p:txBody>
      </p:sp>
      <p:grpSp>
        <p:nvGrpSpPr>
          <p:cNvPr id="8" name="Group 7">
            <a:extLst>
              <a:ext uri="{FF2B5EF4-FFF2-40B4-BE49-F238E27FC236}">
                <a16:creationId xmlns:a16="http://schemas.microsoft.com/office/drawing/2014/main" id="{4A4E9336-6088-475A-9F59-EE4CD77E8EC2}"/>
              </a:ext>
            </a:extLst>
          </p:cNvPr>
          <p:cNvGrpSpPr/>
          <p:nvPr/>
        </p:nvGrpSpPr>
        <p:grpSpPr>
          <a:xfrm>
            <a:off x="89211" y="2052725"/>
            <a:ext cx="4981454" cy="3329717"/>
            <a:chOff x="145023" y="1867028"/>
            <a:chExt cx="5424318" cy="3611434"/>
          </a:xfrm>
        </p:grpSpPr>
        <p:sp>
          <p:nvSpPr>
            <p:cNvPr id="9" name="Arrow: Right 8">
              <a:extLst>
                <a:ext uri="{FF2B5EF4-FFF2-40B4-BE49-F238E27FC236}">
                  <a16:creationId xmlns:a16="http://schemas.microsoft.com/office/drawing/2014/main" id="{5882C0AD-0FD4-4A12-A76B-BC183114D786}"/>
                </a:ext>
              </a:extLst>
            </p:cNvPr>
            <p:cNvSpPr/>
            <p:nvPr/>
          </p:nvSpPr>
          <p:spPr bwMode="auto">
            <a:xfrm>
              <a:off x="1037649" y="3365666"/>
              <a:ext cx="340228" cy="249468"/>
            </a:xfrm>
            <a:prstGeom prst="rightArrow">
              <a:avLst/>
            </a:prstGeom>
            <a:solidFill>
              <a:schemeClr val="tx1">
                <a:lumMod val="50000"/>
                <a:lumOff val="50000"/>
              </a:schemeClr>
            </a:solidFill>
            <a:ln w="9525" cap="flat" cmpd="sng" algn="ctr">
              <a:noFill/>
              <a:prstDash val="solid"/>
              <a:round/>
              <a:headEnd type="none" w="med" len="med"/>
              <a:tailEnd type="none" w="med" len="med"/>
            </a:ln>
            <a:effectLst>
              <a:outerShdw dist="35921" dir="2700000" algn="ctr" rotWithShape="0">
                <a:srgbClr val="AFAFAF"/>
              </a:outerShdw>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sp>
          <p:nvSpPr>
            <p:cNvPr id="12" name="TextBox 11">
              <a:extLst>
                <a:ext uri="{FF2B5EF4-FFF2-40B4-BE49-F238E27FC236}">
                  <a16:creationId xmlns:a16="http://schemas.microsoft.com/office/drawing/2014/main" id="{6F110E9F-4F37-400E-A724-62B58AAFB402}"/>
                </a:ext>
              </a:extLst>
            </p:cNvPr>
            <p:cNvSpPr txBox="1"/>
            <p:nvPr/>
          </p:nvSpPr>
          <p:spPr>
            <a:xfrm>
              <a:off x="937825" y="3107126"/>
              <a:ext cx="688216" cy="283744"/>
            </a:xfrm>
            <a:prstGeom prst="rect">
              <a:avLst/>
            </a:prstGeom>
            <a:noFill/>
          </p:spPr>
          <p:txBody>
            <a:bodyPr wrap="square" rtlCol="0">
              <a:spAutoFit/>
            </a:bodyPr>
            <a:lstStyle/>
            <a:p>
              <a:r>
                <a:rPr lang="en-US" sz="1100" dirty="0">
                  <a:latin typeface="Segoe UI Light" panose="020B0502040204020203" pitchFamily="34" charset="0"/>
                  <a:cs typeface="Segoe UI Light" panose="020B0502040204020203" pitchFamily="34" charset="0"/>
                </a:rPr>
                <a:t>Split</a:t>
              </a:r>
              <a:endParaRPr lang="en-US" sz="1400" dirty="0">
                <a:latin typeface="Segoe UI Light" panose="020B0502040204020203" pitchFamily="34" charset="0"/>
                <a:cs typeface="Segoe UI Light" panose="020B0502040204020203" pitchFamily="34" charset="0"/>
              </a:endParaRPr>
            </a:p>
          </p:txBody>
        </p:sp>
        <p:grpSp>
          <p:nvGrpSpPr>
            <p:cNvPr id="13" name="Group 12">
              <a:extLst>
                <a:ext uri="{FF2B5EF4-FFF2-40B4-BE49-F238E27FC236}">
                  <a16:creationId xmlns:a16="http://schemas.microsoft.com/office/drawing/2014/main" id="{1094B859-3B8D-450A-9383-0516A371C350}"/>
                </a:ext>
              </a:extLst>
            </p:cNvPr>
            <p:cNvGrpSpPr/>
            <p:nvPr/>
          </p:nvGrpSpPr>
          <p:grpSpPr>
            <a:xfrm>
              <a:off x="145023" y="3080650"/>
              <a:ext cx="834767" cy="827184"/>
              <a:chOff x="145023" y="3080649"/>
              <a:chExt cx="1036441" cy="916547"/>
            </a:xfrm>
          </p:grpSpPr>
          <p:sp>
            <p:nvSpPr>
              <p:cNvPr id="44" name="Cube 43">
                <a:extLst>
                  <a:ext uri="{FF2B5EF4-FFF2-40B4-BE49-F238E27FC236}">
                    <a16:creationId xmlns:a16="http://schemas.microsoft.com/office/drawing/2014/main" id="{1469CCDC-1EB4-4295-9530-0DF7BF82EBED}"/>
                  </a:ext>
                </a:extLst>
              </p:cNvPr>
              <p:cNvSpPr/>
              <p:nvPr/>
            </p:nvSpPr>
            <p:spPr bwMode="auto">
              <a:xfrm>
                <a:off x="145023" y="3082796"/>
                <a:ext cx="426480" cy="914400"/>
              </a:xfrm>
              <a:prstGeom prst="cube">
                <a:avLst>
                  <a:gd name="adj" fmla="val 54371"/>
                </a:avLst>
              </a:prstGeom>
              <a:solidFill>
                <a:srgbClr val="92D050"/>
              </a:solid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dirty="0">
                  <a:ln>
                    <a:noFill/>
                  </a:ln>
                  <a:solidFill>
                    <a:schemeClr val="tx1"/>
                  </a:solidFill>
                  <a:effectLst/>
                  <a:latin typeface="Verdana" pitchFamily="34" charset="0"/>
                </a:endParaRPr>
              </a:p>
            </p:txBody>
          </p:sp>
          <p:sp>
            <p:nvSpPr>
              <p:cNvPr id="45" name="Cube 44">
                <a:extLst>
                  <a:ext uri="{FF2B5EF4-FFF2-40B4-BE49-F238E27FC236}">
                    <a16:creationId xmlns:a16="http://schemas.microsoft.com/office/drawing/2014/main" id="{914E211F-2F90-42E1-B87C-A6C5EE94F610}"/>
                  </a:ext>
                </a:extLst>
              </p:cNvPr>
              <p:cNvSpPr/>
              <p:nvPr/>
            </p:nvSpPr>
            <p:spPr bwMode="auto">
              <a:xfrm>
                <a:off x="348940" y="3082796"/>
                <a:ext cx="426480" cy="914400"/>
              </a:xfrm>
              <a:prstGeom prst="cube">
                <a:avLst>
                  <a:gd name="adj" fmla="val 54371"/>
                </a:avLst>
              </a:prstGeom>
              <a:solidFill>
                <a:srgbClr val="00B050"/>
              </a:solid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sp>
            <p:nvSpPr>
              <p:cNvPr id="46" name="Cube 45">
                <a:extLst>
                  <a:ext uri="{FF2B5EF4-FFF2-40B4-BE49-F238E27FC236}">
                    <a16:creationId xmlns:a16="http://schemas.microsoft.com/office/drawing/2014/main" id="{6C6B2D43-35E2-4A69-BBA1-6BE83DB286C6}"/>
                  </a:ext>
                </a:extLst>
              </p:cNvPr>
              <p:cNvSpPr/>
              <p:nvPr/>
            </p:nvSpPr>
            <p:spPr bwMode="auto">
              <a:xfrm>
                <a:off x="552855" y="3082796"/>
                <a:ext cx="426480" cy="914400"/>
              </a:xfrm>
              <a:prstGeom prst="cube">
                <a:avLst>
                  <a:gd name="adj" fmla="val 54371"/>
                </a:avLst>
              </a:prstGeom>
              <a:solidFill>
                <a:srgbClr val="00B0F0"/>
              </a:solid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sp>
            <p:nvSpPr>
              <p:cNvPr id="47" name="Cube 46">
                <a:extLst>
                  <a:ext uri="{FF2B5EF4-FFF2-40B4-BE49-F238E27FC236}">
                    <a16:creationId xmlns:a16="http://schemas.microsoft.com/office/drawing/2014/main" id="{14F0E8CF-452D-4D95-A7D7-C8ECB8A36509}"/>
                  </a:ext>
                </a:extLst>
              </p:cNvPr>
              <p:cNvSpPr/>
              <p:nvPr/>
            </p:nvSpPr>
            <p:spPr bwMode="auto">
              <a:xfrm>
                <a:off x="754984" y="3080649"/>
                <a:ext cx="426480" cy="914401"/>
              </a:xfrm>
              <a:prstGeom prst="cube">
                <a:avLst>
                  <a:gd name="adj" fmla="val 54371"/>
                </a:avLst>
              </a:prstGeom>
              <a:solidFill>
                <a:srgbClr val="0070C0"/>
              </a:solid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dirty="0">
                  <a:ln>
                    <a:noFill/>
                  </a:ln>
                  <a:solidFill>
                    <a:schemeClr val="tx1"/>
                  </a:solidFill>
                  <a:effectLst/>
                  <a:latin typeface="Verdana" pitchFamily="34" charset="0"/>
                </a:endParaRPr>
              </a:p>
            </p:txBody>
          </p:sp>
        </p:grpSp>
        <p:sp>
          <p:nvSpPr>
            <p:cNvPr id="14" name="Cube 13">
              <a:extLst>
                <a:ext uri="{FF2B5EF4-FFF2-40B4-BE49-F238E27FC236}">
                  <a16:creationId xmlns:a16="http://schemas.microsoft.com/office/drawing/2014/main" id="{45608A38-5118-4466-89FF-19842DABD82C}"/>
                </a:ext>
              </a:extLst>
            </p:cNvPr>
            <p:cNvSpPr/>
            <p:nvPr/>
          </p:nvSpPr>
          <p:spPr bwMode="auto">
            <a:xfrm>
              <a:off x="1570037" y="1867028"/>
              <a:ext cx="343494" cy="825246"/>
            </a:xfrm>
            <a:prstGeom prst="cube">
              <a:avLst>
                <a:gd name="adj" fmla="val 54371"/>
              </a:avLst>
            </a:prstGeom>
            <a:solidFill>
              <a:srgbClr val="92D050"/>
            </a:solid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sp>
          <p:nvSpPr>
            <p:cNvPr id="15" name="Cube 14">
              <a:extLst>
                <a:ext uri="{FF2B5EF4-FFF2-40B4-BE49-F238E27FC236}">
                  <a16:creationId xmlns:a16="http://schemas.microsoft.com/office/drawing/2014/main" id="{251D5B41-59F5-4CD7-8FD4-08A369528BA0}"/>
                </a:ext>
              </a:extLst>
            </p:cNvPr>
            <p:cNvSpPr/>
            <p:nvPr/>
          </p:nvSpPr>
          <p:spPr bwMode="auto">
            <a:xfrm>
              <a:off x="1575439" y="2751233"/>
              <a:ext cx="343494" cy="825246"/>
            </a:xfrm>
            <a:prstGeom prst="cube">
              <a:avLst>
                <a:gd name="adj" fmla="val 54371"/>
              </a:avLst>
            </a:prstGeom>
            <a:solidFill>
              <a:srgbClr val="00B050"/>
            </a:solid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sp>
          <p:nvSpPr>
            <p:cNvPr id="16" name="Cube 15">
              <a:extLst>
                <a:ext uri="{FF2B5EF4-FFF2-40B4-BE49-F238E27FC236}">
                  <a16:creationId xmlns:a16="http://schemas.microsoft.com/office/drawing/2014/main" id="{D82A20C4-8C8D-4ED2-A5F8-726FC1874F89}"/>
                </a:ext>
              </a:extLst>
            </p:cNvPr>
            <p:cNvSpPr/>
            <p:nvPr/>
          </p:nvSpPr>
          <p:spPr bwMode="auto">
            <a:xfrm>
              <a:off x="1577143" y="3695217"/>
              <a:ext cx="343494" cy="825246"/>
            </a:xfrm>
            <a:prstGeom prst="cube">
              <a:avLst>
                <a:gd name="adj" fmla="val 54371"/>
              </a:avLst>
            </a:prstGeom>
            <a:solidFill>
              <a:srgbClr val="00B0F0"/>
            </a:solid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sp>
          <p:nvSpPr>
            <p:cNvPr id="17" name="Cube 16">
              <a:extLst>
                <a:ext uri="{FF2B5EF4-FFF2-40B4-BE49-F238E27FC236}">
                  <a16:creationId xmlns:a16="http://schemas.microsoft.com/office/drawing/2014/main" id="{935BEA8B-B579-42D5-B71B-0E577A0B1B79}"/>
                </a:ext>
              </a:extLst>
            </p:cNvPr>
            <p:cNvSpPr/>
            <p:nvPr/>
          </p:nvSpPr>
          <p:spPr bwMode="auto">
            <a:xfrm>
              <a:off x="1577143" y="4653215"/>
              <a:ext cx="343494" cy="825247"/>
            </a:xfrm>
            <a:prstGeom prst="cube">
              <a:avLst>
                <a:gd name="adj" fmla="val 54371"/>
              </a:avLst>
            </a:prstGeom>
            <a:solidFill>
              <a:srgbClr val="0070C0"/>
            </a:solid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dirty="0">
                <a:ln>
                  <a:noFill/>
                </a:ln>
                <a:solidFill>
                  <a:schemeClr val="tx1"/>
                </a:solidFill>
                <a:effectLst/>
                <a:latin typeface="Verdana" pitchFamily="34" charset="0"/>
              </a:endParaRPr>
            </a:p>
          </p:txBody>
        </p:sp>
        <p:sp>
          <p:nvSpPr>
            <p:cNvPr id="18" name="TextBox 17">
              <a:extLst>
                <a:ext uri="{FF2B5EF4-FFF2-40B4-BE49-F238E27FC236}">
                  <a16:creationId xmlns:a16="http://schemas.microsoft.com/office/drawing/2014/main" id="{1F2340FE-2486-482C-8A89-27B4D9FC1D58}"/>
                </a:ext>
              </a:extLst>
            </p:cNvPr>
            <p:cNvSpPr txBox="1"/>
            <p:nvPr/>
          </p:nvSpPr>
          <p:spPr>
            <a:xfrm>
              <a:off x="4186063" y="3169545"/>
              <a:ext cx="688216" cy="283744"/>
            </a:xfrm>
            <a:prstGeom prst="rect">
              <a:avLst/>
            </a:prstGeom>
            <a:noFill/>
          </p:spPr>
          <p:txBody>
            <a:bodyPr wrap="square" rtlCol="0">
              <a:spAutoFit/>
            </a:bodyPr>
            <a:lstStyle/>
            <a:p>
              <a:r>
                <a:rPr lang="en-US" sz="1100" dirty="0">
                  <a:latin typeface="Segoe UI Light" panose="020B0502040204020203" pitchFamily="34" charset="0"/>
                  <a:cs typeface="Segoe UI Light" panose="020B0502040204020203" pitchFamily="34" charset="0"/>
                </a:rPr>
                <a:t>Conv.</a:t>
              </a:r>
            </a:p>
          </p:txBody>
        </p:sp>
        <p:sp>
          <p:nvSpPr>
            <p:cNvPr id="19" name="Arrow: Right 18">
              <a:extLst>
                <a:ext uri="{FF2B5EF4-FFF2-40B4-BE49-F238E27FC236}">
                  <a16:creationId xmlns:a16="http://schemas.microsoft.com/office/drawing/2014/main" id="{C1DEF7DA-76F6-4212-B37E-27133E0DCCED}"/>
                </a:ext>
              </a:extLst>
            </p:cNvPr>
            <p:cNvSpPr/>
            <p:nvPr/>
          </p:nvSpPr>
          <p:spPr bwMode="auto">
            <a:xfrm>
              <a:off x="2003296" y="2169270"/>
              <a:ext cx="340228" cy="249468"/>
            </a:xfrm>
            <a:prstGeom prst="rightArrow">
              <a:avLst/>
            </a:prstGeom>
            <a:solidFill>
              <a:schemeClr val="tx1">
                <a:lumMod val="50000"/>
                <a:lumOff val="50000"/>
              </a:schemeClr>
            </a:solidFill>
            <a:ln w="9525" cap="flat" cmpd="sng" algn="ctr">
              <a:noFill/>
              <a:prstDash val="solid"/>
              <a:round/>
              <a:headEnd type="none" w="med" len="med"/>
              <a:tailEnd type="none" w="med" len="med"/>
            </a:ln>
            <a:effectLst>
              <a:outerShdw dist="35921" dir="2700000" algn="ctr" rotWithShape="0">
                <a:srgbClr val="AFAFAF"/>
              </a:outerShdw>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sp>
          <p:nvSpPr>
            <p:cNvPr id="20" name="TextBox 19">
              <a:extLst>
                <a:ext uri="{FF2B5EF4-FFF2-40B4-BE49-F238E27FC236}">
                  <a16:creationId xmlns:a16="http://schemas.microsoft.com/office/drawing/2014/main" id="{FFA78305-B635-4642-9572-404A05967082}"/>
                </a:ext>
              </a:extLst>
            </p:cNvPr>
            <p:cNvSpPr txBox="1"/>
            <p:nvPr/>
          </p:nvSpPr>
          <p:spPr>
            <a:xfrm>
              <a:off x="1880099" y="1886087"/>
              <a:ext cx="688216" cy="283744"/>
            </a:xfrm>
            <a:prstGeom prst="rect">
              <a:avLst/>
            </a:prstGeom>
            <a:noFill/>
          </p:spPr>
          <p:txBody>
            <a:bodyPr wrap="square" rtlCol="0">
              <a:spAutoFit/>
            </a:bodyPr>
            <a:lstStyle/>
            <a:p>
              <a:r>
                <a:rPr lang="en-US" sz="1100" dirty="0">
                  <a:latin typeface="Segoe UI Light" panose="020B0502040204020203" pitchFamily="34" charset="0"/>
                  <a:cs typeface="Segoe UI Light" panose="020B0502040204020203" pitchFamily="34" charset="0"/>
                </a:rPr>
                <a:t>Conv.</a:t>
              </a:r>
            </a:p>
          </p:txBody>
        </p:sp>
        <p:sp>
          <p:nvSpPr>
            <p:cNvPr id="21" name="Arrow: Right 20">
              <a:extLst>
                <a:ext uri="{FF2B5EF4-FFF2-40B4-BE49-F238E27FC236}">
                  <a16:creationId xmlns:a16="http://schemas.microsoft.com/office/drawing/2014/main" id="{E1C05C6F-6348-451F-B7FD-92C8B073EEA9}"/>
                </a:ext>
              </a:extLst>
            </p:cNvPr>
            <p:cNvSpPr/>
            <p:nvPr/>
          </p:nvSpPr>
          <p:spPr bwMode="auto">
            <a:xfrm>
              <a:off x="2004077" y="3068339"/>
              <a:ext cx="340228" cy="249468"/>
            </a:xfrm>
            <a:prstGeom prst="rightArrow">
              <a:avLst/>
            </a:prstGeom>
            <a:solidFill>
              <a:schemeClr val="tx1">
                <a:lumMod val="50000"/>
                <a:lumOff val="50000"/>
              </a:schemeClr>
            </a:solidFill>
            <a:ln w="9525" cap="flat" cmpd="sng" algn="ctr">
              <a:noFill/>
              <a:prstDash val="solid"/>
              <a:round/>
              <a:headEnd type="none" w="med" len="med"/>
              <a:tailEnd type="none" w="med" len="med"/>
            </a:ln>
            <a:effectLst>
              <a:outerShdw dist="35921" dir="2700000" algn="ctr" rotWithShape="0">
                <a:srgbClr val="AFAFAF"/>
              </a:outerShdw>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sp>
          <p:nvSpPr>
            <p:cNvPr id="22" name="TextBox 21">
              <a:extLst>
                <a:ext uri="{FF2B5EF4-FFF2-40B4-BE49-F238E27FC236}">
                  <a16:creationId xmlns:a16="http://schemas.microsoft.com/office/drawing/2014/main" id="{CEDF90DE-82E6-407A-ADF3-6679864194FD}"/>
                </a:ext>
              </a:extLst>
            </p:cNvPr>
            <p:cNvSpPr txBox="1"/>
            <p:nvPr/>
          </p:nvSpPr>
          <p:spPr>
            <a:xfrm>
              <a:off x="1880880" y="2785156"/>
              <a:ext cx="688216" cy="283744"/>
            </a:xfrm>
            <a:prstGeom prst="rect">
              <a:avLst/>
            </a:prstGeom>
            <a:noFill/>
          </p:spPr>
          <p:txBody>
            <a:bodyPr wrap="square" rtlCol="0">
              <a:spAutoFit/>
            </a:bodyPr>
            <a:lstStyle/>
            <a:p>
              <a:r>
                <a:rPr lang="en-US" sz="1100" dirty="0">
                  <a:latin typeface="Segoe UI Light" panose="020B0502040204020203" pitchFamily="34" charset="0"/>
                  <a:cs typeface="Segoe UI Light" panose="020B0502040204020203" pitchFamily="34" charset="0"/>
                </a:rPr>
                <a:t>Conv.</a:t>
              </a:r>
            </a:p>
          </p:txBody>
        </p:sp>
        <p:sp>
          <p:nvSpPr>
            <p:cNvPr id="23" name="Arrow: Right 22">
              <a:extLst>
                <a:ext uri="{FF2B5EF4-FFF2-40B4-BE49-F238E27FC236}">
                  <a16:creationId xmlns:a16="http://schemas.microsoft.com/office/drawing/2014/main" id="{922F89AA-B2D6-4DD2-85BE-1927C4B3EF01}"/>
                </a:ext>
              </a:extLst>
            </p:cNvPr>
            <p:cNvSpPr/>
            <p:nvPr/>
          </p:nvSpPr>
          <p:spPr bwMode="auto">
            <a:xfrm>
              <a:off x="1990945" y="4015465"/>
              <a:ext cx="340228" cy="249468"/>
            </a:xfrm>
            <a:prstGeom prst="rightArrow">
              <a:avLst/>
            </a:prstGeom>
            <a:solidFill>
              <a:schemeClr val="tx1">
                <a:lumMod val="50000"/>
                <a:lumOff val="50000"/>
              </a:schemeClr>
            </a:solidFill>
            <a:ln w="9525" cap="flat" cmpd="sng" algn="ctr">
              <a:noFill/>
              <a:prstDash val="solid"/>
              <a:round/>
              <a:headEnd type="none" w="med" len="med"/>
              <a:tailEnd type="none" w="med" len="med"/>
            </a:ln>
            <a:effectLst>
              <a:outerShdw dist="35921" dir="2700000" algn="ctr" rotWithShape="0">
                <a:srgbClr val="AFAFAF"/>
              </a:outerShdw>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sp>
          <p:nvSpPr>
            <p:cNvPr id="24" name="TextBox 23">
              <a:extLst>
                <a:ext uri="{FF2B5EF4-FFF2-40B4-BE49-F238E27FC236}">
                  <a16:creationId xmlns:a16="http://schemas.microsoft.com/office/drawing/2014/main" id="{46FAFE08-308F-4F12-8102-D15E91C6E16F}"/>
                </a:ext>
              </a:extLst>
            </p:cNvPr>
            <p:cNvSpPr txBox="1"/>
            <p:nvPr/>
          </p:nvSpPr>
          <p:spPr>
            <a:xfrm>
              <a:off x="1867749" y="3732282"/>
              <a:ext cx="688216" cy="283744"/>
            </a:xfrm>
            <a:prstGeom prst="rect">
              <a:avLst/>
            </a:prstGeom>
            <a:noFill/>
          </p:spPr>
          <p:txBody>
            <a:bodyPr wrap="square" rtlCol="0">
              <a:spAutoFit/>
            </a:bodyPr>
            <a:lstStyle/>
            <a:p>
              <a:r>
                <a:rPr lang="en-US" sz="1100" dirty="0">
                  <a:latin typeface="Segoe UI Light" panose="020B0502040204020203" pitchFamily="34" charset="0"/>
                  <a:cs typeface="Segoe UI Light" panose="020B0502040204020203" pitchFamily="34" charset="0"/>
                </a:rPr>
                <a:t>Conv.</a:t>
              </a:r>
            </a:p>
          </p:txBody>
        </p:sp>
        <p:sp>
          <p:nvSpPr>
            <p:cNvPr id="25" name="Arrow: Right 24">
              <a:extLst>
                <a:ext uri="{FF2B5EF4-FFF2-40B4-BE49-F238E27FC236}">
                  <a16:creationId xmlns:a16="http://schemas.microsoft.com/office/drawing/2014/main" id="{DD7FB111-6897-4ECA-8170-393B64AAF16A}"/>
                </a:ext>
              </a:extLst>
            </p:cNvPr>
            <p:cNvSpPr/>
            <p:nvPr/>
          </p:nvSpPr>
          <p:spPr bwMode="auto">
            <a:xfrm>
              <a:off x="1978489" y="4959449"/>
              <a:ext cx="340228" cy="249468"/>
            </a:xfrm>
            <a:prstGeom prst="rightArrow">
              <a:avLst/>
            </a:prstGeom>
            <a:solidFill>
              <a:schemeClr val="tx1">
                <a:lumMod val="50000"/>
                <a:lumOff val="50000"/>
              </a:schemeClr>
            </a:solidFill>
            <a:ln w="9525" cap="flat" cmpd="sng" algn="ctr">
              <a:noFill/>
              <a:prstDash val="solid"/>
              <a:round/>
              <a:headEnd type="none" w="med" len="med"/>
              <a:tailEnd type="none" w="med" len="med"/>
            </a:ln>
            <a:effectLst>
              <a:outerShdw dist="35921" dir="2700000" algn="ctr" rotWithShape="0">
                <a:srgbClr val="AFAFAF"/>
              </a:outerShdw>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sp>
          <p:nvSpPr>
            <p:cNvPr id="26" name="TextBox 25">
              <a:extLst>
                <a:ext uri="{FF2B5EF4-FFF2-40B4-BE49-F238E27FC236}">
                  <a16:creationId xmlns:a16="http://schemas.microsoft.com/office/drawing/2014/main" id="{0A0B5C8E-4937-46E8-B466-5A2A8EDB6695}"/>
                </a:ext>
              </a:extLst>
            </p:cNvPr>
            <p:cNvSpPr txBox="1"/>
            <p:nvPr/>
          </p:nvSpPr>
          <p:spPr>
            <a:xfrm>
              <a:off x="1855291" y="4676266"/>
              <a:ext cx="688216" cy="283744"/>
            </a:xfrm>
            <a:prstGeom prst="rect">
              <a:avLst/>
            </a:prstGeom>
            <a:noFill/>
          </p:spPr>
          <p:txBody>
            <a:bodyPr wrap="square" rtlCol="0">
              <a:spAutoFit/>
            </a:bodyPr>
            <a:lstStyle/>
            <a:p>
              <a:r>
                <a:rPr lang="en-US" sz="1100" dirty="0">
                  <a:latin typeface="Segoe UI Light" panose="020B0502040204020203" pitchFamily="34" charset="0"/>
                  <a:cs typeface="Segoe UI Light" panose="020B0502040204020203" pitchFamily="34" charset="0"/>
                </a:rPr>
                <a:t>Conv.</a:t>
              </a:r>
            </a:p>
          </p:txBody>
        </p:sp>
        <p:sp>
          <p:nvSpPr>
            <p:cNvPr id="27" name="Cube 26">
              <a:extLst>
                <a:ext uri="{FF2B5EF4-FFF2-40B4-BE49-F238E27FC236}">
                  <a16:creationId xmlns:a16="http://schemas.microsoft.com/office/drawing/2014/main" id="{AD69A1EC-4F48-4ECF-B3BE-CFCE964F4BDE}"/>
                </a:ext>
              </a:extLst>
            </p:cNvPr>
            <p:cNvSpPr/>
            <p:nvPr/>
          </p:nvSpPr>
          <p:spPr bwMode="auto">
            <a:xfrm>
              <a:off x="2411562" y="1867028"/>
              <a:ext cx="343494" cy="825246"/>
            </a:xfrm>
            <a:prstGeom prst="cube">
              <a:avLst>
                <a:gd name="adj" fmla="val 54371"/>
              </a:avLst>
            </a:prstGeom>
            <a:solidFill>
              <a:srgbClr val="92D050"/>
            </a:solid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sp>
          <p:nvSpPr>
            <p:cNvPr id="28" name="Cube 27">
              <a:extLst>
                <a:ext uri="{FF2B5EF4-FFF2-40B4-BE49-F238E27FC236}">
                  <a16:creationId xmlns:a16="http://schemas.microsoft.com/office/drawing/2014/main" id="{E70D65F1-4BC7-46BD-B39B-D9F8E8D3A914}"/>
                </a:ext>
              </a:extLst>
            </p:cNvPr>
            <p:cNvSpPr/>
            <p:nvPr/>
          </p:nvSpPr>
          <p:spPr bwMode="auto">
            <a:xfrm>
              <a:off x="2416964" y="2751233"/>
              <a:ext cx="343494" cy="825246"/>
            </a:xfrm>
            <a:prstGeom prst="cube">
              <a:avLst>
                <a:gd name="adj" fmla="val 54371"/>
              </a:avLst>
            </a:prstGeom>
            <a:solidFill>
              <a:srgbClr val="00B050"/>
            </a:solid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sp>
          <p:nvSpPr>
            <p:cNvPr id="29" name="Cube 28">
              <a:extLst>
                <a:ext uri="{FF2B5EF4-FFF2-40B4-BE49-F238E27FC236}">
                  <a16:creationId xmlns:a16="http://schemas.microsoft.com/office/drawing/2014/main" id="{5864798E-84EE-4DAF-8BCC-28E3E218FCD1}"/>
                </a:ext>
              </a:extLst>
            </p:cNvPr>
            <p:cNvSpPr/>
            <p:nvPr/>
          </p:nvSpPr>
          <p:spPr bwMode="auto">
            <a:xfrm>
              <a:off x="2418668" y="3695217"/>
              <a:ext cx="343494" cy="825246"/>
            </a:xfrm>
            <a:prstGeom prst="cube">
              <a:avLst>
                <a:gd name="adj" fmla="val 54371"/>
              </a:avLst>
            </a:prstGeom>
            <a:solidFill>
              <a:srgbClr val="00B0F0"/>
            </a:solid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sp>
          <p:nvSpPr>
            <p:cNvPr id="30" name="Cube 29">
              <a:extLst>
                <a:ext uri="{FF2B5EF4-FFF2-40B4-BE49-F238E27FC236}">
                  <a16:creationId xmlns:a16="http://schemas.microsoft.com/office/drawing/2014/main" id="{ADDABC3F-45BA-4CF5-A47D-4AAC3F1CC779}"/>
                </a:ext>
              </a:extLst>
            </p:cNvPr>
            <p:cNvSpPr/>
            <p:nvPr/>
          </p:nvSpPr>
          <p:spPr bwMode="auto">
            <a:xfrm>
              <a:off x="2418668" y="4653215"/>
              <a:ext cx="343494" cy="825247"/>
            </a:xfrm>
            <a:prstGeom prst="cube">
              <a:avLst>
                <a:gd name="adj" fmla="val 54371"/>
              </a:avLst>
            </a:prstGeom>
            <a:solidFill>
              <a:srgbClr val="0070C0"/>
            </a:solid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dirty="0">
                <a:ln>
                  <a:noFill/>
                </a:ln>
                <a:solidFill>
                  <a:schemeClr val="tx1"/>
                </a:solidFill>
                <a:effectLst/>
                <a:latin typeface="Verdana" pitchFamily="34" charset="0"/>
              </a:endParaRPr>
            </a:p>
          </p:txBody>
        </p:sp>
        <p:sp>
          <p:nvSpPr>
            <p:cNvPr id="31" name="Arrow: Right 30">
              <a:extLst>
                <a:ext uri="{FF2B5EF4-FFF2-40B4-BE49-F238E27FC236}">
                  <a16:creationId xmlns:a16="http://schemas.microsoft.com/office/drawing/2014/main" id="{E57E08EE-0297-46FC-A072-7FDB6C642D4E}"/>
                </a:ext>
              </a:extLst>
            </p:cNvPr>
            <p:cNvSpPr/>
            <p:nvPr/>
          </p:nvSpPr>
          <p:spPr bwMode="auto">
            <a:xfrm>
              <a:off x="2906209" y="3418700"/>
              <a:ext cx="340228" cy="249468"/>
            </a:xfrm>
            <a:prstGeom prst="rightArrow">
              <a:avLst/>
            </a:prstGeom>
            <a:solidFill>
              <a:schemeClr val="tx1">
                <a:lumMod val="50000"/>
                <a:lumOff val="50000"/>
              </a:schemeClr>
            </a:solidFill>
            <a:ln w="9525" cap="flat" cmpd="sng" algn="ctr">
              <a:noFill/>
              <a:prstDash val="solid"/>
              <a:round/>
              <a:headEnd type="none" w="med" len="med"/>
              <a:tailEnd type="none" w="med" len="med"/>
            </a:ln>
            <a:effectLst>
              <a:outerShdw dist="35921" dir="2700000" algn="ctr" rotWithShape="0">
                <a:srgbClr val="AFAFAF"/>
              </a:outerShdw>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sp>
          <p:nvSpPr>
            <p:cNvPr id="32" name="TextBox 31">
              <a:extLst>
                <a:ext uri="{FF2B5EF4-FFF2-40B4-BE49-F238E27FC236}">
                  <a16:creationId xmlns:a16="http://schemas.microsoft.com/office/drawing/2014/main" id="{6BCF4EB4-285A-45AC-9818-9D46A44185D7}"/>
                </a:ext>
              </a:extLst>
            </p:cNvPr>
            <p:cNvSpPr txBox="1"/>
            <p:nvPr/>
          </p:nvSpPr>
          <p:spPr>
            <a:xfrm>
              <a:off x="2728571" y="3135517"/>
              <a:ext cx="822666" cy="283744"/>
            </a:xfrm>
            <a:prstGeom prst="rect">
              <a:avLst/>
            </a:prstGeom>
            <a:noFill/>
          </p:spPr>
          <p:txBody>
            <a:bodyPr wrap="square" rtlCol="0">
              <a:spAutoFit/>
            </a:bodyPr>
            <a:lstStyle/>
            <a:p>
              <a:r>
                <a:rPr lang="en-US" sz="1100" dirty="0">
                  <a:latin typeface="Segoe UI Light" panose="020B0502040204020203" pitchFamily="34" charset="0"/>
                  <a:cs typeface="Segoe UI Light" panose="020B0502040204020203" pitchFamily="34" charset="0"/>
                </a:rPr>
                <a:t>Concat</a:t>
              </a:r>
            </a:p>
          </p:txBody>
        </p:sp>
        <p:sp>
          <p:nvSpPr>
            <p:cNvPr id="33" name="Arrow: Right 32">
              <a:extLst>
                <a:ext uri="{FF2B5EF4-FFF2-40B4-BE49-F238E27FC236}">
                  <a16:creationId xmlns:a16="http://schemas.microsoft.com/office/drawing/2014/main" id="{F4F5E2AF-331E-438B-8112-A54313ADF229}"/>
                </a:ext>
              </a:extLst>
            </p:cNvPr>
            <p:cNvSpPr/>
            <p:nvPr/>
          </p:nvSpPr>
          <p:spPr bwMode="auto">
            <a:xfrm>
              <a:off x="4296984" y="3418700"/>
              <a:ext cx="340228" cy="249468"/>
            </a:xfrm>
            <a:prstGeom prst="rightArrow">
              <a:avLst/>
            </a:prstGeom>
            <a:solidFill>
              <a:schemeClr val="tx1">
                <a:lumMod val="50000"/>
                <a:lumOff val="50000"/>
              </a:schemeClr>
            </a:solidFill>
            <a:ln w="9525" cap="flat" cmpd="sng" algn="ctr">
              <a:noFill/>
              <a:prstDash val="solid"/>
              <a:round/>
              <a:headEnd type="none" w="med" len="med"/>
              <a:tailEnd type="none" w="med" len="med"/>
            </a:ln>
            <a:effectLst>
              <a:outerShdw dist="35921" dir="2700000" algn="ctr" rotWithShape="0">
                <a:srgbClr val="AFAFAF"/>
              </a:outerShdw>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grpSp>
          <p:nvGrpSpPr>
            <p:cNvPr id="34" name="Group 33">
              <a:extLst>
                <a:ext uri="{FF2B5EF4-FFF2-40B4-BE49-F238E27FC236}">
                  <a16:creationId xmlns:a16="http://schemas.microsoft.com/office/drawing/2014/main" id="{382D54C5-4F23-4B0F-B242-285954C7E6C4}"/>
                </a:ext>
              </a:extLst>
            </p:cNvPr>
            <p:cNvGrpSpPr/>
            <p:nvPr/>
          </p:nvGrpSpPr>
          <p:grpSpPr>
            <a:xfrm>
              <a:off x="3403971" y="3055828"/>
              <a:ext cx="834767" cy="827184"/>
              <a:chOff x="145023" y="3080649"/>
              <a:chExt cx="1036441" cy="916547"/>
            </a:xfrm>
          </p:grpSpPr>
          <p:sp>
            <p:nvSpPr>
              <p:cNvPr id="40" name="Cube 39">
                <a:extLst>
                  <a:ext uri="{FF2B5EF4-FFF2-40B4-BE49-F238E27FC236}">
                    <a16:creationId xmlns:a16="http://schemas.microsoft.com/office/drawing/2014/main" id="{A78566E1-2A5F-4671-9780-67EAA8AA60B7}"/>
                  </a:ext>
                </a:extLst>
              </p:cNvPr>
              <p:cNvSpPr/>
              <p:nvPr/>
            </p:nvSpPr>
            <p:spPr bwMode="auto">
              <a:xfrm>
                <a:off x="145023" y="3082796"/>
                <a:ext cx="426480" cy="914400"/>
              </a:xfrm>
              <a:prstGeom prst="cube">
                <a:avLst>
                  <a:gd name="adj" fmla="val 54371"/>
                </a:avLst>
              </a:prstGeom>
              <a:solidFill>
                <a:srgbClr val="92D050"/>
              </a:solid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dirty="0">
                  <a:ln>
                    <a:noFill/>
                  </a:ln>
                  <a:solidFill>
                    <a:schemeClr val="tx1"/>
                  </a:solidFill>
                  <a:effectLst/>
                  <a:latin typeface="Verdana" pitchFamily="34" charset="0"/>
                </a:endParaRPr>
              </a:p>
            </p:txBody>
          </p:sp>
          <p:sp>
            <p:nvSpPr>
              <p:cNvPr id="41" name="Cube 40">
                <a:extLst>
                  <a:ext uri="{FF2B5EF4-FFF2-40B4-BE49-F238E27FC236}">
                    <a16:creationId xmlns:a16="http://schemas.microsoft.com/office/drawing/2014/main" id="{DD5CD8C7-F884-4DB7-8695-63A6A6756E27}"/>
                  </a:ext>
                </a:extLst>
              </p:cNvPr>
              <p:cNvSpPr/>
              <p:nvPr/>
            </p:nvSpPr>
            <p:spPr bwMode="auto">
              <a:xfrm>
                <a:off x="348940" y="3082796"/>
                <a:ext cx="426480" cy="914400"/>
              </a:xfrm>
              <a:prstGeom prst="cube">
                <a:avLst>
                  <a:gd name="adj" fmla="val 54371"/>
                </a:avLst>
              </a:prstGeom>
              <a:solidFill>
                <a:srgbClr val="00B050"/>
              </a:solid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sp>
            <p:nvSpPr>
              <p:cNvPr id="42" name="Cube 41">
                <a:extLst>
                  <a:ext uri="{FF2B5EF4-FFF2-40B4-BE49-F238E27FC236}">
                    <a16:creationId xmlns:a16="http://schemas.microsoft.com/office/drawing/2014/main" id="{57BD5EAC-BB05-4455-B27A-DC4D4110B1B7}"/>
                  </a:ext>
                </a:extLst>
              </p:cNvPr>
              <p:cNvSpPr/>
              <p:nvPr/>
            </p:nvSpPr>
            <p:spPr bwMode="auto">
              <a:xfrm>
                <a:off x="552855" y="3082796"/>
                <a:ext cx="426480" cy="914400"/>
              </a:xfrm>
              <a:prstGeom prst="cube">
                <a:avLst>
                  <a:gd name="adj" fmla="val 54371"/>
                </a:avLst>
              </a:prstGeom>
              <a:solidFill>
                <a:srgbClr val="00B0F0"/>
              </a:solid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sp>
            <p:nvSpPr>
              <p:cNvPr id="43" name="Cube 42">
                <a:extLst>
                  <a:ext uri="{FF2B5EF4-FFF2-40B4-BE49-F238E27FC236}">
                    <a16:creationId xmlns:a16="http://schemas.microsoft.com/office/drawing/2014/main" id="{98FD13E0-C48C-4488-85B7-9F8EDBA04C26}"/>
                  </a:ext>
                </a:extLst>
              </p:cNvPr>
              <p:cNvSpPr/>
              <p:nvPr/>
            </p:nvSpPr>
            <p:spPr bwMode="auto">
              <a:xfrm>
                <a:off x="754984" y="3080649"/>
                <a:ext cx="426480" cy="914401"/>
              </a:xfrm>
              <a:prstGeom prst="cube">
                <a:avLst>
                  <a:gd name="adj" fmla="val 54371"/>
                </a:avLst>
              </a:prstGeom>
              <a:solidFill>
                <a:srgbClr val="0070C0"/>
              </a:solid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dirty="0">
                  <a:ln>
                    <a:noFill/>
                  </a:ln>
                  <a:solidFill>
                    <a:schemeClr val="tx1"/>
                  </a:solidFill>
                  <a:effectLst/>
                  <a:latin typeface="Verdana" pitchFamily="34" charset="0"/>
                </a:endParaRPr>
              </a:p>
            </p:txBody>
          </p:sp>
        </p:grpSp>
        <p:grpSp>
          <p:nvGrpSpPr>
            <p:cNvPr id="35" name="Group 34">
              <a:extLst>
                <a:ext uri="{FF2B5EF4-FFF2-40B4-BE49-F238E27FC236}">
                  <a16:creationId xmlns:a16="http://schemas.microsoft.com/office/drawing/2014/main" id="{3829AE41-7297-4FF2-81F4-814E7EA69495}"/>
                </a:ext>
              </a:extLst>
            </p:cNvPr>
            <p:cNvGrpSpPr/>
            <p:nvPr/>
          </p:nvGrpSpPr>
          <p:grpSpPr>
            <a:xfrm>
              <a:off x="4734574" y="3057766"/>
              <a:ext cx="834767" cy="827184"/>
              <a:chOff x="145023" y="3080649"/>
              <a:chExt cx="1036441" cy="916547"/>
            </a:xfrm>
          </p:grpSpPr>
          <p:sp>
            <p:nvSpPr>
              <p:cNvPr id="36" name="Cube 35">
                <a:extLst>
                  <a:ext uri="{FF2B5EF4-FFF2-40B4-BE49-F238E27FC236}">
                    <a16:creationId xmlns:a16="http://schemas.microsoft.com/office/drawing/2014/main" id="{39DA9F3B-8658-4D74-BA50-D05D7D415999}"/>
                  </a:ext>
                </a:extLst>
              </p:cNvPr>
              <p:cNvSpPr/>
              <p:nvPr/>
            </p:nvSpPr>
            <p:spPr bwMode="auto">
              <a:xfrm>
                <a:off x="145023" y="3082796"/>
                <a:ext cx="426480" cy="914400"/>
              </a:xfrm>
              <a:prstGeom prst="cube">
                <a:avLst>
                  <a:gd name="adj" fmla="val 54371"/>
                </a:avLst>
              </a:prstGeom>
              <a:solidFill>
                <a:srgbClr val="92D050"/>
              </a:solid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dirty="0">
                  <a:ln>
                    <a:noFill/>
                  </a:ln>
                  <a:solidFill>
                    <a:schemeClr val="tx1"/>
                  </a:solidFill>
                  <a:effectLst/>
                  <a:latin typeface="Verdana" pitchFamily="34" charset="0"/>
                </a:endParaRPr>
              </a:p>
            </p:txBody>
          </p:sp>
          <p:sp>
            <p:nvSpPr>
              <p:cNvPr id="37" name="Cube 36">
                <a:extLst>
                  <a:ext uri="{FF2B5EF4-FFF2-40B4-BE49-F238E27FC236}">
                    <a16:creationId xmlns:a16="http://schemas.microsoft.com/office/drawing/2014/main" id="{EBD6D3C8-84D2-4083-89F6-BAE2E2BC84B8}"/>
                  </a:ext>
                </a:extLst>
              </p:cNvPr>
              <p:cNvSpPr/>
              <p:nvPr/>
            </p:nvSpPr>
            <p:spPr bwMode="auto">
              <a:xfrm>
                <a:off x="348940" y="3082796"/>
                <a:ext cx="426480" cy="914400"/>
              </a:xfrm>
              <a:prstGeom prst="cube">
                <a:avLst>
                  <a:gd name="adj" fmla="val 54371"/>
                </a:avLst>
              </a:prstGeom>
              <a:solidFill>
                <a:srgbClr val="00B050"/>
              </a:solid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sp>
            <p:nvSpPr>
              <p:cNvPr id="38" name="Cube 37">
                <a:extLst>
                  <a:ext uri="{FF2B5EF4-FFF2-40B4-BE49-F238E27FC236}">
                    <a16:creationId xmlns:a16="http://schemas.microsoft.com/office/drawing/2014/main" id="{7786C366-CE77-418B-A336-3306CF6AD078}"/>
                  </a:ext>
                </a:extLst>
              </p:cNvPr>
              <p:cNvSpPr/>
              <p:nvPr/>
            </p:nvSpPr>
            <p:spPr bwMode="auto">
              <a:xfrm>
                <a:off x="552855" y="3082796"/>
                <a:ext cx="426480" cy="914400"/>
              </a:xfrm>
              <a:prstGeom prst="cube">
                <a:avLst>
                  <a:gd name="adj" fmla="val 54371"/>
                </a:avLst>
              </a:prstGeom>
              <a:solidFill>
                <a:srgbClr val="00B0F0"/>
              </a:solid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sp>
            <p:nvSpPr>
              <p:cNvPr id="39" name="Cube 38">
                <a:extLst>
                  <a:ext uri="{FF2B5EF4-FFF2-40B4-BE49-F238E27FC236}">
                    <a16:creationId xmlns:a16="http://schemas.microsoft.com/office/drawing/2014/main" id="{06FD17C9-52DE-42F7-AA48-A15ACFE90B25}"/>
                  </a:ext>
                </a:extLst>
              </p:cNvPr>
              <p:cNvSpPr/>
              <p:nvPr/>
            </p:nvSpPr>
            <p:spPr bwMode="auto">
              <a:xfrm>
                <a:off x="754984" y="3080649"/>
                <a:ext cx="426480" cy="914401"/>
              </a:xfrm>
              <a:prstGeom prst="cube">
                <a:avLst>
                  <a:gd name="adj" fmla="val 54371"/>
                </a:avLst>
              </a:prstGeom>
              <a:solidFill>
                <a:srgbClr val="0070C0"/>
              </a:solid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dirty="0">
                  <a:ln>
                    <a:noFill/>
                  </a:ln>
                  <a:solidFill>
                    <a:schemeClr val="tx1"/>
                  </a:solidFill>
                  <a:effectLst/>
                  <a:latin typeface="Verdana" pitchFamily="34" charset="0"/>
                </a:endParaRPr>
              </a:p>
            </p:txBody>
          </p:sp>
        </p:grpSp>
      </p:grpSp>
      <p:sp>
        <p:nvSpPr>
          <p:cNvPr id="86" name="Rectangle: Rounded Corners 85">
            <a:extLst>
              <a:ext uri="{FF2B5EF4-FFF2-40B4-BE49-F238E27FC236}">
                <a16:creationId xmlns:a16="http://schemas.microsoft.com/office/drawing/2014/main" id="{9FCD6B6B-D9D2-4E1E-8751-2F62C5C041FA}"/>
              </a:ext>
            </a:extLst>
          </p:cNvPr>
          <p:cNvSpPr/>
          <p:nvPr/>
        </p:nvSpPr>
        <p:spPr bwMode="auto">
          <a:xfrm>
            <a:off x="3064458" y="2997652"/>
            <a:ext cx="2044417" cy="1035917"/>
          </a:xfrm>
          <a:prstGeom prst="roundRect">
            <a:avLst/>
          </a:prstGeom>
          <a:noFill/>
          <a:ln>
            <a:solidFill>
              <a:schemeClr val="tx1">
                <a:lumMod val="60000"/>
                <a:lumOff val="40000"/>
              </a:schemeClr>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r>
              <a:rPr lang="en-US" sz="800" dirty="0">
                <a:gradFill>
                  <a:gsLst>
                    <a:gs pos="0">
                      <a:srgbClr val="FFFFFF"/>
                    </a:gs>
                    <a:gs pos="100000">
                      <a:srgbClr val="FFFFFF"/>
                    </a:gs>
                  </a:gsLst>
                  <a:lin ang="5400000" scaled="0"/>
                </a:gradFill>
                <a:ea typeface="Segoe UI" pitchFamily="34" charset="0"/>
                <a:cs typeface="Segoe UI" pitchFamily="34" charset="0"/>
              </a:rPr>
              <a:t>c</a:t>
            </a:r>
          </a:p>
        </p:txBody>
      </p:sp>
      <p:sp>
        <p:nvSpPr>
          <p:cNvPr id="7" name="TextBox 6">
            <a:extLst>
              <a:ext uri="{FF2B5EF4-FFF2-40B4-BE49-F238E27FC236}">
                <a16:creationId xmlns:a16="http://schemas.microsoft.com/office/drawing/2014/main" id="{AE224ACE-CBD1-4154-AAF4-86A8D4419F3B}"/>
              </a:ext>
            </a:extLst>
          </p:cNvPr>
          <p:cNvSpPr txBox="1"/>
          <p:nvPr/>
        </p:nvSpPr>
        <p:spPr>
          <a:xfrm>
            <a:off x="855824" y="5465645"/>
            <a:ext cx="2308368" cy="461665"/>
          </a:xfrm>
          <a:prstGeom prst="rect">
            <a:avLst/>
          </a:prstGeom>
          <a:noFill/>
        </p:spPr>
        <p:txBody>
          <a:bodyPr wrap="square" lIns="182880" tIns="146304" rIns="182880" bIns="146304" rtlCol="0">
            <a:spAutoFit/>
          </a:bodyPr>
          <a:lstStyle/>
          <a:p>
            <a:pPr>
              <a:lnSpc>
                <a:spcPct val="90000"/>
              </a:lnSpc>
              <a:spcAft>
                <a:spcPts val="600"/>
              </a:spcAft>
            </a:pPr>
            <a:r>
              <a:rPr lang="en-US" sz="1200" dirty="0">
                <a:gradFill>
                  <a:gsLst>
                    <a:gs pos="2917">
                      <a:schemeClr val="tx1"/>
                    </a:gs>
                    <a:gs pos="30000">
                      <a:schemeClr val="tx1"/>
                    </a:gs>
                  </a:gsLst>
                  <a:lin ang="5400000" scaled="0"/>
                </a:gradFill>
              </a:rPr>
              <a:t>Primary group convolution</a:t>
            </a:r>
          </a:p>
        </p:txBody>
      </p:sp>
      <p:sp>
        <p:nvSpPr>
          <p:cNvPr id="87" name="TextBox 86">
            <a:extLst>
              <a:ext uri="{FF2B5EF4-FFF2-40B4-BE49-F238E27FC236}">
                <a16:creationId xmlns:a16="http://schemas.microsoft.com/office/drawing/2014/main" id="{A8D1EB6E-FD8F-4989-B1E0-618C7B2E03F6}"/>
              </a:ext>
            </a:extLst>
          </p:cNvPr>
          <p:cNvSpPr txBox="1"/>
          <p:nvPr/>
        </p:nvSpPr>
        <p:spPr>
          <a:xfrm>
            <a:off x="2937412" y="4127839"/>
            <a:ext cx="2410130" cy="461665"/>
          </a:xfrm>
          <a:prstGeom prst="rect">
            <a:avLst/>
          </a:prstGeom>
          <a:noFill/>
        </p:spPr>
        <p:txBody>
          <a:bodyPr wrap="square" lIns="182880" tIns="146304" rIns="182880" bIns="146304" rtlCol="0">
            <a:spAutoFit/>
          </a:bodyPr>
          <a:lstStyle/>
          <a:p>
            <a:pPr>
              <a:lnSpc>
                <a:spcPct val="90000"/>
              </a:lnSpc>
              <a:spcAft>
                <a:spcPts val="600"/>
              </a:spcAft>
            </a:pPr>
            <a:r>
              <a:rPr lang="en-US" sz="1200" dirty="0">
                <a:gradFill>
                  <a:gsLst>
                    <a:gs pos="2917">
                      <a:schemeClr val="tx1"/>
                    </a:gs>
                    <a:gs pos="30000">
                      <a:schemeClr val="tx1"/>
                    </a:gs>
                  </a:gsLst>
                  <a:lin ang="5400000" scaled="0"/>
                </a:gradFill>
              </a:rPr>
              <a:t>Secondary group convolution</a:t>
            </a:r>
          </a:p>
        </p:txBody>
      </p:sp>
      <p:sp>
        <p:nvSpPr>
          <p:cNvPr id="123" name="TextBox 122">
            <a:extLst>
              <a:ext uri="{FF2B5EF4-FFF2-40B4-BE49-F238E27FC236}">
                <a16:creationId xmlns:a16="http://schemas.microsoft.com/office/drawing/2014/main" id="{6DD0F8FD-C9AA-46E4-AC06-2B6AC7FC2740}"/>
              </a:ext>
            </a:extLst>
          </p:cNvPr>
          <p:cNvSpPr txBox="1"/>
          <p:nvPr/>
        </p:nvSpPr>
        <p:spPr>
          <a:xfrm>
            <a:off x="10293439" y="4024015"/>
            <a:ext cx="2308368" cy="461665"/>
          </a:xfrm>
          <a:prstGeom prst="rect">
            <a:avLst/>
          </a:prstGeom>
          <a:noFill/>
        </p:spPr>
        <p:txBody>
          <a:bodyPr wrap="square" lIns="182880" tIns="146304" rIns="182880" bIns="146304" rtlCol="0">
            <a:spAutoFit/>
          </a:bodyPr>
          <a:lstStyle/>
          <a:p>
            <a:pPr>
              <a:lnSpc>
                <a:spcPct val="90000"/>
              </a:lnSpc>
              <a:spcAft>
                <a:spcPts val="600"/>
              </a:spcAft>
            </a:pPr>
            <a:r>
              <a:rPr lang="en-US" sz="1200" dirty="0">
                <a:gradFill>
                  <a:gsLst>
                    <a:gs pos="2917">
                      <a:schemeClr val="tx1"/>
                    </a:gs>
                    <a:gs pos="30000">
                      <a:schemeClr val="tx1"/>
                    </a:gs>
                  </a:gsLst>
                  <a:lin ang="5400000" scaled="0"/>
                </a:gradFill>
              </a:rPr>
              <a:t>Point-wise convolution</a:t>
            </a:r>
          </a:p>
        </p:txBody>
      </p:sp>
      <p:grpSp>
        <p:nvGrpSpPr>
          <p:cNvPr id="5" name="Group 4">
            <a:extLst>
              <a:ext uri="{FF2B5EF4-FFF2-40B4-BE49-F238E27FC236}">
                <a16:creationId xmlns:a16="http://schemas.microsoft.com/office/drawing/2014/main" id="{1DA97B83-1605-4E77-8825-1CB073DAA2AF}"/>
              </a:ext>
            </a:extLst>
          </p:cNvPr>
          <p:cNvGrpSpPr/>
          <p:nvPr/>
        </p:nvGrpSpPr>
        <p:grpSpPr>
          <a:xfrm>
            <a:off x="5325506" y="2331390"/>
            <a:ext cx="7021758" cy="2746427"/>
            <a:chOff x="5325506" y="2331390"/>
            <a:chExt cx="7021758" cy="2746427"/>
          </a:xfrm>
        </p:grpSpPr>
        <p:sp>
          <p:nvSpPr>
            <p:cNvPr id="10" name="Arrow: Right 9"/>
            <p:cNvSpPr/>
            <p:nvPr/>
          </p:nvSpPr>
          <p:spPr bwMode="auto">
            <a:xfrm>
              <a:off x="5325506" y="3421062"/>
              <a:ext cx="1218247" cy="457200"/>
            </a:xfrm>
            <a:prstGeom prst="rightArrow">
              <a:avLst/>
            </a:prstGeom>
            <a:noFill/>
            <a:ln>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nvGrpSpPr>
            <p:cNvPr id="3" name="Group 2">
              <a:extLst>
                <a:ext uri="{FF2B5EF4-FFF2-40B4-BE49-F238E27FC236}">
                  <a16:creationId xmlns:a16="http://schemas.microsoft.com/office/drawing/2014/main" id="{8DE62F4D-AEE9-4F8B-B848-5325F98579FD}"/>
                </a:ext>
              </a:extLst>
            </p:cNvPr>
            <p:cNvGrpSpPr/>
            <p:nvPr/>
          </p:nvGrpSpPr>
          <p:grpSpPr>
            <a:xfrm>
              <a:off x="6710772" y="2331390"/>
              <a:ext cx="5636492" cy="2746427"/>
              <a:chOff x="6710772" y="2331390"/>
              <a:chExt cx="5636492" cy="2746427"/>
            </a:xfrm>
          </p:grpSpPr>
          <p:sp>
            <p:nvSpPr>
              <p:cNvPr id="84" name="Rectangle: Rounded Corners 83">
                <a:extLst>
                  <a:ext uri="{FF2B5EF4-FFF2-40B4-BE49-F238E27FC236}">
                    <a16:creationId xmlns:a16="http://schemas.microsoft.com/office/drawing/2014/main" id="{809CEF99-360E-4015-B6B5-BD7DABDF4B60}"/>
                  </a:ext>
                </a:extLst>
              </p:cNvPr>
              <p:cNvSpPr/>
              <p:nvPr/>
            </p:nvSpPr>
            <p:spPr bwMode="auto">
              <a:xfrm>
                <a:off x="7951084" y="2331390"/>
                <a:ext cx="1640283" cy="2311434"/>
              </a:xfrm>
              <a:prstGeom prst="roundRect">
                <a:avLst/>
              </a:prstGeom>
              <a:solidFill>
                <a:schemeClr val="tx1">
                  <a:lumMod val="20000"/>
                  <a:lumOff val="80000"/>
                </a:schemeClr>
              </a:solidFill>
              <a:ln>
                <a:solidFill>
                  <a:srgbClr val="FF0000"/>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r>
                  <a:rPr lang="en-US" sz="800" dirty="0">
                    <a:gradFill>
                      <a:gsLst>
                        <a:gs pos="0">
                          <a:srgbClr val="FFFFFF"/>
                        </a:gs>
                        <a:gs pos="100000">
                          <a:srgbClr val="FFFFFF"/>
                        </a:gs>
                      </a:gsLst>
                      <a:lin ang="5400000" scaled="0"/>
                    </a:gradFill>
                    <a:ea typeface="Segoe UI" pitchFamily="34" charset="0"/>
                    <a:cs typeface="Segoe UI" pitchFamily="34" charset="0"/>
                  </a:rPr>
                  <a:t>c</a:t>
                </a:r>
              </a:p>
            </p:txBody>
          </p:sp>
          <p:grpSp>
            <p:nvGrpSpPr>
              <p:cNvPr id="88" name="Group 87">
                <a:extLst>
                  <a:ext uri="{FF2B5EF4-FFF2-40B4-BE49-F238E27FC236}">
                    <a16:creationId xmlns:a16="http://schemas.microsoft.com/office/drawing/2014/main" id="{71E4956F-61A3-4A65-A160-AF93907C3A2F}"/>
                  </a:ext>
                </a:extLst>
              </p:cNvPr>
              <p:cNvGrpSpPr/>
              <p:nvPr/>
            </p:nvGrpSpPr>
            <p:grpSpPr>
              <a:xfrm>
                <a:off x="6710772" y="2527423"/>
                <a:ext cx="5576582" cy="1998149"/>
                <a:chOff x="6439340" y="2376954"/>
                <a:chExt cx="5749160" cy="2097954"/>
              </a:xfrm>
            </p:grpSpPr>
            <p:sp>
              <p:nvSpPr>
                <p:cNvPr id="89" name="Arrow: Right 88">
                  <a:extLst>
                    <a:ext uri="{FF2B5EF4-FFF2-40B4-BE49-F238E27FC236}">
                      <a16:creationId xmlns:a16="http://schemas.microsoft.com/office/drawing/2014/main" id="{9F55B4FE-B4B1-4E87-819C-A3ED15B2BBCF}"/>
                    </a:ext>
                  </a:extLst>
                </p:cNvPr>
                <p:cNvSpPr/>
                <p:nvPr/>
              </p:nvSpPr>
              <p:spPr bwMode="auto">
                <a:xfrm>
                  <a:off x="7335736" y="3392363"/>
                  <a:ext cx="340228" cy="249468"/>
                </a:xfrm>
                <a:prstGeom prst="rightArrow">
                  <a:avLst/>
                </a:prstGeom>
                <a:solidFill>
                  <a:schemeClr val="tx1">
                    <a:lumMod val="50000"/>
                    <a:lumOff val="50000"/>
                  </a:schemeClr>
                </a:solidFill>
                <a:ln w="9525" cap="flat" cmpd="sng" algn="ctr">
                  <a:noFill/>
                  <a:prstDash val="solid"/>
                  <a:round/>
                  <a:headEnd type="none" w="med" len="med"/>
                  <a:tailEnd type="none" w="med" len="med"/>
                </a:ln>
                <a:effectLst>
                  <a:outerShdw dist="35921" dir="2700000" algn="ctr" rotWithShape="0">
                    <a:srgbClr val="AFAFAF"/>
                  </a:outerShdw>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sp>
              <p:nvSpPr>
                <p:cNvPr id="90" name="TextBox 89">
                  <a:extLst>
                    <a:ext uri="{FF2B5EF4-FFF2-40B4-BE49-F238E27FC236}">
                      <a16:creationId xmlns:a16="http://schemas.microsoft.com/office/drawing/2014/main" id="{F572A52B-5A66-4D24-B3B4-89B0C6B41C20}"/>
                    </a:ext>
                  </a:extLst>
                </p:cNvPr>
                <p:cNvSpPr txBox="1"/>
                <p:nvPr/>
              </p:nvSpPr>
              <p:spPr>
                <a:xfrm>
                  <a:off x="7264255" y="3159920"/>
                  <a:ext cx="688216" cy="274677"/>
                </a:xfrm>
                <a:prstGeom prst="rect">
                  <a:avLst/>
                </a:prstGeom>
                <a:noFill/>
              </p:spPr>
              <p:txBody>
                <a:bodyPr wrap="square" rtlCol="0">
                  <a:spAutoFit/>
                </a:bodyPr>
                <a:lstStyle/>
                <a:p>
                  <a:r>
                    <a:rPr lang="en-US" sz="1100" dirty="0">
                      <a:latin typeface="Segoe UI Light" panose="020B0502040204020203" pitchFamily="34" charset="0"/>
                      <a:cs typeface="Segoe UI Light" panose="020B0502040204020203" pitchFamily="34" charset="0"/>
                    </a:rPr>
                    <a:t>Split</a:t>
                  </a:r>
                </a:p>
              </p:txBody>
            </p:sp>
            <p:sp>
              <p:nvSpPr>
                <p:cNvPr id="91" name="Cube 90">
                  <a:extLst>
                    <a:ext uri="{FF2B5EF4-FFF2-40B4-BE49-F238E27FC236}">
                      <a16:creationId xmlns:a16="http://schemas.microsoft.com/office/drawing/2014/main" id="{0B6348D2-8A38-488C-B492-A3A811F651DF}"/>
                    </a:ext>
                  </a:extLst>
                </p:cNvPr>
                <p:cNvSpPr/>
                <p:nvPr/>
              </p:nvSpPr>
              <p:spPr bwMode="auto">
                <a:xfrm>
                  <a:off x="7772453" y="2376954"/>
                  <a:ext cx="343494" cy="825246"/>
                </a:xfrm>
                <a:prstGeom prst="cube">
                  <a:avLst>
                    <a:gd name="adj" fmla="val 54371"/>
                  </a:avLst>
                </a:prstGeom>
                <a:solidFill>
                  <a:srgbClr val="92D050"/>
                </a:solid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sp>
              <p:nvSpPr>
                <p:cNvPr id="92" name="Cube 91">
                  <a:extLst>
                    <a:ext uri="{FF2B5EF4-FFF2-40B4-BE49-F238E27FC236}">
                      <a16:creationId xmlns:a16="http://schemas.microsoft.com/office/drawing/2014/main" id="{202E25C7-E5F7-474F-8302-DFAA56EB1BC7}"/>
                    </a:ext>
                  </a:extLst>
                </p:cNvPr>
                <p:cNvSpPr/>
                <p:nvPr/>
              </p:nvSpPr>
              <p:spPr bwMode="auto">
                <a:xfrm>
                  <a:off x="7924853" y="2376954"/>
                  <a:ext cx="343494" cy="825246"/>
                </a:xfrm>
                <a:prstGeom prst="cube">
                  <a:avLst>
                    <a:gd name="adj" fmla="val 54371"/>
                  </a:avLst>
                </a:prstGeom>
                <a:solidFill>
                  <a:srgbClr val="00B050"/>
                </a:solid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sp>
              <p:nvSpPr>
                <p:cNvPr id="93" name="TextBox 92">
                  <a:extLst>
                    <a:ext uri="{FF2B5EF4-FFF2-40B4-BE49-F238E27FC236}">
                      <a16:creationId xmlns:a16="http://schemas.microsoft.com/office/drawing/2014/main" id="{7E572DFD-0237-4DA4-B861-CA9A8A246EA4}"/>
                    </a:ext>
                  </a:extLst>
                </p:cNvPr>
                <p:cNvSpPr txBox="1"/>
                <p:nvPr/>
              </p:nvSpPr>
              <p:spPr>
                <a:xfrm>
                  <a:off x="10792322" y="3177481"/>
                  <a:ext cx="688216" cy="274677"/>
                </a:xfrm>
                <a:prstGeom prst="rect">
                  <a:avLst/>
                </a:prstGeom>
                <a:noFill/>
              </p:spPr>
              <p:txBody>
                <a:bodyPr wrap="square" rtlCol="0">
                  <a:spAutoFit/>
                </a:bodyPr>
                <a:lstStyle/>
                <a:p>
                  <a:r>
                    <a:rPr lang="en-US" sz="1100" dirty="0">
                      <a:latin typeface="Segoe UI Light" panose="020B0502040204020203" pitchFamily="34" charset="0"/>
                      <a:cs typeface="Segoe UI Light" panose="020B0502040204020203" pitchFamily="34" charset="0"/>
                    </a:rPr>
                    <a:t>Conv.</a:t>
                  </a:r>
                </a:p>
              </p:txBody>
            </p:sp>
            <p:sp>
              <p:nvSpPr>
                <p:cNvPr id="94" name="Arrow: Right 93">
                  <a:extLst>
                    <a:ext uri="{FF2B5EF4-FFF2-40B4-BE49-F238E27FC236}">
                      <a16:creationId xmlns:a16="http://schemas.microsoft.com/office/drawing/2014/main" id="{F8E90973-96EE-43DC-8ABA-3F8522130A50}"/>
                    </a:ext>
                  </a:extLst>
                </p:cNvPr>
                <p:cNvSpPr/>
                <p:nvPr/>
              </p:nvSpPr>
              <p:spPr bwMode="auto">
                <a:xfrm>
                  <a:off x="8393982" y="2662905"/>
                  <a:ext cx="340228" cy="249468"/>
                </a:xfrm>
                <a:prstGeom prst="rightArrow">
                  <a:avLst/>
                </a:prstGeom>
                <a:solidFill>
                  <a:schemeClr val="tx1">
                    <a:lumMod val="50000"/>
                    <a:lumOff val="50000"/>
                  </a:schemeClr>
                </a:solidFill>
                <a:ln w="9525" cap="flat" cmpd="sng" algn="ctr">
                  <a:noFill/>
                  <a:prstDash val="solid"/>
                  <a:round/>
                  <a:headEnd type="none" w="med" len="med"/>
                  <a:tailEnd type="none" w="med" len="med"/>
                </a:ln>
                <a:effectLst>
                  <a:outerShdw dist="35921" dir="2700000" algn="ctr" rotWithShape="0">
                    <a:srgbClr val="AFAFAF"/>
                  </a:outerShdw>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sp>
              <p:nvSpPr>
                <p:cNvPr id="95" name="TextBox 94">
                  <a:extLst>
                    <a:ext uri="{FF2B5EF4-FFF2-40B4-BE49-F238E27FC236}">
                      <a16:creationId xmlns:a16="http://schemas.microsoft.com/office/drawing/2014/main" id="{2EE8437D-7672-4030-92F2-1CD4C470DE84}"/>
                    </a:ext>
                  </a:extLst>
                </p:cNvPr>
                <p:cNvSpPr txBox="1"/>
                <p:nvPr/>
              </p:nvSpPr>
              <p:spPr>
                <a:xfrm>
                  <a:off x="8284318" y="2389077"/>
                  <a:ext cx="688216" cy="274677"/>
                </a:xfrm>
                <a:prstGeom prst="rect">
                  <a:avLst/>
                </a:prstGeom>
                <a:noFill/>
              </p:spPr>
              <p:txBody>
                <a:bodyPr wrap="square" rtlCol="0">
                  <a:spAutoFit/>
                </a:bodyPr>
                <a:lstStyle/>
                <a:p>
                  <a:r>
                    <a:rPr lang="en-US" sz="1100" dirty="0">
                      <a:latin typeface="Segoe UI Light" panose="020B0502040204020203" pitchFamily="34" charset="0"/>
                      <a:cs typeface="Segoe UI Light" panose="020B0502040204020203" pitchFamily="34" charset="0"/>
                    </a:rPr>
                    <a:t>Conv.</a:t>
                  </a:r>
                </a:p>
              </p:txBody>
            </p:sp>
            <p:sp>
              <p:nvSpPr>
                <p:cNvPr id="96" name="Arrow: Right 95">
                  <a:extLst>
                    <a:ext uri="{FF2B5EF4-FFF2-40B4-BE49-F238E27FC236}">
                      <a16:creationId xmlns:a16="http://schemas.microsoft.com/office/drawing/2014/main" id="{81298829-63D8-48C4-922D-EC490BFB189D}"/>
                    </a:ext>
                  </a:extLst>
                </p:cNvPr>
                <p:cNvSpPr/>
                <p:nvPr/>
              </p:nvSpPr>
              <p:spPr bwMode="auto">
                <a:xfrm>
                  <a:off x="8414183" y="4006578"/>
                  <a:ext cx="340228" cy="249468"/>
                </a:xfrm>
                <a:prstGeom prst="rightArrow">
                  <a:avLst/>
                </a:prstGeom>
                <a:solidFill>
                  <a:schemeClr val="tx1">
                    <a:lumMod val="50000"/>
                    <a:lumOff val="50000"/>
                  </a:schemeClr>
                </a:solidFill>
                <a:ln w="9525" cap="flat" cmpd="sng" algn="ctr">
                  <a:noFill/>
                  <a:prstDash val="solid"/>
                  <a:round/>
                  <a:headEnd type="none" w="med" len="med"/>
                  <a:tailEnd type="none" w="med" len="med"/>
                </a:ln>
                <a:effectLst>
                  <a:outerShdw dist="35921" dir="2700000" algn="ctr" rotWithShape="0">
                    <a:srgbClr val="AFAFAF"/>
                  </a:outerShdw>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sp>
              <p:nvSpPr>
                <p:cNvPr id="97" name="TextBox 96">
                  <a:extLst>
                    <a:ext uri="{FF2B5EF4-FFF2-40B4-BE49-F238E27FC236}">
                      <a16:creationId xmlns:a16="http://schemas.microsoft.com/office/drawing/2014/main" id="{A4D559D9-2F02-42A9-AE30-2252B9D88411}"/>
                    </a:ext>
                  </a:extLst>
                </p:cNvPr>
                <p:cNvSpPr txBox="1"/>
                <p:nvPr/>
              </p:nvSpPr>
              <p:spPr>
                <a:xfrm>
                  <a:off x="8301659" y="3721258"/>
                  <a:ext cx="688216" cy="274677"/>
                </a:xfrm>
                <a:prstGeom prst="rect">
                  <a:avLst/>
                </a:prstGeom>
                <a:noFill/>
              </p:spPr>
              <p:txBody>
                <a:bodyPr wrap="square" rtlCol="0">
                  <a:spAutoFit/>
                </a:bodyPr>
                <a:lstStyle/>
                <a:p>
                  <a:r>
                    <a:rPr lang="en-US" sz="1100" dirty="0">
                      <a:latin typeface="Segoe UI Light" panose="020B0502040204020203" pitchFamily="34" charset="0"/>
                      <a:cs typeface="Segoe UI Light" panose="020B0502040204020203" pitchFamily="34" charset="0"/>
                    </a:rPr>
                    <a:t>Conv.</a:t>
                  </a:r>
                </a:p>
              </p:txBody>
            </p:sp>
            <p:sp>
              <p:nvSpPr>
                <p:cNvPr id="98" name="Arrow: Right 97">
                  <a:extLst>
                    <a:ext uri="{FF2B5EF4-FFF2-40B4-BE49-F238E27FC236}">
                      <a16:creationId xmlns:a16="http://schemas.microsoft.com/office/drawing/2014/main" id="{867E5DE8-492F-41B6-A213-0190B9F4CAF6}"/>
                    </a:ext>
                  </a:extLst>
                </p:cNvPr>
                <p:cNvSpPr/>
                <p:nvPr/>
              </p:nvSpPr>
              <p:spPr bwMode="auto">
                <a:xfrm>
                  <a:off x="9515905" y="3445397"/>
                  <a:ext cx="340228" cy="249468"/>
                </a:xfrm>
                <a:prstGeom prst="rightArrow">
                  <a:avLst/>
                </a:prstGeom>
                <a:solidFill>
                  <a:schemeClr val="tx1">
                    <a:lumMod val="50000"/>
                    <a:lumOff val="50000"/>
                  </a:schemeClr>
                </a:solidFill>
                <a:ln w="9525" cap="flat" cmpd="sng" algn="ctr">
                  <a:noFill/>
                  <a:prstDash val="solid"/>
                  <a:round/>
                  <a:headEnd type="none" w="med" len="med"/>
                  <a:tailEnd type="none" w="med" len="med"/>
                </a:ln>
                <a:effectLst>
                  <a:outerShdw dist="35921" dir="2700000" algn="ctr" rotWithShape="0">
                    <a:srgbClr val="AFAFAF"/>
                  </a:outerShdw>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sp>
              <p:nvSpPr>
                <p:cNvPr id="99" name="TextBox 98">
                  <a:extLst>
                    <a:ext uri="{FF2B5EF4-FFF2-40B4-BE49-F238E27FC236}">
                      <a16:creationId xmlns:a16="http://schemas.microsoft.com/office/drawing/2014/main" id="{F8FABF0D-7B05-4F0A-8EAC-1ECF6FA8FDC3}"/>
                    </a:ext>
                  </a:extLst>
                </p:cNvPr>
                <p:cNvSpPr txBox="1"/>
                <p:nvPr/>
              </p:nvSpPr>
              <p:spPr>
                <a:xfrm>
                  <a:off x="9338267" y="3162214"/>
                  <a:ext cx="822666" cy="274677"/>
                </a:xfrm>
                <a:prstGeom prst="rect">
                  <a:avLst/>
                </a:prstGeom>
                <a:noFill/>
              </p:spPr>
              <p:txBody>
                <a:bodyPr wrap="square" rtlCol="0">
                  <a:spAutoFit/>
                </a:bodyPr>
                <a:lstStyle/>
                <a:p>
                  <a:r>
                    <a:rPr lang="en-US" sz="1100" dirty="0">
                      <a:latin typeface="Segoe UI Light" panose="020B0502040204020203" pitchFamily="34" charset="0"/>
                      <a:cs typeface="Segoe UI Light" panose="020B0502040204020203" pitchFamily="34" charset="0"/>
                    </a:rPr>
                    <a:t>Concat</a:t>
                  </a:r>
                </a:p>
              </p:txBody>
            </p:sp>
            <p:sp>
              <p:nvSpPr>
                <p:cNvPr id="100" name="Arrow: Right 99">
                  <a:extLst>
                    <a:ext uri="{FF2B5EF4-FFF2-40B4-BE49-F238E27FC236}">
                      <a16:creationId xmlns:a16="http://schemas.microsoft.com/office/drawing/2014/main" id="{9FAAB203-5DBC-48A1-87E6-3F2B56B3BA62}"/>
                    </a:ext>
                  </a:extLst>
                </p:cNvPr>
                <p:cNvSpPr/>
                <p:nvPr/>
              </p:nvSpPr>
              <p:spPr bwMode="auto">
                <a:xfrm>
                  <a:off x="10906680" y="3445397"/>
                  <a:ext cx="340228" cy="249468"/>
                </a:xfrm>
                <a:prstGeom prst="rightArrow">
                  <a:avLst/>
                </a:prstGeom>
                <a:solidFill>
                  <a:schemeClr val="tx1">
                    <a:lumMod val="50000"/>
                    <a:lumOff val="50000"/>
                  </a:schemeClr>
                </a:solidFill>
                <a:ln w="9525" cap="flat" cmpd="sng" algn="ctr">
                  <a:noFill/>
                  <a:prstDash val="solid"/>
                  <a:round/>
                  <a:headEnd type="none" w="med" len="med"/>
                  <a:tailEnd type="none" w="med" len="med"/>
                </a:ln>
                <a:effectLst>
                  <a:outerShdw dist="35921" dir="2700000" algn="ctr" rotWithShape="0">
                    <a:srgbClr val="AFAFAF"/>
                  </a:outerShdw>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sp>
              <p:nvSpPr>
                <p:cNvPr id="101" name="Cube 100">
                  <a:extLst>
                    <a:ext uri="{FF2B5EF4-FFF2-40B4-BE49-F238E27FC236}">
                      <a16:creationId xmlns:a16="http://schemas.microsoft.com/office/drawing/2014/main" id="{92C3FC98-5785-407E-B0D2-92015C301071}"/>
                    </a:ext>
                  </a:extLst>
                </p:cNvPr>
                <p:cNvSpPr/>
                <p:nvPr/>
              </p:nvSpPr>
              <p:spPr bwMode="auto">
                <a:xfrm>
                  <a:off x="8860360" y="2377362"/>
                  <a:ext cx="343494" cy="825246"/>
                </a:xfrm>
                <a:prstGeom prst="cube">
                  <a:avLst>
                    <a:gd name="adj" fmla="val 54371"/>
                  </a:avLst>
                </a:prstGeom>
                <a:solidFill>
                  <a:srgbClr val="92D050"/>
                </a:solid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sp>
              <p:nvSpPr>
                <p:cNvPr id="102" name="Cube 101">
                  <a:extLst>
                    <a:ext uri="{FF2B5EF4-FFF2-40B4-BE49-F238E27FC236}">
                      <a16:creationId xmlns:a16="http://schemas.microsoft.com/office/drawing/2014/main" id="{9E6F6C5E-3710-49EF-8CEB-543FEFD04A50}"/>
                    </a:ext>
                  </a:extLst>
                </p:cNvPr>
                <p:cNvSpPr/>
                <p:nvPr/>
              </p:nvSpPr>
              <p:spPr bwMode="auto">
                <a:xfrm>
                  <a:off x="9012760" y="2377362"/>
                  <a:ext cx="343494" cy="825246"/>
                </a:xfrm>
                <a:prstGeom prst="cube">
                  <a:avLst>
                    <a:gd name="adj" fmla="val 54371"/>
                  </a:avLst>
                </a:prstGeom>
                <a:solidFill>
                  <a:srgbClr val="00B050"/>
                </a:solid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sp>
              <p:nvSpPr>
                <p:cNvPr id="103" name="Cube 102">
                  <a:extLst>
                    <a:ext uri="{FF2B5EF4-FFF2-40B4-BE49-F238E27FC236}">
                      <a16:creationId xmlns:a16="http://schemas.microsoft.com/office/drawing/2014/main" id="{C5474A2F-B423-4EF1-B3F4-20CCF10AFE56}"/>
                    </a:ext>
                  </a:extLst>
                </p:cNvPr>
                <p:cNvSpPr/>
                <p:nvPr/>
              </p:nvSpPr>
              <p:spPr bwMode="auto">
                <a:xfrm>
                  <a:off x="7793394" y="3649662"/>
                  <a:ext cx="343494" cy="825246"/>
                </a:xfrm>
                <a:prstGeom prst="cube">
                  <a:avLst>
                    <a:gd name="adj" fmla="val 54371"/>
                  </a:avLst>
                </a:prstGeom>
                <a:solidFill>
                  <a:srgbClr val="00B0F0"/>
                </a:solid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sp>
              <p:nvSpPr>
                <p:cNvPr id="104" name="Cube 103">
                  <a:extLst>
                    <a:ext uri="{FF2B5EF4-FFF2-40B4-BE49-F238E27FC236}">
                      <a16:creationId xmlns:a16="http://schemas.microsoft.com/office/drawing/2014/main" id="{95763E47-577F-47AF-B979-1F8342385257}"/>
                    </a:ext>
                  </a:extLst>
                </p:cNvPr>
                <p:cNvSpPr/>
                <p:nvPr/>
              </p:nvSpPr>
              <p:spPr bwMode="auto">
                <a:xfrm>
                  <a:off x="7945794" y="3649662"/>
                  <a:ext cx="343494" cy="825246"/>
                </a:xfrm>
                <a:prstGeom prst="cube">
                  <a:avLst>
                    <a:gd name="adj" fmla="val 54371"/>
                  </a:avLst>
                </a:prstGeom>
                <a:solidFill>
                  <a:srgbClr val="0070C0"/>
                </a:solid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sp>
              <p:nvSpPr>
                <p:cNvPr id="105" name="Cube 104">
                  <a:extLst>
                    <a:ext uri="{FF2B5EF4-FFF2-40B4-BE49-F238E27FC236}">
                      <a16:creationId xmlns:a16="http://schemas.microsoft.com/office/drawing/2014/main" id="{C254AA5B-3B2C-420B-BCFB-930E0A61F3E1}"/>
                    </a:ext>
                  </a:extLst>
                </p:cNvPr>
                <p:cNvSpPr/>
                <p:nvPr/>
              </p:nvSpPr>
              <p:spPr bwMode="auto">
                <a:xfrm>
                  <a:off x="8860360" y="3649662"/>
                  <a:ext cx="343494" cy="825246"/>
                </a:xfrm>
                <a:prstGeom prst="cube">
                  <a:avLst>
                    <a:gd name="adj" fmla="val 54371"/>
                  </a:avLst>
                </a:prstGeom>
                <a:solidFill>
                  <a:srgbClr val="00B0F0"/>
                </a:solid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sp>
              <p:nvSpPr>
                <p:cNvPr id="106" name="Cube 105">
                  <a:extLst>
                    <a:ext uri="{FF2B5EF4-FFF2-40B4-BE49-F238E27FC236}">
                      <a16:creationId xmlns:a16="http://schemas.microsoft.com/office/drawing/2014/main" id="{385D4438-375B-4A2E-8737-4EA61228CA6B}"/>
                    </a:ext>
                  </a:extLst>
                </p:cNvPr>
                <p:cNvSpPr/>
                <p:nvPr/>
              </p:nvSpPr>
              <p:spPr bwMode="auto">
                <a:xfrm>
                  <a:off x="9012760" y="3649662"/>
                  <a:ext cx="343494" cy="825246"/>
                </a:xfrm>
                <a:prstGeom prst="cube">
                  <a:avLst>
                    <a:gd name="adj" fmla="val 54371"/>
                  </a:avLst>
                </a:prstGeom>
                <a:solidFill>
                  <a:srgbClr val="0070C0"/>
                </a:solid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grpSp>
              <p:nvGrpSpPr>
                <p:cNvPr id="107" name="Group 106">
                  <a:extLst>
                    <a:ext uri="{FF2B5EF4-FFF2-40B4-BE49-F238E27FC236}">
                      <a16:creationId xmlns:a16="http://schemas.microsoft.com/office/drawing/2014/main" id="{BB616026-5738-424E-BFB2-32D190D6167B}"/>
                    </a:ext>
                  </a:extLst>
                </p:cNvPr>
                <p:cNvGrpSpPr/>
                <p:nvPr/>
              </p:nvGrpSpPr>
              <p:grpSpPr>
                <a:xfrm>
                  <a:off x="6439340" y="3057766"/>
                  <a:ext cx="834767" cy="827184"/>
                  <a:chOff x="145023" y="3080649"/>
                  <a:chExt cx="1036441" cy="916547"/>
                </a:xfrm>
              </p:grpSpPr>
              <p:sp>
                <p:nvSpPr>
                  <p:cNvPr id="118" name="Cube 117">
                    <a:extLst>
                      <a:ext uri="{FF2B5EF4-FFF2-40B4-BE49-F238E27FC236}">
                        <a16:creationId xmlns:a16="http://schemas.microsoft.com/office/drawing/2014/main" id="{FF2D066C-83BD-494C-BD10-5834FF2FAB87}"/>
                      </a:ext>
                    </a:extLst>
                  </p:cNvPr>
                  <p:cNvSpPr/>
                  <p:nvPr/>
                </p:nvSpPr>
                <p:spPr bwMode="auto">
                  <a:xfrm>
                    <a:off x="145023" y="3082796"/>
                    <a:ext cx="426480" cy="914400"/>
                  </a:xfrm>
                  <a:prstGeom prst="cube">
                    <a:avLst>
                      <a:gd name="adj" fmla="val 54371"/>
                    </a:avLst>
                  </a:prstGeom>
                  <a:solidFill>
                    <a:srgbClr val="92D050"/>
                  </a:solid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dirty="0">
                      <a:ln>
                        <a:noFill/>
                      </a:ln>
                      <a:solidFill>
                        <a:schemeClr val="tx1"/>
                      </a:solidFill>
                      <a:effectLst/>
                      <a:latin typeface="Verdana" pitchFamily="34" charset="0"/>
                    </a:endParaRPr>
                  </a:p>
                </p:txBody>
              </p:sp>
              <p:sp>
                <p:nvSpPr>
                  <p:cNvPr id="119" name="Cube 118">
                    <a:extLst>
                      <a:ext uri="{FF2B5EF4-FFF2-40B4-BE49-F238E27FC236}">
                        <a16:creationId xmlns:a16="http://schemas.microsoft.com/office/drawing/2014/main" id="{239F6775-2826-4377-A513-EE1C2370EFF4}"/>
                      </a:ext>
                    </a:extLst>
                  </p:cNvPr>
                  <p:cNvSpPr/>
                  <p:nvPr/>
                </p:nvSpPr>
                <p:spPr bwMode="auto">
                  <a:xfrm>
                    <a:off x="348940" y="3082796"/>
                    <a:ext cx="426480" cy="914400"/>
                  </a:xfrm>
                  <a:prstGeom prst="cube">
                    <a:avLst>
                      <a:gd name="adj" fmla="val 54371"/>
                    </a:avLst>
                  </a:prstGeom>
                  <a:solidFill>
                    <a:srgbClr val="00B050"/>
                  </a:solid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sp>
                <p:nvSpPr>
                  <p:cNvPr id="120" name="Cube 119">
                    <a:extLst>
                      <a:ext uri="{FF2B5EF4-FFF2-40B4-BE49-F238E27FC236}">
                        <a16:creationId xmlns:a16="http://schemas.microsoft.com/office/drawing/2014/main" id="{62EC3D5A-5BE5-4ADA-B639-433D13BD52BC}"/>
                      </a:ext>
                    </a:extLst>
                  </p:cNvPr>
                  <p:cNvSpPr/>
                  <p:nvPr/>
                </p:nvSpPr>
                <p:spPr bwMode="auto">
                  <a:xfrm>
                    <a:off x="552855" y="3082796"/>
                    <a:ext cx="426480" cy="914400"/>
                  </a:xfrm>
                  <a:prstGeom prst="cube">
                    <a:avLst>
                      <a:gd name="adj" fmla="val 54371"/>
                    </a:avLst>
                  </a:prstGeom>
                  <a:solidFill>
                    <a:srgbClr val="00B0F0"/>
                  </a:solid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sp>
                <p:nvSpPr>
                  <p:cNvPr id="121" name="Cube 120">
                    <a:extLst>
                      <a:ext uri="{FF2B5EF4-FFF2-40B4-BE49-F238E27FC236}">
                        <a16:creationId xmlns:a16="http://schemas.microsoft.com/office/drawing/2014/main" id="{EDD34BD4-9A94-4259-ACBF-EBADC8F94344}"/>
                      </a:ext>
                    </a:extLst>
                  </p:cNvPr>
                  <p:cNvSpPr/>
                  <p:nvPr/>
                </p:nvSpPr>
                <p:spPr bwMode="auto">
                  <a:xfrm>
                    <a:off x="754984" y="3080649"/>
                    <a:ext cx="426480" cy="914401"/>
                  </a:xfrm>
                  <a:prstGeom prst="cube">
                    <a:avLst>
                      <a:gd name="adj" fmla="val 54371"/>
                    </a:avLst>
                  </a:prstGeom>
                  <a:solidFill>
                    <a:srgbClr val="0070C0"/>
                  </a:solid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dirty="0">
                      <a:ln>
                        <a:noFill/>
                      </a:ln>
                      <a:solidFill>
                        <a:schemeClr val="tx1"/>
                      </a:solidFill>
                      <a:effectLst/>
                      <a:latin typeface="Verdana" pitchFamily="34" charset="0"/>
                    </a:endParaRPr>
                  </a:p>
                </p:txBody>
              </p:sp>
            </p:grpSp>
            <p:grpSp>
              <p:nvGrpSpPr>
                <p:cNvPr id="108" name="Group 107">
                  <a:extLst>
                    <a:ext uri="{FF2B5EF4-FFF2-40B4-BE49-F238E27FC236}">
                      <a16:creationId xmlns:a16="http://schemas.microsoft.com/office/drawing/2014/main" id="{48839D32-191E-488A-88C0-4C732EDC069D}"/>
                    </a:ext>
                  </a:extLst>
                </p:cNvPr>
                <p:cNvGrpSpPr/>
                <p:nvPr/>
              </p:nvGrpSpPr>
              <p:grpSpPr>
                <a:xfrm>
                  <a:off x="9996926" y="3057766"/>
                  <a:ext cx="834767" cy="827184"/>
                  <a:chOff x="145023" y="3080649"/>
                  <a:chExt cx="1036441" cy="916547"/>
                </a:xfrm>
              </p:grpSpPr>
              <p:sp>
                <p:nvSpPr>
                  <p:cNvPr id="114" name="Cube 113">
                    <a:extLst>
                      <a:ext uri="{FF2B5EF4-FFF2-40B4-BE49-F238E27FC236}">
                        <a16:creationId xmlns:a16="http://schemas.microsoft.com/office/drawing/2014/main" id="{F1F3E750-9403-46A8-9B14-55B9D831F115}"/>
                      </a:ext>
                    </a:extLst>
                  </p:cNvPr>
                  <p:cNvSpPr/>
                  <p:nvPr/>
                </p:nvSpPr>
                <p:spPr bwMode="auto">
                  <a:xfrm>
                    <a:off x="145023" y="3082796"/>
                    <a:ext cx="426480" cy="914400"/>
                  </a:xfrm>
                  <a:prstGeom prst="cube">
                    <a:avLst>
                      <a:gd name="adj" fmla="val 54371"/>
                    </a:avLst>
                  </a:prstGeom>
                  <a:solidFill>
                    <a:srgbClr val="92D050"/>
                  </a:solid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dirty="0">
                      <a:ln>
                        <a:noFill/>
                      </a:ln>
                      <a:solidFill>
                        <a:schemeClr val="tx1"/>
                      </a:solidFill>
                      <a:effectLst/>
                      <a:latin typeface="Verdana" pitchFamily="34" charset="0"/>
                    </a:endParaRPr>
                  </a:p>
                </p:txBody>
              </p:sp>
              <p:sp>
                <p:nvSpPr>
                  <p:cNvPr id="115" name="Cube 114">
                    <a:extLst>
                      <a:ext uri="{FF2B5EF4-FFF2-40B4-BE49-F238E27FC236}">
                        <a16:creationId xmlns:a16="http://schemas.microsoft.com/office/drawing/2014/main" id="{1D3F335E-823F-4027-806B-1C956AC053BE}"/>
                      </a:ext>
                    </a:extLst>
                  </p:cNvPr>
                  <p:cNvSpPr/>
                  <p:nvPr/>
                </p:nvSpPr>
                <p:spPr bwMode="auto">
                  <a:xfrm>
                    <a:off x="348940" y="3082796"/>
                    <a:ext cx="426480" cy="914400"/>
                  </a:xfrm>
                  <a:prstGeom prst="cube">
                    <a:avLst>
                      <a:gd name="adj" fmla="val 54371"/>
                    </a:avLst>
                  </a:prstGeom>
                  <a:solidFill>
                    <a:srgbClr val="00B050"/>
                  </a:solid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sp>
                <p:nvSpPr>
                  <p:cNvPr id="116" name="Cube 115">
                    <a:extLst>
                      <a:ext uri="{FF2B5EF4-FFF2-40B4-BE49-F238E27FC236}">
                        <a16:creationId xmlns:a16="http://schemas.microsoft.com/office/drawing/2014/main" id="{A0DE5514-CBE2-4D8C-A3EF-5AF9266436EF}"/>
                      </a:ext>
                    </a:extLst>
                  </p:cNvPr>
                  <p:cNvSpPr/>
                  <p:nvPr/>
                </p:nvSpPr>
                <p:spPr bwMode="auto">
                  <a:xfrm>
                    <a:off x="552855" y="3082796"/>
                    <a:ext cx="426480" cy="914400"/>
                  </a:xfrm>
                  <a:prstGeom prst="cube">
                    <a:avLst>
                      <a:gd name="adj" fmla="val 54371"/>
                    </a:avLst>
                  </a:prstGeom>
                  <a:solidFill>
                    <a:srgbClr val="00B0F0"/>
                  </a:solid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sp>
                <p:nvSpPr>
                  <p:cNvPr id="117" name="Cube 116">
                    <a:extLst>
                      <a:ext uri="{FF2B5EF4-FFF2-40B4-BE49-F238E27FC236}">
                        <a16:creationId xmlns:a16="http://schemas.microsoft.com/office/drawing/2014/main" id="{AAF99AC5-E95C-41E7-B835-355D3B171830}"/>
                      </a:ext>
                    </a:extLst>
                  </p:cNvPr>
                  <p:cNvSpPr/>
                  <p:nvPr/>
                </p:nvSpPr>
                <p:spPr bwMode="auto">
                  <a:xfrm>
                    <a:off x="754984" y="3080649"/>
                    <a:ext cx="426480" cy="914401"/>
                  </a:xfrm>
                  <a:prstGeom prst="cube">
                    <a:avLst>
                      <a:gd name="adj" fmla="val 54371"/>
                    </a:avLst>
                  </a:prstGeom>
                  <a:solidFill>
                    <a:srgbClr val="0070C0"/>
                  </a:solid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dirty="0">
                      <a:ln>
                        <a:noFill/>
                      </a:ln>
                      <a:solidFill>
                        <a:schemeClr val="tx1"/>
                      </a:solidFill>
                      <a:effectLst/>
                      <a:latin typeface="Verdana" pitchFamily="34" charset="0"/>
                    </a:endParaRPr>
                  </a:p>
                </p:txBody>
              </p:sp>
            </p:grpSp>
            <p:grpSp>
              <p:nvGrpSpPr>
                <p:cNvPr id="109" name="Group 108">
                  <a:extLst>
                    <a:ext uri="{FF2B5EF4-FFF2-40B4-BE49-F238E27FC236}">
                      <a16:creationId xmlns:a16="http://schemas.microsoft.com/office/drawing/2014/main" id="{2EF95D3C-AD1E-4557-8FA4-48C0A796FB02}"/>
                    </a:ext>
                  </a:extLst>
                </p:cNvPr>
                <p:cNvGrpSpPr/>
                <p:nvPr/>
              </p:nvGrpSpPr>
              <p:grpSpPr>
                <a:xfrm>
                  <a:off x="11353733" y="3050099"/>
                  <a:ext cx="834767" cy="827184"/>
                  <a:chOff x="145023" y="3080649"/>
                  <a:chExt cx="1036441" cy="916547"/>
                </a:xfrm>
              </p:grpSpPr>
              <p:sp>
                <p:nvSpPr>
                  <p:cNvPr id="110" name="Cube 109">
                    <a:extLst>
                      <a:ext uri="{FF2B5EF4-FFF2-40B4-BE49-F238E27FC236}">
                        <a16:creationId xmlns:a16="http://schemas.microsoft.com/office/drawing/2014/main" id="{E87C74CB-2F77-42F3-A1F7-B4B7ECBA6FDD}"/>
                      </a:ext>
                    </a:extLst>
                  </p:cNvPr>
                  <p:cNvSpPr/>
                  <p:nvPr/>
                </p:nvSpPr>
                <p:spPr bwMode="auto">
                  <a:xfrm>
                    <a:off x="145023" y="3082796"/>
                    <a:ext cx="426480" cy="914400"/>
                  </a:xfrm>
                  <a:prstGeom prst="cube">
                    <a:avLst>
                      <a:gd name="adj" fmla="val 54371"/>
                    </a:avLst>
                  </a:prstGeom>
                  <a:solidFill>
                    <a:srgbClr val="92D050"/>
                  </a:solid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dirty="0">
                      <a:ln>
                        <a:noFill/>
                      </a:ln>
                      <a:solidFill>
                        <a:schemeClr val="tx1"/>
                      </a:solidFill>
                      <a:effectLst/>
                      <a:latin typeface="Verdana" pitchFamily="34" charset="0"/>
                    </a:endParaRPr>
                  </a:p>
                </p:txBody>
              </p:sp>
              <p:sp>
                <p:nvSpPr>
                  <p:cNvPr id="111" name="Cube 110">
                    <a:extLst>
                      <a:ext uri="{FF2B5EF4-FFF2-40B4-BE49-F238E27FC236}">
                        <a16:creationId xmlns:a16="http://schemas.microsoft.com/office/drawing/2014/main" id="{1F00F53C-67F6-4793-863F-0FFE47D60F9C}"/>
                      </a:ext>
                    </a:extLst>
                  </p:cNvPr>
                  <p:cNvSpPr/>
                  <p:nvPr/>
                </p:nvSpPr>
                <p:spPr bwMode="auto">
                  <a:xfrm>
                    <a:off x="348940" y="3082796"/>
                    <a:ext cx="426480" cy="914400"/>
                  </a:xfrm>
                  <a:prstGeom prst="cube">
                    <a:avLst>
                      <a:gd name="adj" fmla="val 54371"/>
                    </a:avLst>
                  </a:prstGeom>
                  <a:solidFill>
                    <a:srgbClr val="00B050"/>
                  </a:solid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sp>
                <p:nvSpPr>
                  <p:cNvPr id="112" name="Cube 111">
                    <a:extLst>
                      <a:ext uri="{FF2B5EF4-FFF2-40B4-BE49-F238E27FC236}">
                        <a16:creationId xmlns:a16="http://schemas.microsoft.com/office/drawing/2014/main" id="{BFD903E8-03B0-47A8-A869-D49A337C6EA9}"/>
                      </a:ext>
                    </a:extLst>
                  </p:cNvPr>
                  <p:cNvSpPr/>
                  <p:nvPr/>
                </p:nvSpPr>
                <p:spPr bwMode="auto">
                  <a:xfrm>
                    <a:off x="552855" y="3082796"/>
                    <a:ext cx="426480" cy="914400"/>
                  </a:xfrm>
                  <a:prstGeom prst="cube">
                    <a:avLst>
                      <a:gd name="adj" fmla="val 54371"/>
                    </a:avLst>
                  </a:prstGeom>
                  <a:solidFill>
                    <a:srgbClr val="00B0F0"/>
                  </a:solid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sp>
                <p:nvSpPr>
                  <p:cNvPr id="113" name="Cube 112">
                    <a:extLst>
                      <a:ext uri="{FF2B5EF4-FFF2-40B4-BE49-F238E27FC236}">
                        <a16:creationId xmlns:a16="http://schemas.microsoft.com/office/drawing/2014/main" id="{F4712490-F454-42C4-8C5B-14B053D2F51D}"/>
                      </a:ext>
                    </a:extLst>
                  </p:cNvPr>
                  <p:cNvSpPr/>
                  <p:nvPr/>
                </p:nvSpPr>
                <p:spPr bwMode="auto">
                  <a:xfrm>
                    <a:off x="754984" y="3080649"/>
                    <a:ext cx="426480" cy="914401"/>
                  </a:xfrm>
                  <a:prstGeom prst="cube">
                    <a:avLst>
                      <a:gd name="adj" fmla="val 54371"/>
                    </a:avLst>
                  </a:prstGeom>
                  <a:solidFill>
                    <a:srgbClr val="0070C0"/>
                  </a:solid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dirty="0">
                      <a:ln>
                        <a:noFill/>
                      </a:ln>
                      <a:solidFill>
                        <a:schemeClr val="tx1"/>
                      </a:solidFill>
                      <a:effectLst/>
                      <a:latin typeface="Verdana" pitchFamily="34" charset="0"/>
                    </a:endParaRPr>
                  </a:p>
                </p:txBody>
              </p:sp>
            </p:grpSp>
          </p:grpSp>
          <p:sp>
            <p:nvSpPr>
              <p:cNvPr id="122" name="TextBox 121">
                <a:extLst>
                  <a:ext uri="{FF2B5EF4-FFF2-40B4-BE49-F238E27FC236}">
                    <a16:creationId xmlns:a16="http://schemas.microsoft.com/office/drawing/2014/main" id="{9FB93D92-C669-42D8-8BEF-5CEC8D38536E}"/>
                  </a:ext>
                </a:extLst>
              </p:cNvPr>
              <p:cNvSpPr txBox="1"/>
              <p:nvPr/>
            </p:nvSpPr>
            <p:spPr>
              <a:xfrm>
                <a:off x="7666835" y="4616152"/>
                <a:ext cx="2308368" cy="461665"/>
              </a:xfrm>
              <a:prstGeom prst="rect">
                <a:avLst/>
              </a:prstGeom>
              <a:noFill/>
            </p:spPr>
            <p:txBody>
              <a:bodyPr wrap="square" lIns="182880" tIns="146304" rIns="182880" bIns="146304" rtlCol="0">
                <a:spAutoFit/>
              </a:bodyPr>
              <a:lstStyle/>
              <a:p>
                <a:pPr>
                  <a:lnSpc>
                    <a:spcPct val="90000"/>
                  </a:lnSpc>
                  <a:spcAft>
                    <a:spcPts val="600"/>
                  </a:spcAft>
                </a:pPr>
                <a:r>
                  <a:rPr lang="en-US" sz="1200" dirty="0">
                    <a:gradFill>
                      <a:gsLst>
                        <a:gs pos="2917">
                          <a:schemeClr val="tx1"/>
                        </a:gs>
                        <a:gs pos="30000">
                          <a:schemeClr val="tx1"/>
                        </a:gs>
                      </a:gsLst>
                      <a:lin ang="5400000" scaled="0"/>
                    </a:gradFill>
                  </a:rPr>
                  <a:t>Primary group convolution</a:t>
                </a:r>
              </a:p>
            </p:txBody>
          </p:sp>
          <p:sp>
            <p:nvSpPr>
              <p:cNvPr id="85" name="Rectangle: Rounded Corners 84">
                <a:extLst>
                  <a:ext uri="{FF2B5EF4-FFF2-40B4-BE49-F238E27FC236}">
                    <a16:creationId xmlns:a16="http://schemas.microsoft.com/office/drawing/2014/main" id="{454DC21A-FEC9-49B9-95A0-D7DD509070E8}"/>
                  </a:ext>
                </a:extLst>
              </p:cNvPr>
              <p:cNvSpPr/>
              <p:nvPr/>
            </p:nvSpPr>
            <p:spPr bwMode="auto">
              <a:xfrm>
                <a:off x="10087101" y="2970509"/>
                <a:ext cx="2260163" cy="1157330"/>
              </a:xfrm>
              <a:prstGeom prst="roundRect">
                <a:avLst/>
              </a:prstGeom>
              <a:noFill/>
              <a:ln>
                <a:solidFill>
                  <a:schemeClr val="tx1">
                    <a:lumMod val="60000"/>
                    <a:lumOff val="40000"/>
                  </a:schemeClr>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r>
                  <a:rPr lang="en-US" sz="800" dirty="0">
                    <a:gradFill>
                      <a:gsLst>
                        <a:gs pos="0">
                          <a:srgbClr val="FFFFFF"/>
                        </a:gs>
                        <a:gs pos="100000">
                          <a:srgbClr val="FFFFFF"/>
                        </a:gs>
                      </a:gsLst>
                      <a:lin ang="5400000" scaled="0"/>
                    </a:gradFill>
                    <a:ea typeface="Segoe UI" pitchFamily="34" charset="0"/>
                    <a:cs typeface="Segoe UI" pitchFamily="34" charset="0"/>
                  </a:rPr>
                  <a:t>c</a:t>
                </a:r>
              </a:p>
            </p:txBody>
          </p:sp>
        </p:grpSp>
      </p:grpSp>
      <p:sp>
        <p:nvSpPr>
          <p:cNvPr id="2" name="Slide Number Placeholder 1">
            <a:extLst>
              <a:ext uri="{FF2B5EF4-FFF2-40B4-BE49-F238E27FC236}">
                <a16:creationId xmlns:a16="http://schemas.microsoft.com/office/drawing/2014/main" id="{EB3F2105-FFF6-4454-B5FE-DADAC185223E}"/>
              </a:ext>
            </a:extLst>
          </p:cNvPr>
          <p:cNvSpPr>
            <a:spLocks noGrp="1"/>
          </p:cNvSpPr>
          <p:nvPr>
            <p:ph type="sldNum" sz="quarter" idx="4"/>
          </p:nvPr>
        </p:nvSpPr>
        <p:spPr/>
        <p:txBody>
          <a:bodyPr/>
          <a:lstStyle/>
          <a:p>
            <a:pPr algn="ctr"/>
            <a:fld id="{1BA29183-7CD2-4C0C-A7F1-D2FD10734D96}" type="slidenum">
              <a:rPr lang="en-US" smtClean="0"/>
              <a:pPr algn="ctr"/>
              <a:t>86</a:t>
            </a:fld>
            <a:endParaRPr lang="en-US" dirty="0"/>
          </a:p>
        </p:txBody>
      </p:sp>
    </p:spTree>
    <p:extLst>
      <p:ext uri="{BB962C8B-B14F-4D97-AF65-F5344CB8AC3E}">
        <p14:creationId xmlns:p14="http://schemas.microsoft.com/office/powerpoint/2010/main" val="6253322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23"/>
                                        </p:tgtEl>
                                        <p:attrNameLst>
                                          <p:attrName>style.visibility</p:attrName>
                                        </p:attrNameLst>
                                      </p:cBhvr>
                                      <p:to>
                                        <p:strVal val="visible"/>
                                      </p:to>
                                    </p:set>
                                    <p:animEffect transition="in" filter="wipe(left)">
                                      <p:cBhvr>
                                        <p:cTn id="7" dur="500"/>
                                        <p:tgtEl>
                                          <p:spTgt spid="12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ECDBBD0-F5F6-4E13-9187-C1861307602C}"/>
              </a:ext>
            </a:extLst>
          </p:cNvPr>
          <p:cNvSpPr>
            <a:spLocks noGrp="1"/>
          </p:cNvSpPr>
          <p:nvPr>
            <p:ph type="body" sz="quarter" idx="10"/>
          </p:nvPr>
        </p:nvSpPr>
        <p:spPr/>
        <p:txBody>
          <a:bodyPr/>
          <a:lstStyle/>
          <a:p>
            <a:endParaRPr lang="en-US" dirty="0"/>
          </a:p>
        </p:txBody>
      </p:sp>
      <p:pic>
        <p:nvPicPr>
          <p:cNvPr id="4" name="Picture 3">
            <a:extLst>
              <a:ext uri="{FF2B5EF4-FFF2-40B4-BE49-F238E27FC236}">
                <a16:creationId xmlns:a16="http://schemas.microsoft.com/office/drawing/2014/main" id="{8065DFE4-59F2-4870-8F0F-B0C1355ABD39}"/>
              </a:ext>
            </a:extLst>
          </p:cNvPr>
          <p:cNvPicPr>
            <a:picLocks noChangeAspect="1"/>
          </p:cNvPicPr>
          <p:nvPr/>
        </p:nvPicPr>
        <p:blipFill>
          <a:blip r:embed="rId3"/>
          <a:stretch>
            <a:fillRect/>
          </a:stretch>
        </p:blipFill>
        <p:spPr>
          <a:xfrm>
            <a:off x="-1" y="2349869"/>
            <a:ext cx="12436475" cy="2747593"/>
          </a:xfrm>
          <a:prstGeom prst="rect">
            <a:avLst/>
          </a:prstGeom>
        </p:spPr>
      </p:pic>
      <p:sp>
        <p:nvSpPr>
          <p:cNvPr id="6" name="TextBox 5">
            <a:extLst>
              <a:ext uri="{FF2B5EF4-FFF2-40B4-BE49-F238E27FC236}">
                <a16:creationId xmlns:a16="http://schemas.microsoft.com/office/drawing/2014/main" id="{5E5D5A03-5960-4764-8DB4-5FE86473CA98}"/>
              </a:ext>
            </a:extLst>
          </p:cNvPr>
          <p:cNvSpPr txBox="1"/>
          <p:nvPr/>
        </p:nvSpPr>
        <p:spPr>
          <a:xfrm>
            <a:off x="-1" y="296862"/>
            <a:ext cx="12436475" cy="794064"/>
          </a:xfrm>
          <a:prstGeom prst="rect">
            <a:avLst/>
          </a:prstGeom>
          <a:noFill/>
        </p:spPr>
        <p:txBody>
          <a:bodyPr wrap="square" lIns="182880" tIns="146304" rIns="182880" bIns="146304" rtlCol="0">
            <a:spAutoFit/>
          </a:bodyPr>
          <a:lstStyle/>
          <a:p>
            <a:pPr algn="ctr">
              <a:lnSpc>
                <a:spcPct val="90000"/>
              </a:lnSpc>
              <a:spcAft>
                <a:spcPts val="600"/>
              </a:spcAft>
            </a:pPr>
            <a:r>
              <a:rPr lang="en-US" sz="3600" dirty="0">
                <a:gradFill>
                  <a:gsLst>
                    <a:gs pos="2917">
                      <a:schemeClr val="tx1"/>
                    </a:gs>
                    <a:gs pos="30000">
                      <a:schemeClr val="tx1"/>
                    </a:gs>
                  </a:gsLst>
                  <a:lin ang="5400000" scaled="0"/>
                </a:gradFill>
              </a:rPr>
              <a:t>Comparison to deep roots</a:t>
            </a:r>
          </a:p>
        </p:txBody>
      </p:sp>
      <p:cxnSp>
        <p:nvCxnSpPr>
          <p:cNvPr id="7" name="Straight Arrow Connector 6">
            <a:extLst>
              <a:ext uri="{FF2B5EF4-FFF2-40B4-BE49-F238E27FC236}">
                <a16:creationId xmlns:a16="http://schemas.microsoft.com/office/drawing/2014/main" id="{2D563052-18EF-45B7-92B7-2B9BB40E601E}"/>
              </a:ext>
            </a:extLst>
          </p:cNvPr>
          <p:cNvCxnSpPr>
            <a:cxnSpLocks/>
          </p:cNvCxnSpPr>
          <p:nvPr/>
        </p:nvCxnSpPr>
        <p:spPr>
          <a:xfrm flipV="1">
            <a:off x="5608637" y="1820862"/>
            <a:ext cx="1219200" cy="609600"/>
          </a:xfrm>
          <a:prstGeom prst="straightConnector1">
            <a:avLst/>
          </a:prstGeom>
          <a:ln>
            <a:solidFill>
              <a:srgbClr val="C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4BC87E98-591B-40F6-9E03-024811E2005D}"/>
              </a:ext>
            </a:extLst>
          </p:cNvPr>
          <p:cNvCxnSpPr>
            <a:cxnSpLocks/>
          </p:cNvCxnSpPr>
          <p:nvPr/>
        </p:nvCxnSpPr>
        <p:spPr>
          <a:xfrm flipH="1" flipV="1">
            <a:off x="6904037" y="1820862"/>
            <a:ext cx="5075238" cy="762000"/>
          </a:xfrm>
          <a:prstGeom prst="straightConnector1">
            <a:avLst/>
          </a:prstGeom>
          <a:ln>
            <a:solidFill>
              <a:srgbClr val="C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A417FB7-6035-4E92-A9F5-5B965F2E3560}"/>
              </a:ext>
            </a:extLst>
          </p:cNvPr>
          <p:cNvSpPr txBox="1"/>
          <p:nvPr/>
        </p:nvSpPr>
        <p:spPr>
          <a:xfrm>
            <a:off x="5989637" y="1287462"/>
            <a:ext cx="2286000"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Our approach</a:t>
            </a:r>
          </a:p>
        </p:txBody>
      </p:sp>
      <p:sp>
        <p:nvSpPr>
          <p:cNvPr id="3" name="Rectangle 2"/>
          <p:cNvSpPr/>
          <p:nvPr/>
        </p:nvSpPr>
        <p:spPr bwMode="auto">
          <a:xfrm>
            <a:off x="6599237" y="2049462"/>
            <a:ext cx="5837238" cy="36576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Slide Number Placeholder 4">
            <a:extLst>
              <a:ext uri="{FF2B5EF4-FFF2-40B4-BE49-F238E27FC236}">
                <a16:creationId xmlns:a16="http://schemas.microsoft.com/office/drawing/2014/main" id="{A727CA2D-865E-499D-B653-7AC048765616}"/>
              </a:ext>
            </a:extLst>
          </p:cNvPr>
          <p:cNvSpPr>
            <a:spLocks noGrp="1"/>
          </p:cNvSpPr>
          <p:nvPr>
            <p:ph type="sldNum" sz="quarter" idx="4"/>
          </p:nvPr>
        </p:nvSpPr>
        <p:spPr/>
        <p:txBody>
          <a:bodyPr/>
          <a:lstStyle/>
          <a:p>
            <a:pPr algn="ctr"/>
            <a:fld id="{1BA29183-7CD2-4C0C-A7F1-D2FD10734D96}" type="slidenum">
              <a:rPr lang="en-US" smtClean="0"/>
              <a:pPr algn="ctr"/>
              <a:t>87</a:t>
            </a:fld>
            <a:endParaRPr lang="en-US" dirty="0"/>
          </a:p>
        </p:txBody>
      </p:sp>
    </p:spTree>
    <p:extLst>
      <p:ext uri="{BB962C8B-B14F-4D97-AF65-F5344CB8AC3E}">
        <p14:creationId xmlns:p14="http://schemas.microsoft.com/office/powerpoint/2010/main" val="366106556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8" fill="hold" grpId="0" nodeType="clickEffect">
                                  <p:stCondLst>
                                    <p:cond delay="0"/>
                                  </p:stCondLst>
                                  <p:childTnLst>
                                    <p:animEffect transition="out" filter="wipe(left)">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right)">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A4D25EC-D3CC-4FFD-81A1-DF63B3FEF7DE}"/>
              </a:ext>
            </a:extLst>
          </p:cNvPr>
          <p:cNvSpPr>
            <a:spLocks noGrp="1"/>
          </p:cNvSpPr>
          <p:nvPr>
            <p:ph type="sldNum" sz="quarter" idx="4"/>
          </p:nvPr>
        </p:nvSpPr>
        <p:spPr/>
        <p:txBody>
          <a:bodyPr/>
          <a:lstStyle/>
          <a:p>
            <a:pPr algn="ctr"/>
            <a:fld id="{1BA29183-7CD2-4C0C-A7F1-D2FD10734D96}" type="slidenum">
              <a:rPr lang="en-US" smtClean="0"/>
              <a:pPr algn="ctr"/>
              <a:t>88</a:t>
            </a:fld>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2603308457"/>
              </p:ext>
            </p:extLst>
          </p:nvPr>
        </p:nvGraphicFramePr>
        <p:xfrm>
          <a:off x="1646236" y="1085490"/>
          <a:ext cx="9601201" cy="5840772"/>
        </p:xfrm>
        <a:graphic>
          <a:graphicData uri="http://schemas.openxmlformats.org/drawingml/2006/table">
            <a:tbl>
              <a:tblPr firstRow="1" firstCol="1">
                <a:tableStyleId>{616DA210-FB5B-4158-B5E0-FEB733F419BA}</a:tableStyleId>
              </a:tblPr>
              <a:tblGrid>
                <a:gridCol w="2182634">
                  <a:extLst>
                    <a:ext uri="{9D8B030D-6E8A-4147-A177-3AD203B41FA5}">
                      <a16:colId xmlns:a16="http://schemas.microsoft.com/office/drawing/2014/main" val="1191589949"/>
                    </a:ext>
                  </a:extLst>
                </a:gridCol>
                <a:gridCol w="930303">
                  <a:extLst>
                    <a:ext uri="{9D8B030D-6E8A-4147-A177-3AD203B41FA5}">
                      <a16:colId xmlns:a16="http://schemas.microsoft.com/office/drawing/2014/main" val="3669103931"/>
                    </a:ext>
                  </a:extLst>
                </a:gridCol>
                <a:gridCol w="1109208">
                  <a:extLst>
                    <a:ext uri="{9D8B030D-6E8A-4147-A177-3AD203B41FA5}">
                      <a16:colId xmlns:a16="http://schemas.microsoft.com/office/drawing/2014/main" val="1845771442"/>
                    </a:ext>
                  </a:extLst>
                </a:gridCol>
                <a:gridCol w="1705553">
                  <a:extLst>
                    <a:ext uri="{9D8B030D-6E8A-4147-A177-3AD203B41FA5}">
                      <a16:colId xmlns:a16="http://schemas.microsoft.com/office/drawing/2014/main" val="1392135865"/>
                    </a:ext>
                  </a:extLst>
                </a:gridCol>
                <a:gridCol w="1901700">
                  <a:extLst>
                    <a:ext uri="{9D8B030D-6E8A-4147-A177-3AD203B41FA5}">
                      <a16:colId xmlns:a16="http://schemas.microsoft.com/office/drawing/2014/main" val="1125436585"/>
                    </a:ext>
                  </a:extLst>
                </a:gridCol>
                <a:gridCol w="1771803">
                  <a:extLst>
                    <a:ext uri="{9D8B030D-6E8A-4147-A177-3AD203B41FA5}">
                      <a16:colId xmlns:a16="http://schemas.microsoft.com/office/drawing/2014/main" val="2064817244"/>
                    </a:ext>
                  </a:extLst>
                </a:gridCol>
              </a:tblGrid>
              <a:tr h="386469">
                <a:tc>
                  <a:txBody>
                    <a:bodyPr/>
                    <a:lstStyle/>
                    <a:p>
                      <a:pPr marL="0" algn="ctr" defTabSz="932742" rtl="0" eaLnBrk="1" fontAlgn="b" latinLnBrk="0" hangingPunct="1"/>
                      <a:r>
                        <a:rPr lang="en-US" sz="1600" b="1" kern="1200" dirty="0">
                          <a:gradFill>
                            <a:gsLst>
                              <a:gs pos="2917">
                                <a:schemeClr val="tx1"/>
                              </a:gs>
                              <a:gs pos="30000">
                                <a:schemeClr val="tx1"/>
                              </a:gs>
                            </a:gsLst>
                            <a:lin ang="5400000" scaled="0"/>
                          </a:gradFill>
                          <a:latin typeface="Times New Roman" panose="02020603050405020304" pitchFamily="18" charset="0"/>
                          <a:ea typeface="+mn-ea"/>
                          <a:cs typeface="Times New Roman" panose="02020603050405020304" pitchFamily="18" charset="0"/>
                        </a:rPr>
                        <a:t>Method</a:t>
                      </a:r>
                    </a:p>
                  </a:txBody>
                  <a:tcPr marL="5484" marR="5484" marT="5484" marB="0" anchor="ctr"/>
                </a:tc>
                <a:tc>
                  <a:txBody>
                    <a:bodyPr/>
                    <a:lstStyle/>
                    <a:p>
                      <a:pPr marL="0" algn="ctr" defTabSz="932742" rtl="0" eaLnBrk="1" fontAlgn="b" latinLnBrk="0" hangingPunct="1"/>
                      <a:r>
                        <a:rPr lang="en-US" sz="1600" b="1" kern="1200" dirty="0">
                          <a:gradFill>
                            <a:gsLst>
                              <a:gs pos="2917">
                                <a:schemeClr val="tx1"/>
                              </a:gs>
                              <a:gs pos="30000">
                                <a:schemeClr val="tx1"/>
                              </a:gs>
                            </a:gsLst>
                            <a:lin ang="5400000" scaled="0"/>
                          </a:gradFill>
                          <a:latin typeface="Times New Roman" panose="02020603050405020304" pitchFamily="18" charset="0"/>
                          <a:ea typeface="+mn-ea"/>
                          <a:cs typeface="Times New Roman" panose="02020603050405020304" pitchFamily="18" charset="0"/>
                        </a:rPr>
                        <a:t>Depth</a:t>
                      </a:r>
                    </a:p>
                  </a:txBody>
                  <a:tcPr marL="5484" marR="5484" marT="5484" marB="0" anchor="ctr">
                    <a:lnR w="12700" cap="flat" cmpd="sng" algn="ctr">
                      <a:noFill/>
                      <a:prstDash val="solid"/>
                      <a:round/>
                      <a:headEnd type="none" w="med" len="med"/>
                      <a:tailEnd type="none" w="med" len="med"/>
                    </a:lnR>
                  </a:tcPr>
                </a:tc>
                <a:tc>
                  <a:txBody>
                    <a:bodyPr/>
                    <a:lstStyle/>
                    <a:p>
                      <a:pPr marL="0" algn="ctr" defTabSz="932742" rtl="0" eaLnBrk="1" fontAlgn="b" latinLnBrk="0" hangingPunct="1"/>
                      <a:r>
                        <a:rPr lang="en-US" altLang="zh-CN" sz="1600" b="1" kern="1200" dirty="0">
                          <a:gradFill>
                            <a:gsLst>
                              <a:gs pos="2917">
                                <a:schemeClr val="tx1"/>
                              </a:gs>
                              <a:gs pos="30000">
                                <a:schemeClr val="tx1"/>
                              </a:gs>
                            </a:gsLst>
                            <a:lin ang="5400000" scaled="0"/>
                          </a:gradFill>
                          <a:latin typeface="Times New Roman" panose="02020603050405020304" pitchFamily="18" charset="0"/>
                          <a:ea typeface="+mn-ea"/>
                          <a:cs typeface="Times New Roman" panose="02020603050405020304" pitchFamily="18" charset="0"/>
                        </a:rPr>
                        <a:t>#</a:t>
                      </a:r>
                      <a:r>
                        <a:rPr lang="en-US" sz="1600" b="1" kern="1200" dirty="0">
                          <a:gradFill>
                            <a:gsLst>
                              <a:gs pos="2917">
                                <a:schemeClr val="tx1"/>
                              </a:gs>
                              <a:gs pos="30000">
                                <a:schemeClr val="tx1"/>
                              </a:gs>
                            </a:gsLst>
                            <a:lin ang="5400000" scaled="0"/>
                          </a:gradFill>
                          <a:latin typeface="Times New Roman" panose="02020603050405020304" pitchFamily="18" charset="0"/>
                          <a:ea typeface="+mn-ea"/>
                          <a:cs typeface="Times New Roman" panose="02020603050405020304" pitchFamily="18" charset="0"/>
                        </a:rPr>
                        <a:t>Params.</a:t>
                      </a:r>
                    </a:p>
                  </a:txBody>
                  <a:tcPr marL="5484" marR="5484" marT="5484" marB="0" anchor="ctr">
                    <a:lnL w="12700" cap="flat" cmpd="sng" algn="ctr">
                      <a:noFill/>
                      <a:prstDash val="solid"/>
                      <a:round/>
                      <a:headEnd type="none" w="med" len="med"/>
                      <a:tailEnd type="none" w="med" len="med"/>
                    </a:lnL>
                  </a:tcPr>
                </a:tc>
                <a:tc>
                  <a:txBody>
                    <a:bodyPr/>
                    <a:lstStyle/>
                    <a:p>
                      <a:pPr marL="0" algn="ctr" defTabSz="932742" rtl="0" eaLnBrk="1" fontAlgn="b" latinLnBrk="0" hangingPunct="1"/>
                      <a:r>
                        <a:rPr lang="en-US" sz="1600" b="1" kern="1200" dirty="0">
                          <a:gradFill>
                            <a:gsLst>
                              <a:gs pos="2917">
                                <a:schemeClr val="tx1"/>
                              </a:gs>
                              <a:gs pos="30000">
                                <a:schemeClr val="tx1"/>
                              </a:gs>
                            </a:gsLst>
                            <a:lin ang="5400000" scaled="0"/>
                          </a:gradFill>
                          <a:latin typeface="Times New Roman" panose="02020603050405020304" pitchFamily="18" charset="0"/>
                          <a:ea typeface="+mn-ea"/>
                          <a:cs typeface="Times New Roman" panose="02020603050405020304" pitchFamily="18" charset="0"/>
                        </a:rPr>
                        <a:t>CIFAR-10</a:t>
                      </a:r>
                    </a:p>
                  </a:txBody>
                  <a:tcPr marL="5484" marR="5484" marT="5484" marB="0" anchor="ctr"/>
                </a:tc>
                <a:tc>
                  <a:txBody>
                    <a:bodyPr/>
                    <a:lstStyle/>
                    <a:p>
                      <a:pPr marL="0" algn="ctr" defTabSz="932742" rtl="0" eaLnBrk="1" fontAlgn="b" latinLnBrk="0" hangingPunct="1"/>
                      <a:r>
                        <a:rPr lang="en-US" sz="1600" b="1" kern="1200" dirty="0">
                          <a:gradFill>
                            <a:gsLst>
                              <a:gs pos="2917">
                                <a:schemeClr val="tx1"/>
                              </a:gs>
                              <a:gs pos="30000">
                                <a:schemeClr val="tx1"/>
                              </a:gs>
                            </a:gsLst>
                            <a:lin ang="5400000" scaled="0"/>
                          </a:gradFill>
                          <a:latin typeface="Times New Roman" panose="02020603050405020304" pitchFamily="18" charset="0"/>
                          <a:ea typeface="+mn-ea"/>
                          <a:cs typeface="Times New Roman" panose="02020603050405020304" pitchFamily="18" charset="0"/>
                        </a:rPr>
                        <a:t>CIFAR-100</a:t>
                      </a:r>
                    </a:p>
                  </a:txBody>
                  <a:tcPr marL="5484" marR="5484" marT="5484" marB="0" anchor="ctr"/>
                </a:tc>
                <a:tc>
                  <a:txBody>
                    <a:bodyPr/>
                    <a:lstStyle/>
                    <a:p>
                      <a:pPr marL="0" algn="ctr" defTabSz="932742" rtl="0" eaLnBrk="1" fontAlgn="b" latinLnBrk="0" hangingPunct="1"/>
                      <a:r>
                        <a:rPr lang="en-US" sz="1600" b="1" kern="1200" dirty="0">
                          <a:gradFill>
                            <a:gsLst>
                              <a:gs pos="2917">
                                <a:schemeClr val="tx1"/>
                              </a:gs>
                              <a:gs pos="30000">
                                <a:schemeClr val="tx1"/>
                              </a:gs>
                            </a:gsLst>
                            <a:lin ang="5400000" scaled="0"/>
                          </a:gradFill>
                          <a:latin typeface="Times New Roman" panose="02020603050405020304" pitchFamily="18" charset="0"/>
                          <a:ea typeface="+mn-ea"/>
                          <a:cs typeface="Times New Roman" panose="02020603050405020304" pitchFamily="18" charset="0"/>
                        </a:rPr>
                        <a:t>SVHN</a:t>
                      </a:r>
                    </a:p>
                  </a:txBody>
                  <a:tcPr marL="5484" marR="5484" marT="5484" marB="0" anchor="ctr"/>
                </a:tc>
                <a:extLst>
                  <a:ext uri="{0D108BD9-81ED-4DB2-BD59-A6C34878D82A}">
                    <a16:rowId xmlns:a16="http://schemas.microsoft.com/office/drawing/2014/main" val="80760696"/>
                  </a:ext>
                </a:extLst>
              </a:tr>
              <a:tr h="430206">
                <a:tc rowSpan="2">
                  <a:txBody>
                    <a:bodyPr/>
                    <a:lstStyle/>
                    <a:p>
                      <a:pPr algn="ctr" fontAlgn="b"/>
                      <a:r>
                        <a:rPr lang="en-US" sz="1600" kern="1200" dirty="0">
                          <a:gradFill>
                            <a:gsLst>
                              <a:gs pos="2917">
                                <a:schemeClr val="tx1"/>
                              </a:gs>
                              <a:gs pos="30000">
                                <a:schemeClr val="tx1"/>
                              </a:gs>
                            </a:gsLst>
                            <a:lin ang="5400000" scaled="0"/>
                          </a:gradFill>
                          <a:latin typeface="Times New Roman" panose="02020603050405020304" pitchFamily="18" charset="0"/>
                          <a:ea typeface="+mn-ea"/>
                          <a:cs typeface="Times New Roman" panose="02020603050405020304" pitchFamily="18" charset="0"/>
                        </a:rPr>
                        <a:t>FractalNet</a:t>
                      </a:r>
                    </a:p>
                    <a:p>
                      <a:pPr algn="ctr" fontAlgn="b"/>
                      <a:r>
                        <a:rPr lang="en-US" sz="1600" kern="1200" dirty="0">
                          <a:gradFill>
                            <a:gsLst>
                              <a:gs pos="2917">
                                <a:schemeClr val="tx1"/>
                              </a:gs>
                              <a:gs pos="30000">
                                <a:schemeClr val="tx1"/>
                              </a:gs>
                            </a:gsLst>
                            <a:lin ang="5400000" scaled="0"/>
                          </a:gradFill>
                          <a:latin typeface="Times New Roman" panose="02020603050405020304" pitchFamily="18" charset="0"/>
                          <a:ea typeface="+mn-ea"/>
                          <a:cs typeface="Times New Roman" panose="02020603050405020304" pitchFamily="18" charset="0"/>
                        </a:rPr>
                        <a:t>with DO/DP</a:t>
                      </a:r>
                    </a:p>
                  </a:txBody>
                  <a:tcPr marL="5484" marR="5484" marT="5484" marB="0" anchor="ctr"/>
                </a:tc>
                <a:tc>
                  <a:txBody>
                    <a:bodyPr/>
                    <a:lstStyle/>
                    <a:p>
                      <a:pPr algn="ctr" fontAlgn="b"/>
                      <a:r>
                        <a:rPr lang="en-US" sz="1600" u="none" strike="noStrike">
                          <a:effectLst/>
                          <a:latin typeface="Cambria Math" panose="02040503050406030204" pitchFamily="18" charset="0"/>
                          <a:ea typeface="Cambria Math" panose="02040503050406030204" pitchFamily="18" charset="0"/>
                          <a:cs typeface="Times New Roman" panose="02020603050405020304" pitchFamily="18" charset="0"/>
                        </a:rPr>
                        <a:t>21</a:t>
                      </a:r>
                      <a:endParaRPr lang="en-US" sz="1600" b="0" i="0" u="none" strike="noStrike">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endParaRPr>
                    </a:p>
                  </a:txBody>
                  <a:tcPr marL="5484" marR="5484" marT="5484" marB="0" anchor="ctr">
                    <a:lnR w="12700" cap="flat" cmpd="sng" algn="ctr">
                      <a:noFill/>
                      <a:prstDash val="solid"/>
                      <a:round/>
                      <a:headEnd type="none" w="med" len="med"/>
                      <a:tailEnd type="none" w="med" len="med"/>
                    </a:lnR>
                    <a:lnB w="12700" cap="flat" cmpd="sng" algn="ctr">
                      <a:noFill/>
                      <a:prstDash val="solid"/>
                      <a:round/>
                      <a:headEnd type="none" w="med" len="med"/>
                      <a:tailEnd type="none" w="med" len="med"/>
                    </a:lnB>
                  </a:tcPr>
                </a:tc>
                <a:tc>
                  <a:txBody>
                    <a:bodyPr/>
                    <a:lstStyle/>
                    <a:p>
                      <a:pPr algn="ctr" fontAlgn="b"/>
                      <a:r>
                        <a:rPr lang="en-US" sz="1600" u="none" strike="noStrike">
                          <a:effectLst/>
                          <a:latin typeface="Cambria Math" panose="02040503050406030204" pitchFamily="18" charset="0"/>
                          <a:ea typeface="Cambria Math" panose="02040503050406030204" pitchFamily="18" charset="0"/>
                          <a:cs typeface="Times New Roman" panose="02020603050405020304" pitchFamily="18" charset="0"/>
                        </a:rPr>
                        <a:t> 38.6M </a:t>
                      </a:r>
                      <a:endParaRPr lang="en-US" sz="1600" b="0" i="0" u="none" strike="noStrike">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endParaRPr>
                    </a:p>
                  </a:txBody>
                  <a:tcPr marL="5484" marR="5484" marT="5484" marB="0" anchor="ctr">
                    <a:lnL w="12700" cap="flat" cmpd="sng" algn="ctr">
                      <a:noFill/>
                      <a:prstDash val="solid"/>
                      <a:round/>
                      <a:headEnd type="none" w="med" len="med"/>
                      <a:tailEnd type="none" w="med" len="med"/>
                    </a:lnL>
                    <a:lnB w="12700" cap="flat" cmpd="sng" algn="ctr">
                      <a:noFill/>
                      <a:prstDash val="solid"/>
                      <a:round/>
                      <a:headEnd type="none" w="med" len="med"/>
                      <a:tailEnd type="none" w="med" len="med"/>
                    </a:lnB>
                  </a:tcPr>
                </a:tc>
                <a:tc>
                  <a:txBody>
                    <a:bodyPr/>
                    <a:lstStyle/>
                    <a:p>
                      <a:pPr algn="ctr" fontAlgn="b"/>
                      <a:r>
                        <a:rPr lang="en-US" sz="1600" u="none" strike="noStrike">
                          <a:effectLst/>
                          <a:latin typeface="Cambria Math" panose="02040503050406030204" pitchFamily="18" charset="0"/>
                          <a:ea typeface="Cambria Math" panose="02040503050406030204" pitchFamily="18" charset="0"/>
                          <a:cs typeface="Times New Roman" panose="02020603050405020304" pitchFamily="18" charset="0"/>
                        </a:rPr>
                        <a:t>5.22</a:t>
                      </a:r>
                      <a:endParaRPr lang="en-US" sz="1600" b="0" i="0" u="none" strike="noStrike">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endParaRPr>
                    </a:p>
                  </a:txBody>
                  <a:tcPr marL="5484" marR="5484" marT="5484" marB="0" anchor="ctr">
                    <a:lnB w="12700" cap="flat" cmpd="sng" algn="ctr">
                      <a:noFill/>
                      <a:prstDash val="solid"/>
                      <a:round/>
                      <a:headEnd type="none" w="med" len="med"/>
                      <a:tailEnd type="none" w="med" len="med"/>
                    </a:lnB>
                  </a:tcPr>
                </a:tc>
                <a:tc>
                  <a:txBody>
                    <a:bodyPr/>
                    <a:lstStyle/>
                    <a:p>
                      <a:pPr algn="ctr" fontAlgn="b"/>
                      <a:r>
                        <a:rPr lang="en-US" sz="1600" u="none" strike="noStrike">
                          <a:effectLst/>
                          <a:latin typeface="Cambria Math" panose="02040503050406030204" pitchFamily="18" charset="0"/>
                          <a:ea typeface="Cambria Math" panose="02040503050406030204" pitchFamily="18" charset="0"/>
                          <a:cs typeface="Times New Roman" panose="02020603050405020304" pitchFamily="18" charset="0"/>
                        </a:rPr>
                        <a:t>23.30</a:t>
                      </a:r>
                      <a:endParaRPr lang="en-US" sz="1600" b="0" i="0" u="none" strike="noStrike">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endParaRPr>
                    </a:p>
                  </a:txBody>
                  <a:tcPr marL="5484" marR="5484" marT="5484" marB="0" anchor="ctr">
                    <a:lnB w="12700" cap="flat" cmpd="sng" algn="ctr">
                      <a:noFill/>
                      <a:prstDash val="solid"/>
                      <a:round/>
                      <a:headEnd type="none" w="med" len="med"/>
                      <a:tailEnd type="none" w="med" len="med"/>
                    </a:lnB>
                  </a:tcPr>
                </a:tc>
                <a:tc>
                  <a:txBody>
                    <a:bodyPr/>
                    <a:lstStyle/>
                    <a:p>
                      <a:pPr algn="ctr" fontAlgn="b"/>
                      <a:r>
                        <a:rPr lang="en-US" sz="1600" u="none" strike="noStrike" dirty="0">
                          <a:effectLst/>
                          <a:latin typeface="Cambria Math" panose="02040503050406030204" pitchFamily="18" charset="0"/>
                          <a:ea typeface="Cambria Math" panose="02040503050406030204" pitchFamily="18" charset="0"/>
                          <a:cs typeface="Times New Roman" panose="02020603050405020304" pitchFamily="18" charset="0"/>
                        </a:rPr>
                        <a:t>2.01</a:t>
                      </a:r>
                      <a:endParaRPr lang="en-US" sz="1600" b="0" i="0" u="none" strike="noStrike" dirty="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endParaRPr>
                    </a:p>
                  </a:txBody>
                  <a:tcPr marL="5484" marR="5484" marT="5484" marB="0" anchor="ctr">
                    <a:lnB w="12700" cap="flat" cmpd="sng" algn="ctr">
                      <a:noFill/>
                      <a:prstDash val="solid"/>
                      <a:round/>
                      <a:headEnd type="none" w="med" len="med"/>
                      <a:tailEnd type="none" w="med" len="med"/>
                    </a:lnB>
                  </a:tcPr>
                </a:tc>
                <a:extLst>
                  <a:ext uri="{0D108BD9-81ED-4DB2-BD59-A6C34878D82A}">
                    <a16:rowId xmlns:a16="http://schemas.microsoft.com/office/drawing/2014/main" val="1580872271"/>
                  </a:ext>
                </a:extLst>
              </a:tr>
              <a:tr h="386469">
                <a:tc vMerge="1">
                  <a:txBody>
                    <a:bodyPr/>
                    <a:lstStyle/>
                    <a:p>
                      <a:pPr algn="ctr" fontAlgn="b"/>
                      <a:endParaRPr lang="en-US" sz="1100" b="0" i="0" u="none" strike="noStrike" dirty="0">
                        <a:solidFill>
                          <a:srgbClr val="000000"/>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ctr" fontAlgn="b"/>
                      <a:r>
                        <a:rPr lang="en-US" sz="1600" u="none" strike="noStrike">
                          <a:effectLst/>
                          <a:latin typeface="Cambria Math" panose="02040503050406030204" pitchFamily="18" charset="0"/>
                          <a:ea typeface="Cambria Math" panose="02040503050406030204" pitchFamily="18" charset="0"/>
                          <a:cs typeface="Times New Roman" panose="02020603050405020304" pitchFamily="18" charset="0"/>
                        </a:rPr>
                        <a:t>21</a:t>
                      </a:r>
                      <a:endParaRPr lang="en-US" sz="1600" b="0" i="0" u="none" strike="noStrike">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endParaRPr>
                    </a:p>
                  </a:txBody>
                  <a:tcPr marL="5484" marR="5484" marT="5484" marB="0" anchor="ctr">
                    <a:lnR w="12700" cap="flat" cmpd="sng" algn="ctr">
                      <a:noFill/>
                      <a:prstDash val="solid"/>
                      <a:round/>
                      <a:headEnd type="none" w="med" len="med"/>
                      <a:tailEnd type="none" w="med" len="med"/>
                    </a:lnR>
                    <a:lnT w="12700" cap="flat" cmpd="sng" algn="ctr">
                      <a:noFill/>
                      <a:prstDash val="solid"/>
                      <a:round/>
                      <a:headEnd type="none" w="med" len="med"/>
                      <a:tailEnd type="none" w="med" len="med"/>
                    </a:lnT>
                  </a:tcPr>
                </a:tc>
                <a:tc>
                  <a:txBody>
                    <a:bodyPr/>
                    <a:lstStyle/>
                    <a:p>
                      <a:pPr algn="ctr" fontAlgn="b"/>
                      <a:r>
                        <a:rPr lang="en-US" sz="1600" u="none" strike="noStrike">
                          <a:effectLst/>
                          <a:latin typeface="Cambria Math" panose="02040503050406030204" pitchFamily="18" charset="0"/>
                          <a:ea typeface="Cambria Math" panose="02040503050406030204" pitchFamily="18" charset="0"/>
                          <a:cs typeface="Times New Roman" panose="02020603050405020304" pitchFamily="18" charset="0"/>
                        </a:rPr>
                        <a:t> 38.6M </a:t>
                      </a:r>
                      <a:endParaRPr lang="en-US" sz="1600" b="0" i="0" u="none" strike="noStrike">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endParaRPr>
                    </a:p>
                  </a:txBody>
                  <a:tcPr marL="5484" marR="5484" marT="5484" marB="0"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tcPr>
                </a:tc>
                <a:tc>
                  <a:txBody>
                    <a:bodyPr/>
                    <a:lstStyle/>
                    <a:p>
                      <a:pPr algn="ctr" fontAlgn="b"/>
                      <a:r>
                        <a:rPr lang="en-US" sz="1600" u="none" strike="noStrike">
                          <a:effectLst/>
                          <a:latin typeface="Cambria Math" panose="02040503050406030204" pitchFamily="18" charset="0"/>
                          <a:ea typeface="Cambria Math" panose="02040503050406030204" pitchFamily="18" charset="0"/>
                          <a:cs typeface="Times New Roman" panose="02020603050405020304" pitchFamily="18" charset="0"/>
                        </a:rPr>
                        <a:t>4.60</a:t>
                      </a:r>
                      <a:endParaRPr lang="en-US" sz="1600" b="0" i="0" u="none" strike="noStrike">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endParaRPr>
                    </a:p>
                  </a:txBody>
                  <a:tcPr marL="5484" marR="5484" marT="5484" marB="0" anchor="ctr">
                    <a:lnT w="12700" cap="flat" cmpd="sng" algn="ctr">
                      <a:noFill/>
                      <a:prstDash val="solid"/>
                      <a:round/>
                      <a:headEnd type="none" w="med" len="med"/>
                      <a:tailEnd type="none" w="med" len="med"/>
                    </a:lnT>
                  </a:tcPr>
                </a:tc>
                <a:tc>
                  <a:txBody>
                    <a:bodyPr/>
                    <a:lstStyle/>
                    <a:p>
                      <a:pPr algn="ctr" fontAlgn="b"/>
                      <a:r>
                        <a:rPr lang="en-US" sz="1600" u="none" strike="noStrike">
                          <a:effectLst/>
                          <a:latin typeface="Cambria Math" panose="02040503050406030204" pitchFamily="18" charset="0"/>
                          <a:ea typeface="Cambria Math" panose="02040503050406030204" pitchFamily="18" charset="0"/>
                          <a:cs typeface="Times New Roman" panose="02020603050405020304" pitchFamily="18" charset="0"/>
                        </a:rPr>
                        <a:t>23.73</a:t>
                      </a:r>
                      <a:endParaRPr lang="en-US" sz="1600" b="0" i="0" u="none" strike="noStrike">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endParaRPr>
                    </a:p>
                  </a:txBody>
                  <a:tcPr marL="5484" marR="5484" marT="5484" marB="0" anchor="ctr">
                    <a:lnT w="12700" cap="flat" cmpd="sng" algn="ctr">
                      <a:noFill/>
                      <a:prstDash val="solid"/>
                      <a:round/>
                      <a:headEnd type="none" w="med" len="med"/>
                      <a:tailEnd type="none" w="med" len="med"/>
                    </a:lnT>
                  </a:tcPr>
                </a:tc>
                <a:tc>
                  <a:txBody>
                    <a:bodyPr/>
                    <a:lstStyle/>
                    <a:p>
                      <a:pPr algn="ctr" fontAlgn="b"/>
                      <a:r>
                        <a:rPr lang="en-US" sz="1600" u="none" strike="noStrike" dirty="0">
                          <a:effectLst/>
                          <a:latin typeface="Cambria Math" panose="02040503050406030204" pitchFamily="18" charset="0"/>
                          <a:ea typeface="Cambria Math" panose="02040503050406030204" pitchFamily="18" charset="0"/>
                          <a:cs typeface="Times New Roman" panose="02020603050405020304" pitchFamily="18" charset="0"/>
                        </a:rPr>
                        <a:t>1.87</a:t>
                      </a:r>
                      <a:endParaRPr lang="en-US" sz="1600" b="0" i="0" u="none" strike="noStrike" dirty="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endParaRPr>
                    </a:p>
                  </a:txBody>
                  <a:tcPr marL="5484" marR="5484" marT="5484" marB="0" anchor="ctr">
                    <a:lnT w="12700" cap="flat" cmpd="sng" algn="ctr">
                      <a:noFill/>
                      <a:prstDash val="solid"/>
                      <a:round/>
                      <a:headEnd type="none" w="med" len="med"/>
                      <a:tailEnd type="none" w="med" len="med"/>
                    </a:lnT>
                  </a:tcPr>
                </a:tc>
                <a:extLst>
                  <a:ext uri="{0D108BD9-81ED-4DB2-BD59-A6C34878D82A}">
                    <a16:rowId xmlns:a16="http://schemas.microsoft.com/office/drawing/2014/main" val="2432909660"/>
                  </a:ext>
                </a:extLst>
              </a:tr>
              <a:tr h="386469">
                <a:tc>
                  <a:txBody>
                    <a:bodyPr/>
                    <a:lstStyle/>
                    <a:p>
                      <a:pPr algn="ctr" fontAlgn="b"/>
                      <a:r>
                        <a:rPr lang="en-US" sz="1600" kern="1200" dirty="0">
                          <a:gradFill>
                            <a:gsLst>
                              <a:gs pos="2917">
                                <a:schemeClr val="tx1"/>
                              </a:gs>
                              <a:gs pos="30000">
                                <a:schemeClr val="tx1"/>
                              </a:gs>
                            </a:gsLst>
                            <a:lin ang="5400000" scaled="0"/>
                          </a:gradFill>
                          <a:latin typeface="Times New Roman" panose="02020603050405020304" pitchFamily="18" charset="0"/>
                          <a:ea typeface="+mn-ea"/>
                          <a:cs typeface="Times New Roman" panose="02020603050405020304" pitchFamily="18" charset="0"/>
                        </a:rPr>
                        <a:t>ResNet </a:t>
                      </a:r>
                    </a:p>
                  </a:txBody>
                  <a:tcPr marL="5484" marR="5484" marT="5484" marB="0" anchor="ctr"/>
                </a:tc>
                <a:tc>
                  <a:txBody>
                    <a:bodyPr/>
                    <a:lstStyle/>
                    <a:p>
                      <a:pPr algn="ctr" fontAlgn="b"/>
                      <a:r>
                        <a:rPr lang="en-US" sz="1600" u="none" strike="noStrike" dirty="0">
                          <a:effectLst/>
                          <a:latin typeface="Cambria Math" panose="02040503050406030204" pitchFamily="18" charset="0"/>
                          <a:ea typeface="Cambria Math" panose="02040503050406030204" pitchFamily="18" charset="0"/>
                          <a:cs typeface="Times New Roman" panose="02020603050405020304" pitchFamily="18" charset="0"/>
                        </a:rPr>
                        <a:t>110</a:t>
                      </a:r>
                      <a:endParaRPr lang="en-US" sz="1600" b="0" i="0" u="none" strike="noStrike" dirty="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endParaRPr>
                    </a:p>
                  </a:txBody>
                  <a:tcPr marL="5484" marR="5484" marT="5484" marB="0" anchor="ctr">
                    <a:lnR w="12700" cap="flat" cmpd="sng" algn="ctr">
                      <a:noFill/>
                      <a:prstDash val="solid"/>
                      <a:round/>
                      <a:headEnd type="none" w="med" len="med"/>
                      <a:tailEnd type="none" w="med" len="med"/>
                    </a:lnR>
                  </a:tcPr>
                </a:tc>
                <a:tc>
                  <a:txBody>
                    <a:bodyPr/>
                    <a:lstStyle/>
                    <a:p>
                      <a:pPr algn="ctr" fontAlgn="b"/>
                      <a:r>
                        <a:rPr lang="en-US" sz="1600" u="none" strike="noStrike">
                          <a:effectLst/>
                          <a:latin typeface="Cambria Math" panose="02040503050406030204" pitchFamily="18" charset="0"/>
                          <a:ea typeface="Cambria Math" panose="02040503050406030204" pitchFamily="18" charset="0"/>
                          <a:cs typeface="Times New Roman" panose="02020603050405020304" pitchFamily="18" charset="0"/>
                        </a:rPr>
                        <a:t> 1.7M </a:t>
                      </a:r>
                      <a:endParaRPr lang="en-US" sz="1600" b="0" i="0" u="none" strike="noStrike">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endParaRPr>
                    </a:p>
                  </a:txBody>
                  <a:tcPr marL="5484" marR="5484" marT="5484" marB="0" anchor="ctr">
                    <a:lnL w="12700" cap="flat" cmpd="sng" algn="ctr">
                      <a:noFill/>
                      <a:prstDash val="solid"/>
                      <a:round/>
                      <a:headEnd type="none" w="med" len="med"/>
                      <a:tailEnd type="none" w="med" len="med"/>
                    </a:lnL>
                  </a:tcPr>
                </a:tc>
                <a:tc>
                  <a:txBody>
                    <a:bodyPr/>
                    <a:lstStyle/>
                    <a:p>
                      <a:pPr algn="ctr" fontAlgn="b"/>
                      <a:r>
                        <a:rPr lang="en-US" sz="1600" u="none" strike="noStrike">
                          <a:effectLst/>
                          <a:latin typeface="Cambria Math" panose="02040503050406030204" pitchFamily="18" charset="0"/>
                          <a:ea typeface="Cambria Math" panose="02040503050406030204" pitchFamily="18" charset="0"/>
                          <a:cs typeface="Times New Roman" panose="02020603050405020304" pitchFamily="18" charset="0"/>
                        </a:rPr>
                        <a:t>6.41</a:t>
                      </a:r>
                      <a:endParaRPr lang="en-US" sz="1600" b="0" i="0" u="none" strike="noStrike">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endParaRPr>
                    </a:p>
                  </a:txBody>
                  <a:tcPr marL="5484" marR="5484" marT="5484" marB="0" anchor="ctr"/>
                </a:tc>
                <a:tc>
                  <a:txBody>
                    <a:bodyPr/>
                    <a:lstStyle/>
                    <a:p>
                      <a:pPr algn="ctr" fontAlgn="b"/>
                      <a:r>
                        <a:rPr lang="en-US" sz="1600" u="none" strike="noStrike">
                          <a:effectLst/>
                          <a:latin typeface="Cambria Math" panose="02040503050406030204" pitchFamily="18" charset="0"/>
                          <a:ea typeface="Cambria Math" panose="02040503050406030204" pitchFamily="18" charset="0"/>
                          <a:cs typeface="Times New Roman" panose="02020603050405020304" pitchFamily="18" charset="0"/>
                        </a:rPr>
                        <a:t>27.22</a:t>
                      </a:r>
                      <a:endParaRPr lang="en-US" sz="1600" b="0" i="0" u="none" strike="noStrike">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endParaRPr>
                    </a:p>
                  </a:txBody>
                  <a:tcPr marL="5484" marR="5484" marT="5484" marB="0" anchor="ctr"/>
                </a:tc>
                <a:tc>
                  <a:txBody>
                    <a:bodyPr/>
                    <a:lstStyle/>
                    <a:p>
                      <a:pPr algn="ctr" fontAlgn="b"/>
                      <a:r>
                        <a:rPr lang="en-US" sz="1600" u="none" strike="noStrike">
                          <a:effectLst/>
                          <a:latin typeface="Cambria Math" panose="02040503050406030204" pitchFamily="18" charset="0"/>
                          <a:ea typeface="Cambria Math" panose="02040503050406030204" pitchFamily="18" charset="0"/>
                          <a:cs typeface="Times New Roman" panose="02020603050405020304" pitchFamily="18" charset="0"/>
                        </a:rPr>
                        <a:t>2.01</a:t>
                      </a:r>
                      <a:endParaRPr lang="en-US" sz="1600" b="0" i="0" u="none" strike="noStrike">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endParaRPr>
                    </a:p>
                  </a:txBody>
                  <a:tcPr marL="5484" marR="5484" marT="5484" marB="0" anchor="ctr"/>
                </a:tc>
                <a:extLst>
                  <a:ext uri="{0D108BD9-81ED-4DB2-BD59-A6C34878D82A}">
                    <a16:rowId xmlns:a16="http://schemas.microsoft.com/office/drawing/2014/main" val="2663481757"/>
                  </a:ext>
                </a:extLst>
              </a:tr>
              <a:tr h="386469">
                <a:tc>
                  <a:txBody>
                    <a:bodyPr/>
                    <a:lstStyle/>
                    <a:p>
                      <a:pPr algn="ctr" fontAlgn="b"/>
                      <a:r>
                        <a:rPr lang="en-US" sz="1600" kern="1200" dirty="0">
                          <a:gradFill>
                            <a:gsLst>
                              <a:gs pos="2917">
                                <a:schemeClr val="tx1"/>
                              </a:gs>
                              <a:gs pos="30000">
                                <a:schemeClr val="tx1"/>
                              </a:gs>
                            </a:gsLst>
                            <a:lin ang="5400000" scaled="0"/>
                          </a:gradFill>
                          <a:latin typeface="Times New Roman" panose="02020603050405020304" pitchFamily="18" charset="0"/>
                          <a:ea typeface="+mn-ea"/>
                          <a:cs typeface="Times New Roman" panose="02020603050405020304" pitchFamily="18" charset="0"/>
                        </a:rPr>
                        <a:t>Multi ResNet</a:t>
                      </a:r>
                    </a:p>
                  </a:txBody>
                  <a:tcPr marL="5484" marR="5484" marT="5484" marB="0" anchor="ctr"/>
                </a:tc>
                <a:tc>
                  <a:txBody>
                    <a:bodyPr/>
                    <a:lstStyle/>
                    <a:p>
                      <a:pPr algn="ctr" fontAlgn="b"/>
                      <a:r>
                        <a:rPr lang="en-US" sz="1600" u="none" strike="noStrike">
                          <a:effectLst/>
                          <a:latin typeface="Cambria Math" panose="02040503050406030204" pitchFamily="18" charset="0"/>
                          <a:ea typeface="Cambria Math" panose="02040503050406030204" pitchFamily="18" charset="0"/>
                          <a:cs typeface="Times New Roman" panose="02020603050405020304" pitchFamily="18" charset="0"/>
                        </a:rPr>
                        <a:t>200</a:t>
                      </a:r>
                      <a:endParaRPr lang="en-US" sz="1600" b="0" i="0" u="none" strike="noStrike">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endParaRPr>
                    </a:p>
                  </a:txBody>
                  <a:tcPr marL="5484" marR="5484" marT="5484" marB="0" anchor="ctr">
                    <a:lnR w="12700" cap="flat" cmpd="sng" algn="ctr">
                      <a:noFill/>
                      <a:prstDash val="solid"/>
                      <a:round/>
                      <a:headEnd type="none" w="med" len="med"/>
                      <a:tailEnd type="none" w="med" len="med"/>
                    </a:lnR>
                  </a:tcPr>
                </a:tc>
                <a:tc>
                  <a:txBody>
                    <a:bodyPr/>
                    <a:lstStyle/>
                    <a:p>
                      <a:pPr algn="ctr" fontAlgn="b"/>
                      <a:r>
                        <a:rPr lang="en-US" sz="1600" u="none" strike="noStrike" dirty="0">
                          <a:effectLst/>
                          <a:latin typeface="Cambria Math" panose="02040503050406030204" pitchFamily="18" charset="0"/>
                          <a:ea typeface="Cambria Math" panose="02040503050406030204" pitchFamily="18" charset="0"/>
                          <a:cs typeface="Times New Roman" panose="02020603050405020304" pitchFamily="18" charset="0"/>
                        </a:rPr>
                        <a:t>10.2M</a:t>
                      </a:r>
                      <a:endParaRPr lang="en-US" sz="1600" b="0" i="0" u="none" strike="noStrike" dirty="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endParaRPr>
                    </a:p>
                  </a:txBody>
                  <a:tcPr marL="5484" marR="5484" marT="5484" marB="0" anchor="ctr">
                    <a:lnL w="12700" cap="flat" cmpd="sng" algn="ctr">
                      <a:noFill/>
                      <a:prstDash val="solid"/>
                      <a:round/>
                      <a:headEnd type="none" w="med" len="med"/>
                      <a:tailEnd type="none" w="med" len="med"/>
                    </a:lnL>
                  </a:tcPr>
                </a:tc>
                <a:tc>
                  <a:txBody>
                    <a:bodyPr/>
                    <a:lstStyle/>
                    <a:p>
                      <a:pPr algn="ctr" fontAlgn="b"/>
                      <a:r>
                        <a:rPr lang="en-US" sz="1600" u="none" strike="noStrike">
                          <a:effectLst/>
                          <a:latin typeface="Cambria Math" panose="02040503050406030204" pitchFamily="18" charset="0"/>
                          <a:ea typeface="Cambria Math" panose="02040503050406030204" pitchFamily="18" charset="0"/>
                          <a:cs typeface="Times New Roman" panose="02020603050405020304" pitchFamily="18" charset="0"/>
                        </a:rPr>
                        <a:t>4.35</a:t>
                      </a:r>
                      <a:endParaRPr lang="en-US" sz="1600" b="0" i="0" u="none" strike="noStrike">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endParaRPr>
                    </a:p>
                  </a:txBody>
                  <a:tcPr marL="5484" marR="5484" marT="5484" marB="0" anchor="ctr"/>
                </a:tc>
                <a:tc>
                  <a:txBody>
                    <a:bodyPr/>
                    <a:lstStyle/>
                    <a:p>
                      <a:pPr algn="ctr" fontAlgn="b"/>
                      <a:r>
                        <a:rPr lang="en-US" sz="1600" u="none" strike="noStrike">
                          <a:effectLst/>
                          <a:latin typeface="Cambria Math" panose="02040503050406030204" pitchFamily="18" charset="0"/>
                          <a:ea typeface="Cambria Math" panose="02040503050406030204" pitchFamily="18" charset="0"/>
                          <a:cs typeface="Times New Roman" panose="02020603050405020304" pitchFamily="18" charset="0"/>
                        </a:rPr>
                        <a:t>20.42</a:t>
                      </a:r>
                      <a:endParaRPr lang="en-US" sz="1600" b="0" i="0" u="none" strike="noStrike">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endParaRPr>
                    </a:p>
                  </a:txBody>
                  <a:tcPr marL="5484" marR="5484" marT="5484" marB="0" anchor="ctr"/>
                </a:tc>
                <a:tc>
                  <a:txBody>
                    <a:bodyPr/>
                    <a:lstStyle/>
                    <a:p>
                      <a:pPr algn="ctr" fontAlgn="b"/>
                      <a:r>
                        <a:rPr lang="en-US" sz="1600" u="none" strike="noStrike" dirty="0">
                          <a:effectLst/>
                          <a:latin typeface="Cambria Math" panose="02040503050406030204" pitchFamily="18" charset="0"/>
                          <a:ea typeface="Cambria Math" panose="02040503050406030204" pitchFamily="18" charset="0"/>
                          <a:cs typeface="Times New Roman" panose="02020603050405020304" pitchFamily="18" charset="0"/>
                        </a:rPr>
                        <a:t>-</a:t>
                      </a:r>
                      <a:endParaRPr lang="en-US" sz="1600" b="0" i="0" u="none" strike="noStrike" dirty="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endParaRPr>
                    </a:p>
                  </a:txBody>
                  <a:tcPr marL="5484" marR="5484" marT="5484" marB="0" anchor="ctr"/>
                </a:tc>
                <a:extLst>
                  <a:ext uri="{0D108BD9-81ED-4DB2-BD59-A6C34878D82A}">
                    <a16:rowId xmlns:a16="http://schemas.microsoft.com/office/drawing/2014/main" val="3962208693"/>
                  </a:ext>
                </a:extLst>
              </a:tr>
              <a:tr h="386469">
                <a:tc rowSpan="2">
                  <a:txBody>
                    <a:bodyPr/>
                    <a:lstStyle/>
                    <a:p>
                      <a:pPr algn="ctr" fontAlgn="b"/>
                      <a:r>
                        <a:rPr lang="en-US" sz="1600" kern="1200" dirty="0">
                          <a:gradFill>
                            <a:gsLst>
                              <a:gs pos="2917">
                                <a:schemeClr val="tx1"/>
                              </a:gs>
                              <a:gs pos="30000">
                                <a:schemeClr val="tx1"/>
                              </a:gs>
                            </a:gsLst>
                            <a:lin ang="5400000" scaled="0"/>
                          </a:gradFill>
                          <a:latin typeface="Times New Roman" panose="02020603050405020304" pitchFamily="18" charset="0"/>
                          <a:ea typeface="+mn-ea"/>
                          <a:cs typeface="Times New Roman" panose="02020603050405020304" pitchFamily="18" charset="0"/>
                        </a:rPr>
                        <a:t>Wide ResNet</a:t>
                      </a:r>
                    </a:p>
                    <a:p>
                      <a:pPr algn="ctr" fontAlgn="b"/>
                      <a:r>
                        <a:rPr lang="en-US" sz="1600" kern="1200" dirty="0">
                          <a:gradFill>
                            <a:gsLst>
                              <a:gs pos="2917">
                                <a:schemeClr val="tx1"/>
                              </a:gs>
                              <a:gs pos="30000">
                                <a:schemeClr val="tx1"/>
                              </a:gs>
                            </a:gsLst>
                            <a:lin ang="5400000" scaled="0"/>
                          </a:gradFill>
                          <a:latin typeface="Times New Roman" panose="02020603050405020304" pitchFamily="18" charset="0"/>
                          <a:ea typeface="+mn-ea"/>
                          <a:cs typeface="Times New Roman" panose="02020603050405020304" pitchFamily="18" charset="0"/>
                        </a:rPr>
                        <a:t>  </a:t>
                      </a:r>
                    </a:p>
                  </a:txBody>
                  <a:tcPr marL="5484" marR="5484" marT="5484" marB="0" anchor="ctr"/>
                </a:tc>
                <a:tc>
                  <a:txBody>
                    <a:bodyPr/>
                    <a:lstStyle/>
                    <a:p>
                      <a:pPr algn="ctr" fontAlgn="b"/>
                      <a:r>
                        <a:rPr lang="en-US" sz="1600" u="none" strike="noStrike" dirty="0">
                          <a:effectLst/>
                          <a:latin typeface="Cambria Math" panose="02040503050406030204" pitchFamily="18" charset="0"/>
                          <a:ea typeface="Cambria Math" panose="02040503050406030204" pitchFamily="18" charset="0"/>
                          <a:cs typeface="Times New Roman" panose="02020603050405020304" pitchFamily="18" charset="0"/>
                        </a:rPr>
                        <a:t>16</a:t>
                      </a:r>
                      <a:endParaRPr lang="en-US" sz="1600" b="0" i="0" u="none" strike="noStrike" dirty="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endParaRPr>
                    </a:p>
                  </a:txBody>
                  <a:tcPr marL="5484" marR="5484" marT="5484" marB="0" anchor="ctr">
                    <a:lnR w="12700" cap="flat" cmpd="sng" algn="ctr">
                      <a:noFill/>
                      <a:prstDash val="solid"/>
                      <a:round/>
                      <a:headEnd type="none" w="med" len="med"/>
                      <a:tailEnd type="none" w="med" len="med"/>
                    </a:lnR>
                    <a:lnB w="12700" cap="flat" cmpd="sng" algn="ctr">
                      <a:noFill/>
                      <a:prstDash val="solid"/>
                      <a:round/>
                      <a:headEnd type="none" w="med" len="med"/>
                      <a:tailEnd type="none" w="med" len="med"/>
                    </a:lnB>
                  </a:tcPr>
                </a:tc>
                <a:tc>
                  <a:txBody>
                    <a:bodyPr/>
                    <a:lstStyle/>
                    <a:p>
                      <a:pPr algn="ctr" fontAlgn="b"/>
                      <a:r>
                        <a:rPr lang="en-US" sz="1600" u="none" strike="noStrike" dirty="0">
                          <a:effectLst/>
                          <a:latin typeface="Cambria Math" panose="02040503050406030204" pitchFamily="18" charset="0"/>
                          <a:ea typeface="Cambria Math" panose="02040503050406030204" pitchFamily="18" charset="0"/>
                          <a:cs typeface="Times New Roman" panose="02020603050405020304" pitchFamily="18" charset="0"/>
                        </a:rPr>
                        <a:t> 11.0M </a:t>
                      </a:r>
                      <a:endParaRPr lang="en-US" sz="1600" b="0" i="0" u="none" strike="noStrike" dirty="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endParaRPr>
                    </a:p>
                  </a:txBody>
                  <a:tcPr marL="5484" marR="5484" marT="5484" marB="0" anchor="ctr">
                    <a:lnL w="12700" cap="flat" cmpd="sng" algn="ctr">
                      <a:noFill/>
                      <a:prstDash val="solid"/>
                      <a:round/>
                      <a:headEnd type="none" w="med" len="med"/>
                      <a:tailEnd type="none" w="med" len="med"/>
                    </a:lnL>
                    <a:lnB w="12700" cap="flat" cmpd="sng" algn="ctr">
                      <a:noFill/>
                      <a:prstDash val="solid"/>
                      <a:round/>
                      <a:headEnd type="none" w="med" len="med"/>
                      <a:tailEnd type="none" w="med" len="med"/>
                    </a:lnB>
                  </a:tcPr>
                </a:tc>
                <a:tc>
                  <a:txBody>
                    <a:bodyPr/>
                    <a:lstStyle/>
                    <a:p>
                      <a:pPr algn="ctr" fontAlgn="b"/>
                      <a:r>
                        <a:rPr lang="en-US" sz="1600" u="none" strike="noStrike" dirty="0">
                          <a:effectLst/>
                          <a:latin typeface="Cambria Math" panose="02040503050406030204" pitchFamily="18" charset="0"/>
                          <a:ea typeface="Cambria Math" panose="02040503050406030204" pitchFamily="18" charset="0"/>
                          <a:cs typeface="Times New Roman" panose="02020603050405020304" pitchFamily="18" charset="0"/>
                        </a:rPr>
                        <a:t>4.81</a:t>
                      </a:r>
                      <a:endParaRPr lang="en-US" sz="1600" b="0" i="0" u="none" strike="noStrike" dirty="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endParaRPr>
                    </a:p>
                  </a:txBody>
                  <a:tcPr marL="5484" marR="5484" marT="5484" marB="0" anchor="ctr">
                    <a:lnB w="12700" cap="flat" cmpd="sng" algn="ctr">
                      <a:noFill/>
                      <a:prstDash val="solid"/>
                      <a:round/>
                      <a:headEnd type="none" w="med" len="med"/>
                      <a:tailEnd type="none" w="med" len="med"/>
                    </a:lnB>
                  </a:tcPr>
                </a:tc>
                <a:tc>
                  <a:txBody>
                    <a:bodyPr/>
                    <a:lstStyle/>
                    <a:p>
                      <a:pPr algn="ctr" fontAlgn="b"/>
                      <a:r>
                        <a:rPr lang="en-US" sz="1600" u="none" strike="noStrike">
                          <a:effectLst/>
                          <a:latin typeface="Cambria Math" panose="02040503050406030204" pitchFamily="18" charset="0"/>
                          <a:ea typeface="Cambria Math" panose="02040503050406030204" pitchFamily="18" charset="0"/>
                          <a:cs typeface="Times New Roman" panose="02020603050405020304" pitchFamily="18" charset="0"/>
                        </a:rPr>
                        <a:t>22.07</a:t>
                      </a:r>
                      <a:endParaRPr lang="en-US" sz="1600" b="0" i="0" u="none" strike="noStrike">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endParaRPr>
                    </a:p>
                  </a:txBody>
                  <a:tcPr marL="5484" marR="5484" marT="5484" marB="0" anchor="ctr">
                    <a:lnB w="12700" cap="flat" cmpd="sng" algn="ctr">
                      <a:noFill/>
                      <a:prstDash val="solid"/>
                      <a:round/>
                      <a:headEnd type="none" w="med" len="med"/>
                      <a:tailEnd type="none" w="med" len="med"/>
                    </a:lnB>
                  </a:tcPr>
                </a:tc>
                <a:tc>
                  <a:txBody>
                    <a:bodyPr/>
                    <a:lstStyle/>
                    <a:p>
                      <a:pPr algn="ctr" fontAlgn="b"/>
                      <a:r>
                        <a:rPr lang="en-US" sz="1600" u="none" strike="noStrike">
                          <a:effectLst/>
                          <a:latin typeface="Cambria Math" panose="02040503050406030204" pitchFamily="18" charset="0"/>
                          <a:ea typeface="Cambria Math" panose="02040503050406030204" pitchFamily="18" charset="0"/>
                          <a:cs typeface="Times New Roman" panose="02020603050405020304" pitchFamily="18" charset="0"/>
                        </a:rPr>
                        <a:t>-</a:t>
                      </a:r>
                      <a:endParaRPr lang="en-US" sz="1600" b="0" i="0" u="none" strike="noStrike">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endParaRPr>
                    </a:p>
                  </a:txBody>
                  <a:tcPr marL="5484" marR="5484" marT="5484" marB="0" anchor="ctr">
                    <a:lnB w="12700" cap="flat" cmpd="sng" algn="ctr">
                      <a:noFill/>
                      <a:prstDash val="solid"/>
                      <a:round/>
                      <a:headEnd type="none" w="med" len="med"/>
                      <a:tailEnd type="none" w="med" len="med"/>
                    </a:lnB>
                  </a:tcPr>
                </a:tc>
                <a:extLst>
                  <a:ext uri="{0D108BD9-81ED-4DB2-BD59-A6C34878D82A}">
                    <a16:rowId xmlns:a16="http://schemas.microsoft.com/office/drawing/2014/main" val="393006035"/>
                  </a:ext>
                </a:extLst>
              </a:tr>
              <a:tr h="386469">
                <a:tc vMerge="1">
                  <a:txBody>
                    <a:bodyPr/>
                    <a:lstStyle/>
                    <a:p>
                      <a:pPr algn="ctr" fontAlgn="b"/>
                      <a:endParaRPr lang="en-US" sz="1100" b="0" i="0" u="none" strike="noStrike" dirty="0">
                        <a:solidFill>
                          <a:srgbClr val="000000"/>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ctr" fontAlgn="b"/>
                      <a:r>
                        <a:rPr lang="en-US" sz="1600" u="none" strike="noStrike" dirty="0">
                          <a:effectLst/>
                          <a:latin typeface="Cambria Math" panose="02040503050406030204" pitchFamily="18" charset="0"/>
                          <a:ea typeface="Cambria Math" panose="02040503050406030204" pitchFamily="18" charset="0"/>
                          <a:cs typeface="Times New Roman" panose="02020603050405020304" pitchFamily="18" charset="0"/>
                        </a:rPr>
                        <a:t>28</a:t>
                      </a:r>
                      <a:endParaRPr lang="en-US" sz="1600" b="0" i="0" u="none" strike="noStrike" dirty="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endParaRPr>
                    </a:p>
                  </a:txBody>
                  <a:tcPr marL="5484" marR="5484" marT="5484" marB="0" anchor="ctr">
                    <a:lnR w="12700" cap="flat" cmpd="sng" algn="ctr">
                      <a:noFill/>
                      <a:prstDash val="solid"/>
                      <a:round/>
                      <a:headEnd type="none" w="med" len="med"/>
                      <a:tailEnd type="none" w="med" len="med"/>
                    </a:lnR>
                    <a:lnT w="12700" cap="flat" cmpd="sng" algn="ctr">
                      <a:noFill/>
                      <a:prstDash val="solid"/>
                      <a:round/>
                      <a:headEnd type="none" w="med" len="med"/>
                      <a:tailEnd type="none" w="med" len="med"/>
                    </a:lnT>
                  </a:tcPr>
                </a:tc>
                <a:tc>
                  <a:txBody>
                    <a:bodyPr/>
                    <a:lstStyle/>
                    <a:p>
                      <a:pPr algn="ctr" fontAlgn="b"/>
                      <a:r>
                        <a:rPr lang="en-US" sz="1600" u="none" strike="noStrike" dirty="0">
                          <a:effectLst/>
                          <a:latin typeface="Cambria Math" panose="02040503050406030204" pitchFamily="18" charset="0"/>
                          <a:ea typeface="Cambria Math" panose="02040503050406030204" pitchFamily="18" charset="0"/>
                          <a:cs typeface="Times New Roman" panose="02020603050405020304" pitchFamily="18" charset="0"/>
                        </a:rPr>
                        <a:t> 36.5M </a:t>
                      </a:r>
                      <a:endParaRPr lang="en-US" sz="1600" b="0" i="0" u="none" strike="noStrike" dirty="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endParaRPr>
                    </a:p>
                  </a:txBody>
                  <a:tcPr marL="5484" marR="5484" marT="5484" marB="0"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tcPr>
                </a:tc>
                <a:tc>
                  <a:txBody>
                    <a:bodyPr/>
                    <a:lstStyle/>
                    <a:p>
                      <a:pPr algn="ctr" fontAlgn="b"/>
                      <a:r>
                        <a:rPr lang="en-US" sz="1600" u="none" strike="noStrike" dirty="0">
                          <a:effectLst/>
                          <a:latin typeface="Cambria Math" panose="02040503050406030204" pitchFamily="18" charset="0"/>
                          <a:ea typeface="Cambria Math" panose="02040503050406030204" pitchFamily="18" charset="0"/>
                          <a:cs typeface="Times New Roman" panose="02020603050405020304" pitchFamily="18" charset="0"/>
                        </a:rPr>
                        <a:t>4.17</a:t>
                      </a:r>
                      <a:endParaRPr lang="en-US" sz="1600" b="0" i="0" u="none" strike="noStrike" dirty="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endParaRPr>
                    </a:p>
                  </a:txBody>
                  <a:tcPr marL="5484" marR="5484" marT="5484" marB="0" anchor="ctr">
                    <a:lnT w="12700" cap="flat" cmpd="sng" algn="ctr">
                      <a:noFill/>
                      <a:prstDash val="solid"/>
                      <a:round/>
                      <a:headEnd type="none" w="med" len="med"/>
                      <a:tailEnd type="none" w="med" len="med"/>
                    </a:lnT>
                  </a:tcPr>
                </a:tc>
                <a:tc>
                  <a:txBody>
                    <a:bodyPr/>
                    <a:lstStyle/>
                    <a:p>
                      <a:pPr algn="ctr" fontAlgn="b"/>
                      <a:r>
                        <a:rPr lang="en-US" sz="1600" u="none" strike="noStrike">
                          <a:effectLst/>
                          <a:latin typeface="Cambria Math" panose="02040503050406030204" pitchFamily="18" charset="0"/>
                          <a:ea typeface="Cambria Math" panose="02040503050406030204" pitchFamily="18" charset="0"/>
                          <a:cs typeface="Times New Roman" panose="02020603050405020304" pitchFamily="18" charset="0"/>
                        </a:rPr>
                        <a:t>20.50</a:t>
                      </a:r>
                      <a:endParaRPr lang="en-US" sz="1600" b="0" i="0" u="none" strike="noStrike">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endParaRPr>
                    </a:p>
                  </a:txBody>
                  <a:tcPr marL="5484" marR="5484" marT="5484" marB="0" anchor="ctr">
                    <a:lnT w="12700" cap="flat" cmpd="sng" algn="ctr">
                      <a:noFill/>
                      <a:prstDash val="solid"/>
                      <a:round/>
                      <a:headEnd type="none" w="med" len="med"/>
                      <a:tailEnd type="none" w="med" len="med"/>
                    </a:lnT>
                  </a:tcPr>
                </a:tc>
                <a:tc>
                  <a:txBody>
                    <a:bodyPr/>
                    <a:lstStyle/>
                    <a:p>
                      <a:pPr algn="ctr" fontAlgn="b"/>
                      <a:r>
                        <a:rPr lang="en-US" sz="1600" u="none" strike="noStrike" dirty="0">
                          <a:effectLst/>
                          <a:latin typeface="Cambria Math" panose="02040503050406030204" pitchFamily="18" charset="0"/>
                          <a:ea typeface="Cambria Math" panose="02040503050406030204" pitchFamily="18" charset="0"/>
                          <a:cs typeface="Times New Roman" panose="02020603050405020304" pitchFamily="18" charset="0"/>
                        </a:rPr>
                        <a:t>-</a:t>
                      </a:r>
                      <a:endParaRPr lang="en-US" sz="1600" b="0" i="0" u="none" strike="noStrike" dirty="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endParaRPr>
                    </a:p>
                  </a:txBody>
                  <a:tcPr marL="5484" marR="5484" marT="5484" marB="0" anchor="ctr">
                    <a:lnT w="12700" cap="flat" cmpd="sng" algn="ctr">
                      <a:noFill/>
                      <a:prstDash val="solid"/>
                      <a:round/>
                      <a:headEnd type="none" w="med" len="med"/>
                      <a:tailEnd type="none" w="med" len="med"/>
                    </a:lnT>
                  </a:tcPr>
                </a:tc>
                <a:extLst>
                  <a:ext uri="{0D108BD9-81ED-4DB2-BD59-A6C34878D82A}">
                    <a16:rowId xmlns:a16="http://schemas.microsoft.com/office/drawing/2014/main" val="446398003"/>
                  </a:ext>
                </a:extLst>
              </a:tr>
              <a:tr h="386469">
                <a:tc rowSpan="2">
                  <a:txBody>
                    <a:bodyPr/>
                    <a:lstStyle/>
                    <a:p>
                      <a:pPr algn="ctr" fontAlgn="b"/>
                      <a:r>
                        <a:rPr lang="en-US" sz="1600" kern="1200" dirty="0">
                          <a:gradFill>
                            <a:gsLst>
                              <a:gs pos="2917">
                                <a:schemeClr val="tx1"/>
                              </a:gs>
                              <a:gs pos="30000">
                                <a:schemeClr val="tx1"/>
                              </a:gs>
                            </a:gsLst>
                            <a:lin ang="5400000" scaled="0"/>
                          </a:gradFill>
                          <a:latin typeface="Times New Roman" panose="02020603050405020304" pitchFamily="18" charset="0"/>
                          <a:ea typeface="+mn-ea"/>
                          <a:cs typeface="Times New Roman" panose="02020603050405020304" pitchFamily="18" charset="0"/>
                        </a:rPr>
                        <a:t>DenseNet</a:t>
                      </a:r>
                    </a:p>
                  </a:txBody>
                  <a:tcPr marL="5484" marR="5484" marT="5484" marB="0" anchor="ctr">
                    <a:lnB w="12700" cap="flat" cmpd="sng" algn="ctr">
                      <a:solidFill>
                        <a:schemeClr val="tx1"/>
                      </a:solidFill>
                      <a:prstDash val="solid"/>
                      <a:round/>
                      <a:headEnd type="none" w="med" len="med"/>
                      <a:tailEnd type="none" w="med" len="med"/>
                    </a:lnB>
                  </a:tcPr>
                </a:tc>
                <a:tc>
                  <a:txBody>
                    <a:bodyPr/>
                    <a:lstStyle/>
                    <a:p>
                      <a:pPr algn="ctr" fontAlgn="b"/>
                      <a:r>
                        <a:rPr lang="en-US" sz="1600" u="none" strike="noStrike">
                          <a:effectLst/>
                          <a:latin typeface="Cambria Math" panose="02040503050406030204" pitchFamily="18" charset="0"/>
                          <a:ea typeface="Cambria Math" panose="02040503050406030204" pitchFamily="18" charset="0"/>
                          <a:cs typeface="Times New Roman" panose="02020603050405020304" pitchFamily="18" charset="0"/>
                        </a:rPr>
                        <a:t>40</a:t>
                      </a:r>
                      <a:endParaRPr lang="en-US" sz="1600" b="0" i="0" u="none" strike="noStrike">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endParaRPr>
                    </a:p>
                  </a:txBody>
                  <a:tcPr marL="5484" marR="5484" marT="5484" marB="0" anchor="ctr">
                    <a:lnR w="12700" cap="flat" cmpd="sng" algn="ctr">
                      <a:noFill/>
                      <a:prstDash val="solid"/>
                      <a:round/>
                      <a:headEnd type="none" w="med" len="med"/>
                      <a:tailEnd type="none" w="med" len="med"/>
                    </a:lnR>
                    <a:lnB w="12700" cap="flat" cmpd="sng" algn="ctr">
                      <a:noFill/>
                      <a:prstDash val="solid"/>
                      <a:round/>
                      <a:headEnd type="none" w="med" len="med"/>
                      <a:tailEnd type="none" w="med" len="med"/>
                    </a:lnB>
                  </a:tcPr>
                </a:tc>
                <a:tc>
                  <a:txBody>
                    <a:bodyPr/>
                    <a:lstStyle/>
                    <a:p>
                      <a:pPr algn="ctr" fontAlgn="b"/>
                      <a:r>
                        <a:rPr lang="en-US" sz="1600" u="none" strike="noStrike">
                          <a:effectLst/>
                          <a:latin typeface="Cambria Math" panose="02040503050406030204" pitchFamily="18" charset="0"/>
                          <a:ea typeface="Cambria Math" panose="02040503050406030204" pitchFamily="18" charset="0"/>
                          <a:cs typeface="Times New Roman" panose="02020603050405020304" pitchFamily="18" charset="0"/>
                        </a:rPr>
                        <a:t> 1.0M </a:t>
                      </a:r>
                      <a:endParaRPr lang="en-US" sz="1600" b="0" i="0" u="none" strike="noStrike">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endParaRPr>
                    </a:p>
                  </a:txBody>
                  <a:tcPr marL="5484" marR="5484" marT="5484" marB="0" anchor="ctr">
                    <a:lnL w="12700" cap="flat" cmpd="sng" algn="ctr">
                      <a:noFill/>
                      <a:prstDash val="solid"/>
                      <a:round/>
                      <a:headEnd type="none" w="med" len="med"/>
                      <a:tailEnd type="none" w="med" len="med"/>
                    </a:lnL>
                    <a:lnB w="12700" cap="flat" cmpd="sng" algn="ctr">
                      <a:noFill/>
                      <a:prstDash val="solid"/>
                      <a:round/>
                      <a:headEnd type="none" w="med" len="med"/>
                      <a:tailEnd type="none" w="med" len="med"/>
                    </a:lnB>
                  </a:tcPr>
                </a:tc>
                <a:tc>
                  <a:txBody>
                    <a:bodyPr/>
                    <a:lstStyle/>
                    <a:p>
                      <a:pPr algn="ctr" fontAlgn="b"/>
                      <a:r>
                        <a:rPr lang="en-US" sz="1600" u="none" strike="noStrike" dirty="0">
                          <a:effectLst/>
                          <a:latin typeface="Cambria Math" panose="02040503050406030204" pitchFamily="18" charset="0"/>
                          <a:ea typeface="Cambria Math" panose="02040503050406030204" pitchFamily="18" charset="0"/>
                          <a:cs typeface="Times New Roman" panose="02020603050405020304" pitchFamily="18" charset="0"/>
                        </a:rPr>
                        <a:t>5.24</a:t>
                      </a:r>
                      <a:endParaRPr lang="en-US" sz="1600" b="0" i="0" u="none" strike="noStrike" dirty="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endParaRPr>
                    </a:p>
                  </a:txBody>
                  <a:tcPr marL="5484" marR="5484" marT="5484" marB="0" anchor="ctr">
                    <a:lnB w="12700" cap="flat" cmpd="sng" algn="ctr">
                      <a:noFill/>
                      <a:prstDash val="solid"/>
                      <a:round/>
                      <a:headEnd type="none" w="med" len="med"/>
                      <a:tailEnd type="none" w="med" len="med"/>
                    </a:lnB>
                  </a:tcPr>
                </a:tc>
                <a:tc>
                  <a:txBody>
                    <a:bodyPr/>
                    <a:lstStyle/>
                    <a:p>
                      <a:pPr algn="ctr" fontAlgn="b"/>
                      <a:r>
                        <a:rPr lang="en-US" sz="1600" u="none" strike="noStrike">
                          <a:effectLst/>
                          <a:latin typeface="Cambria Math" panose="02040503050406030204" pitchFamily="18" charset="0"/>
                          <a:ea typeface="Cambria Math" panose="02040503050406030204" pitchFamily="18" charset="0"/>
                          <a:cs typeface="Times New Roman" panose="02020603050405020304" pitchFamily="18" charset="0"/>
                        </a:rPr>
                        <a:t>24.42</a:t>
                      </a:r>
                      <a:endParaRPr lang="en-US" sz="1600" b="0" i="0" u="none" strike="noStrike">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endParaRPr>
                    </a:p>
                  </a:txBody>
                  <a:tcPr marL="5484" marR="5484" marT="5484" marB="0" anchor="ctr">
                    <a:lnB w="12700" cap="flat" cmpd="sng" algn="ctr">
                      <a:noFill/>
                      <a:prstDash val="solid"/>
                      <a:round/>
                      <a:headEnd type="none" w="med" len="med"/>
                      <a:tailEnd type="none" w="med" len="med"/>
                    </a:lnB>
                  </a:tcPr>
                </a:tc>
                <a:tc>
                  <a:txBody>
                    <a:bodyPr/>
                    <a:lstStyle/>
                    <a:p>
                      <a:pPr algn="ctr" fontAlgn="b"/>
                      <a:r>
                        <a:rPr lang="en-US" sz="1600" u="none" strike="noStrike">
                          <a:effectLst/>
                          <a:latin typeface="Cambria Math" panose="02040503050406030204" pitchFamily="18" charset="0"/>
                          <a:ea typeface="Cambria Math" panose="02040503050406030204" pitchFamily="18" charset="0"/>
                          <a:cs typeface="Times New Roman" panose="02020603050405020304" pitchFamily="18" charset="0"/>
                        </a:rPr>
                        <a:t>1.79</a:t>
                      </a:r>
                      <a:endParaRPr lang="en-US" sz="1600" b="0" i="0" u="none" strike="noStrike">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endParaRPr>
                    </a:p>
                  </a:txBody>
                  <a:tcPr marL="5484" marR="5484" marT="5484" marB="0" anchor="ctr">
                    <a:lnB w="12700" cap="flat" cmpd="sng" algn="ctr">
                      <a:noFill/>
                      <a:prstDash val="solid"/>
                      <a:round/>
                      <a:headEnd type="none" w="med" len="med"/>
                      <a:tailEnd type="none" w="med" len="med"/>
                    </a:lnB>
                  </a:tcPr>
                </a:tc>
                <a:extLst>
                  <a:ext uri="{0D108BD9-81ED-4DB2-BD59-A6C34878D82A}">
                    <a16:rowId xmlns:a16="http://schemas.microsoft.com/office/drawing/2014/main" val="1922348999"/>
                  </a:ext>
                </a:extLst>
              </a:tr>
              <a:tr h="386469">
                <a:tc vMerge="1">
                  <a:txBody>
                    <a:bodyPr/>
                    <a:lstStyle/>
                    <a:p>
                      <a:pPr algn="ctr" fontAlgn="b"/>
                      <a:endParaRPr lang="en-US" sz="1100" b="0" i="0" u="none" strike="noStrike" dirty="0">
                        <a:solidFill>
                          <a:srgbClr val="000000"/>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ctr" fontAlgn="b"/>
                      <a:r>
                        <a:rPr lang="en-US" sz="1600" u="none" strike="noStrike">
                          <a:effectLst/>
                          <a:latin typeface="Cambria Math" panose="02040503050406030204" pitchFamily="18" charset="0"/>
                          <a:ea typeface="Cambria Math" panose="02040503050406030204" pitchFamily="18" charset="0"/>
                          <a:cs typeface="Times New Roman" panose="02020603050405020304" pitchFamily="18" charset="0"/>
                        </a:rPr>
                        <a:t>100</a:t>
                      </a:r>
                      <a:endParaRPr lang="en-US" sz="1600" b="0" i="0" u="none" strike="noStrike">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endParaRPr>
                    </a:p>
                  </a:txBody>
                  <a:tcPr marL="5484" marR="5484" marT="5484" marB="0" anchor="ctr">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u="none" strike="noStrike">
                          <a:effectLst/>
                          <a:latin typeface="Cambria Math" panose="02040503050406030204" pitchFamily="18" charset="0"/>
                          <a:ea typeface="Cambria Math" panose="02040503050406030204" pitchFamily="18" charset="0"/>
                          <a:cs typeface="Times New Roman" panose="02020603050405020304" pitchFamily="18" charset="0"/>
                        </a:rPr>
                        <a:t> 27.2M </a:t>
                      </a:r>
                      <a:endParaRPr lang="en-US" sz="1600" b="0" i="0" u="none" strike="noStrike">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endParaRPr>
                    </a:p>
                  </a:txBody>
                  <a:tcPr marL="5484" marR="5484" marT="5484" marB="0"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u="none" strike="noStrike" dirty="0">
                          <a:effectLst/>
                          <a:latin typeface="Cambria Math" panose="02040503050406030204" pitchFamily="18" charset="0"/>
                          <a:ea typeface="Cambria Math" panose="02040503050406030204" pitchFamily="18" charset="0"/>
                          <a:cs typeface="Times New Roman" panose="02020603050405020304" pitchFamily="18" charset="0"/>
                        </a:rPr>
                        <a:t>3.74</a:t>
                      </a:r>
                      <a:endParaRPr lang="en-US" sz="1600" b="0" i="0" u="none" strike="noStrike" dirty="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endParaRPr>
                    </a:p>
                  </a:txBody>
                  <a:tcPr marL="5484" marR="5484" marT="5484" marB="0" anchor="ct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u="none" strike="noStrike" dirty="0">
                          <a:effectLst/>
                          <a:latin typeface="Cambria Math" panose="02040503050406030204" pitchFamily="18" charset="0"/>
                          <a:ea typeface="Cambria Math" panose="02040503050406030204" pitchFamily="18" charset="0"/>
                          <a:cs typeface="Times New Roman" panose="02020603050405020304" pitchFamily="18" charset="0"/>
                        </a:rPr>
                        <a:t>19.25</a:t>
                      </a:r>
                      <a:endParaRPr lang="en-US" sz="1600" b="0" i="0" u="none" strike="noStrike" dirty="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endParaRPr>
                    </a:p>
                  </a:txBody>
                  <a:tcPr marL="5484" marR="5484" marT="5484" marB="0" anchor="ct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u="none" strike="noStrike" dirty="0">
                          <a:effectLst/>
                          <a:latin typeface="Cambria Math" panose="02040503050406030204" pitchFamily="18" charset="0"/>
                          <a:ea typeface="Cambria Math" panose="02040503050406030204" pitchFamily="18" charset="0"/>
                          <a:cs typeface="Times New Roman" panose="02020603050405020304" pitchFamily="18" charset="0"/>
                        </a:rPr>
                        <a:t>1.59</a:t>
                      </a:r>
                      <a:endParaRPr lang="en-US" sz="1600" b="0" i="0" u="none" strike="noStrike" dirty="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endParaRPr>
                    </a:p>
                  </a:txBody>
                  <a:tcPr marL="5484" marR="5484" marT="5484" marB="0" anchor="ct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82068059"/>
                  </a:ext>
                </a:extLst>
              </a:tr>
              <a:tr h="386469">
                <a:tc>
                  <a:txBody>
                    <a:bodyPr/>
                    <a:lstStyle/>
                    <a:p>
                      <a:pPr algn="ctr" fontAlgn="b"/>
                      <a:r>
                        <a:rPr lang="en-US" sz="1600" kern="1200" dirty="0" err="1">
                          <a:solidFill>
                            <a:schemeClr val="tx1"/>
                          </a:solidFill>
                          <a:latin typeface="Times New Roman" panose="02020603050405020304" pitchFamily="18" charset="0"/>
                          <a:ea typeface="+mn-ea"/>
                          <a:cs typeface="Times New Roman" panose="02020603050405020304" pitchFamily="18" charset="0"/>
                        </a:rPr>
                        <a:t>DMRNet</a:t>
                      </a:r>
                      <a:endParaRPr lang="en-US" sz="1600" kern="1200" dirty="0">
                        <a:solidFill>
                          <a:schemeClr val="tx1"/>
                        </a:solidFill>
                        <a:latin typeface="Times New Roman" panose="02020603050405020304" pitchFamily="18" charset="0"/>
                        <a:ea typeface="+mn-ea"/>
                        <a:cs typeface="Times New Roman" panose="02020603050405020304" pitchFamily="18" charset="0"/>
                      </a:endParaRPr>
                    </a:p>
                  </a:txBody>
                  <a:tcPr marL="5484" marR="5484" marT="5484"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2">
                        <a:lumMod val="95000"/>
                      </a:schemeClr>
                    </a:solidFill>
                  </a:tcPr>
                </a:tc>
                <a:tc>
                  <a:txBody>
                    <a:bodyPr/>
                    <a:lstStyle/>
                    <a:p>
                      <a:pPr algn="ctr" fontAlgn="b"/>
                      <a:r>
                        <a:rPr lang="en-US" sz="1600" b="0" i="0" u="none" strike="noStrike" dirty="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a:t>56</a:t>
                      </a:r>
                    </a:p>
                  </a:txBody>
                  <a:tcPr marL="5484" marR="5484" marT="5484" marB="0" anchor="ctr">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2">
                        <a:lumMod val="95000"/>
                      </a:schemeClr>
                    </a:solidFill>
                  </a:tcPr>
                </a:tc>
                <a:tc>
                  <a:txBody>
                    <a:bodyPr/>
                    <a:lstStyle/>
                    <a:p>
                      <a:pPr algn="ctr" fontAlgn="b"/>
                      <a:r>
                        <a:rPr lang="en-US" sz="1600" b="0" i="0" u="none" strike="noStrike" dirty="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a:t>1.7M</a:t>
                      </a:r>
                    </a:p>
                  </a:txBody>
                  <a:tcPr marL="5484" marR="5484" marT="5484" marB="0" anchor="ctr">
                    <a:lnL w="12700" cap="flat" cmpd="sng" algn="ctr">
                      <a:no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2">
                        <a:lumMod val="95000"/>
                      </a:schemeClr>
                    </a:solidFill>
                  </a:tcPr>
                </a:tc>
                <a:tc>
                  <a:txBody>
                    <a:bodyPr/>
                    <a:lstStyle/>
                    <a:p>
                      <a:pPr algn="ctr" fontAlgn="b"/>
                      <a:r>
                        <a:rPr lang="en-US" sz="1600" b="0" i="0" u="none" strike="noStrike" dirty="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a:t>4.94</a:t>
                      </a:r>
                    </a:p>
                  </a:txBody>
                  <a:tcPr marL="5484" marR="5484" marT="5484" marB="0" anchor="ct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2">
                        <a:lumMod val="95000"/>
                      </a:schemeClr>
                    </a:solidFill>
                  </a:tcPr>
                </a:tc>
                <a:tc>
                  <a:txBody>
                    <a:bodyPr/>
                    <a:lstStyle/>
                    <a:p>
                      <a:pPr algn="ctr" fontAlgn="b"/>
                      <a:r>
                        <a:rPr lang="en-US" sz="1600" b="0" i="0" u="none" strike="noStrike" dirty="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a:t>24.46</a:t>
                      </a:r>
                    </a:p>
                  </a:txBody>
                  <a:tcPr marL="5484" marR="5484" marT="5484" marB="0" anchor="ct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2">
                        <a:lumMod val="95000"/>
                      </a:schemeClr>
                    </a:solidFill>
                  </a:tcPr>
                </a:tc>
                <a:tc>
                  <a:txBody>
                    <a:bodyPr/>
                    <a:lstStyle/>
                    <a:p>
                      <a:pPr algn="ctr" fontAlgn="b"/>
                      <a:r>
                        <a:rPr lang="en-US" sz="1600" b="0" i="0" u="none" strike="noStrike" dirty="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a:t>1.66</a:t>
                      </a:r>
                    </a:p>
                  </a:txBody>
                  <a:tcPr marL="5484" marR="5484" marT="5484"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2">
                        <a:lumMod val="95000"/>
                      </a:schemeClr>
                    </a:solidFill>
                  </a:tcPr>
                </a:tc>
                <a:extLst>
                  <a:ext uri="{0D108BD9-81ED-4DB2-BD59-A6C34878D82A}">
                    <a16:rowId xmlns:a16="http://schemas.microsoft.com/office/drawing/2014/main" val="3649633577"/>
                  </a:ext>
                </a:extLst>
              </a:tr>
              <a:tr h="386469">
                <a:tc>
                  <a:txBody>
                    <a:bodyPr/>
                    <a:lstStyle/>
                    <a:p>
                      <a:pPr marL="0" marR="0" lvl="0" indent="0" algn="ctr" defTabSz="932742" rtl="0" eaLnBrk="1" fontAlgn="b" latinLnBrk="0" hangingPunct="1">
                        <a:lnSpc>
                          <a:spcPct val="100000"/>
                        </a:lnSpc>
                        <a:spcBef>
                          <a:spcPts val="0"/>
                        </a:spcBef>
                        <a:spcAft>
                          <a:spcPts val="0"/>
                        </a:spcAft>
                        <a:buClrTx/>
                        <a:buSzTx/>
                        <a:buFontTx/>
                        <a:buNone/>
                        <a:tabLst/>
                        <a:defRPr/>
                      </a:pPr>
                      <a:r>
                        <a:rPr lang="en-US" sz="1600" kern="1200" dirty="0" err="1">
                          <a:solidFill>
                            <a:schemeClr val="tx1"/>
                          </a:solidFill>
                          <a:latin typeface="Times New Roman" panose="02020603050405020304" pitchFamily="18" charset="0"/>
                          <a:ea typeface="+mn-ea"/>
                          <a:cs typeface="Times New Roman" panose="02020603050405020304" pitchFamily="18" charset="0"/>
                        </a:rPr>
                        <a:t>DMRNet</a:t>
                      </a:r>
                      <a:r>
                        <a:rPr lang="en-US" sz="1600" kern="1200" dirty="0">
                          <a:solidFill>
                            <a:schemeClr val="tx1"/>
                          </a:solidFill>
                          <a:latin typeface="Times New Roman" panose="02020603050405020304" pitchFamily="18" charset="0"/>
                          <a:ea typeface="+mn-ea"/>
                          <a:cs typeface="Times New Roman" panose="02020603050405020304" pitchFamily="18" charset="0"/>
                        </a:rPr>
                        <a:t>-Wide </a:t>
                      </a:r>
                    </a:p>
                  </a:txBody>
                  <a:tcPr marL="5484" marR="5484" marT="5484" marB="0" anchor="ctr">
                    <a:lnL w="12700" cap="flat" cmpd="sng" algn="ctr">
                      <a:solidFill>
                        <a:schemeClr val="tx1"/>
                      </a:solid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2">
                        <a:lumMod val="95000"/>
                      </a:schemeClr>
                    </a:solidFill>
                  </a:tcPr>
                </a:tc>
                <a:tc>
                  <a:txBody>
                    <a:bodyPr/>
                    <a:lstStyle/>
                    <a:p>
                      <a:pPr algn="ctr" fontAlgn="b"/>
                      <a:r>
                        <a:rPr lang="en-US" sz="1600" b="0" i="0" u="none" strike="noStrike" dirty="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a:t>32</a:t>
                      </a:r>
                    </a:p>
                  </a:txBody>
                  <a:tcPr marL="5484" marR="5484" marT="5484" marB="0" anchor="ctr">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2">
                        <a:lumMod val="95000"/>
                      </a:schemeClr>
                    </a:solidFill>
                  </a:tcPr>
                </a:tc>
                <a:tc>
                  <a:txBody>
                    <a:bodyPr/>
                    <a:lstStyle/>
                    <a:p>
                      <a:pPr algn="ctr" fontAlgn="b"/>
                      <a:r>
                        <a:rPr lang="en-US" sz="1600" b="0" i="0" u="none" strike="noStrike" dirty="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a:t>14.9M</a:t>
                      </a:r>
                    </a:p>
                  </a:txBody>
                  <a:tcPr marL="5484" marR="5484" marT="5484" marB="0"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2">
                        <a:lumMod val="95000"/>
                      </a:schemeClr>
                    </a:solidFill>
                  </a:tcPr>
                </a:tc>
                <a:tc>
                  <a:txBody>
                    <a:bodyPr/>
                    <a:lstStyle/>
                    <a:p>
                      <a:pPr algn="ctr" fontAlgn="b"/>
                      <a:r>
                        <a:rPr lang="en-US" sz="1600" b="0" i="0" u="none" strike="noStrike" dirty="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a:t>3.94</a:t>
                      </a:r>
                    </a:p>
                  </a:txBody>
                  <a:tcPr marL="5484" marR="5484" marT="5484" marB="0" anchor="ct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2">
                        <a:lumMod val="95000"/>
                      </a:schemeClr>
                    </a:solidFill>
                  </a:tcPr>
                </a:tc>
                <a:tc>
                  <a:txBody>
                    <a:bodyPr/>
                    <a:lstStyle/>
                    <a:p>
                      <a:pPr algn="ctr" fontAlgn="b"/>
                      <a:r>
                        <a:rPr lang="en-US" sz="1600" b="0" i="0" u="none" strike="noStrike" dirty="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a:t>19.25</a:t>
                      </a:r>
                    </a:p>
                  </a:txBody>
                  <a:tcPr marL="5484" marR="5484" marT="5484" marB="0" anchor="ct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2">
                        <a:lumMod val="95000"/>
                      </a:schemeClr>
                    </a:solidFill>
                  </a:tcPr>
                </a:tc>
                <a:tc>
                  <a:txBody>
                    <a:bodyPr/>
                    <a:lstStyle/>
                    <a:p>
                      <a:pPr algn="ctr" fontAlgn="b"/>
                      <a:r>
                        <a:rPr lang="en-US" sz="1600" b="1" i="0" u="none" strike="noStrike" dirty="0">
                          <a:solidFill>
                            <a:schemeClr val="tx2">
                              <a:lumMod val="60000"/>
                              <a:lumOff val="40000"/>
                            </a:schemeClr>
                          </a:solidFill>
                          <a:effectLst/>
                          <a:latin typeface="Cambria Math" panose="02040503050406030204" pitchFamily="18" charset="0"/>
                          <a:ea typeface="Cambria Math" panose="02040503050406030204" pitchFamily="18" charset="0"/>
                          <a:cs typeface="Times New Roman" panose="02020603050405020304" pitchFamily="18" charset="0"/>
                        </a:rPr>
                        <a:t>1.51</a:t>
                      </a:r>
                    </a:p>
                  </a:txBody>
                  <a:tcPr marL="5484" marR="5484" marT="5484" marB="0" anchor="ctr">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2">
                        <a:lumMod val="95000"/>
                      </a:schemeClr>
                    </a:solidFill>
                  </a:tcPr>
                </a:tc>
                <a:extLst>
                  <a:ext uri="{0D108BD9-81ED-4DB2-BD59-A6C34878D82A}">
                    <a16:rowId xmlns:a16="http://schemas.microsoft.com/office/drawing/2014/main" val="3569316104"/>
                  </a:ext>
                </a:extLst>
              </a:tr>
              <a:tr h="386469">
                <a:tc>
                  <a:txBody>
                    <a:bodyPr/>
                    <a:lstStyle/>
                    <a:p>
                      <a:pPr algn="ctr" fontAlgn="b"/>
                      <a:r>
                        <a:rPr lang="en-US" sz="1600" kern="1200" dirty="0" err="1">
                          <a:solidFill>
                            <a:schemeClr val="tx1"/>
                          </a:solidFill>
                          <a:latin typeface="Times New Roman" panose="02020603050405020304" pitchFamily="18" charset="0"/>
                          <a:ea typeface="+mn-ea"/>
                          <a:cs typeface="Times New Roman" panose="02020603050405020304" pitchFamily="18" charset="0"/>
                        </a:rPr>
                        <a:t>DMRNet</a:t>
                      </a:r>
                      <a:r>
                        <a:rPr lang="en-US" sz="1600" kern="1200" dirty="0">
                          <a:solidFill>
                            <a:schemeClr val="tx1"/>
                          </a:solidFill>
                          <a:latin typeface="Times New Roman" panose="02020603050405020304" pitchFamily="18" charset="0"/>
                          <a:ea typeface="+mn-ea"/>
                          <a:cs typeface="Times New Roman" panose="02020603050405020304" pitchFamily="18" charset="0"/>
                        </a:rPr>
                        <a:t>-Wide </a:t>
                      </a:r>
                    </a:p>
                  </a:txBody>
                  <a:tcPr marL="5484" marR="5484" marT="5484" marB="0" anchor="ctr">
                    <a:lnL w="12700" cap="flat" cmpd="sng" algn="ctr">
                      <a:solidFill>
                        <a:schemeClr val="tx1"/>
                      </a:solidFill>
                      <a:prstDash val="solid"/>
                      <a:round/>
                      <a:headEnd type="none" w="med" len="med"/>
                      <a:tailEnd type="none" w="med" len="med"/>
                    </a:lnL>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5000"/>
                      </a:schemeClr>
                    </a:solidFill>
                  </a:tcPr>
                </a:tc>
                <a:tc>
                  <a:txBody>
                    <a:bodyPr/>
                    <a:lstStyle/>
                    <a:p>
                      <a:pPr algn="ctr" fontAlgn="b"/>
                      <a:r>
                        <a:rPr lang="en-US" sz="1600" u="none" strike="noStrike" dirty="0">
                          <a:effectLst/>
                          <a:latin typeface="Cambria Math" panose="02040503050406030204" pitchFamily="18" charset="0"/>
                          <a:ea typeface="Cambria Math" panose="02040503050406030204" pitchFamily="18" charset="0"/>
                          <a:cs typeface="Times New Roman" panose="02020603050405020304" pitchFamily="18" charset="0"/>
                        </a:rPr>
                        <a:t>50</a:t>
                      </a:r>
                      <a:endParaRPr lang="en-US" sz="1600" b="0" i="0" u="none" strike="noStrike" dirty="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endParaRPr>
                    </a:p>
                  </a:txBody>
                  <a:tcPr marL="5484" marR="5484" marT="5484" marB="0" anchor="ctr">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5000"/>
                      </a:schemeClr>
                    </a:solidFill>
                  </a:tcPr>
                </a:tc>
                <a:tc>
                  <a:txBody>
                    <a:bodyPr/>
                    <a:lstStyle/>
                    <a:p>
                      <a:pPr algn="ctr" fontAlgn="b"/>
                      <a:r>
                        <a:rPr lang="en-US" sz="1600" u="none" strike="noStrike" dirty="0">
                          <a:effectLst/>
                          <a:latin typeface="Cambria Math" panose="02040503050406030204" pitchFamily="18" charset="0"/>
                          <a:ea typeface="Cambria Math" panose="02040503050406030204" pitchFamily="18" charset="0"/>
                          <a:cs typeface="Times New Roman" panose="02020603050405020304" pitchFamily="18" charset="0"/>
                        </a:rPr>
                        <a:t>24.8M</a:t>
                      </a:r>
                      <a:endParaRPr lang="en-US" sz="1600" b="0" i="0" u="none" strike="noStrike" dirty="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endParaRPr>
                    </a:p>
                  </a:txBody>
                  <a:tcPr marL="5484" marR="5484" marT="5484" marB="0"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5000"/>
                      </a:schemeClr>
                    </a:solidFill>
                  </a:tcPr>
                </a:tc>
                <a:tc>
                  <a:txBody>
                    <a:bodyPr/>
                    <a:lstStyle/>
                    <a:p>
                      <a:pPr algn="ctr" fontAlgn="b"/>
                      <a:r>
                        <a:rPr lang="en-US" sz="1600" b="0" u="none" strike="noStrike" dirty="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a:t>3.57</a:t>
                      </a:r>
                      <a:endParaRPr lang="en-US" sz="1600" b="0" i="0" u="none" strike="noStrike" dirty="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endParaRPr>
                    </a:p>
                  </a:txBody>
                  <a:tcPr marL="5484" marR="5484" marT="5484" marB="0" anchor="ct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5000"/>
                      </a:schemeClr>
                    </a:solidFill>
                  </a:tcPr>
                </a:tc>
                <a:tc>
                  <a:txBody>
                    <a:bodyPr/>
                    <a:lstStyle/>
                    <a:p>
                      <a:pPr algn="ctr" fontAlgn="b"/>
                      <a:r>
                        <a:rPr lang="en-US" sz="1600" b="0" u="none" strike="noStrike" dirty="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a:t>19.00</a:t>
                      </a:r>
                      <a:endParaRPr lang="en-US" sz="1600" b="0" i="0" u="none" strike="noStrike" dirty="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endParaRPr>
                    </a:p>
                  </a:txBody>
                  <a:tcPr marL="5484" marR="5484" marT="5484" marB="0" anchor="ct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5000"/>
                      </a:schemeClr>
                    </a:solidFill>
                  </a:tcPr>
                </a:tc>
                <a:tc>
                  <a:txBody>
                    <a:bodyPr/>
                    <a:lstStyle/>
                    <a:p>
                      <a:pPr algn="ctr" fontAlgn="b"/>
                      <a:r>
                        <a:rPr lang="en-US" sz="1600" b="0" u="none" strike="noStrike" dirty="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a:t>1.55</a:t>
                      </a:r>
                      <a:endParaRPr lang="en-US" sz="1600" b="0" i="0" u="none" strike="noStrike" dirty="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endParaRPr>
                    </a:p>
                  </a:txBody>
                  <a:tcPr marL="5484" marR="5484" marT="5484" marB="0" anchor="ctr">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5000"/>
                      </a:schemeClr>
                    </a:solidFill>
                  </a:tcPr>
                </a:tc>
                <a:extLst>
                  <a:ext uri="{0D108BD9-81ED-4DB2-BD59-A6C34878D82A}">
                    <a16:rowId xmlns:a16="http://schemas.microsoft.com/office/drawing/2014/main" val="3224858448"/>
                  </a:ext>
                </a:extLst>
              </a:tr>
              <a:tr h="386469">
                <a:tc>
                  <a:txBody>
                    <a:bodyPr/>
                    <a:lstStyle/>
                    <a:p>
                      <a:pPr algn="ctr" fontAlgn="b"/>
                      <a:r>
                        <a:rPr lang="en-US" altLang="zh-CN" sz="1600" kern="1200" dirty="0">
                          <a:solidFill>
                            <a:srgbClr val="FF0000"/>
                          </a:solidFill>
                          <a:latin typeface="Times New Roman" panose="02020603050405020304" pitchFamily="18" charset="0"/>
                          <a:ea typeface="+mn-ea"/>
                          <a:cs typeface="Times New Roman" panose="02020603050405020304" pitchFamily="18" charset="0"/>
                        </a:rPr>
                        <a:t>I</a:t>
                      </a:r>
                      <a:r>
                        <a:rPr lang="en-US" sz="1600" kern="1200" dirty="0">
                          <a:solidFill>
                            <a:srgbClr val="FF0000"/>
                          </a:solidFill>
                          <a:latin typeface="Times New Roman" panose="02020603050405020304" pitchFamily="18" charset="0"/>
                          <a:ea typeface="+mn-ea"/>
                          <a:cs typeface="Times New Roman" panose="02020603050405020304" pitchFamily="18" charset="0"/>
                        </a:rPr>
                        <a:t>GC-L16M32</a:t>
                      </a:r>
                    </a:p>
                  </a:txBody>
                  <a:tcPr marL="5484" marR="5484" marT="5484"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2">
                        <a:lumMod val="95000"/>
                      </a:schemeClr>
                    </a:solidFill>
                  </a:tcPr>
                </a:tc>
                <a:tc>
                  <a:txBody>
                    <a:bodyPr/>
                    <a:lstStyle/>
                    <a:p>
                      <a:pPr algn="ctr" fontAlgn="b"/>
                      <a:r>
                        <a:rPr lang="en-US" sz="1600" b="0" i="0" u="none" strike="noStrike" dirty="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a:t>20</a:t>
                      </a:r>
                    </a:p>
                  </a:txBody>
                  <a:tcPr marL="5484" marR="5484" marT="5484" marB="0" anchor="ctr">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2">
                        <a:lumMod val="95000"/>
                      </a:schemeClr>
                    </a:solidFill>
                  </a:tcPr>
                </a:tc>
                <a:tc>
                  <a:txBody>
                    <a:bodyPr/>
                    <a:lstStyle/>
                    <a:p>
                      <a:pPr algn="ctr" fontAlgn="b"/>
                      <a:r>
                        <a:rPr lang="en-US" sz="1600" b="0" i="0" u="none" strike="noStrike" dirty="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a:t>17.7M</a:t>
                      </a:r>
                    </a:p>
                  </a:txBody>
                  <a:tcPr marL="5484" marR="5484" marT="5484" marB="0" anchor="ctr">
                    <a:lnL w="12700" cap="flat" cmpd="sng" algn="ctr">
                      <a:no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2">
                        <a:lumMod val="95000"/>
                      </a:schemeClr>
                    </a:solidFill>
                  </a:tcPr>
                </a:tc>
                <a:tc>
                  <a:txBody>
                    <a:bodyPr/>
                    <a:lstStyle/>
                    <a:p>
                      <a:pPr algn="ctr" fontAlgn="b"/>
                      <a:r>
                        <a:rPr lang="en-US" sz="1600" b="0" i="0" u="none" strike="noStrike" dirty="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a:t>3.37</a:t>
                      </a:r>
                    </a:p>
                  </a:txBody>
                  <a:tcPr marL="5484" marR="5484" marT="5484" marB="0" anchor="ct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2">
                        <a:lumMod val="95000"/>
                      </a:schemeClr>
                    </a:solidFill>
                  </a:tcPr>
                </a:tc>
                <a:tc>
                  <a:txBody>
                    <a:bodyPr/>
                    <a:lstStyle/>
                    <a:p>
                      <a:pPr algn="ctr" fontAlgn="b"/>
                      <a:r>
                        <a:rPr lang="en-US" sz="1600" b="0" i="0" u="none" strike="noStrike" dirty="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a:t>19.31</a:t>
                      </a:r>
                    </a:p>
                  </a:txBody>
                  <a:tcPr marL="5484" marR="5484" marT="5484" marB="0" anchor="ct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2">
                        <a:lumMod val="95000"/>
                      </a:schemeClr>
                    </a:solidFill>
                  </a:tcPr>
                </a:tc>
                <a:tc>
                  <a:txBody>
                    <a:bodyPr/>
                    <a:lstStyle/>
                    <a:p>
                      <a:pPr algn="ctr" fontAlgn="b"/>
                      <a:r>
                        <a:rPr lang="en-US" sz="1600" b="0" i="0" u="none" strike="noStrike" dirty="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a:t>1.63</a:t>
                      </a:r>
                    </a:p>
                  </a:txBody>
                  <a:tcPr marL="5484" marR="5484" marT="5484"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2">
                        <a:lumMod val="95000"/>
                      </a:schemeClr>
                    </a:solidFill>
                  </a:tcPr>
                </a:tc>
                <a:extLst>
                  <a:ext uri="{0D108BD9-81ED-4DB2-BD59-A6C34878D82A}">
                    <a16:rowId xmlns:a16="http://schemas.microsoft.com/office/drawing/2014/main" val="1211977704"/>
                  </a:ext>
                </a:extLst>
              </a:tr>
              <a:tr h="386469">
                <a:tc>
                  <a:txBody>
                    <a:bodyPr/>
                    <a:lstStyle/>
                    <a:p>
                      <a:pPr algn="ctr" fontAlgn="b"/>
                      <a:r>
                        <a:rPr lang="en-US" altLang="zh-CN" sz="1600" kern="1200" dirty="0">
                          <a:solidFill>
                            <a:srgbClr val="FF0000"/>
                          </a:solidFill>
                          <a:latin typeface="Times New Roman" panose="02020603050405020304" pitchFamily="18" charset="0"/>
                          <a:ea typeface="+mn-ea"/>
                          <a:cs typeface="Times New Roman" panose="02020603050405020304" pitchFamily="18" charset="0"/>
                        </a:rPr>
                        <a:t>I</a:t>
                      </a:r>
                      <a:r>
                        <a:rPr lang="en-US" sz="1600" kern="1200" dirty="0">
                          <a:solidFill>
                            <a:srgbClr val="FF0000"/>
                          </a:solidFill>
                          <a:latin typeface="Times New Roman" panose="02020603050405020304" pitchFamily="18" charset="0"/>
                          <a:ea typeface="+mn-ea"/>
                          <a:cs typeface="Times New Roman" panose="02020603050405020304" pitchFamily="18" charset="0"/>
                        </a:rPr>
                        <a:t>GC-L450M2</a:t>
                      </a:r>
                    </a:p>
                  </a:txBody>
                  <a:tcPr marL="5484" marR="5484" marT="5484" marB="0" anchor="ctr">
                    <a:lnL w="12700" cap="flat" cmpd="sng" algn="ctr">
                      <a:solidFill>
                        <a:schemeClr val="tx1"/>
                      </a:solid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2">
                        <a:lumMod val="95000"/>
                      </a:schemeClr>
                    </a:solidFill>
                  </a:tcPr>
                </a:tc>
                <a:tc>
                  <a:txBody>
                    <a:bodyPr/>
                    <a:lstStyle/>
                    <a:p>
                      <a:pPr algn="ctr" fontAlgn="b"/>
                      <a:r>
                        <a:rPr lang="en-US" sz="1600" b="0" i="0" u="none" strike="noStrike" dirty="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a:t>20</a:t>
                      </a:r>
                    </a:p>
                  </a:txBody>
                  <a:tcPr marL="5484" marR="5484" marT="5484" marB="0" anchor="ctr">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2">
                        <a:lumMod val="95000"/>
                      </a:schemeClr>
                    </a:solidFill>
                  </a:tcPr>
                </a:tc>
                <a:tc>
                  <a:txBody>
                    <a:bodyPr/>
                    <a:lstStyle/>
                    <a:p>
                      <a:pPr algn="ctr" fontAlgn="b"/>
                      <a:r>
                        <a:rPr lang="en-US" sz="1600" b="0" i="0" u="none" strike="noStrike" dirty="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a:t>19.3M</a:t>
                      </a:r>
                    </a:p>
                  </a:txBody>
                  <a:tcPr marL="5484" marR="5484" marT="5484" marB="0"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2">
                        <a:lumMod val="95000"/>
                      </a:schemeClr>
                    </a:solidFill>
                  </a:tcPr>
                </a:tc>
                <a:tc>
                  <a:txBody>
                    <a:bodyPr/>
                    <a:lstStyle/>
                    <a:p>
                      <a:pPr algn="ctr" fontAlgn="b"/>
                      <a:r>
                        <a:rPr lang="en-US" sz="1600" b="1" i="0" u="none" strike="noStrike" dirty="0">
                          <a:solidFill>
                            <a:schemeClr val="tx2">
                              <a:lumMod val="60000"/>
                              <a:lumOff val="40000"/>
                            </a:schemeClr>
                          </a:solidFill>
                          <a:effectLst/>
                          <a:latin typeface="Cambria Math" panose="02040503050406030204" pitchFamily="18" charset="0"/>
                          <a:ea typeface="Cambria Math" panose="02040503050406030204" pitchFamily="18" charset="0"/>
                          <a:cs typeface="Times New Roman" panose="02020603050405020304" pitchFamily="18" charset="0"/>
                        </a:rPr>
                        <a:t>3.30</a:t>
                      </a:r>
                    </a:p>
                  </a:txBody>
                  <a:tcPr marL="5484" marR="5484" marT="5484" marB="0" anchor="ct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2">
                        <a:lumMod val="95000"/>
                      </a:schemeClr>
                    </a:solidFill>
                  </a:tcPr>
                </a:tc>
                <a:tc>
                  <a:txBody>
                    <a:bodyPr/>
                    <a:lstStyle/>
                    <a:p>
                      <a:pPr algn="ctr" fontAlgn="b"/>
                      <a:r>
                        <a:rPr lang="en-US" sz="1600" b="0" i="0" u="none" strike="noStrike" dirty="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a:t>19.00</a:t>
                      </a:r>
                    </a:p>
                  </a:txBody>
                  <a:tcPr marL="5484" marR="5484" marT="5484" marB="0" anchor="ct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2">
                        <a:lumMod val="95000"/>
                      </a:schemeClr>
                    </a:solidFill>
                  </a:tcPr>
                </a:tc>
                <a:tc>
                  <a:txBody>
                    <a:bodyPr/>
                    <a:lstStyle/>
                    <a:p>
                      <a:pPr algn="ctr" fontAlgn="b"/>
                      <a:r>
                        <a:rPr lang="en-US" sz="1600" b="0" i="0" u="none" strike="noStrike" dirty="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a:t>-</a:t>
                      </a:r>
                    </a:p>
                  </a:txBody>
                  <a:tcPr marL="5484" marR="5484" marT="5484" marB="0" anchor="ctr">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2">
                        <a:lumMod val="95000"/>
                      </a:schemeClr>
                    </a:solidFill>
                  </a:tcPr>
                </a:tc>
                <a:extLst>
                  <a:ext uri="{0D108BD9-81ED-4DB2-BD59-A6C34878D82A}">
                    <a16:rowId xmlns:a16="http://schemas.microsoft.com/office/drawing/2014/main" val="1510142323"/>
                  </a:ext>
                </a:extLst>
              </a:tr>
              <a:tr h="386469">
                <a:tc>
                  <a:txBody>
                    <a:bodyPr/>
                    <a:lstStyle/>
                    <a:p>
                      <a:pPr algn="ctr" fontAlgn="b"/>
                      <a:r>
                        <a:rPr lang="en-US" altLang="zh-CN" sz="1600" kern="1200" dirty="0">
                          <a:solidFill>
                            <a:srgbClr val="FF0000"/>
                          </a:solidFill>
                          <a:latin typeface="Times New Roman" panose="02020603050405020304" pitchFamily="18" charset="0"/>
                          <a:ea typeface="+mn-ea"/>
                          <a:cs typeface="Times New Roman" panose="02020603050405020304" pitchFamily="18" charset="0"/>
                        </a:rPr>
                        <a:t>I</a:t>
                      </a:r>
                      <a:r>
                        <a:rPr lang="en-US" sz="1600" kern="1200" dirty="0">
                          <a:solidFill>
                            <a:srgbClr val="FF0000"/>
                          </a:solidFill>
                          <a:latin typeface="Times New Roman" panose="02020603050405020304" pitchFamily="18" charset="0"/>
                          <a:ea typeface="+mn-ea"/>
                          <a:cs typeface="Times New Roman" panose="02020603050405020304" pitchFamily="18" charset="0"/>
                        </a:rPr>
                        <a:t>GC-L32M26</a:t>
                      </a:r>
                    </a:p>
                  </a:txBody>
                  <a:tcPr marL="5484" marR="5484" marT="5484" marB="0" anchor="ctr">
                    <a:lnL w="12700" cap="flat" cmpd="sng" algn="ctr">
                      <a:solidFill>
                        <a:schemeClr val="tx1"/>
                      </a:solidFill>
                      <a:prstDash val="solid"/>
                      <a:round/>
                      <a:headEnd type="none" w="med" len="med"/>
                      <a:tailEnd type="none" w="med" len="med"/>
                    </a:lnL>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5000"/>
                      </a:schemeClr>
                    </a:solidFill>
                  </a:tcPr>
                </a:tc>
                <a:tc>
                  <a:txBody>
                    <a:bodyPr/>
                    <a:lstStyle/>
                    <a:p>
                      <a:pPr algn="ctr" fontAlgn="b"/>
                      <a:r>
                        <a:rPr lang="en-US" sz="1600" b="0" i="0" u="none" strike="noStrike" dirty="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a:t>20</a:t>
                      </a:r>
                    </a:p>
                  </a:txBody>
                  <a:tcPr marL="5484" marR="5484" marT="5484" marB="0" anchor="ctr">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5000"/>
                      </a:schemeClr>
                    </a:solidFill>
                  </a:tcPr>
                </a:tc>
                <a:tc>
                  <a:txBody>
                    <a:bodyPr/>
                    <a:lstStyle/>
                    <a:p>
                      <a:pPr algn="ctr" fontAlgn="b"/>
                      <a:r>
                        <a:rPr lang="en-US" sz="1600" b="0" i="0" u="none" strike="noStrike" dirty="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a:t>24.1M</a:t>
                      </a:r>
                    </a:p>
                  </a:txBody>
                  <a:tcPr marL="5484" marR="5484" marT="5484" marB="0"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5000"/>
                      </a:schemeClr>
                    </a:solidFill>
                  </a:tcPr>
                </a:tc>
                <a:tc>
                  <a:txBody>
                    <a:bodyPr/>
                    <a:lstStyle/>
                    <a:p>
                      <a:pPr algn="ctr" fontAlgn="b"/>
                      <a:r>
                        <a:rPr lang="en-US" sz="1600" b="0" i="0" u="none" strike="noStrike" dirty="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a:t>3.31</a:t>
                      </a:r>
                    </a:p>
                  </a:txBody>
                  <a:tcPr marL="5484" marR="5484" marT="5484" marB="0" anchor="ct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5000"/>
                      </a:schemeClr>
                    </a:solidFill>
                  </a:tcPr>
                </a:tc>
                <a:tc>
                  <a:txBody>
                    <a:bodyPr/>
                    <a:lstStyle/>
                    <a:p>
                      <a:pPr algn="ctr" fontAlgn="b"/>
                      <a:r>
                        <a:rPr lang="en-US" sz="1600" b="1" i="0" u="none" strike="noStrike" dirty="0">
                          <a:solidFill>
                            <a:schemeClr val="tx2">
                              <a:lumMod val="60000"/>
                              <a:lumOff val="40000"/>
                            </a:schemeClr>
                          </a:solidFill>
                          <a:effectLst/>
                          <a:latin typeface="Cambria Math" panose="02040503050406030204" pitchFamily="18" charset="0"/>
                          <a:ea typeface="Cambria Math" panose="02040503050406030204" pitchFamily="18" charset="0"/>
                          <a:cs typeface="Times New Roman" panose="02020603050405020304" pitchFamily="18" charset="0"/>
                        </a:rPr>
                        <a:t>18.75</a:t>
                      </a:r>
                    </a:p>
                  </a:txBody>
                  <a:tcPr marL="5484" marR="5484" marT="5484" marB="0" anchor="ct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5000"/>
                      </a:schemeClr>
                    </a:solidFill>
                  </a:tcPr>
                </a:tc>
                <a:tc>
                  <a:txBody>
                    <a:bodyPr/>
                    <a:lstStyle/>
                    <a:p>
                      <a:pPr algn="ctr" fontAlgn="b"/>
                      <a:r>
                        <a:rPr lang="en-US" sz="1600" b="0" i="0" u="none" strike="noStrike" dirty="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a:t>1.56</a:t>
                      </a:r>
                    </a:p>
                  </a:txBody>
                  <a:tcPr marL="5484" marR="5484" marT="5484" marB="0" anchor="ctr">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5000"/>
                      </a:schemeClr>
                    </a:solidFill>
                  </a:tcPr>
                </a:tc>
                <a:extLst>
                  <a:ext uri="{0D108BD9-81ED-4DB2-BD59-A6C34878D82A}">
                    <a16:rowId xmlns:a16="http://schemas.microsoft.com/office/drawing/2014/main" val="18258941"/>
                  </a:ext>
                </a:extLst>
              </a:tr>
            </a:tbl>
          </a:graphicData>
        </a:graphic>
      </p:graphicFrame>
      <p:sp>
        <p:nvSpPr>
          <p:cNvPr id="5" name="TextBox 4"/>
          <p:cNvSpPr txBox="1"/>
          <p:nvPr/>
        </p:nvSpPr>
        <p:spPr>
          <a:xfrm>
            <a:off x="457199" y="296862"/>
            <a:ext cx="11522075" cy="683264"/>
          </a:xfrm>
          <a:prstGeom prst="rect">
            <a:avLst/>
          </a:prstGeom>
          <a:noFill/>
        </p:spPr>
        <p:txBody>
          <a:bodyPr wrap="square" lIns="182880" tIns="146304" rIns="182880" bIns="146304" rtlCol="0">
            <a:spAutoFit/>
          </a:bodyPr>
          <a:lstStyle/>
          <a:p>
            <a:pPr algn="ctr">
              <a:lnSpc>
                <a:spcPct val="90000"/>
              </a:lnSpc>
              <a:spcAft>
                <a:spcPts val="600"/>
              </a:spcAft>
            </a:pPr>
            <a:r>
              <a:rPr lang="en-US" sz="2800" dirty="0">
                <a:gradFill>
                  <a:gsLst>
                    <a:gs pos="2917">
                      <a:schemeClr val="tx1"/>
                    </a:gs>
                    <a:gs pos="30000">
                      <a:schemeClr val="tx1"/>
                    </a:gs>
                  </a:gsLst>
                  <a:lin ang="5400000" scaled="0"/>
                </a:gradFill>
              </a:rPr>
              <a:t>Comparison with state-of-the-arts</a:t>
            </a:r>
          </a:p>
        </p:txBody>
      </p:sp>
    </p:spTree>
    <p:extLst>
      <p:ext uri="{BB962C8B-B14F-4D97-AF65-F5344CB8AC3E}">
        <p14:creationId xmlns:p14="http://schemas.microsoft.com/office/powerpoint/2010/main" val="1329442316"/>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1592262"/>
            <a:ext cx="12436475" cy="1480405"/>
          </a:xfrm>
          <a:prstGeom prst="rect">
            <a:avLst/>
          </a:prstGeom>
          <a:noFill/>
        </p:spPr>
        <p:txBody>
          <a:bodyPr wrap="square" lIns="182880" tIns="146304" rIns="182880" bIns="146304" rtlCol="0">
            <a:spAutoFit/>
          </a:bodyPr>
          <a:lstStyle/>
          <a:p>
            <a:pPr algn="ctr">
              <a:lnSpc>
                <a:spcPct val="90000"/>
              </a:lnSpc>
              <a:spcAft>
                <a:spcPts val="600"/>
              </a:spcAft>
            </a:pPr>
            <a:r>
              <a:rPr lang="en-US" sz="4000" dirty="0">
                <a:gradFill>
                  <a:gsLst>
                    <a:gs pos="2917">
                      <a:schemeClr val="tx1"/>
                    </a:gs>
                    <a:gs pos="30000">
                      <a:schemeClr val="tx1"/>
                    </a:gs>
                  </a:gsLst>
                  <a:lin ang="5400000" scaled="0"/>
                </a:gradFill>
              </a:rPr>
              <a:t>IGCV2: </a:t>
            </a:r>
            <a:r>
              <a:rPr lang="en-US" sz="4000" dirty="0"/>
              <a:t>Interleaved Structured Sparse </a:t>
            </a:r>
          </a:p>
          <a:p>
            <a:pPr algn="ctr">
              <a:lnSpc>
                <a:spcPct val="90000"/>
              </a:lnSpc>
              <a:spcAft>
                <a:spcPts val="600"/>
              </a:spcAft>
            </a:pPr>
            <a:r>
              <a:rPr lang="en-US" sz="4000" dirty="0"/>
              <a:t>Convolutional Neural Networks</a:t>
            </a:r>
            <a:endParaRPr lang="en-US" altLang="zh-CN" sz="4000" dirty="0">
              <a:gradFill>
                <a:gsLst>
                  <a:gs pos="2917">
                    <a:schemeClr val="tx1"/>
                  </a:gs>
                  <a:gs pos="30000">
                    <a:schemeClr val="tx1"/>
                  </a:gs>
                </a:gsLst>
                <a:lin ang="5400000" scaled="0"/>
              </a:gradFill>
            </a:endParaRPr>
          </a:p>
        </p:txBody>
      </p:sp>
      <p:sp>
        <p:nvSpPr>
          <p:cNvPr id="8" name="TextBox 7">
            <a:extLst>
              <a:ext uri="{FF2B5EF4-FFF2-40B4-BE49-F238E27FC236}">
                <a16:creationId xmlns:a16="http://schemas.microsoft.com/office/drawing/2014/main" id="{71840486-E3FF-4369-BDE8-7DF5737F18FB}"/>
              </a:ext>
            </a:extLst>
          </p:cNvPr>
          <p:cNvSpPr txBox="1"/>
          <p:nvPr/>
        </p:nvSpPr>
        <p:spPr>
          <a:xfrm>
            <a:off x="457199" y="6088062"/>
            <a:ext cx="11522075" cy="738664"/>
          </a:xfrm>
          <a:prstGeom prst="rect">
            <a:avLst/>
          </a:prstGeom>
          <a:noFill/>
        </p:spPr>
        <p:txBody>
          <a:bodyPr wrap="square" lIns="182880" tIns="146304" rIns="182880" bIns="146304" rtlCol="0">
            <a:spAutoFit/>
          </a:bodyPr>
          <a:lstStyle/>
          <a:p>
            <a:pPr>
              <a:lnSpc>
                <a:spcPct val="90000"/>
              </a:lnSpc>
              <a:spcAft>
                <a:spcPts val="600"/>
              </a:spcAft>
            </a:pPr>
            <a:r>
              <a:rPr lang="en-US" sz="1600" dirty="0">
                <a:latin typeface="+mj-lt"/>
              </a:rPr>
              <a:t>Guotian Xie, Jingdong Wang, Ting Zhang, </a:t>
            </a:r>
            <a:r>
              <a:rPr lang="en-US" sz="1600" dirty="0" err="1">
                <a:latin typeface="+mj-lt"/>
              </a:rPr>
              <a:t>Jianhuang</a:t>
            </a:r>
            <a:r>
              <a:rPr lang="en-US" sz="1600" dirty="0">
                <a:latin typeface="+mj-lt"/>
              </a:rPr>
              <a:t> Lai, Richang Hong, and Guo-</a:t>
            </a:r>
            <a:r>
              <a:rPr lang="en-US" sz="1600" dirty="0" err="1">
                <a:latin typeface="+mj-lt"/>
              </a:rPr>
              <a:t>JunQi</a:t>
            </a:r>
            <a:r>
              <a:rPr lang="en-US" sz="1600" dirty="0">
                <a:latin typeface="+mj-lt"/>
              </a:rPr>
              <a:t>. IGCV2: Interleaved Structured Sparse Convolutional Neural Networks. CVPR 2018.</a:t>
            </a:r>
            <a:endParaRPr lang="en-US" sz="1600" dirty="0">
              <a:gradFill>
                <a:gsLst>
                  <a:gs pos="2917">
                    <a:schemeClr val="tx1"/>
                  </a:gs>
                  <a:gs pos="30000">
                    <a:schemeClr val="tx1"/>
                  </a:gs>
                </a:gsLst>
                <a:lin ang="5400000" scaled="0"/>
              </a:gradFill>
              <a:latin typeface="+mj-lt"/>
            </a:endParaRPr>
          </a:p>
        </p:txBody>
      </p:sp>
      <p:pic>
        <p:nvPicPr>
          <p:cNvPr id="2" name="Picture 1">
            <a:extLst>
              <a:ext uri="{FF2B5EF4-FFF2-40B4-BE49-F238E27FC236}">
                <a16:creationId xmlns:a16="http://schemas.microsoft.com/office/drawing/2014/main" id="{299AA4EE-1638-4917-9CBC-EF8A9F3A4DDC}"/>
              </a:ext>
            </a:extLst>
          </p:cNvPr>
          <p:cNvPicPr>
            <a:picLocks noChangeAspect="1"/>
          </p:cNvPicPr>
          <p:nvPr/>
        </p:nvPicPr>
        <p:blipFill>
          <a:blip r:embed="rId3"/>
          <a:stretch>
            <a:fillRect/>
          </a:stretch>
        </p:blipFill>
        <p:spPr>
          <a:xfrm>
            <a:off x="2488247" y="3283902"/>
            <a:ext cx="7463790" cy="2423160"/>
          </a:xfrm>
          <a:prstGeom prst="rect">
            <a:avLst/>
          </a:prstGeom>
        </p:spPr>
      </p:pic>
      <p:sp>
        <p:nvSpPr>
          <p:cNvPr id="3" name="Slide Number Placeholder 2">
            <a:extLst>
              <a:ext uri="{FF2B5EF4-FFF2-40B4-BE49-F238E27FC236}">
                <a16:creationId xmlns:a16="http://schemas.microsoft.com/office/drawing/2014/main" id="{6C059D82-4F41-49BF-927D-E3DE39251F04}"/>
              </a:ext>
            </a:extLst>
          </p:cNvPr>
          <p:cNvSpPr>
            <a:spLocks noGrp="1"/>
          </p:cNvSpPr>
          <p:nvPr>
            <p:ph type="sldNum" sz="quarter" idx="4"/>
          </p:nvPr>
        </p:nvSpPr>
        <p:spPr/>
        <p:txBody>
          <a:bodyPr/>
          <a:lstStyle/>
          <a:p>
            <a:pPr algn="ctr"/>
            <a:fld id="{1BA29183-7CD2-4C0C-A7F1-D2FD10734D96}" type="slidenum">
              <a:rPr lang="en-US" smtClean="0"/>
              <a:pPr algn="ctr"/>
              <a:t>89</a:t>
            </a:fld>
            <a:endParaRPr lang="en-US" dirty="0"/>
          </a:p>
        </p:txBody>
      </p:sp>
    </p:spTree>
    <p:extLst>
      <p:ext uri="{BB962C8B-B14F-4D97-AF65-F5344CB8AC3E}">
        <p14:creationId xmlns:p14="http://schemas.microsoft.com/office/powerpoint/2010/main" val="1513054047"/>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B9B856C-E7CC-4FA6-8670-9847FF36F89F}"/>
              </a:ext>
            </a:extLst>
          </p:cNvPr>
          <p:cNvSpPr/>
          <p:nvPr/>
        </p:nvSpPr>
        <p:spPr bwMode="auto">
          <a:xfrm>
            <a:off x="960437" y="3337399"/>
            <a:ext cx="4315908" cy="3592516"/>
          </a:xfrm>
          <a:prstGeom prst="rect">
            <a:avLst/>
          </a:prstGeom>
          <a:solidFill>
            <a:schemeClr val="accent3">
              <a:lumMod val="90000"/>
              <a:alpha val="3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a:extLst>
              <a:ext uri="{FF2B5EF4-FFF2-40B4-BE49-F238E27FC236}">
                <a16:creationId xmlns:a16="http://schemas.microsoft.com/office/drawing/2014/main" id="{427E595E-168E-4525-82BA-14BA3ADFDCA6}"/>
              </a:ext>
            </a:extLst>
          </p:cNvPr>
          <p:cNvSpPr/>
          <p:nvPr/>
        </p:nvSpPr>
        <p:spPr bwMode="auto">
          <a:xfrm>
            <a:off x="960437" y="1081144"/>
            <a:ext cx="7086600" cy="2256255"/>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a:extLst>
              <a:ext uri="{FF2B5EF4-FFF2-40B4-BE49-F238E27FC236}">
                <a16:creationId xmlns:a16="http://schemas.microsoft.com/office/drawing/2014/main" id="{A3E455CD-C1E7-4B27-B459-E221D6AA4EC2}"/>
              </a:ext>
            </a:extLst>
          </p:cNvPr>
          <p:cNvSpPr/>
          <p:nvPr/>
        </p:nvSpPr>
        <p:spPr bwMode="auto">
          <a:xfrm>
            <a:off x="8047037" y="1081144"/>
            <a:ext cx="4343400" cy="3330518"/>
          </a:xfrm>
          <a:prstGeom prst="rect">
            <a:avLst/>
          </a:prstGeom>
          <a:solidFill>
            <a:schemeClr val="tx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2"/>
          <p:cNvPicPr>
            <a:picLocks noChangeAspect="1"/>
          </p:cNvPicPr>
          <p:nvPr/>
        </p:nvPicPr>
        <p:blipFill>
          <a:blip r:embed="rId3"/>
          <a:stretch>
            <a:fillRect/>
          </a:stretch>
        </p:blipFill>
        <p:spPr>
          <a:xfrm>
            <a:off x="1060704" y="1315827"/>
            <a:ext cx="6872288" cy="1478756"/>
          </a:xfrm>
          <a:prstGeom prst="rect">
            <a:avLst/>
          </a:prstGeom>
        </p:spPr>
      </p:pic>
      <p:pic>
        <p:nvPicPr>
          <p:cNvPr id="18" name="Picture 17"/>
          <p:cNvPicPr>
            <a:picLocks noChangeAspect="1"/>
          </p:cNvPicPr>
          <p:nvPr/>
        </p:nvPicPr>
        <p:blipFill>
          <a:blip r:embed="rId4"/>
          <a:stretch>
            <a:fillRect/>
          </a:stretch>
        </p:blipFill>
        <p:spPr>
          <a:xfrm>
            <a:off x="1189037" y="3649662"/>
            <a:ext cx="3886200" cy="2663190"/>
          </a:xfrm>
          <a:prstGeom prst="rect">
            <a:avLst/>
          </a:prstGeom>
        </p:spPr>
      </p:pic>
      <p:pic>
        <p:nvPicPr>
          <p:cNvPr id="19" name="Picture 18"/>
          <p:cNvPicPr>
            <a:picLocks noChangeAspect="1"/>
          </p:cNvPicPr>
          <p:nvPr/>
        </p:nvPicPr>
        <p:blipFill>
          <a:blip r:embed="rId5"/>
          <a:stretch>
            <a:fillRect/>
          </a:stretch>
        </p:blipFill>
        <p:spPr>
          <a:xfrm rot="16200000">
            <a:off x="8916778" y="1059575"/>
            <a:ext cx="2832517" cy="3135891"/>
          </a:xfrm>
          <a:prstGeom prst="rect">
            <a:avLst/>
          </a:prstGeom>
        </p:spPr>
      </p:pic>
      <p:sp>
        <p:nvSpPr>
          <p:cNvPr id="6" name="TextBox 5"/>
          <p:cNvSpPr txBox="1"/>
          <p:nvPr/>
        </p:nvSpPr>
        <p:spPr>
          <a:xfrm>
            <a:off x="2622551" y="2793198"/>
            <a:ext cx="3657599" cy="627864"/>
          </a:xfrm>
          <a:prstGeom prst="rect">
            <a:avLst/>
          </a:prstGeom>
          <a:noFill/>
        </p:spPr>
        <p:txBody>
          <a:bodyPr wrap="square" lIns="182880" tIns="146304" rIns="182880" bIns="146304" rtlCol="0">
            <a:spAutoFit/>
          </a:bodyPr>
          <a:lstStyle/>
          <a:p>
            <a:pPr algn="ctr">
              <a:lnSpc>
                <a:spcPct val="90000"/>
              </a:lnSpc>
              <a:spcAft>
                <a:spcPts val="600"/>
              </a:spcAft>
            </a:pPr>
            <a:r>
              <a:rPr lang="en-US" sz="2400" dirty="0">
                <a:gradFill>
                  <a:gsLst>
                    <a:gs pos="2917">
                      <a:schemeClr val="tx1"/>
                    </a:gs>
                    <a:gs pos="30000">
                      <a:schemeClr val="tx1"/>
                    </a:gs>
                  </a:gsLst>
                  <a:lin ang="5400000" scaled="0"/>
                </a:gradFill>
              </a:rPr>
              <a:t>Deeply-fused nets, 2016</a:t>
            </a:r>
          </a:p>
        </p:txBody>
      </p:sp>
      <p:sp>
        <p:nvSpPr>
          <p:cNvPr id="20" name="TextBox 19"/>
          <p:cNvSpPr txBox="1"/>
          <p:nvPr/>
        </p:nvSpPr>
        <p:spPr>
          <a:xfrm>
            <a:off x="8504236" y="3969316"/>
            <a:ext cx="3657599" cy="572464"/>
          </a:xfrm>
          <a:prstGeom prst="rect">
            <a:avLst/>
          </a:prstGeom>
          <a:noFill/>
        </p:spPr>
        <p:txBody>
          <a:bodyPr wrap="square" lIns="182880" tIns="146304" rIns="182880" bIns="146304" rtlCol="0">
            <a:spAutoFit/>
          </a:bodyPr>
          <a:lstStyle/>
          <a:p>
            <a:pPr algn="ctr">
              <a:lnSpc>
                <a:spcPct val="90000"/>
              </a:lnSpc>
              <a:spcAft>
                <a:spcPts val="600"/>
              </a:spcAft>
            </a:pPr>
            <a:r>
              <a:rPr lang="en-US" sz="2000" dirty="0" err="1">
                <a:gradFill>
                  <a:gsLst>
                    <a:gs pos="2917">
                      <a:schemeClr val="tx1"/>
                    </a:gs>
                    <a:gs pos="30000">
                      <a:schemeClr val="tx1"/>
                    </a:gs>
                  </a:gsLst>
                  <a:lin ang="5400000" scaled="0"/>
                </a:gradFill>
              </a:rPr>
              <a:t>FractalNets</a:t>
            </a:r>
            <a:r>
              <a:rPr lang="en-US" sz="2000" dirty="0">
                <a:gradFill>
                  <a:gsLst>
                    <a:gs pos="2917">
                      <a:schemeClr val="tx1"/>
                    </a:gs>
                    <a:gs pos="30000">
                      <a:schemeClr val="tx1"/>
                    </a:gs>
                  </a:gsLst>
                  <a:lin ang="5400000" scaled="0"/>
                </a:gradFill>
              </a:rPr>
              <a:t>, 2016</a:t>
            </a:r>
          </a:p>
        </p:txBody>
      </p:sp>
      <p:sp>
        <p:nvSpPr>
          <p:cNvPr id="21" name="TextBox 20"/>
          <p:cNvSpPr txBox="1"/>
          <p:nvPr/>
        </p:nvSpPr>
        <p:spPr>
          <a:xfrm>
            <a:off x="1265237" y="6357451"/>
            <a:ext cx="3657599" cy="572464"/>
          </a:xfrm>
          <a:prstGeom prst="rect">
            <a:avLst/>
          </a:prstGeom>
          <a:noFill/>
        </p:spPr>
        <p:txBody>
          <a:bodyPr wrap="square" lIns="182880" tIns="146304" rIns="182880" bIns="146304" rtlCol="0">
            <a:spAutoFit/>
          </a:bodyPr>
          <a:lstStyle/>
          <a:p>
            <a:pPr algn="ctr">
              <a:lnSpc>
                <a:spcPct val="90000"/>
              </a:lnSpc>
              <a:spcAft>
                <a:spcPts val="600"/>
              </a:spcAft>
            </a:pPr>
            <a:r>
              <a:rPr lang="en-US" sz="2000" dirty="0" err="1">
                <a:gradFill>
                  <a:gsLst>
                    <a:gs pos="2917">
                      <a:schemeClr val="tx1"/>
                    </a:gs>
                    <a:gs pos="30000">
                      <a:schemeClr val="tx1"/>
                    </a:gs>
                  </a:gsLst>
                  <a:lin ang="5400000" scaled="0"/>
                </a:gradFill>
              </a:rPr>
              <a:t>DenseNets</a:t>
            </a:r>
            <a:r>
              <a:rPr lang="en-US" sz="2000" dirty="0">
                <a:gradFill>
                  <a:gsLst>
                    <a:gs pos="2917">
                      <a:schemeClr val="tx1"/>
                    </a:gs>
                    <a:gs pos="30000">
                      <a:schemeClr val="tx1"/>
                    </a:gs>
                  </a:gsLst>
                  <a:lin ang="5400000" scaled="0"/>
                </a:gradFill>
              </a:rPr>
              <a:t>, 2016</a:t>
            </a:r>
          </a:p>
        </p:txBody>
      </p:sp>
      <p:sp>
        <p:nvSpPr>
          <p:cNvPr id="11" name="TextBox 10">
            <a:extLst>
              <a:ext uri="{FF2B5EF4-FFF2-40B4-BE49-F238E27FC236}">
                <a16:creationId xmlns:a16="http://schemas.microsoft.com/office/drawing/2014/main" id="{C55106A5-9CCD-4D13-A6C5-3877854F9A57}"/>
              </a:ext>
            </a:extLst>
          </p:cNvPr>
          <p:cNvSpPr txBox="1"/>
          <p:nvPr/>
        </p:nvSpPr>
        <p:spPr>
          <a:xfrm>
            <a:off x="457199" y="296862"/>
            <a:ext cx="11522075" cy="794064"/>
          </a:xfrm>
          <a:prstGeom prst="rect">
            <a:avLst/>
          </a:prstGeom>
          <a:noFill/>
        </p:spPr>
        <p:txBody>
          <a:bodyPr wrap="square" lIns="182880" tIns="146304" rIns="182880" bIns="146304" rtlCol="0">
            <a:spAutoFit/>
          </a:bodyPr>
          <a:lstStyle/>
          <a:p>
            <a:pPr algn="ctr">
              <a:lnSpc>
                <a:spcPct val="90000"/>
              </a:lnSpc>
              <a:spcAft>
                <a:spcPts val="600"/>
              </a:spcAft>
            </a:pPr>
            <a:r>
              <a:rPr lang="en-US" altLang="zh-CN" sz="3600" dirty="0">
                <a:gradFill>
                  <a:gsLst>
                    <a:gs pos="2917">
                      <a:schemeClr val="tx1"/>
                    </a:gs>
                    <a:gs pos="30000">
                      <a:schemeClr val="tx1"/>
                    </a:gs>
                  </a:gsLst>
                  <a:lin ang="5400000" scaled="0"/>
                </a:gradFill>
              </a:rPr>
              <a:t>Improve information flow</a:t>
            </a:r>
            <a:endParaRPr lang="en-US" sz="3600" dirty="0">
              <a:gradFill>
                <a:gsLst>
                  <a:gs pos="2917">
                    <a:schemeClr val="tx1"/>
                  </a:gs>
                  <a:gs pos="30000">
                    <a:schemeClr val="tx1"/>
                  </a:gs>
                </a:gsLst>
                <a:lin ang="5400000" scaled="0"/>
              </a:gradFill>
            </a:endParaRPr>
          </a:p>
        </p:txBody>
      </p:sp>
      <p:sp>
        <p:nvSpPr>
          <p:cNvPr id="4" name="Slide Number Placeholder 3">
            <a:extLst>
              <a:ext uri="{FF2B5EF4-FFF2-40B4-BE49-F238E27FC236}">
                <a16:creationId xmlns:a16="http://schemas.microsoft.com/office/drawing/2014/main" id="{36578C5F-335C-4CC1-BEC2-829C10445107}"/>
              </a:ext>
            </a:extLst>
          </p:cNvPr>
          <p:cNvSpPr>
            <a:spLocks noGrp="1"/>
          </p:cNvSpPr>
          <p:nvPr>
            <p:ph type="sldNum" sz="quarter" idx="4"/>
          </p:nvPr>
        </p:nvSpPr>
        <p:spPr/>
        <p:txBody>
          <a:bodyPr/>
          <a:lstStyle/>
          <a:p>
            <a:pPr algn="ctr"/>
            <a:fld id="{1BA29183-7CD2-4C0C-A7F1-D2FD10734D96}" type="slidenum">
              <a:rPr lang="en-US" smtClean="0"/>
              <a:pPr algn="ctr"/>
              <a:t>9</a:t>
            </a:fld>
            <a:endParaRPr lang="en-US" dirty="0"/>
          </a:p>
        </p:txBody>
      </p:sp>
      <p:sp>
        <p:nvSpPr>
          <p:cNvPr id="9" name="TextBox 8">
            <a:extLst>
              <a:ext uri="{FF2B5EF4-FFF2-40B4-BE49-F238E27FC236}">
                <a16:creationId xmlns:a16="http://schemas.microsoft.com/office/drawing/2014/main" id="{FC2CCF04-F010-4B38-8B92-02A2785E5296}"/>
              </a:ext>
            </a:extLst>
          </p:cNvPr>
          <p:cNvSpPr txBox="1"/>
          <p:nvPr/>
        </p:nvSpPr>
        <p:spPr>
          <a:xfrm>
            <a:off x="5276345" y="4411662"/>
            <a:ext cx="7109333" cy="2518253"/>
          </a:xfrm>
          <a:prstGeom prst="rect">
            <a:avLst/>
          </a:prstGeom>
          <a:solidFill>
            <a:schemeClr val="accent5">
              <a:lumMod val="20000"/>
              <a:lumOff val="80000"/>
            </a:schemeClr>
          </a:solidFill>
        </p:spPr>
        <p:txBody>
          <a:bodyPr wrap="square" lIns="182880" tIns="146304" rIns="182880" bIns="146304" rtlCol="0">
            <a:spAutoFit/>
          </a:bodyPr>
          <a:lstStyle/>
          <a:p>
            <a:pPr>
              <a:lnSpc>
                <a:spcPct val="90000"/>
              </a:lnSpc>
              <a:spcAft>
                <a:spcPts val="600"/>
              </a:spcAft>
            </a:pPr>
            <a:endParaRPr lang="en-US" sz="2400" dirty="0" err="1">
              <a:gradFill>
                <a:gsLst>
                  <a:gs pos="2917">
                    <a:schemeClr val="tx1"/>
                  </a:gs>
                  <a:gs pos="30000">
                    <a:schemeClr val="tx1"/>
                  </a:gs>
                </a:gsLst>
                <a:lin ang="5400000" scaled="0"/>
              </a:gradFill>
            </a:endParaRPr>
          </a:p>
        </p:txBody>
      </p:sp>
      <p:pic>
        <p:nvPicPr>
          <p:cNvPr id="12" name="Picture 11">
            <a:extLst>
              <a:ext uri="{FF2B5EF4-FFF2-40B4-BE49-F238E27FC236}">
                <a16:creationId xmlns:a16="http://schemas.microsoft.com/office/drawing/2014/main" id="{0C0A8D70-1A43-4F53-94C8-4886077C4127}"/>
              </a:ext>
            </a:extLst>
          </p:cNvPr>
          <p:cNvPicPr>
            <a:picLocks noChangeAspect="1"/>
          </p:cNvPicPr>
          <p:nvPr/>
        </p:nvPicPr>
        <p:blipFill>
          <a:blip r:embed="rId6"/>
          <a:stretch>
            <a:fillRect/>
          </a:stretch>
        </p:blipFill>
        <p:spPr>
          <a:xfrm rot="16200000">
            <a:off x="8185150" y="2192336"/>
            <a:ext cx="1319213" cy="6777038"/>
          </a:xfrm>
          <a:prstGeom prst="rect">
            <a:avLst/>
          </a:prstGeom>
        </p:spPr>
      </p:pic>
      <p:sp>
        <p:nvSpPr>
          <p:cNvPr id="13" name="TextBox 12">
            <a:extLst>
              <a:ext uri="{FF2B5EF4-FFF2-40B4-BE49-F238E27FC236}">
                <a16:creationId xmlns:a16="http://schemas.microsoft.com/office/drawing/2014/main" id="{49583968-8FBA-40FB-B975-4C2E0E9FD0E7}"/>
              </a:ext>
            </a:extLst>
          </p:cNvPr>
          <p:cNvSpPr txBox="1"/>
          <p:nvPr/>
        </p:nvSpPr>
        <p:spPr>
          <a:xfrm>
            <a:off x="6446837" y="6357451"/>
            <a:ext cx="5638800" cy="572464"/>
          </a:xfrm>
          <a:prstGeom prst="rect">
            <a:avLst/>
          </a:prstGeom>
          <a:noFill/>
        </p:spPr>
        <p:txBody>
          <a:bodyPr wrap="square" lIns="182880" tIns="146304" rIns="182880" bIns="146304" rtlCol="0">
            <a:spAutoFit/>
          </a:bodyPr>
          <a:lstStyle/>
          <a:p>
            <a:pPr algn="ctr">
              <a:lnSpc>
                <a:spcPct val="90000"/>
              </a:lnSpc>
              <a:spcAft>
                <a:spcPts val="600"/>
              </a:spcAft>
            </a:pPr>
            <a:r>
              <a:rPr lang="en-US" sz="2000" dirty="0">
                <a:gradFill>
                  <a:gsLst>
                    <a:gs pos="2917">
                      <a:schemeClr val="tx1"/>
                    </a:gs>
                    <a:gs pos="30000">
                      <a:schemeClr val="tx1"/>
                    </a:gs>
                  </a:gsLst>
                  <a:lin ang="5400000" scaled="0"/>
                </a:gradFill>
              </a:rPr>
              <a:t>Merge-and-Run Networks (</a:t>
            </a:r>
            <a:r>
              <a:rPr lang="en-US" sz="2000" dirty="0" err="1">
                <a:gradFill>
                  <a:gsLst>
                    <a:gs pos="2917">
                      <a:schemeClr val="tx1"/>
                    </a:gs>
                    <a:gs pos="30000">
                      <a:schemeClr val="tx1"/>
                    </a:gs>
                  </a:gsLst>
                  <a:lin ang="5400000" scaled="0"/>
                </a:gradFill>
              </a:rPr>
              <a:t>DMRNets</a:t>
            </a:r>
            <a:r>
              <a:rPr lang="en-US" sz="2000" dirty="0">
                <a:gradFill>
                  <a:gsLst>
                    <a:gs pos="2917">
                      <a:schemeClr val="tx1"/>
                    </a:gs>
                    <a:gs pos="30000">
                      <a:schemeClr val="tx1"/>
                    </a:gs>
                  </a:gsLst>
                  <a:lin ang="5400000" scaled="0"/>
                </a:gradFill>
              </a:rPr>
              <a:t>), 2016</a:t>
            </a:r>
          </a:p>
        </p:txBody>
      </p:sp>
    </p:spTree>
    <p:extLst>
      <p:ext uri="{BB962C8B-B14F-4D97-AF65-F5344CB8AC3E}">
        <p14:creationId xmlns:p14="http://schemas.microsoft.com/office/powerpoint/2010/main" val="2938875645"/>
      </p:ext>
    </p:extLst>
  </p:cSld>
  <p:clrMapOvr>
    <a:masterClrMapping/>
  </p:clrMapOvr>
  <p:transition>
    <p:fade/>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F027D5F5-FC67-4367-BC3B-E39A47698A1A}"/>
              </a:ext>
            </a:extLst>
          </p:cNvPr>
          <p:cNvSpPr txBox="1"/>
          <p:nvPr/>
        </p:nvSpPr>
        <p:spPr>
          <a:xfrm>
            <a:off x="457199" y="6088062"/>
            <a:ext cx="11522075" cy="517065"/>
          </a:xfrm>
          <a:prstGeom prst="rect">
            <a:avLst/>
          </a:prstGeom>
          <a:noFill/>
        </p:spPr>
        <p:txBody>
          <a:bodyPr wrap="square" lIns="182880" tIns="146304" rIns="182880" bIns="146304" rtlCol="0">
            <a:spAutoFit/>
          </a:bodyPr>
          <a:lstStyle/>
          <a:p>
            <a:pPr>
              <a:lnSpc>
                <a:spcPct val="90000"/>
              </a:lnSpc>
              <a:spcAft>
                <a:spcPts val="600"/>
              </a:spcAft>
            </a:pPr>
            <a:r>
              <a:rPr lang="en-US" sz="1600" dirty="0">
                <a:latin typeface="+mj-lt"/>
              </a:rPr>
              <a:t>Guotian Xie, Jingdong Wang et. al. IGCV2: Interleaved Structured Sparse Convolutional Neural Networks. CVPR 2018.</a:t>
            </a:r>
            <a:endParaRPr lang="en-US" sz="1600" dirty="0">
              <a:gradFill>
                <a:gsLst>
                  <a:gs pos="2917">
                    <a:schemeClr val="tx1"/>
                  </a:gs>
                  <a:gs pos="30000">
                    <a:schemeClr val="tx1"/>
                  </a:gs>
                </a:gsLst>
                <a:lin ang="5400000" scaled="0"/>
              </a:gradFill>
              <a:latin typeface="+mj-lt"/>
            </a:endParaRPr>
          </a:p>
        </p:txBody>
      </p:sp>
      <p:sp>
        <p:nvSpPr>
          <p:cNvPr id="9" name="TextBox 8">
            <a:extLst>
              <a:ext uri="{FF2B5EF4-FFF2-40B4-BE49-F238E27FC236}">
                <a16:creationId xmlns:a16="http://schemas.microsoft.com/office/drawing/2014/main" id="{E406A686-52AF-491C-B31B-E4D841F5DAA5}"/>
              </a:ext>
            </a:extLst>
          </p:cNvPr>
          <p:cNvSpPr txBox="1"/>
          <p:nvPr/>
        </p:nvSpPr>
        <p:spPr>
          <a:xfrm>
            <a:off x="731837" y="1199897"/>
            <a:ext cx="10972800" cy="1800493"/>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latin typeface="+mj-lt"/>
              </a:rPr>
              <a:t>Structured sparse matrix composition</a:t>
            </a:r>
          </a:p>
          <a:p>
            <a:pPr marL="809271"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2 → Multiple structured sparse matri</a:t>
            </a:r>
            <a:r>
              <a:rPr lang="en-US" altLang="zh-CN" sz="2400" dirty="0">
                <a:gradFill>
                  <a:gsLst>
                    <a:gs pos="2917">
                      <a:schemeClr val="tx1"/>
                    </a:gs>
                    <a:gs pos="30000">
                      <a:schemeClr val="tx1"/>
                    </a:gs>
                  </a:gsLst>
                  <a:lin ang="5400000" scaled="0"/>
                </a:gradFill>
              </a:rPr>
              <a:t>ces</a:t>
            </a:r>
            <a:endParaRPr lang="en-US" sz="2400" dirty="0">
              <a:gradFill>
                <a:gsLst>
                  <a:gs pos="2917">
                    <a:schemeClr val="tx1"/>
                  </a:gs>
                  <a:gs pos="30000">
                    <a:schemeClr val="tx1"/>
                  </a:gs>
                </a:gsLst>
                <a:lin ang="5400000" scaled="0"/>
              </a:gradFill>
            </a:endParaRPr>
          </a:p>
          <a:p>
            <a:pPr marL="809271"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Benefit: further redundancy reduction (much sparser)</a:t>
            </a:r>
          </a:p>
          <a:p>
            <a:pPr>
              <a:lnSpc>
                <a:spcPct val="90000"/>
              </a:lnSpc>
              <a:spcAft>
                <a:spcPts val="600"/>
              </a:spcAft>
            </a:pPr>
            <a:endParaRPr lang="en-US" sz="1600" dirty="0">
              <a:gradFill>
                <a:gsLst>
                  <a:gs pos="2917">
                    <a:schemeClr val="tx1"/>
                  </a:gs>
                  <a:gs pos="30000">
                    <a:schemeClr val="tx1"/>
                  </a:gs>
                </a:gsLst>
                <a:lin ang="5400000" scaled="0"/>
              </a:gradFill>
              <a:latin typeface="+mj-lt"/>
            </a:endParaRPr>
          </a:p>
        </p:txBody>
      </p:sp>
      <p:sp>
        <p:nvSpPr>
          <p:cNvPr id="10" name="TextBox 9">
            <a:extLst>
              <a:ext uri="{FF2B5EF4-FFF2-40B4-BE49-F238E27FC236}">
                <a16:creationId xmlns:a16="http://schemas.microsoft.com/office/drawing/2014/main" id="{08666D3E-A4CD-469F-85B7-3AA362ECDC86}"/>
              </a:ext>
            </a:extLst>
          </p:cNvPr>
          <p:cNvSpPr txBox="1"/>
          <p:nvPr/>
        </p:nvSpPr>
        <p:spPr>
          <a:xfrm>
            <a:off x="1" y="296862"/>
            <a:ext cx="12436474" cy="794064"/>
          </a:xfrm>
          <a:prstGeom prst="rect">
            <a:avLst/>
          </a:prstGeom>
          <a:noFill/>
        </p:spPr>
        <p:txBody>
          <a:bodyPr wrap="square" lIns="182880" tIns="146304" rIns="182880" bIns="146304" rtlCol="0">
            <a:spAutoFit/>
          </a:bodyPr>
          <a:lstStyle/>
          <a:p>
            <a:pPr algn="ctr">
              <a:lnSpc>
                <a:spcPct val="90000"/>
              </a:lnSpc>
              <a:spcAft>
                <a:spcPts val="600"/>
              </a:spcAft>
            </a:pPr>
            <a:r>
              <a:rPr lang="en-US" sz="3600" dirty="0">
                <a:gradFill>
                  <a:gsLst>
                    <a:gs pos="2917">
                      <a:schemeClr val="tx1"/>
                    </a:gs>
                    <a:gs pos="30000">
                      <a:schemeClr val="tx1"/>
                    </a:gs>
                  </a:gsLst>
                  <a:lin ang="5400000" scaled="0"/>
                </a:gradFill>
              </a:rPr>
              <a:t>Interleaved group convolutions for </a:t>
            </a:r>
            <a:r>
              <a:rPr lang="en-US" altLang="zh-CN" sz="3600" dirty="0">
                <a:solidFill>
                  <a:srgbClr val="FF0000"/>
                </a:solidFill>
              </a:rPr>
              <a:t>small</a:t>
            </a:r>
            <a:r>
              <a:rPr lang="en-US" sz="3600" dirty="0">
                <a:solidFill>
                  <a:srgbClr val="FF0000"/>
                </a:solidFill>
              </a:rPr>
              <a:t> </a:t>
            </a:r>
            <a:r>
              <a:rPr lang="en-US" sz="3600" dirty="0">
                <a:gradFill>
                  <a:gsLst>
                    <a:gs pos="2917">
                      <a:schemeClr val="tx1"/>
                    </a:gs>
                    <a:gs pos="30000">
                      <a:schemeClr val="tx1"/>
                    </a:gs>
                  </a:gsLst>
                  <a:lin ang="5400000" scaled="0"/>
                </a:gradFill>
              </a:rPr>
              <a:t>models</a:t>
            </a:r>
          </a:p>
        </p:txBody>
      </p:sp>
      <p:sp>
        <p:nvSpPr>
          <p:cNvPr id="2" name="Slide Number Placeholder 1">
            <a:extLst>
              <a:ext uri="{FF2B5EF4-FFF2-40B4-BE49-F238E27FC236}">
                <a16:creationId xmlns:a16="http://schemas.microsoft.com/office/drawing/2014/main" id="{0DE3213B-E8F8-4FDD-8D55-72E55693932C}"/>
              </a:ext>
            </a:extLst>
          </p:cNvPr>
          <p:cNvSpPr>
            <a:spLocks noGrp="1"/>
          </p:cNvSpPr>
          <p:nvPr>
            <p:ph type="sldNum" sz="quarter" idx="4"/>
          </p:nvPr>
        </p:nvSpPr>
        <p:spPr/>
        <p:txBody>
          <a:bodyPr/>
          <a:lstStyle/>
          <a:p>
            <a:pPr algn="ctr"/>
            <a:fld id="{1BA29183-7CD2-4C0C-A7F1-D2FD10734D96}" type="slidenum">
              <a:rPr lang="en-US" smtClean="0"/>
              <a:pPr algn="ctr"/>
              <a:t>90</a:t>
            </a:fld>
            <a:endParaRPr lang="en-US" dirty="0"/>
          </a:p>
        </p:txBody>
      </p:sp>
    </p:spTree>
    <p:extLst>
      <p:ext uri="{BB962C8B-B14F-4D97-AF65-F5344CB8AC3E}">
        <p14:creationId xmlns:p14="http://schemas.microsoft.com/office/powerpoint/2010/main" val="431543786"/>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457199" y="296862"/>
            <a:ext cx="11522075" cy="794064"/>
          </a:xfrm>
          <a:prstGeom prst="rect">
            <a:avLst/>
          </a:prstGeom>
          <a:noFill/>
        </p:spPr>
        <p:txBody>
          <a:bodyPr wrap="square" lIns="182880" tIns="146304" rIns="182880" bIns="146304" rtlCol="0">
            <a:spAutoFit/>
          </a:bodyPr>
          <a:lstStyle/>
          <a:p>
            <a:pPr algn="ctr">
              <a:lnSpc>
                <a:spcPct val="90000"/>
              </a:lnSpc>
              <a:spcAft>
                <a:spcPts val="600"/>
              </a:spcAft>
            </a:pPr>
            <a:r>
              <a:rPr lang="en-US" sz="3600" dirty="0">
                <a:gradFill>
                  <a:gsLst>
                    <a:gs pos="2917">
                      <a:schemeClr val="tx1"/>
                    </a:gs>
                    <a:gs pos="30000">
                      <a:schemeClr val="tx1"/>
                    </a:gs>
                  </a:gsLst>
                  <a:lin ang="5400000" scaled="0"/>
                </a:gradFill>
              </a:rPr>
              <a:t>IGCV1</a:t>
            </a:r>
            <a:endParaRPr lang="en-US" sz="4000" dirty="0">
              <a:gradFill>
                <a:gsLst>
                  <a:gs pos="2917">
                    <a:schemeClr val="tx1"/>
                  </a:gs>
                  <a:gs pos="30000">
                    <a:schemeClr val="tx1"/>
                  </a:gs>
                </a:gsLst>
                <a:lin ang="5400000" scaled="0"/>
              </a:gradFill>
            </a:endParaRPr>
          </a:p>
        </p:txBody>
      </p:sp>
      <p:sp>
        <p:nvSpPr>
          <p:cNvPr id="34" name="Arrow: Right 33">
            <a:extLst>
              <a:ext uri="{FF2B5EF4-FFF2-40B4-BE49-F238E27FC236}">
                <a16:creationId xmlns:a16="http://schemas.microsoft.com/office/drawing/2014/main" id="{FF2D2982-820F-4977-AD43-0218F748F412}"/>
              </a:ext>
            </a:extLst>
          </p:cNvPr>
          <p:cNvSpPr/>
          <p:nvPr/>
        </p:nvSpPr>
        <p:spPr bwMode="auto">
          <a:xfrm>
            <a:off x="1251961" y="3637047"/>
            <a:ext cx="248999" cy="159618"/>
          </a:xfrm>
          <a:prstGeom prst="rightArrow">
            <a:avLst/>
          </a:prstGeom>
          <a:solidFill>
            <a:schemeClr val="tx1">
              <a:lumMod val="50000"/>
              <a:lumOff val="50000"/>
            </a:schemeClr>
          </a:solidFill>
          <a:ln w="9525" cap="flat" cmpd="sng" algn="ctr">
            <a:noFill/>
            <a:prstDash val="solid"/>
            <a:round/>
            <a:headEnd type="none" w="med" len="med"/>
            <a:tailEnd type="none" w="med" len="med"/>
          </a:ln>
          <a:effectLst>
            <a:outerShdw dist="35921" dir="2700000" algn="ctr" rotWithShape="0">
              <a:srgbClr val="AFAFAF"/>
            </a:outerShdw>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a:ln>
                <a:noFill/>
              </a:ln>
              <a:solidFill>
                <a:schemeClr val="tx1"/>
              </a:solidFill>
              <a:effectLst/>
              <a:latin typeface="Verdana" pitchFamily="34" charset="0"/>
            </a:endParaRPr>
          </a:p>
        </p:txBody>
      </p:sp>
      <p:sp>
        <p:nvSpPr>
          <p:cNvPr id="36" name="TextBox 35">
            <a:extLst>
              <a:ext uri="{FF2B5EF4-FFF2-40B4-BE49-F238E27FC236}">
                <a16:creationId xmlns:a16="http://schemas.microsoft.com/office/drawing/2014/main" id="{BD74115D-7377-4E8F-9C0C-823B8E4C4D5E}"/>
              </a:ext>
            </a:extLst>
          </p:cNvPr>
          <p:cNvSpPr txBox="1"/>
          <p:nvPr/>
        </p:nvSpPr>
        <p:spPr>
          <a:xfrm>
            <a:off x="1168699" y="3415311"/>
            <a:ext cx="553738" cy="307777"/>
          </a:xfrm>
          <a:prstGeom prst="rect">
            <a:avLst/>
          </a:prstGeom>
          <a:noFill/>
        </p:spPr>
        <p:txBody>
          <a:bodyPr wrap="square" rtlCol="0">
            <a:spAutoFit/>
          </a:bodyPr>
          <a:lstStyle/>
          <a:p>
            <a:r>
              <a:rPr lang="en-US" sz="1400" dirty="0">
                <a:latin typeface="Segoe UI Light" panose="020B0502040204020203" pitchFamily="34" charset="0"/>
                <a:cs typeface="Segoe UI Light" panose="020B0502040204020203" pitchFamily="34" charset="0"/>
              </a:rPr>
              <a:t>Split</a:t>
            </a:r>
          </a:p>
        </p:txBody>
      </p:sp>
      <p:sp>
        <p:nvSpPr>
          <p:cNvPr id="150" name="TextBox 149">
            <a:extLst>
              <a:ext uri="{FF2B5EF4-FFF2-40B4-BE49-F238E27FC236}">
                <a16:creationId xmlns:a16="http://schemas.microsoft.com/office/drawing/2014/main" id="{9A4EEEC3-E3B0-433F-A971-39E2E25950AF}"/>
              </a:ext>
            </a:extLst>
          </p:cNvPr>
          <p:cNvSpPr txBox="1"/>
          <p:nvPr/>
        </p:nvSpPr>
        <p:spPr>
          <a:xfrm>
            <a:off x="2031944" y="1973262"/>
            <a:ext cx="688216" cy="307777"/>
          </a:xfrm>
          <a:prstGeom prst="rect">
            <a:avLst/>
          </a:prstGeom>
          <a:noFill/>
        </p:spPr>
        <p:txBody>
          <a:bodyPr wrap="square" rtlCol="0">
            <a:spAutoFit/>
          </a:bodyPr>
          <a:lstStyle/>
          <a:p>
            <a:r>
              <a:rPr lang="en-US" sz="1400" dirty="0">
                <a:latin typeface="Segoe UI Light" panose="020B0502040204020203" pitchFamily="34" charset="0"/>
                <a:cs typeface="Segoe UI Light" panose="020B0502040204020203" pitchFamily="34" charset="0"/>
              </a:rPr>
              <a:t>Conv.</a:t>
            </a:r>
          </a:p>
        </p:txBody>
      </p:sp>
      <p:sp>
        <p:nvSpPr>
          <p:cNvPr id="152" name="TextBox 151">
            <a:extLst>
              <a:ext uri="{FF2B5EF4-FFF2-40B4-BE49-F238E27FC236}">
                <a16:creationId xmlns:a16="http://schemas.microsoft.com/office/drawing/2014/main" id="{47720062-6C5F-4F21-80A0-9D9C6DD0DA1C}"/>
              </a:ext>
            </a:extLst>
          </p:cNvPr>
          <p:cNvSpPr txBox="1"/>
          <p:nvPr/>
        </p:nvSpPr>
        <p:spPr>
          <a:xfrm>
            <a:off x="2034360" y="2884247"/>
            <a:ext cx="688216" cy="307777"/>
          </a:xfrm>
          <a:prstGeom prst="rect">
            <a:avLst/>
          </a:prstGeom>
          <a:noFill/>
        </p:spPr>
        <p:txBody>
          <a:bodyPr wrap="square" rtlCol="0">
            <a:spAutoFit/>
          </a:bodyPr>
          <a:lstStyle/>
          <a:p>
            <a:r>
              <a:rPr lang="en-US" sz="1400" dirty="0">
                <a:latin typeface="Segoe UI Light" panose="020B0502040204020203" pitchFamily="34" charset="0"/>
                <a:cs typeface="Segoe UI Light" panose="020B0502040204020203" pitchFamily="34" charset="0"/>
              </a:rPr>
              <a:t>Conv.</a:t>
            </a:r>
          </a:p>
        </p:txBody>
      </p:sp>
      <p:sp>
        <p:nvSpPr>
          <p:cNvPr id="154" name="TextBox 153">
            <a:extLst>
              <a:ext uri="{FF2B5EF4-FFF2-40B4-BE49-F238E27FC236}">
                <a16:creationId xmlns:a16="http://schemas.microsoft.com/office/drawing/2014/main" id="{EFC64284-1CFA-4C13-9E41-6FF8864C4AB4}"/>
              </a:ext>
            </a:extLst>
          </p:cNvPr>
          <p:cNvSpPr txBox="1"/>
          <p:nvPr/>
        </p:nvSpPr>
        <p:spPr>
          <a:xfrm>
            <a:off x="2031944" y="3879651"/>
            <a:ext cx="688216" cy="307777"/>
          </a:xfrm>
          <a:prstGeom prst="rect">
            <a:avLst/>
          </a:prstGeom>
          <a:noFill/>
        </p:spPr>
        <p:txBody>
          <a:bodyPr wrap="square" rtlCol="0">
            <a:spAutoFit/>
          </a:bodyPr>
          <a:lstStyle/>
          <a:p>
            <a:r>
              <a:rPr lang="en-US" sz="1400" dirty="0">
                <a:latin typeface="Segoe UI Light" panose="020B0502040204020203" pitchFamily="34" charset="0"/>
                <a:cs typeface="Segoe UI Light" panose="020B0502040204020203" pitchFamily="34" charset="0"/>
              </a:rPr>
              <a:t>Conv.</a:t>
            </a:r>
          </a:p>
        </p:txBody>
      </p:sp>
      <p:sp>
        <p:nvSpPr>
          <p:cNvPr id="156" name="TextBox 155">
            <a:extLst>
              <a:ext uri="{FF2B5EF4-FFF2-40B4-BE49-F238E27FC236}">
                <a16:creationId xmlns:a16="http://schemas.microsoft.com/office/drawing/2014/main" id="{F0F255B0-A1C6-43DE-A126-D42B193F25D8}"/>
              </a:ext>
            </a:extLst>
          </p:cNvPr>
          <p:cNvSpPr txBox="1"/>
          <p:nvPr/>
        </p:nvSpPr>
        <p:spPr>
          <a:xfrm>
            <a:off x="2031944" y="4945062"/>
            <a:ext cx="688216" cy="307777"/>
          </a:xfrm>
          <a:prstGeom prst="rect">
            <a:avLst/>
          </a:prstGeom>
          <a:noFill/>
        </p:spPr>
        <p:txBody>
          <a:bodyPr wrap="square" rtlCol="0">
            <a:spAutoFit/>
          </a:bodyPr>
          <a:lstStyle/>
          <a:p>
            <a:r>
              <a:rPr lang="en-US" sz="1400" dirty="0">
                <a:latin typeface="Segoe UI Light" panose="020B0502040204020203" pitchFamily="34" charset="0"/>
                <a:cs typeface="Segoe UI Light" panose="020B0502040204020203" pitchFamily="34" charset="0"/>
              </a:rPr>
              <a:t>Conv.</a:t>
            </a:r>
          </a:p>
        </p:txBody>
      </p:sp>
      <p:grpSp>
        <p:nvGrpSpPr>
          <p:cNvPr id="3" name="Group 2">
            <a:extLst>
              <a:ext uri="{FF2B5EF4-FFF2-40B4-BE49-F238E27FC236}">
                <a16:creationId xmlns:a16="http://schemas.microsoft.com/office/drawing/2014/main" id="{226DDD0A-4C0A-4DEC-8CBA-F31149914861}"/>
              </a:ext>
            </a:extLst>
          </p:cNvPr>
          <p:cNvGrpSpPr/>
          <p:nvPr/>
        </p:nvGrpSpPr>
        <p:grpSpPr>
          <a:xfrm>
            <a:off x="1741519" y="1887750"/>
            <a:ext cx="321372" cy="564241"/>
            <a:chOff x="1759943" y="775630"/>
            <a:chExt cx="495894" cy="825246"/>
          </a:xfrm>
        </p:grpSpPr>
        <p:sp>
          <p:nvSpPr>
            <p:cNvPr id="77" name="Cube 76">
              <a:extLst>
                <a:ext uri="{FF2B5EF4-FFF2-40B4-BE49-F238E27FC236}">
                  <a16:creationId xmlns:a16="http://schemas.microsoft.com/office/drawing/2014/main" id="{39211AD1-8BA2-4F00-84C9-7260C1BE7BED}"/>
                </a:ext>
              </a:extLst>
            </p:cNvPr>
            <p:cNvSpPr/>
            <p:nvPr/>
          </p:nvSpPr>
          <p:spPr bwMode="auto">
            <a:xfrm>
              <a:off x="1759943" y="775630"/>
              <a:ext cx="343494" cy="825246"/>
            </a:xfrm>
            <a:prstGeom prst="cube">
              <a:avLst>
                <a:gd name="adj" fmla="val 54371"/>
              </a:avLst>
            </a:prstGeom>
            <a:solidFill>
              <a:schemeClr val="accent4">
                <a:lumMod val="40000"/>
                <a:lumOff val="60000"/>
              </a:schemeClr>
            </a:solid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a:ln>
                  <a:noFill/>
                </a:ln>
                <a:solidFill>
                  <a:schemeClr val="tx1"/>
                </a:solidFill>
                <a:effectLst/>
                <a:latin typeface="Verdana" pitchFamily="34" charset="0"/>
              </a:endParaRPr>
            </a:p>
          </p:txBody>
        </p:sp>
        <p:sp>
          <p:nvSpPr>
            <p:cNvPr id="78" name="Cube 77">
              <a:extLst>
                <a:ext uri="{FF2B5EF4-FFF2-40B4-BE49-F238E27FC236}">
                  <a16:creationId xmlns:a16="http://schemas.microsoft.com/office/drawing/2014/main" id="{3539C867-785F-4949-A6EA-1643F4C19223}"/>
                </a:ext>
              </a:extLst>
            </p:cNvPr>
            <p:cNvSpPr/>
            <p:nvPr/>
          </p:nvSpPr>
          <p:spPr bwMode="auto">
            <a:xfrm>
              <a:off x="1912343" y="775630"/>
              <a:ext cx="343494" cy="825246"/>
            </a:xfrm>
            <a:prstGeom prst="cube">
              <a:avLst>
                <a:gd name="adj" fmla="val 54371"/>
              </a:avLst>
            </a:prstGeom>
            <a:solidFill>
              <a:schemeClr val="accent2">
                <a:lumMod val="40000"/>
                <a:lumOff val="60000"/>
              </a:schemeClr>
            </a:solid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a:ln>
                  <a:noFill/>
                </a:ln>
                <a:solidFill>
                  <a:schemeClr val="tx1"/>
                </a:solidFill>
                <a:effectLst/>
                <a:latin typeface="Verdana" pitchFamily="34" charset="0"/>
              </a:endParaRPr>
            </a:p>
          </p:txBody>
        </p:sp>
      </p:grpSp>
      <p:grpSp>
        <p:nvGrpSpPr>
          <p:cNvPr id="184" name="Group 183">
            <a:extLst>
              <a:ext uri="{FF2B5EF4-FFF2-40B4-BE49-F238E27FC236}">
                <a16:creationId xmlns:a16="http://schemas.microsoft.com/office/drawing/2014/main" id="{9CCCFC04-6BC9-42F4-B4EC-0EC6DD51EC78}"/>
              </a:ext>
            </a:extLst>
          </p:cNvPr>
          <p:cNvGrpSpPr/>
          <p:nvPr/>
        </p:nvGrpSpPr>
        <p:grpSpPr>
          <a:xfrm>
            <a:off x="1735722" y="2836002"/>
            <a:ext cx="321372" cy="564241"/>
            <a:chOff x="1759943" y="775630"/>
            <a:chExt cx="495894" cy="825246"/>
          </a:xfrm>
        </p:grpSpPr>
        <p:sp>
          <p:nvSpPr>
            <p:cNvPr id="185" name="Cube 184">
              <a:extLst>
                <a:ext uri="{FF2B5EF4-FFF2-40B4-BE49-F238E27FC236}">
                  <a16:creationId xmlns:a16="http://schemas.microsoft.com/office/drawing/2014/main" id="{C97C7C5A-D7FC-45FC-97CF-5E77CE7AB56D}"/>
                </a:ext>
              </a:extLst>
            </p:cNvPr>
            <p:cNvSpPr/>
            <p:nvPr/>
          </p:nvSpPr>
          <p:spPr bwMode="auto">
            <a:xfrm>
              <a:off x="1759943" y="775630"/>
              <a:ext cx="343494" cy="825246"/>
            </a:xfrm>
            <a:prstGeom prst="cube">
              <a:avLst>
                <a:gd name="adj" fmla="val 54371"/>
              </a:avLst>
            </a:prstGeom>
            <a:solidFill>
              <a:srgbClr val="92D050"/>
            </a:solid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a:ln>
                  <a:noFill/>
                </a:ln>
                <a:solidFill>
                  <a:schemeClr val="tx1"/>
                </a:solidFill>
                <a:effectLst/>
                <a:latin typeface="Verdana" pitchFamily="34" charset="0"/>
              </a:endParaRPr>
            </a:p>
          </p:txBody>
        </p:sp>
        <p:sp>
          <p:nvSpPr>
            <p:cNvPr id="186" name="Cube 185">
              <a:extLst>
                <a:ext uri="{FF2B5EF4-FFF2-40B4-BE49-F238E27FC236}">
                  <a16:creationId xmlns:a16="http://schemas.microsoft.com/office/drawing/2014/main" id="{C3A32F56-49CE-4AD1-B4B9-AD2A2F26B464}"/>
                </a:ext>
              </a:extLst>
            </p:cNvPr>
            <p:cNvSpPr/>
            <p:nvPr/>
          </p:nvSpPr>
          <p:spPr bwMode="auto">
            <a:xfrm>
              <a:off x="1912343" y="775630"/>
              <a:ext cx="343494" cy="825246"/>
            </a:xfrm>
            <a:prstGeom prst="cube">
              <a:avLst>
                <a:gd name="adj" fmla="val 54371"/>
              </a:avLst>
            </a:prstGeom>
            <a:solidFill>
              <a:srgbClr val="00B0F0"/>
            </a:solid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a:ln>
                  <a:noFill/>
                </a:ln>
                <a:solidFill>
                  <a:schemeClr val="tx1"/>
                </a:solidFill>
                <a:effectLst/>
                <a:latin typeface="Verdana" pitchFamily="34" charset="0"/>
              </a:endParaRPr>
            </a:p>
          </p:txBody>
        </p:sp>
      </p:grpSp>
      <p:grpSp>
        <p:nvGrpSpPr>
          <p:cNvPr id="187" name="Group 186">
            <a:extLst>
              <a:ext uri="{FF2B5EF4-FFF2-40B4-BE49-F238E27FC236}">
                <a16:creationId xmlns:a16="http://schemas.microsoft.com/office/drawing/2014/main" id="{DEE18C49-327B-4330-A082-23FFDCA75D53}"/>
              </a:ext>
            </a:extLst>
          </p:cNvPr>
          <p:cNvGrpSpPr/>
          <p:nvPr/>
        </p:nvGrpSpPr>
        <p:grpSpPr>
          <a:xfrm>
            <a:off x="1736888" y="3830377"/>
            <a:ext cx="321372" cy="564241"/>
            <a:chOff x="1759943" y="775630"/>
            <a:chExt cx="495894" cy="825246"/>
          </a:xfrm>
        </p:grpSpPr>
        <p:sp>
          <p:nvSpPr>
            <p:cNvPr id="188" name="Cube 187">
              <a:extLst>
                <a:ext uri="{FF2B5EF4-FFF2-40B4-BE49-F238E27FC236}">
                  <a16:creationId xmlns:a16="http://schemas.microsoft.com/office/drawing/2014/main" id="{DC8AC890-7242-4972-9909-68D0FCE09CED}"/>
                </a:ext>
              </a:extLst>
            </p:cNvPr>
            <p:cNvSpPr/>
            <p:nvPr/>
          </p:nvSpPr>
          <p:spPr bwMode="auto">
            <a:xfrm>
              <a:off x="1759943" y="775630"/>
              <a:ext cx="343494" cy="825246"/>
            </a:xfrm>
            <a:prstGeom prst="cube">
              <a:avLst>
                <a:gd name="adj" fmla="val 54371"/>
              </a:avLst>
            </a:prstGeom>
            <a:solidFill>
              <a:srgbClr val="00B050"/>
            </a:solid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a:ln>
                  <a:noFill/>
                </a:ln>
                <a:solidFill>
                  <a:schemeClr val="tx1"/>
                </a:solidFill>
                <a:effectLst/>
                <a:latin typeface="Verdana" pitchFamily="34" charset="0"/>
              </a:endParaRPr>
            </a:p>
          </p:txBody>
        </p:sp>
        <p:sp>
          <p:nvSpPr>
            <p:cNvPr id="189" name="Cube 188">
              <a:extLst>
                <a:ext uri="{FF2B5EF4-FFF2-40B4-BE49-F238E27FC236}">
                  <a16:creationId xmlns:a16="http://schemas.microsoft.com/office/drawing/2014/main" id="{0C0DA682-A034-4C0E-864B-C82BA5A226AA}"/>
                </a:ext>
              </a:extLst>
            </p:cNvPr>
            <p:cNvSpPr/>
            <p:nvPr/>
          </p:nvSpPr>
          <p:spPr bwMode="auto">
            <a:xfrm>
              <a:off x="1912343" y="775630"/>
              <a:ext cx="343494" cy="825246"/>
            </a:xfrm>
            <a:prstGeom prst="cube">
              <a:avLst>
                <a:gd name="adj" fmla="val 54371"/>
              </a:avLst>
            </a:prstGeom>
            <a:solidFill>
              <a:srgbClr val="0070C0"/>
            </a:solid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a:ln>
                  <a:noFill/>
                </a:ln>
                <a:solidFill>
                  <a:schemeClr val="tx1"/>
                </a:solidFill>
                <a:effectLst/>
                <a:latin typeface="Verdana" pitchFamily="34" charset="0"/>
              </a:endParaRPr>
            </a:p>
          </p:txBody>
        </p:sp>
      </p:grpSp>
      <p:grpSp>
        <p:nvGrpSpPr>
          <p:cNvPr id="190" name="Group 189">
            <a:extLst>
              <a:ext uri="{FF2B5EF4-FFF2-40B4-BE49-F238E27FC236}">
                <a16:creationId xmlns:a16="http://schemas.microsoft.com/office/drawing/2014/main" id="{2F6BD3CE-79E4-4FFB-9210-1C87B961C719}"/>
              </a:ext>
            </a:extLst>
          </p:cNvPr>
          <p:cNvGrpSpPr/>
          <p:nvPr/>
        </p:nvGrpSpPr>
        <p:grpSpPr>
          <a:xfrm>
            <a:off x="1740993" y="4870577"/>
            <a:ext cx="321372" cy="564241"/>
            <a:chOff x="1759943" y="775630"/>
            <a:chExt cx="495894" cy="825246"/>
          </a:xfrm>
        </p:grpSpPr>
        <p:sp>
          <p:nvSpPr>
            <p:cNvPr id="192" name="Cube 191">
              <a:extLst>
                <a:ext uri="{FF2B5EF4-FFF2-40B4-BE49-F238E27FC236}">
                  <a16:creationId xmlns:a16="http://schemas.microsoft.com/office/drawing/2014/main" id="{F9224E63-38E1-4733-995B-5ED14C975D3F}"/>
                </a:ext>
              </a:extLst>
            </p:cNvPr>
            <p:cNvSpPr/>
            <p:nvPr/>
          </p:nvSpPr>
          <p:spPr bwMode="auto">
            <a:xfrm>
              <a:off x="1759943" y="775630"/>
              <a:ext cx="343494" cy="825246"/>
            </a:xfrm>
            <a:prstGeom prst="cube">
              <a:avLst>
                <a:gd name="adj" fmla="val 54371"/>
              </a:avLst>
            </a:prstGeom>
            <a:solidFill>
              <a:schemeClr val="accent4">
                <a:lumMod val="50000"/>
              </a:schemeClr>
            </a:solid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a:ln>
                  <a:noFill/>
                </a:ln>
                <a:solidFill>
                  <a:schemeClr val="tx1"/>
                </a:solidFill>
                <a:effectLst/>
                <a:latin typeface="Verdana" pitchFamily="34" charset="0"/>
              </a:endParaRPr>
            </a:p>
          </p:txBody>
        </p:sp>
        <p:sp>
          <p:nvSpPr>
            <p:cNvPr id="193" name="Cube 192">
              <a:extLst>
                <a:ext uri="{FF2B5EF4-FFF2-40B4-BE49-F238E27FC236}">
                  <a16:creationId xmlns:a16="http://schemas.microsoft.com/office/drawing/2014/main" id="{BB773EE1-1AFF-47F0-8377-2A4918102C20}"/>
                </a:ext>
              </a:extLst>
            </p:cNvPr>
            <p:cNvSpPr/>
            <p:nvPr/>
          </p:nvSpPr>
          <p:spPr bwMode="auto">
            <a:xfrm>
              <a:off x="1912343" y="775630"/>
              <a:ext cx="343494" cy="825246"/>
            </a:xfrm>
            <a:prstGeom prst="cube">
              <a:avLst>
                <a:gd name="adj" fmla="val 54371"/>
              </a:avLst>
            </a:prstGeom>
            <a:solidFill>
              <a:schemeClr val="tx2">
                <a:lumMod val="75000"/>
              </a:schemeClr>
            </a:solid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a:ln>
                  <a:noFill/>
                </a:ln>
                <a:solidFill>
                  <a:schemeClr val="tx1"/>
                </a:solidFill>
                <a:effectLst/>
                <a:latin typeface="Verdana" pitchFamily="34" charset="0"/>
              </a:endParaRPr>
            </a:p>
          </p:txBody>
        </p:sp>
      </p:grpSp>
      <p:grpSp>
        <p:nvGrpSpPr>
          <p:cNvPr id="196" name="Group 195">
            <a:extLst>
              <a:ext uri="{FF2B5EF4-FFF2-40B4-BE49-F238E27FC236}">
                <a16:creationId xmlns:a16="http://schemas.microsoft.com/office/drawing/2014/main" id="{221568B9-A9B6-477C-AC8A-BA4260515787}"/>
              </a:ext>
            </a:extLst>
          </p:cNvPr>
          <p:cNvGrpSpPr/>
          <p:nvPr/>
        </p:nvGrpSpPr>
        <p:grpSpPr>
          <a:xfrm>
            <a:off x="2515780" y="1886812"/>
            <a:ext cx="321372" cy="564241"/>
            <a:chOff x="1759943" y="775630"/>
            <a:chExt cx="495894" cy="825246"/>
          </a:xfrm>
        </p:grpSpPr>
        <p:sp>
          <p:nvSpPr>
            <p:cNvPr id="197" name="Cube 196">
              <a:extLst>
                <a:ext uri="{FF2B5EF4-FFF2-40B4-BE49-F238E27FC236}">
                  <a16:creationId xmlns:a16="http://schemas.microsoft.com/office/drawing/2014/main" id="{91A4A835-5AE1-4103-B71B-0FC1E940CE9C}"/>
                </a:ext>
              </a:extLst>
            </p:cNvPr>
            <p:cNvSpPr/>
            <p:nvPr/>
          </p:nvSpPr>
          <p:spPr bwMode="auto">
            <a:xfrm>
              <a:off x="1759943" y="775630"/>
              <a:ext cx="343494" cy="825246"/>
            </a:xfrm>
            <a:prstGeom prst="cube">
              <a:avLst>
                <a:gd name="adj" fmla="val 54371"/>
              </a:avLst>
            </a:prstGeom>
            <a:solidFill>
              <a:schemeClr val="accent4">
                <a:lumMod val="40000"/>
                <a:lumOff val="60000"/>
              </a:schemeClr>
            </a:solid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a:ln>
                  <a:noFill/>
                </a:ln>
                <a:solidFill>
                  <a:schemeClr val="tx1"/>
                </a:solidFill>
                <a:effectLst/>
                <a:latin typeface="Verdana" pitchFamily="34" charset="0"/>
              </a:endParaRPr>
            </a:p>
          </p:txBody>
        </p:sp>
        <p:sp>
          <p:nvSpPr>
            <p:cNvPr id="198" name="Cube 197">
              <a:extLst>
                <a:ext uri="{FF2B5EF4-FFF2-40B4-BE49-F238E27FC236}">
                  <a16:creationId xmlns:a16="http://schemas.microsoft.com/office/drawing/2014/main" id="{F1C15F26-EB7B-405C-93EA-65A77B4C0693}"/>
                </a:ext>
              </a:extLst>
            </p:cNvPr>
            <p:cNvSpPr/>
            <p:nvPr/>
          </p:nvSpPr>
          <p:spPr bwMode="auto">
            <a:xfrm>
              <a:off x="1912343" y="775630"/>
              <a:ext cx="343494" cy="825246"/>
            </a:xfrm>
            <a:prstGeom prst="cube">
              <a:avLst>
                <a:gd name="adj" fmla="val 54371"/>
              </a:avLst>
            </a:prstGeom>
            <a:solidFill>
              <a:schemeClr val="accent2">
                <a:lumMod val="40000"/>
                <a:lumOff val="60000"/>
              </a:schemeClr>
            </a:solid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a:ln>
                  <a:noFill/>
                </a:ln>
                <a:solidFill>
                  <a:schemeClr val="tx1"/>
                </a:solidFill>
                <a:effectLst/>
                <a:latin typeface="Verdana" pitchFamily="34" charset="0"/>
              </a:endParaRPr>
            </a:p>
          </p:txBody>
        </p:sp>
      </p:grpSp>
      <p:sp>
        <p:nvSpPr>
          <p:cNvPr id="420" name="Arrow: Right 419">
            <a:extLst>
              <a:ext uri="{FF2B5EF4-FFF2-40B4-BE49-F238E27FC236}">
                <a16:creationId xmlns:a16="http://schemas.microsoft.com/office/drawing/2014/main" id="{CFB6EB35-518D-48D6-9F1E-C7065FE3B563}"/>
              </a:ext>
            </a:extLst>
          </p:cNvPr>
          <p:cNvSpPr/>
          <p:nvPr/>
        </p:nvSpPr>
        <p:spPr bwMode="auto">
          <a:xfrm>
            <a:off x="2158636" y="2211897"/>
            <a:ext cx="248999" cy="159618"/>
          </a:xfrm>
          <a:prstGeom prst="rightArrow">
            <a:avLst/>
          </a:prstGeom>
          <a:solidFill>
            <a:schemeClr val="tx1">
              <a:lumMod val="50000"/>
              <a:lumOff val="50000"/>
            </a:schemeClr>
          </a:solidFill>
          <a:ln w="9525" cap="flat" cmpd="sng" algn="ctr">
            <a:noFill/>
            <a:prstDash val="solid"/>
            <a:round/>
            <a:headEnd type="none" w="med" len="med"/>
            <a:tailEnd type="none" w="med" len="med"/>
          </a:ln>
          <a:effectLst>
            <a:outerShdw dist="35921" dir="2700000" algn="ctr" rotWithShape="0">
              <a:srgbClr val="AFAFAF"/>
            </a:outerShdw>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a:ln>
                <a:noFill/>
              </a:ln>
              <a:solidFill>
                <a:schemeClr val="tx1"/>
              </a:solidFill>
              <a:effectLst/>
              <a:latin typeface="Verdana" pitchFamily="34" charset="0"/>
            </a:endParaRPr>
          </a:p>
        </p:txBody>
      </p:sp>
      <p:sp>
        <p:nvSpPr>
          <p:cNvPr id="421" name="Arrow: Right 420">
            <a:extLst>
              <a:ext uri="{FF2B5EF4-FFF2-40B4-BE49-F238E27FC236}">
                <a16:creationId xmlns:a16="http://schemas.microsoft.com/office/drawing/2014/main" id="{749675CE-A7D4-44AD-A7C5-11CC9794635F}"/>
              </a:ext>
            </a:extLst>
          </p:cNvPr>
          <p:cNvSpPr/>
          <p:nvPr/>
        </p:nvSpPr>
        <p:spPr bwMode="auto">
          <a:xfrm>
            <a:off x="2144104" y="3112215"/>
            <a:ext cx="248999" cy="159618"/>
          </a:xfrm>
          <a:prstGeom prst="rightArrow">
            <a:avLst/>
          </a:prstGeom>
          <a:solidFill>
            <a:schemeClr val="tx1">
              <a:lumMod val="50000"/>
              <a:lumOff val="50000"/>
            </a:schemeClr>
          </a:solidFill>
          <a:ln w="9525" cap="flat" cmpd="sng" algn="ctr">
            <a:noFill/>
            <a:prstDash val="solid"/>
            <a:round/>
            <a:headEnd type="none" w="med" len="med"/>
            <a:tailEnd type="none" w="med" len="med"/>
          </a:ln>
          <a:effectLst>
            <a:outerShdw dist="35921" dir="2700000" algn="ctr" rotWithShape="0">
              <a:srgbClr val="AFAFAF"/>
            </a:outerShdw>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a:ln>
                <a:noFill/>
              </a:ln>
              <a:solidFill>
                <a:schemeClr val="tx1"/>
              </a:solidFill>
              <a:effectLst/>
              <a:latin typeface="Verdana" pitchFamily="34" charset="0"/>
            </a:endParaRPr>
          </a:p>
        </p:txBody>
      </p:sp>
      <p:sp>
        <p:nvSpPr>
          <p:cNvPr id="422" name="Arrow: Right 421">
            <a:extLst>
              <a:ext uri="{FF2B5EF4-FFF2-40B4-BE49-F238E27FC236}">
                <a16:creationId xmlns:a16="http://schemas.microsoft.com/office/drawing/2014/main" id="{E5FF50B3-530E-4398-83DB-EB1A946E6213}"/>
              </a:ext>
            </a:extLst>
          </p:cNvPr>
          <p:cNvSpPr/>
          <p:nvPr/>
        </p:nvSpPr>
        <p:spPr bwMode="auto">
          <a:xfrm>
            <a:off x="2147083" y="4118382"/>
            <a:ext cx="248999" cy="159618"/>
          </a:xfrm>
          <a:prstGeom prst="rightArrow">
            <a:avLst/>
          </a:prstGeom>
          <a:solidFill>
            <a:schemeClr val="tx1">
              <a:lumMod val="50000"/>
              <a:lumOff val="50000"/>
            </a:schemeClr>
          </a:solidFill>
          <a:ln w="9525" cap="flat" cmpd="sng" algn="ctr">
            <a:noFill/>
            <a:prstDash val="solid"/>
            <a:round/>
            <a:headEnd type="none" w="med" len="med"/>
            <a:tailEnd type="none" w="med" len="med"/>
          </a:ln>
          <a:effectLst>
            <a:outerShdw dist="35921" dir="2700000" algn="ctr" rotWithShape="0">
              <a:srgbClr val="AFAFAF"/>
            </a:outerShdw>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a:ln>
                <a:noFill/>
              </a:ln>
              <a:solidFill>
                <a:schemeClr val="tx1"/>
              </a:solidFill>
              <a:effectLst/>
              <a:latin typeface="Verdana" pitchFamily="34" charset="0"/>
            </a:endParaRPr>
          </a:p>
        </p:txBody>
      </p:sp>
      <p:sp>
        <p:nvSpPr>
          <p:cNvPr id="423" name="Arrow: Right 422">
            <a:extLst>
              <a:ext uri="{FF2B5EF4-FFF2-40B4-BE49-F238E27FC236}">
                <a16:creationId xmlns:a16="http://schemas.microsoft.com/office/drawing/2014/main" id="{5AC1F445-2B9C-4DDA-B81B-7431304369F7}"/>
              </a:ext>
            </a:extLst>
          </p:cNvPr>
          <p:cNvSpPr/>
          <p:nvPr/>
        </p:nvSpPr>
        <p:spPr bwMode="auto">
          <a:xfrm>
            <a:off x="2159539" y="5170214"/>
            <a:ext cx="248999" cy="159618"/>
          </a:xfrm>
          <a:prstGeom prst="rightArrow">
            <a:avLst/>
          </a:prstGeom>
          <a:solidFill>
            <a:schemeClr val="tx1">
              <a:lumMod val="50000"/>
              <a:lumOff val="50000"/>
            </a:schemeClr>
          </a:solidFill>
          <a:ln w="9525" cap="flat" cmpd="sng" algn="ctr">
            <a:noFill/>
            <a:prstDash val="solid"/>
            <a:round/>
            <a:headEnd type="none" w="med" len="med"/>
            <a:tailEnd type="none" w="med" len="med"/>
          </a:ln>
          <a:effectLst>
            <a:outerShdw dist="35921" dir="2700000" algn="ctr" rotWithShape="0">
              <a:srgbClr val="AFAFAF"/>
            </a:outerShdw>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a:ln>
                <a:noFill/>
              </a:ln>
              <a:solidFill>
                <a:schemeClr val="tx1"/>
              </a:solidFill>
              <a:effectLst/>
              <a:latin typeface="Verdana" pitchFamily="34" charset="0"/>
            </a:endParaRPr>
          </a:p>
        </p:txBody>
      </p:sp>
      <p:grpSp>
        <p:nvGrpSpPr>
          <p:cNvPr id="424" name="Group 423">
            <a:extLst>
              <a:ext uri="{FF2B5EF4-FFF2-40B4-BE49-F238E27FC236}">
                <a16:creationId xmlns:a16="http://schemas.microsoft.com/office/drawing/2014/main" id="{EA2254ED-6230-4D81-9A89-E736EF06FFF6}"/>
              </a:ext>
            </a:extLst>
          </p:cNvPr>
          <p:cNvGrpSpPr/>
          <p:nvPr/>
        </p:nvGrpSpPr>
        <p:grpSpPr>
          <a:xfrm>
            <a:off x="2513720" y="2836002"/>
            <a:ext cx="321372" cy="564241"/>
            <a:chOff x="1759943" y="775630"/>
            <a:chExt cx="495894" cy="825246"/>
          </a:xfrm>
        </p:grpSpPr>
        <p:sp>
          <p:nvSpPr>
            <p:cNvPr id="425" name="Cube 424">
              <a:extLst>
                <a:ext uri="{FF2B5EF4-FFF2-40B4-BE49-F238E27FC236}">
                  <a16:creationId xmlns:a16="http://schemas.microsoft.com/office/drawing/2014/main" id="{A4C675FE-4003-4D24-BDCF-524E59AB7687}"/>
                </a:ext>
              </a:extLst>
            </p:cNvPr>
            <p:cNvSpPr/>
            <p:nvPr/>
          </p:nvSpPr>
          <p:spPr bwMode="auto">
            <a:xfrm>
              <a:off x="1759943" y="775630"/>
              <a:ext cx="343494" cy="825246"/>
            </a:xfrm>
            <a:prstGeom prst="cube">
              <a:avLst>
                <a:gd name="adj" fmla="val 54371"/>
              </a:avLst>
            </a:prstGeom>
            <a:solidFill>
              <a:srgbClr val="92D050"/>
            </a:solid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a:ln>
                  <a:noFill/>
                </a:ln>
                <a:solidFill>
                  <a:schemeClr val="tx1"/>
                </a:solidFill>
                <a:effectLst/>
                <a:latin typeface="Verdana" pitchFamily="34" charset="0"/>
              </a:endParaRPr>
            </a:p>
          </p:txBody>
        </p:sp>
        <p:sp>
          <p:nvSpPr>
            <p:cNvPr id="426" name="Cube 425">
              <a:extLst>
                <a:ext uri="{FF2B5EF4-FFF2-40B4-BE49-F238E27FC236}">
                  <a16:creationId xmlns:a16="http://schemas.microsoft.com/office/drawing/2014/main" id="{B9E9DFE8-96A5-4707-836C-722EC602CD66}"/>
                </a:ext>
              </a:extLst>
            </p:cNvPr>
            <p:cNvSpPr/>
            <p:nvPr/>
          </p:nvSpPr>
          <p:spPr bwMode="auto">
            <a:xfrm>
              <a:off x="1912343" y="775630"/>
              <a:ext cx="343494" cy="825246"/>
            </a:xfrm>
            <a:prstGeom prst="cube">
              <a:avLst>
                <a:gd name="adj" fmla="val 54371"/>
              </a:avLst>
            </a:prstGeom>
            <a:solidFill>
              <a:srgbClr val="00B0F0"/>
            </a:solid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a:ln>
                  <a:noFill/>
                </a:ln>
                <a:solidFill>
                  <a:schemeClr val="tx1"/>
                </a:solidFill>
                <a:effectLst/>
                <a:latin typeface="Verdana" pitchFamily="34" charset="0"/>
              </a:endParaRPr>
            </a:p>
          </p:txBody>
        </p:sp>
      </p:grpSp>
      <p:grpSp>
        <p:nvGrpSpPr>
          <p:cNvPr id="427" name="Group 426">
            <a:extLst>
              <a:ext uri="{FF2B5EF4-FFF2-40B4-BE49-F238E27FC236}">
                <a16:creationId xmlns:a16="http://schemas.microsoft.com/office/drawing/2014/main" id="{BBAF1F49-9427-49D5-A7D4-615E882BEAB4}"/>
              </a:ext>
            </a:extLst>
          </p:cNvPr>
          <p:cNvGrpSpPr/>
          <p:nvPr/>
        </p:nvGrpSpPr>
        <p:grpSpPr>
          <a:xfrm>
            <a:off x="2514886" y="3830377"/>
            <a:ext cx="321372" cy="564241"/>
            <a:chOff x="1759943" y="775630"/>
            <a:chExt cx="495894" cy="825246"/>
          </a:xfrm>
        </p:grpSpPr>
        <p:sp>
          <p:nvSpPr>
            <p:cNvPr id="428" name="Cube 427">
              <a:extLst>
                <a:ext uri="{FF2B5EF4-FFF2-40B4-BE49-F238E27FC236}">
                  <a16:creationId xmlns:a16="http://schemas.microsoft.com/office/drawing/2014/main" id="{4E665CC7-5559-4C1A-B971-9BB4AD2F4D6F}"/>
                </a:ext>
              </a:extLst>
            </p:cNvPr>
            <p:cNvSpPr/>
            <p:nvPr/>
          </p:nvSpPr>
          <p:spPr bwMode="auto">
            <a:xfrm>
              <a:off x="1759943" y="775630"/>
              <a:ext cx="343494" cy="825246"/>
            </a:xfrm>
            <a:prstGeom prst="cube">
              <a:avLst>
                <a:gd name="adj" fmla="val 54371"/>
              </a:avLst>
            </a:prstGeom>
            <a:solidFill>
              <a:srgbClr val="00B050"/>
            </a:solid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a:ln>
                  <a:noFill/>
                </a:ln>
                <a:solidFill>
                  <a:schemeClr val="tx1"/>
                </a:solidFill>
                <a:effectLst/>
                <a:latin typeface="Verdana" pitchFamily="34" charset="0"/>
              </a:endParaRPr>
            </a:p>
          </p:txBody>
        </p:sp>
        <p:sp>
          <p:nvSpPr>
            <p:cNvPr id="429" name="Cube 428">
              <a:extLst>
                <a:ext uri="{FF2B5EF4-FFF2-40B4-BE49-F238E27FC236}">
                  <a16:creationId xmlns:a16="http://schemas.microsoft.com/office/drawing/2014/main" id="{34AE9B90-62D5-4ED6-88A4-2CBA7C9916F8}"/>
                </a:ext>
              </a:extLst>
            </p:cNvPr>
            <p:cNvSpPr/>
            <p:nvPr/>
          </p:nvSpPr>
          <p:spPr bwMode="auto">
            <a:xfrm>
              <a:off x="1912343" y="775630"/>
              <a:ext cx="343494" cy="825246"/>
            </a:xfrm>
            <a:prstGeom prst="cube">
              <a:avLst>
                <a:gd name="adj" fmla="val 54371"/>
              </a:avLst>
            </a:prstGeom>
            <a:solidFill>
              <a:srgbClr val="0070C0"/>
            </a:solid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a:ln>
                  <a:noFill/>
                </a:ln>
                <a:solidFill>
                  <a:schemeClr val="tx1"/>
                </a:solidFill>
                <a:effectLst/>
                <a:latin typeface="Verdana" pitchFamily="34" charset="0"/>
              </a:endParaRPr>
            </a:p>
          </p:txBody>
        </p:sp>
      </p:grpSp>
      <p:grpSp>
        <p:nvGrpSpPr>
          <p:cNvPr id="430" name="Group 429">
            <a:extLst>
              <a:ext uri="{FF2B5EF4-FFF2-40B4-BE49-F238E27FC236}">
                <a16:creationId xmlns:a16="http://schemas.microsoft.com/office/drawing/2014/main" id="{21008B72-520E-490E-A1F5-54CB53BFD341}"/>
              </a:ext>
            </a:extLst>
          </p:cNvPr>
          <p:cNvGrpSpPr/>
          <p:nvPr/>
        </p:nvGrpSpPr>
        <p:grpSpPr>
          <a:xfrm>
            <a:off x="2518991" y="4870577"/>
            <a:ext cx="321372" cy="564241"/>
            <a:chOff x="1759943" y="775630"/>
            <a:chExt cx="495894" cy="825246"/>
          </a:xfrm>
        </p:grpSpPr>
        <p:sp>
          <p:nvSpPr>
            <p:cNvPr id="431" name="Cube 430">
              <a:extLst>
                <a:ext uri="{FF2B5EF4-FFF2-40B4-BE49-F238E27FC236}">
                  <a16:creationId xmlns:a16="http://schemas.microsoft.com/office/drawing/2014/main" id="{78C2CE85-80F7-4A2D-9797-6023EF789B2D}"/>
                </a:ext>
              </a:extLst>
            </p:cNvPr>
            <p:cNvSpPr/>
            <p:nvPr/>
          </p:nvSpPr>
          <p:spPr bwMode="auto">
            <a:xfrm>
              <a:off x="1759943" y="775630"/>
              <a:ext cx="343494" cy="825246"/>
            </a:xfrm>
            <a:prstGeom prst="cube">
              <a:avLst>
                <a:gd name="adj" fmla="val 54371"/>
              </a:avLst>
            </a:prstGeom>
            <a:solidFill>
              <a:schemeClr val="accent4">
                <a:lumMod val="50000"/>
              </a:schemeClr>
            </a:solid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a:ln>
                  <a:noFill/>
                </a:ln>
                <a:solidFill>
                  <a:schemeClr val="tx1"/>
                </a:solidFill>
                <a:effectLst/>
                <a:latin typeface="Verdana" pitchFamily="34" charset="0"/>
              </a:endParaRPr>
            </a:p>
          </p:txBody>
        </p:sp>
        <p:sp>
          <p:nvSpPr>
            <p:cNvPr id="432" name="Cube 431">
              <a:extLst>
                <a:ext uri="{FF2B5EF4-FFF2-40B4-BE49-F238E27FC236}">
                  <a16:creationId xmlns:a16="http://schemas.microsoft.com/office/drawing/2014/main" id="{7E29C134-2347-476E-BB4D-1D21E6544821}"/>
                </a:ext>
              </a:extLst>
            </p:cNvPr>
            <p:cNvSpPr/>
            <p:nvPr/>
          </p:nvSpPr>
          <p:spPr bwMode="auto">
            <a:xfrm>
              <a:off x="1912343" y="775630"/>
              <a:ext cx="343494" cy="825246"/>
            </a:xfrm>
            <a:prstGeom prst="cube">
              <a:avLst>
                <a:gd name="adj" fmla="val 54371"/>
              </a:avLst>
            </a:prstGeom>
            <a:solidFill>
              <a:schemeClr val="tx2">
                <a:lumMod val="75000"/>
              </a:schemeClr>
            </a:solid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a:ln>
                  <a:noFill/>
                </a:ln>
                <a:solidFill>
                  <a:schemeClr val="tx1"/>
                </a:solidFill>
                <a:effectLst/>
                <a:latin typeface="Verdana" pitchFamily="34" charset="0"/>
              </a:endParaRPr>
            </a:p>
          </p:txBody>
        </p:sp>
      </p:grpSp>
      <p:sp>
        <p:nvSpPr>
          <p:cNvPr id="433" name="Arrow: Right 432">
            <a:extLst>
              <a:ext uri="{FF2B5EF4-FFF2-40B4-BE49-F238E27FC236}">
                <a16:creationId xmlns:a16="http://schemas.microsoft.com/office/drawing/2014/main" id="{1362FB8D-B557-467B-ACD3-CC0F7CDD9DE2}"/>
              </a:ext>
            </a:extLst>
          </p:cNvPr>
          <p:cNvSpPr/>
          <p:nvPr/>
        </p:nvSpPr>
        <p:spPr bwMode="auto">
          <a:xfrm>
            <a:off x="3087611" y="3661532"/>
            <a:ext cx="248999" cy="159618"/>
          </a:xfrm>
          <a:prstGeom prst="rightArrow">
            <a:avLst/>
          </a:prstGeom>
          <a:solidFill>
            <a:schemeClr val="tx1">
              <a:lumMod val="50000"/>
              <a:lumOff val="50000"/>
            </a:schemeClr>
          </a:solidFill>
          <a:ln w="9525" cap="flat" cmpd="sng" algn="ctr">
            <a:noFill/>
            <a:prstDash val="solid"/>
            <a:round/>
            <a:headEnd type="none" w="med" len="med"/>
            <a:tailEnd type="none" w="med" len="med"/>
          </a:ln>
          <a:effectLst>
            <a:outerShdw dist="35921" dir="2700000" algn="ctr" rotWithShape="0">
              <a:srgbClr val="AFAFAF"/>
            </a:outerShdw>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a:ln>
                <a:noFill/>
              </a:ln>
              <a:solidFill>
                <a:schemeClr val="tx1"/>
              </a:solidFill>
              <a:effectLst/>
              <a:latin typeface="Verdana" pitchFamily="34" charset="0"/>
            </a:endParaRPr>
          </a:p>
        </p:txBody>
      </p:sp>
      <p:sp>
        <p:nvSpPr>
          <p:cNvPr id="434" name="Arrow: Right 433">
            <a:extLst>
              <a:ext uri="{FF2B5EF4-FFF2-40B4-BE49-F238E27FC236}">
                <a16:creationId xmlns:a16="http://schemas.microsoft.com/office/drawing/2014/main" id="{C3A6B3D0-CB1E-4333-8E3A-FA27694D32B9}"/>
              </a:ext>
            </a:extLst>
          </p:cNvPr>
          <p:cNvSpPr/>
          <p:nvPr/>
        </p:nvSpPr>
        <p:spPr bwMode="auto">
          <a:xfrm>
            <a:off x="4569354" y="3673977"/>
            <a:ext cx="248999" cy="159618"/>
          </a:xfrm>
          <a:prstGeom prst="rightArrow">
            <a:avLst/>
          </a:prstGeom>
          <a:solidFill>
            <a:schemeClr val="tx1">
              <a:lumMod val="50000"/>
              <a:lumOff val="50000"/>
            </a:schemeClr>
          </a:solidFill>
          <a:ln w="9525" cap="flat" cmpd="sng" algn="ctr">
            <a:noFill/>
            <a:prstDash val="solid"/>
            <a:round/>
            <a:headEnd type="none" w="med" len="med"/>
            <a:tailEnd type="none" w="med" len="med"/>
          </a:ln>
          <a:effectLst>
            <a:outerShdw dist="35921" dir="2700000" algn="ctr" rotWithShape="0">
              <a:srgbClr val="AFAFAF"/>
            </a:outerShdw>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a:ln>
                <a:noFill/>
              </a:ln>
              <a:solidFill>
                <a:schemeClr val="tx1"/>
              </a:solidFill>
              <a:effectLst/>
              <a:latin typeface="Verdana" pitchFamily="34" charset="0"/>
            </a:endParaRPr>
          </a:p>
        </p:txBody>
      </p:sp>
      <p:sp>
        <p:nvSpPr>
          <p:cNvPr id="435" name="TextBox 434">
            <a:extLst>
              <a:ext uri="{FF2B5EF4-FFF2-40B4-BE49-F238E27FC236}">
                <a16:creationId xmlns:a16="http://schemas.microsoft.com/office/drawing/2014/main" id="{C56B7F77-5AC8-4AF8-AA0F-4CB48F4FF387}"/>
              </a:ext>
            </a:extLst>
          </p:cNvPr>
          <p:cNvSpPr txBox="1"/>
          <p:nvPr/>
        </p:nvSpPr>
        <p:spPr>
          <a:xfrm>
            <a:off x="4465637" y="3425465"/>
            <a:ext cx="688216" cy="307777"/>
          </a:xfrm>
          <a:prstGeom prst="rect">
            <a:avLst/>
          </a:prstGeom>
          <a:noFill/>
        </p:spPr>
        <p:txBody>
          <a:bodyPr wrap="square" rtlCol="0">
            <a:spAutoFit/>
          </a:bodyPr>
          <a:lstStyle/>
          <a:p>
            <a:r>
              <a:rPr lang="en-US" sz="1400" dirty="0">
                <a:latin typeface="Segoe UI Light" panose="020B0502040204020203" pitchFamily="34" charset="0"/>
                <a:cs typeface="Segoe UI Light" panose="020B0502040204020203" pitchFamily="34" charset="0"/>
              </a:rPr>
              <a:t>Split</a:t>
            </a:r>
          </a:p>
        </p:txBody>
      </p:sp>
      <p:grpSp>
        <p:nvGrpSpPr>
          <p:cNvPr id="6" name="Group 5">
            <a:extLst>
              <a:ext uri="{FF2B5EF4-FFF2-40B4-BE49-F238E27FC236}">
                <a16:creationId xmlns:a16="http://schemas.microsoft.com/office/drawing/2014/main" id="{FF95E4EF-C151-4049-96BD-23D08F899DF0}"/>
              </a:ext>
            </a:extLst>
          </p:cNvPr>
          <p:cNvGrpSpPr/>
          <p:nvPr/>
        </p:nvGrpSpPr>
        <p:grpSpPr>
          <a:xfrm>
            <a:off x="3490045" y="3409447"/>
            <a:ext cx="1018722" cy="593314"/>
            <a:chOff x="6365565" y="3419028"/>
            <a:chExt cx="1018722" cy="593314"/>
          </a:xfrm>
        </p:grpSpPr>
        <p:grpSp>
          <p:nvGrpSpPr>
            <p:cNvPr id="200" name="Group 199">
              <a:extLst>
                <a:ext uri="{FF2B5EF4-FFF2-40B4-BE49-F238E27FC236}">
                  <a16:creationId xmlns:a16="http://schemas.microsoft.com/office/drawing/2014/main" id="{79F0D550-022F-4454-B998-BC8064A362A6}"/>
                </a:ext>
              </a:extLst>
            </p:cNvPr>
            <p:cNvGrpSpPr/>
            <p:nvPr/>
          </p:nvGrpSpPr>
          <p:grpSpPr>
            <a:xfrm>
              <a:off x="6365565" y="3419028"/>
              <a:ext cx="566676" cy="587518"/>
              <a:chOff x="145023" y="3080649"/>
              <a:chExt cx="1036441" cy="916547"/>
            </a:xfrm>
          </p:grpSpPr>
          <p:sp>
            <p:nvSpPr>
              <p:cNvPr id="201" name="Cube 200">
                <a:extLst>
                  <a:ext uri="{FF2B5EF4-FFF2-40B4-BE49-F238E27FC236}">
                    <a16:creationId xmlns:a16="http://schemas.microsoft.com/office/drawing/2014/main" id="{651128EA-14A2-4E28-A97F-80AFECDB7FE9}"/>
                  </a:ext>
                </a:extLst>
              </p:cNvPr>
              <p:cNvSpPr/>
              <p:nvPr/>
            </p:nvSpPr>
            <p:spPr bwMode="auto">
              <a:xfrm>
                <a:off x="145023" y="3082796"/>
                <a:ext cx="426480" cy="914400"/>
              </a:xfrm>
              <a:prstGeom prst="cube">
                <a:avLst>
                  <a:gd name="adj" fmla="val 54371"/>
                </a:avLst>
              </a:prstGeom>
              <a:solidFill>
                <a:schemeClr val="accent4">
                  <a:lumMod val="40000"/>
                  <a:lumOff val="60000"/>
                </a:schemeClr>
              </a:solid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a:ln>
                    <a:noFill/>
                  </a:ln>
                  <a:solidFill>
                    <a:schemeClr val="tx1"/>
                  </a:solidFill>
                  <a:effectLst/>
                  <a:latin typeface="Verdana" pitchFamily="34" charset="0"/>
                </a:endParaRPr>
              </a:p>
            </p:txBody>
          </p:sp>
          <p:sp>
            <p:nvSpPr>
              <p:cNvPr id="202" name="Cube 201">
                <a:extLst>
                  <a:ext uri="{FF2B5EF4-FFF2-40B4-BE49-F238E27FC236}">
                    <a16:creationId xmlns:a16="http://schemas.microsoft.com/office/drawing/2014/main" id="{3D166D17-3624-4F3F-8D9B-17BFF9FFA9C1}"/>
                  </a:ext>
                </a:extLst>
              </p:cNvPr>
              <p:cNvSpPr/>
              <p:nvPr/>
            </p:nvSpPr>
            <p:spPr bwMode="auto">
              <a:xfrm>
                <a:off x="348940" y="3082796"/>
                <a:ext cx="426480" cy="914400"/>
              </a:xfrm>
              <a:prstGeom prst="cube">
                <a:avLst>
                  <a:gd name="adj" fmla="val 54371"/>
                </a:avLst>
              </a:prstGeom>
              <a:solidFill>
                <a:srgbClr val="92D050"/>
              </a:solid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a:ln>
                    <a:noFill/>
                  </a:ln>
                  <a:solidFill>
                    <a:schemeClr val="tx1"/>
                  </a:solidFill>
                  <a:effectLst/>
                  <a:latin typeface="Verdana" pitchFamily="34" charset="0"/>
                </a:endParaRPr>
              </a:p>
            </p:txBody>
          </p:sp>
          <p:sp>
            <p:nvSpPr>
              <p:cNvPr id="203" name="Cube 202">
                <a:extLst>
                  <a:ext uri="{FF2B5EF4-FFF2-40B4-BE49-F238E27FC236}">
                    <a16:creationId xmlns:a16="http://schemas.microsoft.com/office/drawing/2014/main" id="{1451D0A0-4927-4B3B-B5F8-2AAC7C689CA8}"/>
                  </a:ext>
                </a:extLst>
              </p:cNvPr>
              <p:cNvSpPr/>
              <p:nvPr/>
            </p:nvSpPr>
            <p:spPr bwMode="auto">
              <a:xfrm>
                <a:off x="552855" y="3082796"/>
                <a:ext cx="426480" cy="914400"/>
              </a:xfrm>
              <a:prstGeom prst="cube">
                <a:avLst>
                  <a:gd name="adj" fmla="val 54371"/>
                </a:avLst>
              </a:prstGeom>
              <a:solidFill>
                <a:srgbClr val="00B050"/>
              </a:solid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a:ln>
                    <a:noFill/>
                  </a:ln>
                  <a:solidFill>
                    <a:schemeClr val="tx1"/>
                  </a:solidFill>
                  <a:effectLst/>
                  <a:latin typeface="Verdana" pitchFamily="34" charset="0"/>
                </a:endParaRPr>
              </a:p>
            </p:txBody>
          </p:sp>
          <p:sp>
            <p:nvSpPr>
              <p:cNvPr id="204" name="Cube 203">
                <a:extLst>
                  <a:ext uri="{FF2B5EF4-FFF2-40B4-BE49-F238E27FC236}">
                    <a16:creationId xmlns:a16="http://schemas.microsoft.com/office/drawing/2014/main" id="{8C1D4059-D426-4B0B-89B0-02B4AE4B19A7}"/>
                  </a:ext>
                </a:extLst>
              </p:cNvPr>
              <p:cNvSpPr/>
              <p:nvPr/>
            </p:nvSpPr>
            <p:spPr bwMode="auto">
              <a:xfrm>
                <a:off x="754984" y="3080649"/>
                <a:ext cx="426480" cy="914401"/>
              </a:xfrm>
              <a:prstGeom prst="cube">
                <a:avLst>
                  <a:gd name="adj" fmla="val 54371"/>
                </a:avLst>
              </a:prstGeom>
              <a:solidFill>
                <a:schemeClr val="accent4">
                  <a:lumMod val="50000"/>
                </a:schemeClr>
              </a:solid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a:ln>
                    <a:noFill/>
                  </a:ln>
                  <a:solidFill>
                    <a:schemeClr val="tx1"/>
                  </a:solidFill>
                  <a:effectLst/>
                  <a:latin typeface="Verdana" pitchFamily="34" charset="0"/>
                </a:endParaRPr>
              </a:p>
            </p:txBody>
          </p:sp>
        </p:grpSp>
        <p:grpSp>
          <p:nvGrpSpPr>
            <p:cNvPr id="205" name="Group 204">
              <a:extLst>
                <a:ext uri="{FF2B5EF4-FFF2-40B4-BE49-F238E27FC236}">
                  <a16:creationId xmlns:a16="http://schemas.microsoft.com/office/drawing/2014/main" id="{53D0E4F9-9256-47A2-A25F-1250E16001EE}"/>
                </a:ext>
              </a:extLst>
            </p:cNvPr>
            <p:cNvGrpSpPr/>
            <p:nvPr/>
          </p:nvGrpSpPr>
          <p:grpSpPr>
            <a:xfrm>
              <a:off x="6817611" y="3424824"/>
              <a:ext cx="566676" cy="587518"/>
              <a:chOff x="145023" y="3080649"/>
              <a:chExt cx="1036441" cy="916547"/>
            </a:xfrm>
          </p:grpSpPr>
          <p:sp>
            <p:nvSpPr>
              <p:cNvPr id="206" name="Cube 205">
                <a:extLst>
                  <a:ext uri="{FF2B5EF4-FFF2-40B4-BE49-F238E27FC236}">
                    <a16:creationId xmlns:a16="http://schemas.microsoft.com/office/drawing/2014/main" id="{3E7A7014-9929-4566-8F89-FEE5452AF5E7}"/>
                  </a:ext>
                </a:extLst>
              </p:cNvPr>
              <p:cNvSpPr/>
              <p:nvPr/>
            </p:nvSpPr>
            <p:spPr bwMode="auto">
              <a:xfrm>
                <a:off x="145023" y="3082796"/>
                <a:ext cx="426480" cy="914400"/>
              </a:xfrm>
              <a:prstGeom prst="cube">
                <a:avLst>
                  <a:gd name="adj" fmla="val 54371"/>
                </a:avLst>
              </a:prstGeom>
              <a:solidFill>
                <a:schemeClr val="accent2">
                  <a:lumMod val="40000"/>
                  <a:lumOff val="60000"/>
                </a:schemeClr>
              </a:solid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a:ln>
                    <a:noFill/>
                  </a:ln>
                  <a:solidFill>
                    <a:schemeClr val="tx1"/>
                  </a:solidFill>
                  <a:effectLst/>
                  <a:latin typeface="Verdana" pitchFamily="34" charset="0"/>
                </a:endParaRPr>
              </a:p>
            </p:txBody>
          </p:sp>
          <p:sp>
            <p:nvSpPr>
              <p:cNvPr id="207" name="Cube 206">
                <a:extLst>
                  <a:ext uri="{FF2B5EF4-FFF2-40B4-BE49-F238E27FC236}">
                    <a16:creationId xmlns:a16="http://schemas.microsoft.com/office/drawing/2014/main" id="{B5BEA0D6-789F-4955-84EB-0413B6A471FB}"/>
                  </a:ext>
                </a:extLst>
              </p:cNvPr>
              <p:cNvSpPr/>
              <p:nvPr/>
            </p:nvSpPr>
            <p:spPr bwMode="auto">
              <a:xfrm>
                <a:off x="348940" y="3082796"/>
                <a:ext cx="426480" cy="914400"/>
              </a:xfrm>
              <a:prstGeom prst="cube">
                <a:avLst>
                  <a:gd name="adj" fmla="val 54371"/>
                </a:avLst>
              </a:prstGeom>
              <a:solidFill>
                <a:srgbClr val="00B0F0"/>
              </a:solid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a:ln>
                    <a:noFill/>
                  </a:ln>
                  <a:solidFill>
                    <a:schemeClr val="tx1"/>
                  </a:solidFill>
                  <a:effectLst/>
                  <a:latin typeface="Verdana" pitchFamily="34" charset="0"/>
                </a:endParaRPr>
              </a:p>
            </p:txBody>
          </p:sp>
          <p:sp>
            <p:nvSpPr>
              <p:cNvPr id="208" name="Cube 207">
                <a:extLst>
                  <a:ext uri="{FF2B5EF4-FFF2-40B4-BE49-F238E27FC236}">
                    <a16:creationId xmlns:a16="http://schemas.microsoft.com/office/drawing/2014/main" id="{4E758EDA-F4F9-4E4A-9A9C-755F567F160E}"/>
                  </a:ext>
                </a:extLst>
              </p:cNvPr>
              <p:cNvSpPr/>
              <p:nvPr/>
            </p:nvSpPr>
            <p:spPr bwMode="auto">
              <a:xfrm>
                <a:off x="552855" y="3082796"/>
                <a:ext cx="426480" cy="914400"/>
              </a:xfrm>
              <a:prstGeom prst="cube">
                <a:avLst>
                  <a:gd name="adj" fmla="val 54371"/>
                </a:avLst>
              </a:prstGeom>
              <a:solidFill>
                <a:srgbClr val="0070C0"/>
              </a:solid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a:ln>
                    <a:noFill/>
                  </a:ln>
                  <a:solidFill>
                    <a:schemeClr val="tx1"/>
                  </a:solidFill>
                  <a:effectLst/>
                  <a:latin typeface="Verdana" pitchFamily="34" charset="0"/>
                </a:endParaRPr>
              </a:p>
            </p:txBody>
          </p:sp>
          <p:sp>
            <p:nvSpPr>
              <p:cNvPr id="209" name="Cube 208">
                <a:extLst>
                  <a:ext uri="{FF2B5EF4-FFF2-40B4-BE49-F238E27FC236}">
                    <a16:creationId xmlns:a16="http://schemas.microsoft.com/office/drawing/2014/main" id="{18DA87F5-594C-4066-A738-31A91689EAF1}"/>
                  </a:ext>
                </a:extLst>
              </p:cNvPr>
              <p:cNvSpPr/>
              <p:nvPr/>
            </p:nvSpPr>
            <p:spPr bwMode="auto">
              <a:xfrm>
                <a:off x="754984" y="3080649"/>
                <a:ext cx="426480" cy="914401"/>
              </a:xfrm>
              <a:prstGeom prst="cube">
                <a:avLst>
                  <a:gd name="adj" fmla="val 54371"/>
                </a:avLst>
              </a:prstGeom>
              <a:solidFill>
                <a:schemeClr val="accent1">
                  <a:lumMod val="75000"/>
                </a:schemeClr>
              </a:solid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a:ln>
                    <a:noFill/>
                  </a:ln>
                  <a:solidFill>
                    <a:schemeClr val="tx1"/>
                  </a:solidFill>
                  <a:effectLst/>
                  <a:latin typeface="Verdana" pitchFamily="34" charset="0"/>
                </a:endParaRPr>
              </a:p>
            </p:txBody>
          </p:sp>
        </p:grpSp>
      </p:grpSp>
      <p:grpSp>
        <p:nvGrpSpPr>
          <p:cNvPr id="210" name="Group 209">
            <a:extLst>
              <a:ext uri="{FF2B5EF4-FFF2-40B4-BE49-F238E27FC236}">
                <a16:creationId xmlns:a16="http://schemas.microsoft.com/office/drawing/2014/main" id="{87727C18-B849-4E3E-AFF6-E249AC7E5D94}"/>
              </a:ext>
            </a:extLst>
          </p:cNvPr>
          <p:cNvGrpSpPr/>
          <p:nvPr/>
        </p:nvGrpSpPr>
        <p:grpSpPr>
          <a:xfrm>
            <a:off x="122237" y="3405243"/>
            <a:ext cx="1018722" cy="593314"/>
            <a:chOff x="6365565" y="3419028"/>
            <a:chExt cx="1018722" cy="593314"/>
          </a:xfrm>
        </p:grpSpPr>
        <p:grpSp>
          <p:nvGrpSpPr>
            <p:cNvPr id="211" name="Group 210">
              <a:extLst>
                <a:ext uri="{FF2B5EF4-FFF2-40B4-BE49-F238E27FC236}">
                  <a16:creationId xmlns:a16="http://schemas.microsoft.com/office/drawing/2014/main" id="{2B414202-8779-4F80-85B1-F5FB4D4C2807}"/>
                </a:ext>
              </a:extLst>
            </p:cNvPr>
            <p:cNvGrpSpPr/>
            <p:nvPr/>
          </p:nvGrpSpPr>
          <p:grpSpPr>
            <a:xfrm>
              <a:off x="6365565" y="3419028"/>
              <a:ext cx="566676" cy="587518"/>
              <a:chOff x="145023" y="3080649"/>
              <a:chExt cx="1036441" cy="916547"/>
            </a:xfrm>
          </p:grpSpPr>
          <p:sp>
            <p:nvSpPr>
              <p:cNvPr id="217" name="Cube 216">
                <a:extLst>
                  <a:ext uri="{FF2B5EF4-FFF2-40B4-BE49-F238E27FC236}">
                    <a16:creationId xmlns:a16="http://schemas.microsoft.com/office/drawing/2014/main" id="{536845F4-C292-4A68-A0A4-5ADBFD6CDDEE}"/>
                  </a:ext>
                </a:extLst>
              </p:cNvPr>
              <p:cNvSpPr/>
              <p:nvPr/>
            </p:nvSpPr>
            <p:spPr bwMode="auto">
              <a:xfrm>
                <a:off x="145023" y="3082796"/>
                <a:ext cx="426480" cy="914400"/>
              </a:xfrm>
              <a:prstGeom prst="cube">
                <a:avLst>
                  <a:gd name="adj" fmla="val 54371"/>
                </a:avLst>
              </a:prstGeom>
              <a:solidFill>
                <a:schemeClr val="accent4">
                  <a:lumMod val="40000"/>
                  <a:lumOff val="60000"/>
                </a:schemeClr>
              </a:solid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a:ln>
                    <a:noFill/>
                  </a:ln>
                  <a:solidFill>
                    <a:schemeClr val="tx1"/>
                  </a:solidFill>
                  <a:effectLst/>
                  <a:latin typeface="Verdana" pitchFamily="34" charset="0"/>
                </a:endParaRPr>
              </a:p>
            </p:txBody>
          </p:sp>
          <p:sp>
            <p:nvSpPr>
              <p:cNvPr id="218" name="Cube 217">
                <a:extLst>
                  <a:ext uri="{FF2B5EF4-FFF2-40B4-BE49-F238E27FC236}">
                    <a16:creationId xmlns:a16="http://schemas.microsoft.com/office/drawing/2014/main" id="{A1F31052-C1BA-428E-81B6-6BCC0051F4B8}"/>
                  </a:ext>
                </a:extLst>
              </p:cNvPr>
              <p:cNvSpPr/>
              <p:nvPr/>
            </p:nvSpPr>
            <p:spPr bwMode="auto">
              <a:xfrm>
                <a:off x="348940" y="3082796"/>
                <a:ext cx="426480" cy="914400"/>
              </a:xfrm>
              <a:prstGeom prst="cube">
                <a:avLst>
                  <a:gd name="adj" fmla="val 54371"/>
                </a:avLst>
              </a:prstGeom>
              <a:solidFill>
                <a:srgbClr val="92D050"/>
              </a:solid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a:ln>
                    <a:noFill/>
                  </a:ln>
                  <a:solidFill>
                    <a:schemeClr val="tx1"/>
                  </a:solidFill>
                  <a:effectLst/>
                  <a:latin typeface="Verdana" pitchFamily="34" charset="0"/>
                </a:endParaRPr>
              </a:p>
            </p:txBody>
          </p:sp>
          <p:sp>
            <p:nvSpPr>
              <p:cNvPr id="219" name="Cube 218">
                <a:extLst>
                  <a:ext uri="{FF2B5EF4-FFF2-40B4-BE49-F238E27FC236}">
                    <a16:creationId xmlns:a16="http://schemas.microsoft.com/office/drawing/2014/main" id="{B6AFA029-728E-4249-8DF1-39714A438C3E}"/>
                  </a:ext>
                </a:extLst>
              </p:cNvPr>
              <p:cNvSpPr/>
              <p:nvPr/>
            </p:nvSpPr>
            <p:spPr bwMode="auto">
              <a:xfrm>
                <a:off x="552855" y="3082796"/>
                <a:ext cx="426480" cy="914400"/>
              </a:xfrm>
              <a:prstGeom prst="cube">
                <a:avLst>
                  <a:gd name="adj" fmla="val 54371"/>
                </a:avLst>
              </a:prstGeom>
              <a:solidFill>
                <a:srgbClr val="00B050"/>
              </a:solid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a:ln>
                    <a:noFill/>
                  </a:ln>
                  <a:solidFill>
                    <a:schemeClr val="tx1"/>
                  </a:solidFill>
                  <a:effectLst/>
                  <a:latin typeface="Verdana" pitchFamily="34" charset="0"/>
                </a:endParaRPr>
              </a:p>
            </p:txBody>
          </p:sp>
          <p:sp>
            <p:nvSpPr>
              <p:cNvPr id="220" name="Cube 219">
                <a:extLst>
                  <a:ext uri="{FF2B5EF4-FFF2-40B4-BE49-F238E27FC236}">
                    <a16:creationId xmlns:a16="http://schemas.microsoft.com/office/drawing/2014/main" id="{03A940AE-91C5-4DEB-B10F-3A32D8E76CD1}"/>
                  </a:ext>
                </a:extLst>
              </p:cNvPr>
              <p:cNvSpPr/>
              <p:nvPr/>
            </p:nvSpPr>
            <p:spPr bwMode="auto">
              <a:xfrm>
                <a:off x="754984" y="3080649"/>
                <a:ext cx="426480" cy="914401"/>
              </a:xfrm>
              <a:prstGeom prst="cube">
                <a:avLst>
                  <a:gd name="adj" fmla="val 54371"/>
                </a:avLst>
              </a:prstGeom>
              <a:solidFill>
                <a:schemeClr val="accent4">
                  <a:lumMod val="50000"/>
                </a:schemeClr>
              </a:solid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a:ln>
                    <a:noFill/>
                  </a:ln>
                  <a:solidFill>
                    <a:schemeClr val="tx1"/>
                  </a:solidFill>
                  <a:effectLst/>
                  <a:latin typeface="Verdana" pitchFamily="34" charset="0"/>
                </a:endParaRPr>
              </a:p>
            </p:txBody>
          </p:sp>
        </p:grpSp>
        <p:grpSp>
          <p:nvGrpSpPr>
            <p:cNvPr id="212" name="Group 211">
              <a:extLst>
                <a:ext uri="{FF2B5EF4-FFF2-40B4-BE49-F238E27FC236}">
                  <a16:creationId xmlns:a16="http://schemas.microsoft.com/office/drawing/2014/main" id="{FE57CB19-CF7B-45AE-BA5B-05E7BEB7ACE6}"/>
                </a:ext>
              </a:extLst>
            </p:cNvPr>
            <p:cNvGrpSpPr/>
            <p:nvPr/>
          </p:nvGrpSpPr>
          <p:grpSpPr>
            <a:xfrm>
              <a:off x="6817611" y="3424824"/>
              <a:ext cx="566676" cy="587518"/>
              <a:chOff x="145023" y="3080649"/>
              <a:chExt cx="1036441" cy="916547"/>
            </a:xfrm>
          </p:grpSpPr>
          <p:sp>
            <p:nvSpPr>
              <p:cNvPr id="213" name="Cube 212">
                <a:extLst>
                  <a:ext uri="{FF2B5EF4-FFF2-40B4-BE49-F238E27FC236}">
                    <a16:creationId xmlns:a16="http://schemas.microsoft.com/office/drawing/2014/main" id="{7558A463-28C2-41C4-A4B7-0746BAA4BB43}"/>
                  </a:ext>
                </a:extLst>
              </p:cNvPr>
              <p:cNvSpPr/>
              <p:nvPr/>
            </p:nvSpPr>
            <p:spPr bwMode="auto">
              <a:xfrm>
                <a:off x="145023" y="3082796"/>
                <a:ext cx="426480" cy="914400"/>
              </a:xfrm>
              <a:prstGeom prst="cube">
                <a:avLst>
                  <a:gd name="adj" fmla="val 54371"/>
                </a:avLst>
              </a:prstGeom>
              <a:solidFill>
                <a:schemeClr val="accent2">
                  <a:lumMod val="40000"/>
                  <a:lumOff val="60000"/>
                </a:schemeClr>
              </a:solid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a:ln>
                    <a:noFill/>
                  </a:ln>
                  <a:solidFill>
                    <a:schemeClr val="tx1"/>
                  </a:solidFill>
                  <a:effectLst/>
                  <a:latin typeface="Verdana" pitchFamily="34" charset="0"/>
                </a:endParaRPr>
              </a:p>
            </p:txBody>
          </p:sp>
          <p:sp>
            <p:nvSpPr>
              <p:cNvPr id="214" name="Cube 213">
                <a:extLst>
                  <a:ext uri="{FF2B5EF4-FFF2-40B4-BE49-F238E27FC236}">
                    <a16:creationId xmlns:a16="http://schemas.microsoft.com/office/drawing/2014/main" id="{4C27A0CF-8092-445C-9D35-CBF50E58EB31}"/>
                  </a:ext>
                </a:extLst>
              </p:cNvPr>
              <p:cNvSpPr/>
              <p:nvPr/>
            </p:nvSpPr>
            <p:spPr bwMode="auto">
              <a:xfrm>
                <a:off x="348940" y="3082796"/>
                <a:ext cx="426480" cy="914400"/>
              </a:xfrm>
              <a:prstGeom prst="cube">
                <a:avLst>
                  <a:gd name="adj" fmla="val 54371"/>
                </a:avLst>
              </a:prstGeom>
              <a:solidFill>
                <a:srgbClr val="00B0F0"/>
              </a:solid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a:ln>
                    <a:noFill/>
                  </a:ln>
                  <a:solidFill>
                    <a:schemeClr val="tx1"/>
                  </a:solidFill>
                  <a:effectLst/>
                  <a:latin typeface="Verdana" pitchFamily="34" charset="0"/>
                </a:endParaRPr>
              </a:p>
            </p:txBody>
          </p:sp>
          <p:sp>
            <p:nvSpPr>
              <p:cNvPr id="215" name="Cube 214">
                <a:extLst>
                  <a:ext uri="{FF2B5EF4-FFF2-40B4-BE49-F238E27FC236}">
                    <a16:creationId xmlns:a16="http://schemas.microsoft.com/office/drawing/2014/main" id="{0AD8D788-D283-40E3-9CA1-DA251598F608}"/>
                  </a:ext>
                </a:extLst>
              </p:cNvPr>
              <p:cNvSpPr/>
              <p:nvPr/>
            </p:nvSpPr>
            <p:spPr bwMode="auto">
              <a:xfrm>
                <a:off x="552855" y="3082796"/>
                <a:ext cx="426480" cy="914400"/>
              </a:xfrm>
              <a:prstGeom prst="cube">
                <a:avLst>
                  <a:gd name="adj" fmla="val 54371"/>
                </a:avLst>
              </a:prstGeom>
              <a:solidFill>
                <a:srgbClr val="0070C0"/>
              </a:solid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a:ln>
                    <a:noFill/>
                  </a:ln>
                  <a:solidFill>
                    <a:schemeClr val="tx1"/>
                  </a:solidFill>
                  <a:effectLst/>
                  <a:latin typeface="Verdana" pitchFamily="34" charset="0"/>
                </a:endParaRPr>
              </a:p>
            </p:txBody>
          </p:sp>
          <p:sp>
            <p:nvSpPr>
              <p:cNvPr id="216" name="Cube 215">
                <a:extLst>
                  <a:ext uri="{FF2B5EF4-FFF2-40B4-BE49-F238E27FC236}">
                    <a16:creationId xmlns:a16="http://schemas.microsoft.com/office/drawing/2014/main" id="{21741FAA-EE95-4396-A46B-35D85E5F5519}"/>
                  </a:ext>
                </a:extLst>
              </p:cNvPr>
              <p:cNvSpPr/>
              <p:nvPr/>
            </p:nvSpPr>
            <p:spPr bwMode="auto">
              <a:xfrm>
                <a:off x="754984" y="3080649"/>
                <a:ext cx="426480" cy="914401"/>
              </a:xfrm>
              <a:prstGeom prst="cube">
                <a:avLst>
                  <a:gd name="adj" fmla="val 54371"/>
                </a:avLst>
              </a:prstGeom>
              <a:solidFill>
                <a:schemeClr val="accent1">
                  <a:lumMod val="75000"/>
                </a:schemeClr>
              </a:solid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a:ln>
                    <a:noFill/>
                  </a:ln>
                  <a:solidFill>
                    <a:schemeClr val="tx1"/>
                  </a:solidFill>
                  <a:effectLst/>
                  <a:latin typeface="Verdana" pitchFamily="34" charset="0"/>
                </a:endParaRPr>
              </a:p>
            </p:txBody>
          </p:sp>
        </p:grpSp>
      </p:grpSp>
      <p:sp>
        <p:nvSpPr>
          <p:cNvPr id="222" name="TextBox 221">
            <a:extLst>
              <a:ext uri="{FF2B5EF4-FFF2-40B4-BE49-F238E27FC236}">
                <a16:creationId xmlns:a16="http://schemas.microsoft.com/office/drawing/2014/main" id="{98CB27F0-2A0E-4892-B528-BA76AFC7B5BB}"/>
              </a:ext>
            </a:extLst>
          </p:cNvPr>
          <p:cNvSpPr txBox="1"/>
          <p:nvPr/>
        </p:nvSpPr>
        <p:spPr>
          <a:xfrm>
            <a:off x="7400024" y="4640262"/>
            <a:ext cx="688216" cy="307777"/>
          </a:xfrm>
          <a:prstGeom prst="rect">
            <a:avLst/>
          </a:prstGeom>
          <a:noFill/>
        </p:spPr>
        <p:txBody>
          <a:bodyPr wrap="square" rtlCol="0">
            <a:spAutoFit/>
          </a:bodyPr>
          <a:lstStyle/>
          <a:p>
            <a:r>
              <a:rPr lang="en-US" sz="1400" dirty="0">
                <a:latin typeface="Segoe UI Light" panose="020B0502040204020203" pitchFamily="34" charset="0"/>
                <a:cs typeface="Segoe UI Light" panose="020B0502040204020203" pitchFamily="34" charset="0"/>
              </a:rPr>
              <a:t>Conv.</a:t>
            </a:r>
          </a:p>
        </p:txBody>
      </p:sp>
      <p:sp>
        <p:nvSpPr>
          <p:cNvPr id="236" name="Arrow: Right 235">
            <a:extLst>
              <a:ext uri="{FF2B5EF4-FFF2-40B4-BE49-F238E27FC236}">
                <a16:creationId xmlns:a16="http://schemas.microsoft.com/office/drawing/2014/main" id="{338FBBEB-0F0D-48F5-AAA4-51B20CA4CA6F}"/>
              </a:ext>
            </a:extLst>
          </p:cNvPr>
          <p:cNvSpPr/>
          <p:nvPr/>
        </p:nvSpPr>
        <p:spPr bwMode="auto">
          <a:xfrm>
            <a:off x="10840402" y="3697205"/>
            <a:ext cx="248999" cy="159618"/>
          </a:xfrm>
          <a:prstGeom prst="rightArrow">
            <a:avLst/>
          </a:prstGeom>
          <a:solidFill>
            <a:schemeClr val="tx1">
              <a:lumMod val="50000"/>
              <a:lumOff val="50000"/>
            </a:schemeClr>
          </a:solidFill>
          <a:ln w="9525" cap="flat" cmpd="sng" algn="ctr">
            <a:noFill/>
            <a:prstDash val="solid"/>
            <a:round/>
            <a:headEnd type="none" w="med" len="med"/>
            <a:tailEnd type="none" w="med" len="med"/>
          </a:ln>
          <a:effectLst>
            <a:outerShdw dist="35921" dir="2700000" algn="ctr" rotWithShape="0">
              <a:srgbClr val="AFAFAF"/>
            </a:outerShdw>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a:ln>
                <a:noFill/>
              </a:ln>
              <a:solidFill>
                <a:schemeClr val="tx1"/>
              </a:solidFill>
              <a:effectLst/>
              <a:latin typeface="Verdana" pitchFamily="34" charset="0"/>
            </a:endParaRPr>
          </a:p>
        </p:txBody>
      </p:sp>
      <p:grpSp>
        <p:nvGrpSpPr>
          <p:cNvPr id="237" name="Group 236">
            <a:extLst>
              <a:ext uri="{FF2B5EF4-FFF2-40B4-BE49-F238E27FC236}">
                <a16:creationId xmlns:a16="http://schemas.microsoft.com/office/drawing/2014/main" id="{184F0608-0D07-48E5-A7C4-3F9C7805688B}"/>
              </a:ext>
            </a:extLst>
          </p:cNvPr>
          <p:cNvGrpSpPr/>
          <p:nvPr/>
        </p:nvGrpSpPr>
        <p:grpSpPr>
          <a:xfrm>
            <a:off x="11219315" y="3400755"/>
            <a:ext cx="1018722" cy="593314"/>
            <a:chOff x="6365565" y="3419028"/>
            <a:chExt cx="1018722" cy="593314"/>
          </a:xfrm>
        </p:grpSpPr>
        <p:grpSp>
          <p:nvGrpSpPr>
            <p:cNvPr id="238" name="Group 237">
              <a:extLst>
                <a:ext uri="{FF2B5EF4-FFF2-40B4-BE49-F238E27FC236}">
                  <a16:creationId xmlns:a16="http://schemas.microsoft.com/office/drawing/2014/main" id="{9C5034F5-F4BA-493C-8894-92B006757511}"/>
                </a:ext>
              </a:extLst>
            </p:cNvPr>
            <p:cNvGrpSpPr/>
            <p:nvPr/>
          </p:nvGrpSpPr>
          <p:grpSpPr>
            <a:xfrm>
              <a:off x="6365565" y="3419028"/>
              <a:ext cx="566676" cy="587518"/>
              <a:chOff x="145023" y="3080649"/>
              <a:chExt cx="1036441" cy="916547"/>
            </a:xfrm>
          </p:grpSpPr>
          <p:sp>
            <p:nvSpPr>
              <p:cNvPr id="244" name="Cube 243">
                <a:extLst>
                  <a:ext uri="{FF2B5EF4-FFF2-40B4-BE49-F238E27FC236}">
                    <a16:creationId xmlns:a16="http://schemas.microsoft.com/office/drawing/2014/main" id="{182ABEEC-AE0D-42A6-AA43-E04F8F4F680E}"/>
                  </a:ext>
                </a:extLst>
              </p:cNvPr>
              <p:cNvSpPr/>
              <p:nvPr/>
            </p:nvSpPr>
            <p:spPr bwMode="auto">
              <a:xfrm>
                <a:off x="145023" y="3082796"/>
                <a:ext cx="426480" cy="914400"/>
              </a:xfrm>
              <a:prstGeom prst="cube">
                <a:avLst>
                  <a:gd name="adj" fmla="val 54371"/>
                </a:avLst>
              </a:prstGeom>
              <a:solidFill>
                <a:schemeClr val="accent4">
                  <a:lumMod val="40000"/>
                  <a:lumOff val="60000"/>
                </a:schemeClr>
              </a:solid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a:ln>
                    <a:noFill/>
                  </a:ln>
                  <a:solidFill>
                    <a:schemeClr val="tx1"/>
                  </a:solidFill>
                  <a:effectLst/>
                  <a:latin typeface="Verdana" pitchFamily="34" charset="0"/>
                </a:endParaRPr>
              </a:p>
            </p:txBody>
          </p:sp>
          <p:sp>
            <p:nvSpPr>
              <p:cNvPr id="245" name="Cube 244">
                <a:extLst>
                  <a:ext uri="{FF2B5EF4-FFF2-40B4-BE49-F238E27FC236}">
                    <a16:creationId xmlns:a16="http://schemas.microsoft.com/office/drawing/2014/main" id="{90A14007-D67B-4DB7-95A4-CDD7CDF530BD}"/>
                  </a:ext>
                </a:extLst>
              </p:cNvPr>
              <p:cNvSpPr/>
              <p:nvPr/>
            </p:nvSpPr>
            <p:spPr bwMode="auto">
              <a:xfrm>
                <a:off x="348940" y="3082796"/>
                <a:ext cx="426480" cy="914400"/>
              </a:xfrm>
              <a:prstGeom prst="cube">
                <a:avLst>
                  <a:gd name="adj" fmla="val 54371"/>
                </a:avLst>
              </a:prstGeom>
              <a:solidFill>
                <a:srgbClr val="92D050"/>
              </a:solid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a:ln>
                    <a:noFill/>
                  </a:ln>
                  <a:solidFill>
                    <a:schemeClr val="tx1"/>
                  </a:solidFill>
                  <a:effectLst/>
                  <a:latin typeface="Verdana" pitchFamily="34" charset="0"/>
                </a:endParaRPr>
              </a:p>
            </p:txBody>
          </p:sp>
          <p:sp>
            <p:nvSpPr>
              <p:cNvPr id="246" name="Cube 245">
                <a:extLst>
                  <a:ext uri="{FF2B5EF4-FFF2-40B4-BE49-F238E27FC236}">
                    <a16:creationId xmlns:a16="http://schemas.microsoft.com/office/drawing/2014/main" id="{E0431C9B-CAA3-468B-9C3B-33A1ECDEE1A9}"/>
                  </a:ext>
                </a:extLst>
              </p:cNvPr>
              <p:cNvSpPr/>
              <p:nvPr/>
            </p:nvSpPr>
            <p:spPr bwMode="auto">
              <a:xfrm>
                <a:off x="552855" y="3082796"/>
                <a:ext cx="426480" cy="914400"/>
              </a:xfrm>
              <a:prstGeom prst="cube">
                <a:avLst>
                  <a:gd name="adj" fmla="val 54371"/>
                </a:avLst>
              </a:prstGeom>
              <a:solidFill>
                <a:srgbClr val="00B050"/>
              </a:solid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a:ln>
                    <a:noFill/>
                  </a:ln>
                  <a:solidFill>
                    <a:schemeClr val="tx1"/>
                  </a:solidFill>
                  <a:effectLst/>
                  <a:latin typeface="Verdana" pitchFamily="34" charset="0"/>
                </a:endParaRPr>
              </a:p>
            </p:txBody>
          </p:sp>
          <p:sp>
            <p:nvSpPr>
              <p:cNvPr id="247" name="Cube 246">
                <a:extLst>
                  <a:ext uri="{FF2B5EF4-FFF2-40B4-BE49-F238E27FC236}">
                    <a16:creationId xmlns:a16="http://schemas.microsoft.com/office/drawing/2014/main" id="{36283B7F-23E2-42B2-B370-3155E5655D6D}"/>
                  </a:ext>
                </a:extLst>
              </p:cNvPr>
              <p:cNvSpPr/>
              <p:nvPr/>
            </p:nvSpPr>
            <p:spPr bwMode="auto">
              <a:xfrm>
                <a:off x="754984" y="3080649"/>
                <a:ext cx="426480" cy="914401"/>
              </a:xfrm>
              <a:prstGeom prst="cube">
                <a:avLst>
                  <a:gd name="adj" fmla="val 54371"/>
                </a:avLst>
              </a:prstGeom>
              <a:solidFill>
                <a:schemeClr val="accent4">
                  <a:lumMod val="50000"/>
                </a:schemeClr>
              </a:solid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a:ln>
                    <a:noFill/>
                  </a:ln>
                  <a:solidFill>
                    <a:schemeClr val="tx1"/>
                  </a:solidFill>
                  <a:effectLst/>
                  <a:latin typeface="Verdana" pitchFamily="34" charset="0"/>
                </a:endParaRPr>
              </a:p>
            </p:txBody>
          </p:sp>
        </p:grpSp>
        <p:grpSp>
          <p:nvGrpSpPr>
            <p:cNvPr id="239" name="Group 238">
              <a:extLst>
                <a:ext uri="{FF2B5EF4-FFF2-40B4-BE49-F238E27FC236}">
                  <a16:creationId xmlns:a16="http://schemas.microsoft.com/office/drawing/2014/main" id="{CC070838-B750-49CC-8CDC-D9BB60A111BD}"/>
                </a:ext>
              </a:extLst>
            </p:cNvPr>
            <p:cNvGrpSpPr/>
            <p:nvPr/>
          </p:nvGrpSpPr>
          <p:grpSpPr>
            <a:xfrm>
              <a:off x="6817611" y="3424824"/>
              <a:ext cx="566676" cy="587518"/>
              <a:chOff x="145023" y="3080649"/>
              <a:chExt cx="1036441" cy="916547"/>
            </a:xfrm>
          </p:grpSpPr>
          <p:sp>
            <p:nvSpPr>
              <p:cNvPr id="240" name="Cube 239">
                <a:extLst>
                  <a:ext uri="{FF2B5EF4-FFF2-40B4-BE49-F238E27FC236}">
                    <a16:creationId xmlns:a16="http://schemas.microsoft.com/office/drawing/2014/main" id="{3C138C71-A8D4-459B-ACE7-C3BAC000ED07}"/>
                  </a:ext>
                </a:extLst>
              </p:cNvPr>
              <p:cNvSpPr/>
              <p:nvPr/>
            </p:nvSpPr>
            <p:spPr bwMode="auto">
              <a:xfrm>
                <a:off x="145023" y="3082796"/>
                <a:ext cx="426480" cy="914400"/>
              </a:xfrm>
              <a:prstGeom prst="cube">
                <a:avLst>
                  <a:gd name="adj" fmla="val 54371"/>
                </a:avLst>
              </a:prstGeom>
              <a:solidFill>
                <a:schemeClr val="accent2">
                  <a:lumMod val="40000"/>
                  <a:lumOff val="60000"/>
                </a:schemeClr>
              </a:solid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a:ln>
                    <a:noFill/>
                  </a:ln>
                  <a:solidFill>
                    <a:schemeClr val="tx1"/>
                  </a:solidFill>
                  <a:effectLst/>
                  <a:latin typeface="Verdana" pitchFamily="34" charset="0"/>
                </a:endParaRPr>
              </a:p>
            </p:txBody>
          </p:sp>
          <p:sp>
            <p:nvSpPr>
              <p:cNvPr id="241" name="Cube 240">
                <a:extLst>
                  <a:ext uri="{FF2B5EF4-FFF2-40B4-BE49-F238E27FC236}">
                    <a16:creationId xmlns:a16="http://schemas.microsoft.com/office/drawing/2014/main" id="{70E9F44A-320A-44E9-A942-57DA453794A3}"/>
                  </a:ext>
                </a:extLst>
              </p:cNvPr>
              <p:cNvSpPr/>
              <p:nvPr/>
            </p:nvSpPr>
            <p:spPr bwMode="auto">
              <a:xfrm>
                <a:off x="348940" y="3082796"/>
                <a:ext cx="426480" cy="914400"/>
              </a:xfrm>
              <a:prstGeom prst="cube">
                <a:avLst>
                  <a:gd name="adj" fmla="val 54371"/>
                </a:avLst>
              </a:prstGeom>
              <a:solidFill>
                <a:srgbClr val="00B0F0"/>
              </a:solid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a:ln>
                    <a:noFill/>
                  </a:ln>
                  <a:solidFill>
                    <a:schemeClr val="tx1"/>
                  </a:solidFill>
                  <a:effectLst/>
                  <a:latin typeface="Verdana" pitchFamily="34" charset="0"/>
                </a:endParaRPr>
              </a:p>
            </p:txBody>
          </p:sp>
          <p:sp>
            <p:nvSpPr>
              <p:cNvPr id="242" name="Cube 241">
                <a:extLst>
                  <a:ext uri="{FF2B5EF4-FFF2-40B4-BE49-F238E27FC236}">
                    <a16:creationId xmlns:a16="http://schemas.microsoft.com/office/drawing/2014/main" id="{F0349558-E401-455D-AA91-DDCFE412EA8B}"/>
                  </a:ext>
                </a:extLst>
              </p:cNvPr>
              <p:cNvSpPr/>
              <p:nvPr/>
            </p:nvSpPr>
            <p:spPr bwMode="auto">
              <a:xfrm>
                <a:off x="552855" y="3082796"/>
                <a:ext cx="426480" cy="914400"/>
              </a:xfrm>
              <a:prstGeom prst="cube">
                <a:avLst>
                  <a:gd name="adj" fmla="val 54371"/>
                </a:avLst>
              </a:prstGeom>
              <a:solidFill>
                <a:srgbClr val="0070C0"/>
              </a:solid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a:ln>
                    <a:noFill/>
                  </a:ln>
                  <a:solidFill>
                    <a:schemeClr val="tx1"/>
                  </a:solidFill>
                  <a:effectLst/>
                  <a:latin typeface="Verdana" pitchFamily="34" charset="0"/>
                </a:endParaRPr>
              </a:p>
            </p:txBody>
          </p:sp>
          <p:sp>
            <p:nvSpPr>
              <p:cNvPr id="243" name="Cube 242">
                <a:extLst>
                  <a:ext uri="{FF2B5EF4-FFF2-40B4-BE49-F238E27FC236}">
                    <a16:creationId xmlns:a16="http://schemas.microsoft.com/office/drawing/2014/main" id="{AAF5577D-57A5-46BD-99FD-2329137FDF59}"/>
                  </a:ext>
                </a:extLst>
              </p:cNvPr>
              <p:cNvSpPr/>
              <p:nvPr/>
            </p:nvSpPr>
            <p:spPr bwMode="auto">
              <a:xfrm>
                <a:off x="754984" y="3080649"/>
                <a:ext cx="426480" cy="914401"/>
              </a:xfrm>
              <a:prstGeom prst="cube">
                <a:avLst>
                  <a:gd name="adj" fmla="val 54371"/>
                </a:avLst>
              </a:prstGeom>
              <a:solidFill>
                <a:schemeClr val="accent1">
                  <a:lumMod val="75000"/>
                </a:schemeClr>
              </a:solid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a:ln>
                    <a:noFill/>
                  </a:ln>
                  <a:solidFill>
                    <a:schemeClr val="tx1"/>
                  </a:solidFill>
                  <a:effectLst/>
                  <a:latin typeface="Verdana" pitchFamily="34" charset="0"/>
                </a:endParaRPr>
              </a:p>
            </p:txBody>
          </p:sp>
        </p:grpSp>
      </p:grpSp>
      <p:sp>
        <p:nvSpPr>
          <p:cNvPr id="248" name="Rectangle: Rounded Corners 247">
            <a:extLst>
              <a:ext uri="{FF2B5EF4-FFF2-40B4-BE49-F238E27FC236}">
                <a16:creationId xmlns:a16="http://schemas.microsoft.com/office/drawing/2014/main" id="{63AF2CE5-2968-49A5-B3AF-88EC7BB4D986}"/>
              </a:ext>
            </a:extLst>
          </p:cNvPr>
          <p:cNvSpPr/>
          <p:nvPr/>
        </p:nvSpPr>
        <p:spPr bwMode="auto">
          <a:xfrm>
            <a:off x="1668804" y="1750471"/>
            <a:ext cx="1246822" cy="3804191"/>
          </a:xfrm>
          <a:prstGeom prst="roundRect">
            <a:avLst/>
          </a:prstGeom>
          <a:noFill/>
          <a:ln>
            <a:solidFill>
              <a:schemeClr val="tx1">
                <a:lumMod val="60000"/>
                <a:lumOff val="40000"/>
              </a:schemeClr>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r>
              <a:rPr lang="en-US" sz="1400" dirty="0">
                <a:gradFill>
                  <a:gsLst>
                    <a:gs pos="0">
                      <a:srgbClr val="FFFFFF"/>
                    </a:gs>
                    <a:gs pos="100000">
                      <a:srgbClr val="FFFFFF"/>
                    </a:gs>
                  </a:gsLst>
                  <a:lin ang="5400000" scaled="0"/>
                </a:gradFill>
                <a:ea typeface="Segoe UI" pitchFamily="34" charset="0"/>
                <a:cs typeface="Segoe UI" pitchFamily="34" charset="0"/>
              </a:rPr>
              <a:t>c</a:t>
            </a:r>
          </a:p>
        </p:txBody>
      </p:sp>
      <p:sp>
        <p:nvSpPr>
          <p:cNvPr id="157" name="Rectangle: Rounded Corners 156">
            <a:extLst>
              <a:ext uri="{FF2B5EF4-FFF2-40B4-BE49-F238E27FC236}">
                <a16:creationId xmlns:a16="http://schemas.microsoft.com/office/drawing/2014/main" id="{38C0B618-E2E6-4276-96DF-4EAE18189A51}"/>
              </a:ext>
            </a:extLst>
          </p:cNvPr>
          <p:cNvSpPr/>
          <p:nvPr/>
        </p:nvSpPr>
        <p:spPr bwMode="auto">
          <a:xfrm>
            <a:off x="4770437" y="1516062"/>
            <a:ext cx="5876365" cy="4343400"/>
          </a:xfrm>
          <a:prstGeom prst="roundRect">
            <a:avLst/>
          </a:prstGeom>
          <a:noFill/>
          <a:ln>
            <a:solidFill>
              <a:schemeClr val="tx1">
                <a:lumMod val="60000"/>
                <a:lumOff val="40000"/>
              </a:schemeClr>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r>
              <a:rPr lang="en-US" sz="1400" dirty="0">
                <a:gradFill>
                  <a:gsLst>
                    <a:gs pos="0">
                      <a:srgbClr val="FFFFFF"/>
                    </a:gs>
                    <a:gs pos="100000">
                      <a:srgbClr val="FFFFFF"/>
                    </a:gs>
                  </a:gsLst>
                  <a:lin ang="5400000" scaled="0"/>
                </a:gradFill>
                <a:ea typeface="Segoe UI" pitchFamily="34" charset="0"/>
                <a:cs typeface="Segoe UI" pitchFamily="34" charset="0"/>
              </a:rPr>
              <a:t>c</a:t>
            </a:r>
          </a:p>
        </p:txBody>
      </p:sp>
      <p:sp>
        <p:nvSpPr>
          <p:cNvPr id="164" name="TextBox 163">
            <a:extLst>
              <a:ext uri="{FF2B5EF4-FFF2-40B4-BE49-F238E27FC236}">
                <a16:creationId xmlns:a16="http://schemas.microsoft.com/office/drawing/2014/main" id="{F6907187-E6C8-4694-BA20-1B5B97C02391}"/>
              </a:ext>
            </a:extLst>
          </p:cNvPr>
          <p:cNvSpPr txBox="1"/>
          <p:nvPr/>
        </p:nvSpPr>
        <p:spPr>
          <a:xfrm>
            <a:off x="7389847" y="2201862"/>
            <a:ext cx="688216" cy="307777"/>
          </a:xfrm>
          <a:prstGeom prst="rect">
            <a:avLst/>
          </a:prstGeom>
          <a:noFill/>
        </p:spPr>
        <p:txBody>
          <a:bodyPr wrap="square" rtlCol="0">
            <a:spAutoFit/>
          </a:bodyPr>
          <a:lstStyle/>
          <a:p>
            <a:r>
              <a:rPr lang="en-US" sz="1400" dirty="0">
                <a:latin typeface="Segoe UI Light" panose="020B0502040204020203" pitchFamily="34" charset="0"/>
                <a:cs typeface="Segoe UI Light" panose="020B0502040204020203" pitchFamily="34" charset="0"/>
              </a:rPr>
              <a:t>Conv.</a:t>
            </a:r>
          </a:p>
        </p:txBody>
      </p:sp>
      <p:grpSp>
        <p:nvGrpSpPr>
          <p:cNvPr id="124" name="Group 123">
            <a:extLst>
              <a:ext uri="{FF2B5EF4-FFF2-40B4-BE49-F238E27FC236}">
                <a16:creationId xmlns:a16="http://schemas.microsoft.com/office/drawing/2014/main" id="{4AFCC0BA-4239-474E-8EF5-319FE712D3CF}"/>
              </a:ext>
            </a:extLst>
          </p:cNvPr>
          <p:cNvGrpSpPr/>
          <p:nvPr/>
        </p:nvGrpSpPr>
        <p:grpSpPr>
          <a:xfrm>
            <a:off x="4851647" y="2224092"/>
            <a:ext cx="566676" cy="587518"/>
            <a:chOff x="145023" y="3080649"/>
            <a:chExt cx="1036441" cy="916547"/>
          </a:xfrm>
        </p:grpSpPr>
        <p:sp>
          <p:nvSpPr>
            <p:cNvPr id="125" name="Cube 124">
              <a:extLst>
                <a:ext uri="{FF2B5EF4-FFF2-40B4-BE49-F238E27FC236}">
                  <a16:creationId xmlns:a16="http://schemas.microsoft.com/office/drawing/2014/main" id="{02F663BB-E237-419D-912A-B6D5F458FFEB}"/>
                </a:ext>
              </a:extLst>
            </p:cNvPr>
            <p:cNvSpPr/>
            <p:nvPr/>
          </p:nvSpPr>
          <p:spPr bwMode="auto">
            <a:xfrm>
              <a:off x="145023" y="3082796"/>
              <a:ext cx="426480" cy="914400"/>
            </a:xfrm>
            <a:prstGeom prst="cube">
              <a:avLst>
                <a:gd name="adj" fmla="val 54371"/>
              </a:avLst>
            </a:prstGeom>
            <a:solidFill>
              <a:schemeClr val="accent4">
                <a:lumMod val="40000"/>
                <a:lumOff val="60000"/>
              </a:schemeClr>
            </a:solid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a:ln>
                  <a:noFill/>
                </a:ln>
                <a:solidFill>
                  <a:schemeClr val="tx1"/>
                </a:solidFill>
                <a:effectLst/>
                <a:latin typeface="Verdana" pitchFamily="34" charset="0"/>
              </a:endParaRPr>
            </a:p>
          </p:txBody>
        </p:sp>
        <p:sp>
          <p:nvSpPr>
            <p:cNvPr id="126" name="Cube 125">
              <a:extLst>
                <a:ext uri="{FF2B5EF4-FFF2-40B4-BE49-F238E27FC236}">
                  <a16:creationId xmlns:a16="http://schemas.microsoft.com/office/drawing/2014/main" id="{38BEA9DF-6397-4BEE-921B-82572B3F80DD}"/>
                </a:ext>
              </a:extLst>
            </p:cNvPr>
            <p:cNvSpPr/>
            <p:nvPr/>
          </p:nvSpPr>
          <p:spPr bwMode="auto">
            <a:xfrm>
              <a:off x="348940" y="3082796"/>
              <a:ext cx="426480" cy="914400"/>
            </a:xfrm>
            <a:prstGeom prst="cube">
              <a:avLst>
                <a:gd name="adj" fmla="val 54371"/>
              </a:avLst>
            </a:prstGeom>
            <a:solidFill>
              <a:srgbClr val="92D050"/>
            </a:solid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a:ln>
                  <a:noFill/>
                </a:ln>
                <a:solidFill>
                  <a:schemeClr val="tx1"/>
                </a:solidFill>
                <a:effectLst/>
                <a:latin typeface="Verdana" pitchFamily="34" charset="0"/>
              </a:endParaRPr>
            </a:p>
          </p:txBody>
        </p:sp>
        <p:sp>
          <p:nvSpPr>
            <p:cNvPr id="127" name="Cube 126">
              <a:extLst>
                <a:ext uri="{FF2B5EF4-FFF2-40B4-BE49-F238E27FC236}">
                  <a16:creationId xmlns:a16="http://schemas.microsoft.com/office/drawing/2014/main" id="{8CA463CD-B4F5-4BDD-A5EC-728B4F1C0427}"/>
                </a:ext>
              </a:extLst>
            </p:cNvPr>
            <p:cNvSpPr/>
            <p:nvPr/>
          </p:nvSpPr>
          <p:spPr bwMode="auto">
            <a:xfrm>
              <a:off x="552855" y="3082796"/>
              <a:ext cx="426480" cy="914400"/>
            </a:xfrm>
            <a:prstGeom prst="cube">
              <a:avLst>
                <a:gd name="adj" fmla="val 54371"/>
              </a:avLst>
            </a:prstGeom>
            <a:solidFill>
              <a:srgbClr val="00B050"/>
            </a:solid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a:ln>
                  <a:noFill/>
                </a:ln>
                <a:solidFill>
                  <a:schemeClr val="tx1"/>
                </a:solidFill>
                <a:effectLst/>
                <a:latin typeface="Verdana" pitchFamily="34" charset="0"/>
              </a:endParaRPr>
            </a:p>
          </p:txBody>
        </p:sp>
        <p:sp>
          <p:nvSpPr>
            <p:cNvPr id="128" name="Cube 127">
              <a:extLst>
                <a:ext uri="{FF2B5EF4-FFF2-40B4-BE49-F238E27FC236}">
                  <a16:creationId xmlns:a16="http://schemas.microsoft.com/office/drawing/2014/main" id="{0E2FB704-F85F-4391-A028-2EB72C02C0CC}"/>
                </a:ext>
              </a:extLst>
            </p:cNvPr>
            <p:cNvSpPr/>
            <p:nvPr/>
          </p:nvSpPr>
          <p:spPr bwMode="auto">
            <a:xfrm>
              <a:off x="754984" y="3080649"/>
              <a:ext cx="426480" cy="914401"/>
            </a:xfrm>
            <a:prstGeom prst="cube">
              <a:avLst>
                <a:gd name="adj" fmla="val 54371"/>
              </a:avLst>
            </a:prstGeom>
            <a:solidFill>
              <a:schemeClr val="accent4">
                <a:lumMod val="50000"/>
              </a:schemeClr>
            </a:solid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a:ln>
                  <a:noFill/>
                </a:ln>
                <a:solidFill>
                  <a:schemeClr val="tx1"/>
                </a:solidFill>
                <a:effectLst/>
                <a:latin typeface="Verdana" pitchFamily="34" charset="0"/>
              </a:endParaRPr>
            </a:p>
          </p:txBody>
        </p:sp>
      </p:grpSp>
      <p:grpSp>
        <p:nvGrpSpPr>
          <p:cNvPr id="129" name="Group 128">
            <a:extLst>
              <a:ext uri="{FF2B5EF4-FFF2-40B4-BE49-F238E27FC236}">
                <a16:creationId xmlns:a16="http://schemas.microsoft.com/office/drawing/2014/main" id="{255CFE8E-518C-4490-801E-A3656BE20393}"/>
              </a:ext>
            </a:extLst>
          </p:cNvPr>
          <p:cNvGrpSpPr/>
          <p:nvPr/>
        </p:nvGrpSpPr>
        <p:grpSpPr>
          <a:xfrm>
            <a:off x="9925738" y="2255624"/>
            <a:ext cx="566676" cy="587518"/>
            <a:chOff x="145023" y="3080649"/>
            <a:chExt cx="1036441" cy="916547"/>
          </a:xfrm>
        </p:grpSpPr>
        <p:sp>
          <p:nvSpPr>
            <p:cNvPr id="130" name="Cube 129">
              <a:extLst>
                <a:ext uri="{FF2B5EF4-FFF2-40B4-BE49-F238E27FC236}">
                  <a16:creationId xmlns:a16="http://schemas.microsoft.com/office/drawing/2014/main" id="{1C11B2D9-A08C-4ACE-AE00-9F62A8186070}"/>
                </a:ext>
              </a:extLst>
            </p:cNvPr>
            <p:cNvSpPr/>
            <p:nvPr/>
          </p:nvSpPr>
          <p:spPr bwMode="auto">
            <a:xfrm>
              <a:off x="145023" y="3082796"/>
              <a:ext cx="426480" cy="914400"/>
            </a:xfrm>
            <a:prstGeom prst="cube">
              <a:avLst>
                <a:gd name="adj" fmla="val 54371"/>
              </a:avLst>
            </a:prstGeom>
            <a:solidFill>
              <a:schemeClr val="accent4">
                <a:lumMod val="40000"/>
                <a:lumOff val="60000"/>
              </a:schemeClr>
            </a:solid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a:ln>
                  <a:noFill/>
                </a:ln>
                <a:solidFill>
                  <a:schemeClr val="tx1"/>
                </a:solidFill>
                <a:effectLst/>
                <a:latin typeface="Verdana" pitchFamily="34" charset="0"/>
              </a:endParaRPr>
            </a:p>
          </p:txBody>
        </p:sp>
        <p:sp>
          <p:nvSpPr>
            <p:cNvPr id="131" name="Cube 130">
              <a:extLst>
                <a:ext uri="{FF2B5EF4-FFF2-40B4-BE49-F238E27FC236}">
                  <a16:creationId xmlns:a16="http://schemas.microsoft.com/office/drawing/2014/main" id="{F2F5D8C9-FD3B-454E-82A7-5CDEAA1C6075}"/>
                </a:ext>
              </a:extLst>
            </p:cNvPr>
            <p:cNvSpPr/>
            <p:nvPr/>
          </p:nvSpPr>
          <p:spPr bwMode="auto">
            <a:xfrm>
              <a:off x="348940" y="3082796"/>
              <a:ext cx="426480" cy="914400"/>
            </a:xfrm>
            <a:prstGeom prst="cube">
              <a:avLst>
                <a:gd name="adj" fmla="val 54371"/>
              </a:avLst>
            </a:prstGeom>
            <a:solidFill>
              <a:srgbClr val="92D050"/>
            </a:solid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a:ln>
                  <a:noFill/>
                </a:ln>
                <a:solidFill>
                  <a:schemeClr val="tx1"/>
                </a:solidFill>
                <a:effectLst/>
                <a:latin typeface="Verdana" pitchFamily="34" charset="0"/>
              </a:endParaRPr>
            </a:p>
          </p:txBody>
        </p:sp>
        <p:sp>
          <p:nvSpPr>
            <p:cNvPr id="132" name="Cube 131">
              <a:extLst>
                <a:ext uri="{FF2B5EF4-FFF2-40B4-BE49-F238E27FC236}">
                  <a16:creationId xmlns:a16="http://schemas.microsoft.com/office/drawing/2014/main" id="{13497C3B-0C98-4350-947C-892A184FCEAE}"/>
                </a:ext>
              </a:extLst>
            </p:cNvPr>
            <p:cNvSpPr/>
            <p:nvPr/>
          </p:nvSpPr>
          <p:spPr bwMode="auto">
            <a:xfrm>
              <a:off x="552855" y="3082796"/>
              <a:ext cx="426480" cy="914400"/>
            </a:xfrm>
            <a:prstGeom prst="cube">
              <a:avLst>
                <a:gd name="adj" fmla="val 54371"/>
              </a:avLst>
            </a:prstGeom>
            <a:solidFill>
              <a:srgbClr val="00B050"/>
            </a:solid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a:ln>
                  <a:noFill/>
                </a:ln>
                <a:solidFill>
                  <a:schemeClr val="tx1"/>
                </a:solidFill>
                <a:effectLst/>
                <a:latin typeface="Verdana" pitchFamily="34" charset="0"/>
              </a:endParaRPr>
            </a:p>
          </p:txBody>
        </p:sp>
        <p:sp>
          <p:nvSpPr>
            <p:cNvPr id="133" name="Cube 132">
              <a:extLst>
                <a:ext uri="{FF2B5EF4-FFF2-40B4-BE49-F238E27FC236}">
                  <a16:creationId xmlns:a16="http://schemas.microsoft.com/office/drawing/2014/main" id="{191D4C7F-5FB1-4B97-B1BD-A503707C1A60}"/>
                </a:ext>
              </a:extLst>
            </p:cNvPr>
            <p:cNvSpPr/>
            <p:nvPr/>
          </p:nvSpPr>
          <p:spPr bwMode="auto">
            <a:xfrm>
              <a:off x="754984" y="3080649"/>
              <a:ext cx="426480" cy="914401"/>
            </a:xfrm>
            <a:prstGeom prst="cube">
              <a:avLst>
                <a:gd name="adj" fmla="val 54371"/>
              </a:avLst>
            </a:prstGeom>
            <a:solidFill>
              <a:schemeClr val="accent4">
                <a:lumMod val="50000"/>
              </a:schemeClr>
            </a:solid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a:ln>
                  <a:noFill/>
                </a:ln>
                <a:solidFill>
                  <a:schemeClr val="tx1"/>
                </a:solidFill>
                <a:effectLst/>
                <a:latin typeface="Verdana" pitchFamily="34" charset="0"/>
              </a:endParaRPr>
            </a:p>
          </p:txBody>
        </p:sp>
      </p:grpSp>
      <p:grpSp>
        <p:nvGrpSpPr>
          <p:cNvPr id="134" name="Group 133">
            <a:extLst>
              <a:ext uri="{FF2B5EF4-FFF2-40B4-BE49-F238E27FC236}">
                <a16:creationId xmlns:a16="http://schemas.microsoft.com/office/drawing/2014/main" id="{46F9A675-1986-487D-B4AF-55D967D1D246}"/>
              </a:ext>
            </a:extLst>
          </p:cNvPr>
          <p:cNvGrpSpPr/>
          <p:nvPr/>
        </p:nvGrpSpPr>
        <p:grpSpPr>
          <a:xfrm>
            <a:off x="4851869" y="4596361"/>
            <a:ext cx="566676" cy="587518"/>
            <a:chOff x="145023" y="3080649"/>
            <a:chExt cx="1036441" cy="916547"/>
          </a:xfrm>
        </p:grpSpPr>
        <p:sp>
          <p:nvSpPr>
            <p:cNvPr id="135" name="Cube 134">
              <a:extLst>
                <a:ext uri="{FF2B5EF4-FFF2-40B4-BE49-F238E27FC236}">
                  <a16:creationId xmlns:a16="http://schemas.microsoft.com/office/drawing/2014/main" id="{7A7C0620-7773-40C9-8CB0-6841FC2A3CC3}"/>
                </a:ext>
              </a:extLst>
            </p:cNvPr>
            <p:cNvSpPr/>
            <p:nvPr/>
          </p:nvSpPr>
          <p:spPr bwMode="auto">
            <a:xfrm>
              <a:off x="145023" y="3082796"/>
              <a:ext cx="426480" cy="914400"/>
            </a:xfrm>
            <a:prstGeom prst="cube">
              <a:avLst>
                <a:gd name="adj" fmla="val 54371"/>
              </a:avLst>
            </a:prstGeom>
            <a:solidFill>
              <a:schemeClr val="accent2">
                <a:lumMod val="40000"/>
                <a:lumOff val="60000"/>
              </a:schemeClr>
            </a:solid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a:ln>
                  <a:noFill/>
                </a:ln>
                <a:solidFill>
                  <a:schemeClr val="tx1"/>
                </a:solidFill>
                <a:effectLst/>
                <a:latin typeface="Verdana" pitchFamily="34" charset="0"/>
              </a:endParaRPr>
            </a:p>
          </p:txBody>
        </p:sp>
        <p:sp>
          <p:nvSpPr>
            <p:cNvPr id="136" name="Cube 135">
              <a:extLst>
                <a:ext uri="{FF2B5EF4-FFF2-40B4-BE49-F238E27FC236}">
                  <a16:creationId xmlns:a16="http://schemas.microsoft.com/office/drawing/2014/main" id="{218D1773-898A-4706-87FB-F03D5E12446F}"/>
                </a:ext>
              </a:extLst>
            </p:cNvPr>
            <p:cNvSpPr/>
            <p:nvPr/>
          </p:nvSpPr>
          <p:spPr bwMode="auto">
            <a:xfrm>
              <a:off x="348940" y="3082796"/>
              <a:ext cx="426480" cy="914400"/>
            </a:xfrm>
            <a:prstGeom prst="cube">
              <a:avLst>
                <a:gd name="adj" fmla="val 54371"/>
              </a:avLst>
            </a:prstGeom>
            <a:solidFill>
              <a:srgbClr val="00B0F0"/>
            </a:solid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a:ln>
                  <a:noFill/>
                </a:ln>
                <a:solidFill>
                  <a:schemeClr val="tx1"/>
                </a:solidFill>
                <a:effectLst/>
                <a:latin typeface="Verdana" pitchFamily="34" charset="0"/>
              </a:endParaRPr>
            </a:p>
          </p:txBody>
        </p:sp>
        <p:sp>
          <p:nvSpPr>
            <p:cNvPr id="137" name="Cube 136">
              <a:extLst>
                <a:ext uri="{FF2B5EF4-FFF2-40B4-BE49-F238E27FC236}">
                  <a16:creationId xmlns:a16="http://schemas.microsoft.com/office/drawing/2014/main" id="{70C4EFEA-FC4B-4EE8-991C-3CB17CE221DF}"/>
                </a:ext>
              </a:extLst>
            </p:cNvPr>
            <p:cNvSpPr/>
            <p:nvPr/>
          </p:nvSpPr>
          <p:spPr bwMode="auto">
            <a:xfrm>
              <a:off x="552855" y="3082796"/>
              <a:ext cx="426480" cy="914400"/>
            </a:xfrm>
            <a:prstGeom prst="cube">
              <a:avLst>
                <a:gd name="adj" fmla="val 54371"/>
              </a:avLst>
            </a:prstGeom>
            <a:solidFill>
              <a:srgbClr val="0070C0"/>
            </a:solid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a:ln>
                  <a:noFill/>
                </a:ln>
                <a:solidFill>
                  <a:schemeClr val="tx1"/>
                </a:solidFill>
                <a:effectLst/>
                <a:latin typeface="Verdana" pitchFamily="34" charset="0"/>
              </a:endParaRPr>
            </a:p>
          </p:txBody>
        </p:sp>
        <p:sp>
          <p:nvSpPr>
            <p:cNvPr id="138" name="Cube 137">
              <a:extLst>
                <a:ext uri="{FF2B5EF4-FFF2-40B4-BE49-F238E27FC236}">
                  <a16:creationId xmlns:a16="http://schemas.microsoft.com/office/drawing/2014/main" id="{D44AD6B9-5CF5-459F-AD8C-EAA9D60EAB97}"/>
                </a:ext>
              </a:extLst>
            </p:cNvPr>
            <p:cNvSpPr/>
            <p:nvPr/>
          </p:nvSpPr>
          <p:spPr bwMode="auto">
            <a:xfrm>
              <a:off x="754984" y="3080649"/>
              <a:ext cx="426480" cy="914401"/>
            </a:xfrm>
            <a:prstGeom prst="cube">
              <a:avLst>
                <a:gd name="adj" fmla="val 54371"/>
              </a:avLst>
            </a:prstGeom>
            <a:solidFill>
              <a:schemeClr val="tx2">
                <a:lumMod val="75000"/>
              </a:schemeClr>
            </a:solid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a:ln>
                  <a:noFill/>
                </a:ln>
                <a:solidFill>
                  <a:schemeClr val="tx1"/>
                </a:solidFill>
                <a:effectLst/>
                <a:latin typeface="Verdana" pitchFamily="34" charset="0"/>
              </a:endParaRPr>
            </a:p>
          </p:txBody>
        </p:sp>
      </p:grpSp>
      <p:grpSp>
        <p:nvGrpSpPr>
          <p:cNvPr id="139" name="Group 138">
            <a:extLst>
              <a:ext uri="{FF2B5EF4-FFF2-40B4-BE49-F238E27FC236}">
                <a16:creationId xmlns:a16="http://schemas.microsoft.com/office/drawing/2014/main" id="{6D5E81F4-C0FB-478C-A876-E302C153BA04}"/>
              </a:ext>
            </a:extLst>
          </p:cNvPr>
          <p:cNvGrpSpPr/>
          <p:nvPr/>
        </p:nvGrpSpPr>
        <p:grpSpPr>
          <a:xfrm>
            <a:off x="9928001" y="4590786"/>
            <a:ext cx="566676" cy="587518"/>
            <a:chOff x="145023" y="3080649"/>
            <a:chExt cx="1036441" cy="916547"/>
          </a:xfrm>
        </p:grpSpPr>
        <p:sp>
          <p:nvSpPr>
            <p:cNvPr id="140" name="Cube 139">
              <a:extLst>
                <a:ext uri="{FF2B5EF4-FFF2-40B4-BE49-F238E27FC236}">
                  <a16:creationId xmlns:a16="http://schemas.microsoft.com/office/drawing/2014/main" id="{09AB2ED7-25AE-46C6-882F-9023BB3036D2}"/>
                </a:ext>
              </a:extLst>
            </p:cNvPr>
            <p:cNvSpPr/>
            <p:nvPr/>
          </p:nvSpPr>
          <p:spPr bwMode="auto">
            <a:xfrm>
              <a:off x="145023" y="3082796"/>
              <a:ext cx="426480" cy="914400"/>
            </a:xfrm>
            <a:prstGeom prst="cube">
              <a:avLst>
                <a:gd name="adj" fmla="val 54371"/>
              </a:avLst>
            </a:prstGeom>
            <a:solidFill>
              <a:schemeClr val="accent2">
                <a:lumMod val="40000"/>
                <a:lumOff val="60000"/>
              </a:schemeClr>
            </a:solid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a:ln>
                  <a:noFill/>
                </a:ln>
                <a:solidFill>
                  <a:schemeClr val="tx1"/>
                </a:solidFill>
                <a:effectLst/>
                <a:latin typeface="Verdana" pitchFamily="34" charset="0"/>
              </a:endParaRPr>
            </a:p>
          </p:txBody>
        </p:sp>
        <p:sp>
          <p:nvSpPr>
            <p:cNvPr id="141" name="Cube 140">
              <a:extLst>
                <a:ext uri="{FF2B5EF4-FFF2-40B4-BE49-F238E27FC236}">
                  <a16:creationId xmlns:a16="http://schemas.microsoft.com/office/drawing/2014/main" id="{58DF0FB5-DD88-48CB-A14A-80FAA41C395B}"/>
                </a:ext>
              </a:extLst>
            </p:cNvPr>
            <p:cNvSpPr/>
            <p:nvPr/>
          </p:nvSpPr>
          <p:spPr bwMode="auto">
            <a:xfrm>
              <a:off x="348940" y="3082796"/>
              <a:ext cx="426480" cy="914400"/>
            </a:xfrm>
            <a:prstGeom prst="cube">
              <a:avLst>
                <a:gd name="adj" fmla="val 54371"/>
              </a:avLst>
            </a:prstGeom>
            <a:solidFill>
              <a:srgbClr val="00B0F0"/>
            </a:solid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a:ln>
                  <a:noFill/>
                </a:ln>
                <a:solidFill>
                  <a:schemeClr val="tx1"/>
                </a:solidFill>
                <a:effectLst/>
                <a:latin typeface="Verdana" pitchFamily="34" charset="0"/>
              </a:endParaRPr>
            </a:p>
          </p:txBody>
        </p:sp>
        <p:sp>
          <p:nvSpPr>
            <p:cNvPr id="142" name="Cube 141">
              <a:extLst>
                <a:ext uri="{FF2B5EF4-FFF2-40B4-BE49-F238E27FC236}">
                  <a16:creationId xmlns:a16="http://schemas.microsoft.com/office/drawing/2014/main" id="{D3AC5EF5-AE79-4823-91A3-22010F42A3C1}"/>
                </a:ext>
              </a:extLst>
            </p:cNvPr>
            <p:cNvSpPr/>
            <p:nvPr/>
          </p:nvSpPr>
          <p:spPr bwMode="auto">
            <a:xfrm>
              <a:off x="552855" y="3082796"/>
              <a:ext cx="426480" cy="914400"/>
            </a:xfrm>
            <a:prstGeom prst="cube">
              <a:avLst>
                <a:gd name="adj" fmla="val 54371"/>
              </a:avLst>
            </a:prstGeom>
            <a:solidFill>
              <a:srgbClr val="0070C0"/>
            </a:solid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a:ln>
                  <a:noFill/>
                </a:ln>
                <a:solidFill>
                  <a:schemeClr val="tx1"/>
                </a:solidFill>
                <a:effectLst/>
                <a:latin typeface="Verdana" pitchFamily="34" charset="0"/>
              </a:endParaRPr>
            </a:p>
          </p:txBody>
        </p:sp>
        <p:sp>
          <p:nvSpPr>
            <p:cNvPr id="143" name="Cube 142">
              <a:extLst>
                <a:ext uri="{FF2B5EF4-FFF2-40B4-BE49-F238E27FC236}">
                  <a16:creationId xmlns:a16="http://schemas.microsoft.com/office/drawing/2014/main" id="{94CE2B6F-A1B1-41CA-8B25-22DA476E8DF5}"/>
                </a:ext>
              </a:extLst>
            </p:cNvPr>
            <p:cNvSpPr/>
            <p:nvPr/>
          </p:nvSpPr>
          <p:spPr bwMode="auto">
            <a:xfrm>
              <a:off x="754984" y="3080649"/>
              <a:ext cx="426480" cy="914401"/>
            </a:xfrm>
            <a:prstGeom prst="cube">
              <a:avLst>
                <a:gd name="adj" fmla="val 54371"/>
              </a:avLst>
            </a:prstGeom>
            <a:solidFill>
              <a:schemeClr val="tx2">
                <a:lumMod val="75000"/>
              </a:schemeClr>
            </a:solid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a:ln>
                  <a:noFill/>
                </a:ln>
                <a:solidFill>
                  <a:schemeClr val="tx1"/>
                </a:solidFill>
                <a:effectLst/>
                <a:latin typeface="Verdana" pitchFamily="34" charset="0"/>
              </a:endParaRPr>
            </a:p>
          </p:txBody>
        </p:sp>
      </p:grpSp>
      <p:sp>
        <p:nvSpPr>
          <p:cNvPr id="144" name="Arrow: Right 143">
            <a:extLst>
              <a:ext uri="{FF2B5EF4-FFF2-40B4-BE49-F238E27FC236}">
                <a16:creationId xmlns:a16="http://schemas.microsoft.com/office/drawing/2014/main" id="{10DE02B1-B756-45DE-8EBB-5AB93DD8E740}"/>
              </a:ext>
            </a:extLst>
          </p:cNvPr>
          <p:cNvSpPr/>
          <p:nvPr/>
        </p:nvSpPr>
        <p:spPr bwMode="auto">
          <a:xfrm>
            <a:off x="7285037" y="4868230"/>
            <a:ext cx="914400" cy="159618"/>
          </a:xfrm>
          <a:prstGeom prst="rightArrow">
            <a:avLst/>
          </a:prstGeom>
          <a:solidFill>
            <a:schemeClr val="tx1">
              <a:lumMod val="50000"/>
              <a:lumOff val="50000"/>
            </a:schemeClr>
          </a:solidFill>
          <a:ln w="9525" cap="flat" cmpd="sng" algn="ctr">
            <a:noFill/>
            <a:prstDash val="solid"/>
            <a:round/>
            <a:headEnd type="none" w="med" len="med"/>
            <a:tailEnd type="none" w="med" len="med"/>
          </a:ln>
          <a:effectLst>
            <a:outerShdw dist="35921" dir="2700000" algn="ctr" rotWithShape="0">
              <a:srgbClr val="AFAFAF"/>
            </a:outerShdw>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a:ln>
                <a:noFill/>
              </a:ln>
              <a:solidFill>
                <a:schemeClr val="tx1"/>
              </a:solidFill>
              <a:effectLst/>
              <a:latin typeface="Verdana" pitchFamily="34" charset="0"/>
            </a:endParaRPr>
          </a:p>
        </p:txBody>
      </p:sp>
      <p:sp>
        <p:nvSpPr>
          <p:cNvPr id="145" name="Arrow: Right 144">
            <a:extLst>
              <a:ext uri="{FF2B5EF4-FFF2-40B4-BE49-F238E27FC236}">
                <a16:creationId xmlns:a16="http://schemas.microsoft.com/office/drawing/2014/main" id="{ECC9CDC7-9F03-4A27-9B16-1C66DA70954A}"/>
              </a:ext>
            </a:extLst>
          </p:cNvPr>
          <p:cNvSpPr/>
          <p:nvPr/>
        </p:nvSpPr>
        <p:spPr bwMode="auto">
          <a:xfrm>
            <a:off x="7285037" y="2440497"/>
            <a:ext cx="914400" cy="159618"/>
          </a:xfrm>
          <a:prstGeom prst="rightArrow">
            <a:avLst/>
          </a:prstGeom>
          <a:solidFill>
            <a:schemeClr val="tx1">
              <a:lumMod val="50000"/>
              <a:lumOff val="50000"/>
            </a:schemeClr>
          </a:solidFill>
          <a:ln w="9525" cap="flat" cmpd="sng" algn="ctr">
            <a:noFill/>
            <a:prstDash val="solid"/>
            <a:round/>
            <a:headEnd type="none" w="med" len="med"/>
            <a:tailEnd type="none" w="med" len="med"/>
          </a:ln>
          <a:effectLst>
            <a:outerShdw dist="35921" dir="2700000" algn="ctr" rotWithShape="0">
              <a:srgbClr val="AFAFAF"/>
            </a:outerShdw>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a:ln>
                <a:noFill/>
              </a:ln>
              <a:solidFill>
                <a:schemeClr val="tx1"/>
              </a:solidFill>
              <a:effectLst/>
              <a:latin typeface="Verdana" pitchFamily="34" charset="0"/>
            </a:endParaRPr>
          </a:p>
        </p:txBody>
      </p:sp>
      <p:sp>
        <p:nvSpPr>
          <p:cNvPr id="235" name="TextBox 234">
            <a:extLst>
              <a:ext uri="{FF2B5EF4-FFF2-40B4-BE49-F238E27FC236}">
                <a16:creationId xmlns:a16="http://schemas.microsoft.com/office/drawing/2014/main" id="{431050F1-DEDE-41CF-83A0-9DFE685A1EE9}"/>
              </a:ext>
            </a:extLst>
          </p:cNvPr>
          <p:cNvSpPr txBox="1"/>
          <p:nvPr/>
        </p:nvSpPr>
        <p:spPr>
          <a:xfrm>
            <a:off x="10670872" y="3426453"/>
            <a:ext cx="822666" cy="307777"/>
          </a:xfrm>
          <a:prstGeom prst="rect">
            <a:avLst/>
          </a:prstGeom>
          <a:noFill/>
        </p:spPr>
        <p:txBody>
          <a:bodyPr wrap="square" rtlCol="0">
            <a:spAutoFit/>
          </a:bodyPr>
          <a:lstStyle/>
          <a:p>
            <a:r>
              <a:rPr lang="en-US" sz="1400" dirty="0">
                <a:latin typeface="Segoe UI Light" panose="020B0502040204020203" pitchFamily="34" charset="0"/>
                <a:cs typeface="Segoe UI Light" panose="020B0502040204020203" pitchFamily="34" charset="0"/>
              </a:rPr>
              <a:t>Concat</a:t>
            </a:r>
          </a:p>
        </p:txBody>
      </p:sp>
      <p:sp>
        <p:nvSpPr>
          <p:cNvPr id="162" name="TextBox 161">
            <a:extLst>
              <a:ext uri="{FF2B5EF4-FFF2-40B4-BE49-F238E27FC236}">
                <a16:creationId xmlns:a16="http://schemas.microsoft.com/office/drawing/2014/main" id="{9DA01EE6-53CA-4911-AC44-1DF91A547617}"/>
              </a:ext>
            </a:extLst>
          </p:cNvPr>
          <p:cNvSpPr txBox="1"/>
          <p:nvPr/>
        </p:nvSpPr>
        <p:spPr>
          <a:xfrm>
            <a:off x="2932606" y="3415311"/>
            <a:ext cx="822666" cy="307777"/>
          </a:xfrm>
          <a:prstGeom prst="rect">
            <a:avLst/>
          </a:prstGeom>
          <a:noFill/>
        </p:spPr>
        <p:txBody>
          <a:bodyPr wrap="square" rtlCol="0">
            <a:spAutoFit/>
          </a:bodyPr>
          <a:lstStyle/>
          <a:p>
            <a:r>
              <a:rPr lang="en-US" sz="1400" dirty="0">
                <a:latin typeface="Segoe UI Light" panose="020B0502040204020203" pitchFamily="34" charset="0"/>
                <a:cs typeface="Segoe UI Light" panose="020B0502040204020203" pitchFamily="34" charset="0"/>
              </a:rPr>
              <a:t>Concat</a:t>
            </a:r>
          </a:p>
        </p:txBody>
      </p:sp>
      <p:sp>
        <p:nvSpPr>
          <p:cNvPr id="2" name="Slide Number Placeholder 1">
            <a:extLst>
              <a:ext uri="{FF2B5EF4-FFF2-40B4-BE49-F238E27FC236}">
                <a16:creationId xmlns:a16="http://schemas.microsoft.com/office/drawing/2014/main" id="{8E23CEC8-F7A4-445E-9D2E-2774B51037DC}"/>
              </a:ext>
            </a:extLst>
          </p:cNvPr>
          <p:cNvSpPr>
            <a:spLocks noGrp="1"/>
          </p:cNvSpPr>
          <p:nvPr>
            <p:ph type="sldNum" sz="quarter" idx="4"/>
          </p:nvPr>
        </p:nvSpPr>
        <p:spPr/>
        <p:txBody>
          <a:bodyPr/>
          <a:lstStyle/>
          <a:p>
            <a:pPr algn="ctr"/>
            <a:fld id="{1BA29183-7CD2-4C0C-A7F1-D2FD10734D96}" type="slidenum">
              <a:rPr lang="en-US" smtClean="0"/>
              <a:pPr algn="ctr"/>
              <a:t>91</a:t>
            </a:fld>
            <a:endParaRPr lang="en-US" dirty="0"/>
          </a:p>
        </p:txBody>
      </p:sp>
    </p:spTree>
    <p:extLst>
      <p:ext uri="{BB962C8B-B14F-4D97-AF65-F5344CB8AC3E}">
        <p14:creationId xmlns:p14="http://schemas.microsoft.com/office/powerpoint/2010/main" val="524457069"/>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457199" y="296862"/>
            <a:ext cx="11522075" cy="794064"/>
          </a:xfrm>
          <a:prstGeom prst="rect">
            <a:avLst/>
          </a:prstGeom>
          <a:noFill/>
        </p:spPr>
        <p:txBody>
          <a:bodyPr wrap="square" lIns="182880" tIns="146304" rIns="182880" bIns="146304" rtlCol="0">
            <a:spAutoFit/>
          </a:bodyPr>
          <a:lstStyle/>
          <a:p>
            <a:pPr algn="ctr">
              <a:lnSpc>
                <a:spcPct val="90000"/>
              </a:lnSpc>
              <a:spcAft>
                <a:spcPts val="600"/>
              </a:spcAft>
            </a:pPr>
            <a:r>
              <a:rPr lang="en-US" altLang="zh-CN" sz="3600" dirty="0">
                <a:gradFill>
                  <a:gsLst>
                    <a:gs pos="2917">
                      <a:schemeClr val="tx1"/>
                    </a:gs>
                    <a:gs pos="30000">
                      <a:schemeClr val="tx1"/>
                    </a:gs>
                  </a:gsLst>
                  <a:lin ang="5400000" scaled="0"/>
                </a:gradFill>
              </a:rPr>
              <a:t>Multiple s</a:t>
            </a:r>
            <a:r>
              <a:rPr lang="en-US" sz="3600" dirty="0">
                <a:gradFill>
                  <a:gsLst>
                    <a:gs pos="2917">
                      <a:schemeClr val="tx1"/>
                    </a:gs>
                    <a:gs pos="30000">
                      <a:schemeClr val="tx1"/>
                    </a:gs>
                  </a:gsLst>
                  <a:lin ang="5400000" scaled="0"/>
                </a:gradFill>
              </a:rPr>
              <a:t>tructured sparse matrix composition</a:t>
            </a:r>
            <a:endParaRPr lang="en-US" sz="4000" dirty="0">
              <a:gradFill>
                <a:gsLst>
                  <a:gs pos="2917">
                    <a:schemeClr val="tx1"/>
                  </a:gs>
                  <a:gs pos="30000">
                    <a:schemeClr val="tx1"/>
                  </a:gs>
                </a:gsLst>
                <a:lin ang="5400000" scaled="0"/>
              </a:gradFill>
            </a:endParaRPr>
          </a:p>
        </p:txBody>
      </p:sp>
      <p:sp>
        <p:nvSpPr>
          <p:cNvPr id="34" name="Arrow: Right 33">
            <a:extLst>
              <a:ext uri="{FF2B5EF4-FFF2-40B4-BE49-F238E27FC236}">
                <a16:creationId xmlns:a16="http://schemas.microsoft.com/office/drawing/2014/main" id="{FF2D2982-820F-4977-AD43-0218F748F412}"/>
              </a:ext>
            </a:extLst>
          </p:cNvPr>
          <p:cNvSpPr/>
          <p:nvPr/>
        </p:nvSpPr>
        <p:spPr bwMode="auto">
          <a:xfrm>
            <a:off x="1251961" y="3637047"/>
            <a:ext cx="248999" cy="159618"/>
          </a:xfrm>
          <a:prstGeom prst="rightArrow">
            <a:avLst/>
          </a:prstGeom>
          <a:solidFill>
            <a:schemeClr val="tx1">
              <a:lumMod val="50000"/>
              <a:lumOff val="50000"/>
            </a:schemeClr>
          </a:solidFill>
          <a:ln w="9525" cap="flat" cmpd="sng" algn="ctr">
            <a:noFill/>
            <a:prstDash val="solid"/>
            <a:round/>
            <a:headEnd type="none" w="med" len="med"/>
            <a:tailEnd type="none" w="med" len="med"/>
          </a:ln>
          <a:effectLst>
            <a:outerShdw dist="35921" dir="2700000" algn="ctr" rotWithShape="0">
              <a:srgbClr val="AFAFAF"/>
            </a:outerShdw>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a:ln>
                <a:noFill/>
              </a:ln>
              <a:solidFill>
                <a:schemeClr val="tx1"/>
              </a:solidFill>
              <a:effectLst/>
              <a:latin typeface="Verdana" pitchFamily="34" charset="0"/>
            </a:endParaRPr>
          </a:p>
        </p:txBody>
      </p:sp>
      <p:sp>
        <p:nvSpPr>
          <p:cNvPr id="36" name="TextBox 35">
            <a:extLst>
              <a:ext uri="{FF2B5EF4-FFF2-40B4-BE49-F238E27FC236}">
                <a16:creationId xmlns:a16="http://schemas.microsoft.com/office/drawing/2014/main" id="{BD74115D-7377-4E8F-9C0C-823B8E4C4D5E}"/>
              </a:ext>
            </a:extLst>
          </p:cNvPr>
          <p:cNvSpPr txBox="1"/>
          <p:nvPr/>
        </p:nvSpPr>
        <p:spPr>
          <a:xfrm>
            <a:off x="1168699" y="3415311"/>
            <a:ext cx="553738" cy="307777"/>
          </a:xfrm>
          <a:prstGeom prst="rect">
            <a:avLst/>
          </a:prstGeom>
          <a:noFill/>
        </p:spPr>
        <p:txBody>
          <a:bodyPr wrap="square" rtlCol="0">
            <a:spAutoFit/>
          </a:bodyPr>
          <a:lstStyle/>
          <a:p>
            <a:r>
              <a:rPr lang="en-US" sz="1400" dirty="0">
                <a:latin typeface="Segoe UI Light" panose="020B0502040204020203" pitchFamily="34" charset="0"/>
                <a:cs typeface="Segoe UI Light" panose="020B0502040204020203" pitchFamily="34" charset="0"/>
              </a:rPr>
              <a:t>Split</a:t>
            </a:r>
          </a:p>
        </p:txBody>
      </p:sp>
      <p:sp>
        <p:nvSpPr>
          <p:cNvPr id="150" name="TextBox 149">
            <a:extLst>
              <a:ext uri="{FF2B5EF4-FFF2-40B4-BE49-F238E27FC236}">
                <a16:creationId xmlns:a16="http://schemas.microsoft.com/office/drawing/2014/main" id="{9A4EEEC3-E3B0-433F-A971-39E2E25950AF}"/>
              </a:ext>
            </a:extLst>
          </p:cNvPr>
          <p:cNvSpPr txBox="1"/>
          <p:nvPr/>
        </p:nvSpPr>
        <p:spPr>
          <a:xfrm>
            <a:off x="2031944" y="1973262"/>
            <a:ext cx="688216" cy="307777"/>
          </a:xfrm>
          <a:prstGeom prst="rect">
            <a:avLst/>
          </a:prstGeom>
          <a:noFill/>
        </p:spPr>
        <p:txBody>
          <a:bodyPr wrap="square" rtlCol="0">
            <a:spAutoFit/>
          </a:bodyPr>
          <a:lstStyle/>
          <a:p>
            <a:r>
              <a:rPr lang="en-US" sz="1400" dirty="0">
                <a:latin typeface="Segoe UI Light" panose="020B0502040204020203" pitchFamily="34" charset="0"/>
                <a:cs typeface="Segoe UI Light" panose="020B0502040204020203" pitchFamily="34" charset="0"/>
              </a:rPr>
              <a:t>Conv.</a:t>
            </a:r>
          </a:p>
        </p:txBody>
      </p:sp>
      <p:sp>
        <p:nvSpPr>
          <p:cNvPr id="152" name="TextBox 151">
            <a:extLst>
              <a:ext uri="{FF2B5EF4-FFF2-40B4-BE49-F238E27FC236}">
                <a16:creationId xmlns:a16="http://schemas.microsoft.com/office/drawing/2014/main" id="{47720062-6C5F-4F21-80A0-9D9C6DD0DA1C}"/>
              </a:ext>
            </a:extLst>
          </p:cNvPr>
          <p:cNvSpPr txBox="1"/>
          <p:nvPr/>
        </p:nvSpPr>
        <p:spPr>
          <a:xfrm>
            <a:off x="2034360" y="2884247"/>
            <a:ext cx="688216" cy="307777"/>
          </a:xfrm>
          <a:prstGeom prst="rect">
            <a:avLst/>
          </a:prstGeom>
          <a:noFill/>
        </p:spPr>
        <p:txBody>
          <a:bodyPr wrap="square" rtlCol="0">
            <a:spAutoFit/>
          </a:bodyPr>
          <a:lstStyle/>
          <a:p>
            <a:r>
              <a:rPr lang="en-US" sz="1400" dirty="0">
                <a:latin typeface="Segoe UI Light" panose="020B0502040204020203" pitchFamily="34" charset="0"/>
                <a:cs typeface="Segoe UI Light" panose="020B0502040204020203" pitchFamily="34" charset="0"/>
              </a:rPr>
              <a:t>Conv.</a:t>
            </a:r>
          </a:p>
        </p:txBody>
      </p:sp>
      <p:sp>
        <p:nvSpPr>
          <p:cNvPr id="154" name="TextBox 153">
            <a:extLst>
              <a:ext uri="{FF2B5EF4-FFF2-40B4-BE49-F238E27FC236}">
                <a16:creationId xmlns:a16="http://schemas.microsoft.com/office/drawing/2014/main" id="{EFC64284-1CFA-4C13-9E41-6FF8864C4AB4}"/>
              </a:ext>
            </a:extLst>
          </p:cNvPr>
          <p:cNvSpPr txBox="1"/>
          <p:nvPr/>
        </p:nvSpPr>
        <p:spPr>
          <a:xfrm>
            <a:off x="2031944" y="3879651"/>
            <a:ext cx="688216" cy="307777"/>
          </a:xfrm>
          <a:prstGeom prst="rect">
            <a:avLst/>
          </a:prstGeom>
          <a:noFill/>
        </p:spPr>
        <p:txBody>
          <a:bodyPr wrap="square" rtlCol="0">
            <a:spAutoFit/>
          </a:bodyPr>
          <a:lstStyle/>
          <a:p>
            <a:r>
              <a:rPr lang="en-US" sz="1400" dirty="0">
                <a:latin typeface="Segoe UI Light" panose="020B0502040204020203" pitchFamily="34" charset="0"/>
                <a:cs typeface="Segoe UI Light" panose="020B0502040204020203" pitchFamily="34" charset="0"/>
              </a:rPr>
              <a:t>Conv.</a:t>
            </a:r>
          </a:p>
        </p:txBody>
      </p:sp>
      <p:sp>
        <p:nvSpPr>
          <p:cNvPr id="156" name="TextBox 155">
            <a:extLst>
              <a:ext uri="{FF2B5EF4-FFF2-40B4-BE49-F238E27FC236}">
                <a16:creationId xmlns:a16="http://schemas.microsoft.com/office/drawing/2014/main" id="{F0F255B0-A1C6-43DE-A126-D42B193F25D8}"/>
              </a:ext>
            </a:extLst>
          </p:cNvPr>
          <p:cNvSpPr txBox="1"/>
          <p:nvPr/>
        </p:nvSpPr>
        <p:spPr>
          <a:xfrm>
            <a:off x="2031944" y="4945062"/>
            <a:ext cx="688216" cy="307777"/>
          </a:xfrm>
          <a:prstGeom prst="rect">
            <a:avLst/>
          </a:prstGeom>
          <a:noFill/>
        </p:spPr>
        <p:txBody>
          <a:bodyPr wrap="square" rtlCol="0">
            <a:spAutoFit/>
          </a:bodyPr>
          <a:lstStyle/>
          <a:p>
            <a:r>
              <a:rPr lang="en-US" sz="1400" dirty="0">
                <a:latin typeface="Segoe UI Light" panose="020B0502040204020203" pitchFamily="34" charset="0"/>
                <a:cs typeface="Segoe UI Light" panose="020B0502040204020203" pitchFamily="34" charset="0"/>
              </a:rPr>
              <a:t>Conv.</a:t>
            </a:r>
          </a:p>
        </p:txBody>
      </p:sp>
      <p:grpSp>
        <p:nvGrpSpPr>
          <p:cNvPr id="3" name="Group 2">
            <a:extLst>
              <a:ext uri="{FF2B5EF4-FFF2-40B4-BE49-F238E27FC236}">
                <a16:creationId xmlns:a16="http://schemas.microsoft.com/office/drawing/2014/main" id="{226DDD0A-4C0A-4DEC-8CBA-F31149914861}"/>
              </a:ext>
            </a:extLst>
          </p:cNvPr>
          <p:cNvGrpSpPr/>
          <p:nvPr/>
        </p:nvGrpSpPr>
        <p:grpSpPr>
          <a:xfrm>
            <a:off x="1741519" y="1887750"/>
            <a:ext cx="321372" cy="564241"/>
            <a:chOff x="1759943" y="775630"/>
            <a:chExt cx="495894" cy="825246"/>
          </a:xfrm>
        </p:grpSpPr>
        <p:sp>
          <p:nvSpPr>
            <p:cNvPr id="77" name="Cube 76">
              <a:extLst>
                <a:ext uri="{FF2B5EF4-FFF2-40B4-BE49-F238E27FC236}">
                  <a16:creationId xmlns:a16="http://schemas.microsoft.com/office/drawing/2014/main" id="{39211AD1-8BA2-4F00-84C9-7260C1BE7BED}"/>
                </a:ext>
              </a:extLst>
            </p:cNvPr>
            <p:cNvSpPr/>
            <p:nvPr/>
          </p:nvSpPr>
          <p:spPr bwMode="auto">
            <a:xfrm>
              <a:off x="1759943" y="775630"/>
              <a:ext cx="343494" cy="825246"/>
            </a:xfrm>
            <a:prstGeom prst="cube">
              <a:avLst>
                <a:gd name="adj" fmla="val 54371"/>
              </a:avLst>
            </a:prstGeom>
            <a:solidFill>
              <a:schemeClr val="accent4">
                <a:lumMod val="40000"/>
                <a:lumOff val="60000"/>
              </a:schemeClr>
            </a:solid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a:ln>
                  <a:noFill/>
                </a:ln>
                <a:solidFill>
                  <a:schemeClr val="tx1"/>
                </a:solidFill>
                <a:effectLst/>
                <a:latin typeface="Verdana" pitchFamily="34" charset="0"/>
              </a:endParaRPr>
            </a:p>
          </p:txBody>
        </p:sp>
        <p:sp>
          <p:nvSpPr>
            <p:cNvPr id="78" name="Cube 77">
              <a:extLst>
                <a:ext uri="{FF2B5EF4-FFF2-40B4-BE49-F238E27FC236}">
                  <a16:creationId xmlns:a16="http://schemas.microsoft.com/office/drawing/2014/main" id="{3539C867-785F-4949-A6EA-1643F4C19223}"/>
                </a:ext>
              </a:extLst>
            </p:cNvPr>
            <p:cNvSpPr/>
            <p:nvPr/>
          </p:nvSpPr>
          <p:spPr bwMode="auto">
            <a:xfrm>
              <a:off x="1912343" y="775630"/>
              <a:ext cx="343494" cy="825246"/>
            </a:xfrm>
            <a:prstGeom prst="cube">
              <a:avLst>
                <a:gd name="adj" fmla="val 54371"/>
              </a:avLst>
            </a:prstGeom>
            <a:solidFill>
              <a:schemeClr val="accent2">
                <a:lumMod val="40000"/>
                <a:lumOff val="60000"/>
              </a:schemeClr>
            </a:solid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a:ln>
                  <a:noFill/>
                </a:ln>
                <a:solidFill>
                  <a:schemeClr val="tx1"/>
                </a:solidFill>
                <a:effectLst/>
                <a:latin typeface="Verdana" pitchFamily="34" charset="0"/>
              </a:endParaRPr>
            </a:p>
          </p:txBody>
        </p:sp>
      </p:grpSp>
      <p:grpSp>
        <p:nvGrpSpPr>
          <p:cNvPr id="184" name="Group 183">
            <a:extLst>
              <a:ext uri="{FF2B5EF4-FFF2-40B4-BE49-F238E27FC236}">
                <a16:creationId xmlns:a16="http://schemas.microsoft.com/office/drawing/2014/main" id="{9CCCFC04-6BC9-42F4-B4EC-0EC6DD51EC78}"/>
              </a:ext>
            </a:extLst>
          </p:cNvPr>
          <p:cNvGrpSpPr/>
          <p:nvPr/>
        </p:nvGrpSpPr>
        <p:grpSpPr>
          <a:xfrm>
            <a:off x="1735722" y="2836002"/>
            <a:ext cx="321372" cy="564241"/>
            <a:chOff x="1759943" y="775630"/>
            <a:chExt cx="495894" cy="825246"/>
          </a:xfrm>
        </p:grpSpPr>
        <p:sp>
          <p:nvSpPr>
            <p:cNvPr id="185" name="Cube 184">
              <a:extLst>
                <a:ext uri="{FF2B5EF4-FFF2-40B4-BE49-F238E27FC236}">
                  <a16:creationId xmlns:a16="http://schemas.microsoft.com/office/drawing/2014/main" id="{C97C7C5A-D7FC-45FC-97CF-5E77CE7AB56D}"/>
                </a:ext>
              </a:extLst>
            </p:cNvPr>
            <p:cNvSpPr/>
            <p:nvPr/>
          </p:nvSpPr>
          <p:spPr bwMode="auto">
            <a:xfrm>
              <a:off x="1759943" y="775630"/>
              <a:ext cx="343494" cy="825246"/>
            </a:xfrm>
            <a:prstGeom prst="cube">
              <a:avLst>
                <a:gd name="adj" fmla="val 54371"/>
              </a:avLst>
            </a:prstGeom>
            <a:solidFill>
              <a:srgbClr val="92D050"/>
            </a:solid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a:ln>
                  <a:noFill/>
                </a:ln>
                <a:solidFill>
                  <a:schemeClr val="tx1"/>
                </a:solidFill>
                <a:effectLst/>
                <a:latin typeface="Verdana" pitchFamily="34" charset="0"/>
              </a:endParaRPr>
            </a:p>
          </p:txBody>
        </p:sp>
        <p:sp>
          <p:nvSpPr>
            <p:cNvPr id="186" name="Cube 185">
              <a:extLst>
                <a:ext uri="{FF2B5EF4-FFF2-40B4-BE49-F238E27FC236}">
                  <a16:creationId xmlns:a16="http://schemas.microsoft.com/office/drawing/2014/main" id="{C3A32F56-49CE-4AD1-B4B9-AD2A2F26B464}"/>
                </a:ext>
              </a:extLst>
            </p:cNvPr>
            <p:cNvSpPr/>
            <p:nvPr/>
          </p:nvSpPr>
          <p:spPr bwMode="auto">
            <a:xfrm>
              <a:off x="1912343" y="775630"/>
              <a:ext cx="343494" cy="825246"/>
            </a:xfrm>
            <a:prstGeom prst="cube">
              <a:avLst>
                <a:gd name="adj" fmla="val 54371"/>
              </a:avLst>
            </a:prstGeom>
            <a:solidFill>
              <a:srgbClr val="00B0F0"/>
            </a:solid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a:ln>
                  <a:noFill/>
                </a:ln>
                <a:solidFill>
                  <a:schemeClr val="tx1"/>
                </a:solidFill>
                <a:effectLst/>
                <a:latin typeface="Verdana" pitchFamily="34" charset="0"/>
              </a:endParaRPr>
            </a:p>
          </p:txBody>
        </p:sp>
      </p:grpSp>
      <p:grpSp>
        <p:nvGrpSpPr>
          <p:cNvPr id="187" name="Group 186">
            <a:extLst>
              <a:ext uri="{FF2B5EF4-FFF2-40B4-BE49-F238E27FC236}">
                <a16:creationId xmlns:a16="http://schemas.microsoft.com/office/drawing/2014/main" id="{DEE18C49-327B-4330-A082-23FFDCA75D53}"/>
              </a:ext>
            </a:extLst>
          </p:cNvPr>
          <p:cNvGrpSpPr/>
          <p:nvPr/>
        </p:nvGrpSpPr>
        <p:grpSpPr>
          <a:xfrm>
            <a:off x="1736888" y="3830377"/>
            <a:ext cx="321372" cy="564241"/>
            <a:chOff x="1759943" y="775630"/>
            <a:chExt cx="495894" cy="825246"/>
          </a:xfrm>
        </p:grpSpPr>
        <p:sp>
          <p:nvSpPr>
            <p:cNvPr id="188" name="Cube 187">
              <a:extLst>
                <a:ext uri="{FF2B5EF4-FFF2-40B4-BE49-F238E27FC236}">
                  <a16:creationId xmlns:a16="http://schemas.microsoft.com/office/drawing/2014/main" id="{DC8AC890-7242-4972-9909-68D0FCE09CED}"/>
                </a:ext>
              </a:extLst>
            </p:cNvPr>
            <p:cNvSpPr/>
            <p:nvPr/>
          </p:nvSpPr>
          <p:spPr bwMode="auto">
            <a:xfrm>
              <a:off x="1759943" y="775630"/>
              <a:ext cx="343494" cy="825246"/>
            </a:xfrm>
            <a:prstGeom prst="cube">
              <a:avLst>
                <a:gd name="adj" fmla="val 54371"/>
              </a:avLst>
            </a:prstGeom>
            <a:solidFill>
              <a:srgbClr val="00B050"/>
            </a:solid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a:ln>
                  <a:noFill/>
                </a:ln>
                <a:solidFill>
                  <a:schemeClr val="tx1"/>
                </a:solidFill>
                <a:effectLst/>
                <a:latin typeface="Verdana" pitchFamily="34" charset="0"/>
              </a:endParaRPr>
            </a:p>
          </p:txBody>
        </p:sp>
        <p:sp>
          <p:nvSpPr>
            <p:cNvPr id="189" name="Cube 188">
              <a:extLst>
                <a:ext uri="{FF2B5EF4-FFF2-40B4-BE49-F238E27FC236}">
                  <a16:creationId xmlns:a16="http://schemas.microsoft.com/office/drawing/2014/main" id="{0C0DA682-A034-4C0E-864B-C82BA5A226AA}"/>
                </a:ext>
              </a:extLst>
            </p:cNvPr>
            <p:cNvSpPr/>
            <p:nvPr/>
          </p:nvSpPr>
          <p:spPr bwMode="auto">
            <a:xfrm>
              <a:off x="1912343" y="775630"/>
              <a:ext cx="343494" cy="825246"/>
            </a:xfrm>
            <a:prstGeom prst="cube">
              <a:avLst>
                <a:gd name="adj" fmla="val 54371"/>
              </a:avLst>
            </a:prstGeom>
            <a:solidFill>
              <a:srgbClr val="0070C0"/>
            </a:solid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a:ln>
                  <a:noFill/>
                </a:ln>
                <a:solidFill>
                  <a:schemeClr val="tx1"/>
                </a:solidFill>
                <a:effectLst/>
                <a:latin typeface="Verdana" pitchFamily="34" charset="0"/>
              </a:endParaRPr>
            </a:p>
          </p:txBody>
        </p:sp>
      </p:grpSp>
      <p:grpSp>
        <p:nvGrpSpPr>
          <p:cNvPr id="190" name="Group 189">
            <a:extLst>
              <a:ext uri="{FF2B5EF4-FFF2-40B4-BE49-F238E27FC236}">
                <a16:creationId xmlns:a16="http://schemas.microsoft.com/office/drawing/2014/main" id="{2F6BD3CE-79E4-4FFB-9210-1C87B961C719}"/>
              </a:ext>
            </a:extLst>
          </p:cNvPr>
          <p:cNvGrpSpPr/>
          <p:nvPr/>
        </p:nvGrpSpPr>
        <p:grpSpPr>
          <a:xfrm>
            <a:off x="1740993" y="4870577"/>
            <a:ext cx="321372" cy="564241"/>
            <a:chOff x="1759943" y="775630"/>
            <a:chExt cx="495894" cy="825246"/>
          </a:xfrm>
        </p:grpSpPr>
        <p:sp>
          <p:nvSpPr>
            <p:cNvPr id="192" name="Cube 191">
              <a:extLst>
                <a:ext uri="{FF2B5EF4-FFF2-40B4-BE49-F238E27FC236}">
                  <a16:creationId xmlns:a16="http://schemas.microsoft.com/office/drawing/2014/main" id="{F9224E63-38E1-4733-995B-5ED14C975D3F}"/>
                </a:ext>
              </a:extLst>
            </p:cNvPr>
            <p:cNvSpPr/>
            <p:nvPr/>
          </p:nvSpPr>
          <p:spPr bwMode="auto">
            <a:xfrm>
              <a:off x="1759943" y="775630"/>
              <a:ext cx="343494" cy="825246"/>
            </a:xfrm>
            <a:prstGeom prst="cube">
              <a:avLst>
                <a:gd name="adj" fmla="val 54371"/>
              </a:avLst>
            </a:prstGeom>
            <a:solidFill>
              <a:schemeClr val="accent4">
                <a:lumMod val="50000"/>
              </a:schemeClr>
            </a:solid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a:ln>
                  <a:noFill/>
                </a:ln>
                <a:solidFill>
                  <a:schemeClr val="tx1"/>
                </a:solidFill>
                <a:effectLst/>
                <a:latin typeface="Verdana" pitchFamily="34" charset="0"/>
              </a:endParaRPr>
            </a:p>
          </p:txBody>
        </p:sp>
        <p:sp>
          <p:nvSpPr>
            <p:cNvPr id="193" name="Cube 192">
              <a:extLst>
                <a:ext uri="{FF2B5EF4-FFF2-40B4-BE49-F238E27FC236}">
                  <a16:creationId xmlns:a16="http://schemas.microsoft.com/office/drawing/2014/main" id="{BB773EE1-1AFF-47F0-8377-2A4918102C20}"/>
                </a:ext>
              </a:extLst>
            </p:cNvPr>
            <p:cNvSpPr/>
            <p:nvPr/>
          </p:nvSpPr>
          <p:spPr bwMode="auto">
            <a:xfrm>
              <a:off x="1912343" y="775630"/>
              <a:ext cx="343494" cy="825246"/>
            </a:xfrm>
            <a:prstGeom prst="cube">
              <a:avLst>
                <a:gd name="adj" fmla="val 54371"/>
              </a:avLst>
            </a:prstGeom>
            <a:solidFill>
              <a:schemeClr val="tx2">
                <a:lumMod val="75000"/>
              </a:schemeClr>
            </a:solid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a:ln>
                  <a:noFill/>
                </a:ln>
                <a:solidFill>
                  <a:schemeClr val="tx1"/>
                </a:solidFill>
                <a:effectLst/>
                <a:latin typeface="Verdana" pitchFamily="34" charset="0"/>
              </a:endParaRPr>
            </a:p>
          </p:txBody>
        </p:sp>
      </p:grpSp>
      <p:grpSp>
        <p:nvGrpSpPr>
          <p:cNvPr id="196" name="Group 195">
            <a:extLst>
              <a:ext uri="{FF2B5EF4-FFF2-40B4-BE49-F238E27FC236}">
                <a16:creationId xmlns:a16="http://schemas.microsoft.com/office/drawing/2014/main" id="{221568B9-A9B6-477C-AC8A-BA4260515787}"/>
              </a:ext>
            </a:extLst>
          </p:cNvPr>
          <p:cNvGrpSpPr/>
          <p:nvPr/>
        </p:nvGrpSpPr>
        <p:grpSpPr>
          <a:xfrm>
            <a:off x="2515780" y="1886812"/>
            <a:ext cx="321372" cy="564241"/>
            <a:chOff x="1759943" y="775630"/>
            <a:chExt cx="495894" cy="825246"/>
          </a:xfrm>
        </p:grpSpPr>
        <p:sp>
          <p:nvSpPr>
            <p:cNvPr id="197" name="Cube 196">
              <a:extLst>
                <a:ext uri="{FF2B5EF4-FFF2-40B4-BE49-F238E27FC236}">
                  <a16:creationId xmlns:a16="http://schemas.microsoft.com/office/drawing/2014/main" id="{91A4A835-5AE1-4103-B71B-0FC1E940CE9C}"/>
                </a:ext>
              </a:extLst>
            </p:cNvPr>
            <p:cNvSpPr/>
            <p:nvPr/>
          </p:nvSpPr>
          <p:spPr bwMode="auto">
            <a:xfrm>
              <a:off x="1759943" y="775630"/>
              <a:ext cx="343494" cy="825246"/>
            </a:xfrm>
            <a:prstGeom prst="cube">
              <a:avLst>
                <a:gd name="adj" fmla="val 54371"/>
              </a:avLst>
            </a:prstGeom>
            <a:solidFill>
              <a:schemeClr val="accent4">
                <a:lumMod val="40000"/>
                <a:lumOff val="60000"/>
              </a:schemeClr>
            </a:solid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a:ln>
                  <a:noFill/>
                </a:ln>
                <a:solidFill>
                  <a:schemeClr val="tx1"/>
                </a:solidFill>
                <a:effectLst/>
                <a:latin typeface="Verdana" pitchFamily="34" charset="0"/>
              </a:endParaRPr>
            </a:p>
          </p:txBody>
        </p:sp>
        <p:sp>
          <p:nvSpPr>
            <p:cNvPr id="198" name="Cube 197">
              <a:extLst>
                <a:ext uri="{FF2B5EF4-FFF2-40B4-BE49-F238E27FC236}">
                  <a16:creationId xmlns:a16="http://schemas.microsoft.com/office/drawing/2014/main" id="{F1C15F26-EB7B-405C-93EA-65A77B4C0693}"/>
                </a:ext>
              </a:extLst>
            </p:cNvPr>
            <p:cNvSpPr/>
            <p:nvPr/>
          </p:nvSpPr>
          <p:spPr bwMode="auto">
            <a:xfrm>
              <a:off x="1912343" y="775630"/>
              <a:ext cx="343494" cy="825246"/>
            </a:xfrm>
            <a:prstGeom prst="cube">
              <a:avLst>
                <a:gd name="adj" fmla="val 54371"/>
              </a:avLst>
            </a:prstGeom>
            <a:solidFill>
              <a:schemeClr val="accent2">
                <a:lumMod val="40000"/>
                <a:lumOff val="60000"/>
              </a:schemeClr>
            </a:solid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a:ln>
                  <a:noFill/>
                </a:ln>
                <a:solidFill>
                  <a:schemeClr val="tx1"/>
                </a:solidFill>
                <a:effectLst/>
                <a:latin typeface="Verdana" pitchFamily="34" charset="0"/>
              </a:endParaRPr>
            </a:p>
          </p:txBody>
        </p:sp>
      </p:grpSp>
      <p:sp>
        <p:nvSpPr>
          <p:cNvPr id="420" name="Arrow: Right 419">
            <a:extLst>
              <a:ext uri="{FF2B5EF4-FFF2-40B4-BE49-F238E27FC236}">
                <a16:creationId xmlns:a16="http://schemas.microsoft.com/office/drawing/2014/main" id="{CFB6EB35-518D-48D6-9F1E-C7065FE3B563}"/>
              </a:ext>
            </a:extLst>
          </p:cNvPr>
          <p:cNvSpPr/>
          <p:nvPr/>
        </p:nvSpPr>
        <p:spPr bwMode="auto">
          <a:xfrm>
            <a:off x="2158636" y="2211897"/>
            <a:ext cx="248999" cy="159618"/>
          </a:xfrm>
          <a:prstGeom prst="rightArrow">
            <a:avLst/>
          </a:prstGeom>
          <a:solidFill>
            <a:schemeClr val="tx1">
              <a:lumMod val="50000"/>
              <a:lumOff val="50000"/>
            </a:schemeClr>
          </a:solidFill>
          <a:ln w="9525" cap="flat" cmpd="sng" algn="ctr">
            <a:noFill/>
            <a:prstDash val="solid"/>
            <a:round/>
            <a:headEnd type="none" w="med" len="med"/>
            <a:tailEnd type="none" w="med" len="med"/>
          </a:ln>
          <a:effectLst>
            <a:outerShdw dist="35921" dir="2700000" algn="ctr" rotWithShape="0">
              <a:srgbClr val="AFAFAF"/>
            </a:outerShdw>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a:ln>
                <a:noFill/>
              </a:ln>
              <a:solidFill>
                <a:schemeClr val="tx1"/>
              </a:solidFill>
              <a:effectLst/>
              <a:latin typeface="Verdana" pitchFamily="34" charset="0"/>
            </a:endParaRPr>
          </a:p>
        </p:txBody>
      </p:sp>
      <p:sp>
        <p:nvSpPr>
          <p:cNvPr id="421" name="Arrow: Right 420">
            <a:extLst>
              <a:ext uri="{FF2B5EF4-FFF2-40B4-BE49-F238E27FC236}">
                <a16:creationId xmlns:a16="http://schemas.microsoft.com/office/drawing/2014/main" id="{749675CE-A7D4-44AD-A7C5-11CC9794635F}"/>
              </a:ext>
            </a:extLst>
          </p:cNvPr>
          <p:cNvSpPr/>
          <p:nvPr/>
        </p:nvSpPr>
        <p:spPr bwMode="auto">
          <a:xfrm>
            <a:off x="2144104" y="3112215"/>
            <a:ext cx="248999" cy="159618"/>
          </a:xfrm>
          <a:prstGeom prst="rightArrow">
            <a:avLst/>
          </a:prstGeom>
          <a:solidFill>
            <a:schemeClr val="tx1">
              <a:lumMod val="50000"/>
              <a:lumOff val="50000"/>
            </a:schemeClr>
          </a:solidFill>
          <a:ln w="9525" cap="flat" cmpd="sng" algn="ctr">
            <a:noFill/>
            <a:prstDash val="solid"/>
            <a:round/>
            <a:headEnd type="none" w="med" len="med"/>
            <a:tailEnd type="none" w="med" len="med"/>
          </a:ln>
          <a:effectLst>
            <a:outerShdw dist="35921" dir="2700000" algn="ctr" rotWithShape="0">
              <a:srgbClr val="AFAFAF"/>
            </a:outerShdw>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a:ln>
                <a:noFill/>
              </a:ln>
              <a:solidFill>
                <a:schemeClr val="tx1"/>
              </a:solidFill>
              <a:effectLst/>
              <a:latin typeface="Verdana" pitchFamily="34" charset="0"/>
            </a:endParaRPr>
          </a:p>
        </p:txBody>
      </p:sp>
      <p:sp>
        <p:nvSpPr>
          <p:cNvPr id="422" name="Arrow: Right 421">
            <a:extLst>
              <a:ext uri="{FF2B5EF4-FFF2-40B4-BE49-F238E27FC236}">
                <a16:creationId xmlns:a16="http://schemas.microsoft.com/office/drawing/2014/main" id="{E5FF50B3-530E-4398-83DB-EB1A946E6213}"/>
              </a:ext>
            </a:extLst>
          </p:cNvPr>
          <p:cNvSpPr/>
          <p:nvPr/>
        </p:nvSpPr>
        <p:spPr bwMode="auto">
          <a:xfrm>
            <a:off x="2147083" y="4118382"/>
            <a:ext cx="248999" cy="159618"/>
          </a:xfrm>
          <a:prstGeom prst="rightArrow">
            <a:avLst/>
          </a:prstGeom>
          <a:solidFill>
            <a:schemeClr val="tx1">
              <a:lumMod val="50000"/>
              <a:lumOff val="50000"/>
            </a:schemeClr>
          </a:solidFill>
          <a:ln w="9525" cap="flat" cmpd="sng" algn="ctr">
            <a:noFill/>
            <a:prstDash val="solid"/>
            <a:round/>
            <a:headEnd type="none" w="med" len="med"/>
            <a:tailEnd type="none" w="med" len="med"/>
          </a:ln>
          <a:effectLst>
            <a:outerShdw dist="35921" dir="2700000" algn="ctr" rotWithShape="0">
              <a:srgbClr val="AFAFAF"/>
            </a:outerShdw>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a:ln>
                <a:noFill/>
              </a:ln>
              <a:solidFill>
                <a:schemeClr val="tx1"/>
              </a:solidFill>
              <a:effectLst/>
              <a:latin typeface="Verdana" pitchFamily="34" charset="0"/>
            </a:endParaRPr>
          </a:p>
        </p:txBody>
      </p:sp>
      <p:sp>
        <p:nvSpPr>
          <p:cNvPr id="423" name="Arrow: Right 422">
            <a:extLst>
              <a:ext uri="{FF2B5EF4-FFF2-40B4-BE49-F238E27FC236}">
                <a16:creationId xmlns:a16="http://schemas.microsoft.com/office/drawing/2014/main" id="{5AC1F445-2B9C-4DDA-B81B-7431304369F7}"/>
              </a:ext>
            </a:extLst>
          </p:cNvPr>
          <p:cNvSpPr/>
          <p:nvPr/>
        </p:nvSpPr>
        <p:spPr bwMode="auto">
          <a:xfrm>
            <a:off x="2159539" y="5170214"/>
            <a:ext cx="248999" cy="159618"/>
          </a:xfrm>
          <a:prstGeom prst="rightArrow">
            <a:avLst/>
          </a:prstGeom>
          <a:solidFill>
            <a:schemeClr val="tx1">
              <a:lumMod val="50000"/>
              <a:lumOff val="50000"/>
            </a:schemeClr>
          </a:solidFill>
          <a:ln w="9525" cap="flat" cmpd="sng" algn="ctr">
            <a:noFill/>
            <a:prstDash val="solid"/>
            <a:round/>
            <a:headEnd type="none" w="med" len="med"/>
            <a:tailEnd type="none" w="med" len="med"/>
          </a:ln>
          <a:effectLst>
            <a:outerShdw dist="35921" dir="2700000" algn="ctr" rotWithShape="0">
              <a:srgbClr val="AFAFAF"/>
            </a:outerShdw>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a:ln>
                <a:noFill/>
              </a:ln>
              <a:solidFill>
                <a:schemeClr val="tx1"/>
              </a:solidFill>
              <a:effectLst/>
              <a:latin typeface="Verdana" pitchFamily="34" charset="0"/>
            </a:endParaRPr>
          </a:p>
        </p:txBody>
      </p:sp>
      <p:grpSp>
        <p:nvGrpSpPr>
          <p:cNvPr id="424" name="Group 423">
            <a:extLst>
              <a:ext uri="{FF2B5EF4-FFF2-40B4-BE49-F238E27FC236}">
                <a16:creationId xmlns:a16="http://schemas.microsoft.com/office/drawing/2014/main" id="{EA2254ED-6230-4D81-9A89-E736EF06FFF6}"/>
              </a:ext>
            </a:extLst>
          </p:cNvPr>
          <p:cNvGrpSpPr/>
          <p:nvPr/>
        </p:nvGrpSpPr>
        <p:grpSpPr>
          <a:xfrm>
            <a:off x="2513720" y="2836002"/>
            <a:ext cx="321372" cy="564241"/>
            <a:chOff x="1759943" y="775630"/>
            <a:chExt cx="495894" cy="825246"/>
          </a:xfrm>
        </p:grpSpPr>
        <p:sp>
          <p:nvSpPr>
            <p:cNvPr id="425" name="Cube 424">
              <a:extLst>
                <a:ext uri="{FF2B5EF4-FFF2-40B4-BE49-F238E27FC236}">
                  <a16:creationId xmlns:a16="http://schemas.microsoft.com/office/drawing/2014/main" id="{A4C675FE-4003-4D24-BDCF-524E59AB7687}"/>
                </a:ext>
              </a:extLst>
            </p:cNvPr>
            <p:cNvSpPr/>
            <p:nvPr/>
          </p:nvSpPr>
          <p:spPr bwMode="auto">
            <a:xfrm>
              <a:off x="1759943" y="775630"/>
              <a:ext cx="343494" cy="825246"/>
            </a:xfrm>
            <a:prstGeom prst="cube">
              <a:avLst>
                <a:gd name="adj" fmla="val 54371"/>
              </a:avLst>
            </a:prstGeom>
            <a:solidFill>
              <a:srgbClr val="92D050"/>
            </a:solid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a:ln>
                  <a:noFill/>
                </a:ln>
                <a:solidFill>
                  <a:schemeClr val="tx1"/>
                </a:solidFill>
                <a:effectLst/>
                <a:latin typeface="Verdana" pitchFamily="34" charset="0"/>
              </a:endParaRPr>
            </a:p>
          </p:txBody>
        </p:sp>
        <p:sp>
          <p:nvSpPr>
            <p:cNvPr id="426" name="Cube 425">
              <a:extLst>
                <a:ext uri="{FF2B5EF4-FFF2-40B4-BE49-F238E27FC236}">
                  <a16:creationId xmlns:a16="http://schemas.microsoft.com/office/drawing/2014/main" id="{B9E9DFE8-96A5-4707-836C-722EC602CD66}"/>
                </a:ext>
              </a:extLst>
            </p:cNvPr>
            <p:cNvSpPr/>
            <p:nvPr/>
          </p:nvSpPr>
          <p:spPr bwMode="auto">
            <a:xfrm>
              <a:off x="1912343" y="775630"/>
              <a:ext cx="343494" cy="825246"/>
            </a:xfrm>
            <a:prstGeom prst="cube">
              <a:avLst>
                <a:gd name="adj" fmla="val 54371"/>
              </a:avLst>
            </a:prstGeom>
            <a:solidFill>
              <a:srgbClr val="00B0F0"/>
            </a:solid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a:ln>
                  <a:noFill/>
                </a:ln>
                <a:solidFill>
                  <a:schemeClr val="tx1"/>
                </a:solidFill>
                <a:effectLst/>
                <a:latin typeface="Verdana" pitchFamily="34" charset="0"/>
              </a:endParaRPr>
            </a:p>
          </p:txBody>
        </p:sp>
      </p:grpSp>
      <p:grpSp>
        <p:nvGrpSpPr>
          <p:cNvPr id="427" name="Group 426">
            <a:extLst>
              <a:ext uri="{FF2B5EF4-FFF2-40B4-BE49-F238E27FC236}">
                <a16:creationId xmlns:a16="http://schemas.microsoft.com/office/drawing/2014/main" id="{BBAF1F49-9427-49D5-A7D4-615E882BEAB4}"/>
              </a:ext>
            </a:extLst>
          </p:cNvPr>
          <p:cNvGrpSpPr/>
          <p:nvPr/>
        </p:nvGrpSpPr>
        <p:grpSpPr>
          <a:xfrm>
            <a:off x="2514886" y="3830377"/>
            <a:ext cx="321372" cy="564241"/>
            <a:chOff x="1759943" y="775630"/>
            <a:chExt cx="495894" cy="825246"/>
          </a:xfrm>
        </p:grpSpPr>
        <p:sp>
          <p:nvSpPr>
            <p:cNvPr id="428" name="Cube 427">
              <a:extLst>
                <a:ext uri="{FF2B5EF4-FFF2-40B4-BE49-F238E27FC236}">
                  <a16:creationId xmlns:a16="http://schemas.microsoft.com/office/drawing/2014/main" id="{4E665CC7-5559-4C1A-B971-9BB4AD2F4D6F}"/>
                </a:ext>
              </a:extLst>
            </p:cNvPr>
            <p:cNvSpPr/>
            <p:nvPr/>
          </p:nvSpPr>
          <p:spPr bwMode="auto">
            <a:xfrm>
              <a:off x="1759943" y="775630"/>
              <a:ext cx="343494" cy="825246"/>
            </a:xfrm>
            <a:prstGeom prst="cube">
              <a:avLst>
                <a:gd name="adj" fmla="val 54371"/>
              </a:avLst>
            </a:prstGeom>
            <a:solidFill>
              <a:srgbClr val="00B050"/>
            </a:solid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a:ln>
                  <a:noFill/>
                </a:ln>
                <a:solidFill>
                  <a:schemeClr val="tx1"/>
                </a:solidFill>
                <a:effectLst/>
                <a:latin typeface="Verdana" pitchFamily="34" charset="0"/>
              </a:endParaRPr>
            </a:p>
          </p:txBody>
        </p:sp>
        <p:sp>
          <p:nvSpPr>
            <p:cNvPr id="429" name="Cube 428">
              <a:extLst>
                <a:ext uri="{FF2B5EF4-FFF2-40B4-BE49-F238E27FC236}">
                  <a16:creationId xmlns:a16="http://schemas.microsoft.com/office/drawing/2014/main" id="{34AE9B90-62D5-4ED6-88A4-2CBA7C9916F8}"/>
                </a:ext>
              </a:extLst>
            </p:cNvPr>
            <p:cNvSpPr/>
            <p:nvPr/>
          </p:nvSpPr>
          <p:spPr bwMode="auto">
            <a:xfrm>
              <a:off x="1912343" y="775630"/>
              <a:ext cx="343494" cy="825246"/>
            </a:xfrm>
            <a:prstGeom prst="cube">
              <a:avLst>
                <a:gd name="adj" fmla="val 54371"/>
              </a:avLst>
            </a:prstGeom>
            <a:solidFill>
              <a:srgbClr val="0070C0"/>
            </a:solid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a:ln>
                  <a:noFill/>
                </a:ln>
                <a:solidFill>
                  <a:schemeClr val="tx1"/>
                </a:solidFill>
                <a:effectLst/>
                <a:latin typeface="Verdana" pitchFamily="34" charset="0"/>
              </a:endParaRPr>
            </a:p>
          </p:txBody>
        </p:sp>
      </p:grpSp>
      <p:grpSp>
        <p:nvGrpSpPr>
          <p:cNvPr id="430" name="Group 429">
            <a:extLst>
              <a:ext uri="{FF2B5EF4-FFF2-40B4-BE49-F238E27FC236}">
                <a16:creationId xmlns:a16="http://schemas.microsoft.com/office/drawing/2014/main" id="{21008B72-520E-490E-A1F5-54CB53BFD341}"/>
              </a:ext>
            </a:extLst>
          </p:cNvPr>
          <p:cNvGrpSpPr/>
          <p:nvPr/>
        </p:nvGrpSpPr>
        <p:grpSpPr>
          <a:xfrm>
            <a:off x="2518991" y="4870577"/>
            <a:ext cx="321372" cy="564241"/>
            <a:chOff x="1759943" y="775630"/>
            <a:chExt cx="495894" cy="825246"/>
          </a:xfrm>
        </p:grpSpPr>
        <p:sp>
          <p:nvSpPr>
            <p:cNvPr id="431" name="Cube 430">
              <a:extLst>
                <a:ext uri="{FF2B5EF4-FFF2-40B4-BE49-F238E27FC236}">
                  <a16:creationId xmlns:a16="http://schemas.microsoft.com/office/drawing/2014/main" id="{78C2CE85-80F7-4A2D-9797-6023EF789B2D}"/>
                </a:ext>
              </a:extLst>
            </p:cNvPr>
            <p:cNvSpPr/>
            <p:nvPr/>
          </p:nvSpPr>
          <p:spPr bwMode="auto">
            <a:xfrm>
              <a:off x="1759943" y="775630"/>
              <a:ext cx="343494" cy="825246"/>
            </a:xfrm>
            <a:prstGeom prst="cube">
              <a:avLst>
                <a:gd name="adj" fmla="val 54371"/>
              </a:avLst>
            </a:prstGeom>
            <a:solidFill>
              <a:schemeClr val="accent4">
                <a:lumMod val="50000"/>
              </a:schemeClr>
            </a:solid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a:ln>
                  <a:noFill/>
                </a:ln>
                <a:solidFill>
                  <a:schemeClr val="tx1"/>
                </a:solidFill>
                <a:effectLst/>
                <a:latin typeface="Verdana" pitchFamily="34" charset="0"/>
              </a:endParaRPr>
            </a:p>
          </p:txBody>
        </p:sp>
        <p:sp>
          <p:nvSpPr>
            <p:cNvPr id="432" name="Cube 431">
              <a:extLst>
                <a:ext uri="{FF2B5EF4-FFF2-40B4-BE49-F238E27FC236}">
                  <a16:creationId xmlns:a16="http://schemas.microsoft.com/office/drawing/2014/main" id="{7E29C134-2347-476E-BB4D-1D21E6544821}"/>
                </a:ext>
              </a:extLst>
            </p:cNvPr>
            <p:cNvSpPr/>
            <p:nvPr/>
          </p:nvSpPr>
          <p:spPr bwMode="auto">
            <a:xfrm>
              <a:off x="1912343" y="775630"/>
              <a:ext cx="343494" cy="825246"/>
            </a:xfrm>
            <a:prstGeom prst="cube">
              <a:avLst>
                <a:gd name="adj" fmla="val 54371"/>
              </a:avLst>
            </a:prstGeom>
            <a:solidFill>
              <a:schemeClr val="tx2">
                <a:lumMod val="75000"/>
              </a:schemeClr>
            </a:solid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a:ln>
                  <a:noFill/>
                </a:ln>
                <a:solidFill>
                  <a:schemeClr val="tx1"/>
                </a:solidFill>
                <a:effectLst/>
                <a:latin typeface="Verdana" pitchFamily="34" charset="0"/>
              </a:endParaRPr>
            </a:p>
          </p:txBody>
        </p:sp>
      </p:grpSp>
      <p:sp>
        <p:nvSpPr>
          <p:cNvPr id="433" name="Arrow: Right 432">
            <a:extLst>
              <a:ext uri="{FF2B5EF4-FFF2-40B4-BE49-F238E27FC236}">
                <a16:creationId xmlns:a16="http://schemas.microsoft.com/office/drawing/2014/main" id="{1362FB8D-B557-467B-ACD3-CC0F7CDD9DE2}"/>
              </a:ext>
            </a:extLst>
          </p:cNvPr>
          <p:cNvSpPr/>
          <p:nvPr/>
        </p:nvSpPr>
        <p:spPr bwMode="auto">
          <a:xfrm>
            <a:off x="3087611" y="3661532"/>
            <a:ext cx="248999" cy="159618"/>
          </a:xfrm>
          <a:prstGeom prst="rightArrow">
            <a:avLst/>
          </a:prstGeom>
          <a:solidFill>
            <a:schemeClr val="tx1">
              <a:lumMod val="50000"/>
              <a:lumOff val="50000"/>
            </a:schemeClr>
          </a:solidFill>
          <a:ln w="9525" cap="flat" cmpd="sng" algn="ctr">
            <a:noFill/>
            <a:prstDash val="solid"/>
            <a:round/>
            <a:headEnd type="none" w="med" len="med"/>
            <a:tailEnd type="none" w="med" len="med"/>
          </a:ln>
          <a:effectLst>
            <a:outerShdw dist="35921" dir="2700000" algn="ctr" rotWithShape="0">
              <a:srgbClr val="AFAFAF"/>
            </a:outerShdw>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a:ln>
                <a:noFill/>
              </a:ln>
              <a:solidFill>
                <a:schemeClr val="tx1"/>
              </a:solidFill>
              <a:effectLst/>
              <a:latin typeface="Verdana" pitchFamily="34" charset="0"/>
            </a:endParaRPr>
          </a:p>
        </p:txBody>
      </p:sp>
      <p:sp>
        <p:nvSpPr>
          <p:cNvPr id="434" name="Arrow: Right 433">
            <a:extLst>
              <a:ext uri="{FF2B5EF4-FFF2-40B4-BE49-F238E27FC236}">
                <a16:creationId xmlns:a16="http://schemas.microsoft.com/office/drawing/2014/main" id="{C3A6B3D0-CB1E-4333-8E3A-FA27694D32B9}"/>
              </a:ext>
            </a:extLst>
          </p:cNvPr>
          <p:cNvSpPr/>
          <p:nvPr/>
        </p:nvSpPr>
        <p:spPr bwMode="auto">
          <a:xfrm>
            <a:off x="4569354" y="3673977"/>
            <a:ext cx="248999" cy="159618"/>
          </a:xfrm>
          <a:prstGeom prst="rightArrow">
            <a:avLst/>
          </a:prstGeom>
          <a:solidFill>
            <a:schemeClr val="tx1">
              <a:lumMod val="50000"/>
              <a:lumOff val="50000"/>
            </a:schemeClr>
          </a:solidFill>
          <a:ln w="9525" cap="flat" cmpd="sng" algn="ctr">
            <a:noFill/>
            <a:prstDash val="solid"/>
            <a:round/>
            <a:headEnd type="none" w="med" len="med"/>
            <a:tailEnd type="none" w="med" len="med"/>
          </a:ln>
          <a:effectLst>
            <a:outerShdw dist="35921" dir="2700000" algn="ctr" rotWithShape="0">
              <a:srgbClr val="AFAFAF"/>
            </a:outerShdw>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a:ln>
                <a:noFill/>
              </a:ln>
              <a:solidFill>
                <a:schemeClr val="tx1"/>
              </a:solidFill>
              <a:effectLst/>
              <a:latin typeface="Verdana" pitchFamily="34" charset="0"/>
            </a:endParaRPr>
          </a:p>
        </p:txBody>
      </p:sp>
      <p:sp>
        <p:nvSpPr>
          <p:cNvPr id="435" name="TextBox 434">
            <a:extLst>
              <a:ext uri="{FF2B5EF4-FFF2-40B4-BE49-F238E27FC236}">
                <a16:creationId xmlns:a16="http://schemas.microsoft.com/office/drawing/2014/main" id="{C56B7F77-5AC8-4AF8-AA0F-4CB48F4FF387}"/>
              </a:ext>
            </a:extLst>
          </p:cNvPr>
          <p:cNvSpPr txBox="1"/>
          <p:nvPr/>
        </p:nvSpPr>
        <p:spPr>
          <a:xfrm>
            <a:off x="4465637" y="3425465"/>
            <a:ext cx="688216" cy="307777"/>
          </a:xfrm>
          <a:prstGeom prst="rect">
            <a:avLst/>
          </a:prstGeom>
          <a:noFill/>
        </p:spPr>
        <p:txBody>
          <a:bodyPr wrap="square" rtlCol="0">
            <a:spAutoFit/>
          </a:bodyPr>
          <a:lstStyle/>
          <a:p>
            <a:r>
              <a:rPr lang="en-US" sz="1400" dirty="0">
                <a:latin typeface="Segoe UI Light" panose="020B0502040204020203" pitchFamily="34" charset="0"/>
                <a:cs typeface="Segoe UI Light" panose="020B0502040204020203" pitchFamily="34" charset="0"/>
              </a:rPr>
              <a:t>Split</a:t>
            </a:r>
          </a:p>
        </p:txBody>
      </p:sp>
      <p:grpSp>
        <p:nvGrpSpPr>
          <p:cNvPr id="6" name="Group 5">
            <a:extLst>
              <a:ext uri="{FF2B5EF4-FFF2-40B4-BE49-F238E27FC236}">
                <a16:creationId xmlns:a16="http://schemas.microsoft.com/office/drawing/2014/main" id="{FF95E4EF-C151-4049-96BD-23D08F899DF0}"/>
              </a:ext>
            </a:extLst>
          </p:cNvPr>
          <p:cNvGrpSpPr/>
          <p:nvPr/>
        </p:nvGrpSpPr>
        <p:grpSpPr>
          <a:xfrm>
            <a:off x="3490045" y="3409447"/>
            <a:ext cx="1018722" cy="593314"/>
            <a:chOff x="6365565" y="3419028"/>
            <a:chExt cx="1018722" cy="593314"/>
          </a:xfrm>
        </p:grpSpPr>
        <p:grpSp>
          <p:nvGrpSpPr>
            <p:cNvPr id="200" name="Group 199">
              <a:extLst>
                <a:ext uri="{FF2B5EF4-FFF2-40B4-BE49-F238E27FC236}">
                  <a16:creationId xmlns:a16="http://schemas.microsoft.com/office/drawing/2014/main" id="{79F0D550-022F-4454-B998-BC8064A362A6}"/>
                </a:ext>
              </a:extLst>
            </p:cNvPr>
            <p:cNvGrpSpPr/>
            <p:nvPr/>
          </p:nvGrpSpPr>
          <p:grpSpPr>
            <a:xfrm>
              <a:off x="6365565" y="3419028"/>
              <a:ext cx="566676" cy="587518"/>
              <a:chOff x="145023" y="3080649"/>
              <a:chExt cx="1036441" cy="916547"/>
            </a:xfrm>
          </p:grpSpPr>
          <p:sp>
            <p:nvSpPr>
              <p:cNvPr id="201" name="Cube 200">
                <a:extLst>
                  <a:ext uri="{FF2B5EF4-FFF2-40B4-BE49-F238E27FC236}">
                    <a16:creationId xmlns:a16="http://schemas.microsoft.com/office/drawing/2014/main" id="{651128EA-14A2-4E28-A97F-80AFECDB7FE9}"/>
                  </a:ext>
                </a:extLst>
              </p:cNvPr>
              <p:cNvSpPr/>
              <p:nvPr/>
            </p:nvSpPr>
            <p:spPr bwMode="auto">
              <a:xfrm>
                <a:off x="145023" y="3082796"/>
                <a:ext cx="426480" cy="914400"/>
              </a:xfrm>
              <a:prstGeom prst="cube">
                <a:avLst>
                  <a:gd name="adj" fmla="val 54371"/>
                </a:avLst>
              </a:prstGeom>
              <a:solidFill>
                <a:schemeClr val="accent4">
                  <a:lumMod val="40000"/>
                  <a:lumOff val="60000"/>
                </a:schemeClr>
              </a:solid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a:ln>
                    <a:noFill/>
                  </a:ln>
                  <a:solidFill>
                    <a:schemeClr val="tx1"/>
                  </a:solidFill>
                  <a:effectLst/>
                  <a:latin typeface="Verdana" pitchFamily="34" charset="0"/>
                </a:endParaRPr>
              </a:p>
            </p:txBody>
          </p:sp>
          <p:sp>
            <p:nvSpPr>
              <p:cNvPr id="202" name="Cube 201">
                <a:extLst>
                  <a:ext uri="{FF2B5EF4-FFF2-40B4-BE49-F238E27FC236}">
                    <a16:creationId xmlns:a16="http://schemas.microsoft.com/office/drawing/2014/main" id="{3D166D17-3624-4F3F-8D9B-17BFF9FFA9C1}"/>
                  </a:ext>
                </a:extLst>
              </p:cNvPr>
              <p:cNvSpPr/>
              <p:nvPr/>
            </p:nvSpPr>
            <p:spPr bwMode="auto">
              <a:xfrm>
                <a:off x="348940" y="3082796"/>
                <a:ext cx="426480" cy="914400"/>
              </a:xfrm>
              <a:prstGeom prst="cube">
                <a:avLst>
                  <a:gd name="adj" fmla="val 54371"/>
                </a:avLst>
              </a:prstGeom>
              <a:solidFill>
                <a:srgbClr val="92D050"/>
              </a:solid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a:ln>
                    <a:noFill/>
                  </a:ln>
                  <a:solidFill>
                    <a:schemeClr val="tx1"/>
                  </a:solidFill>
                  <a:effectLst/>
                  <a:latin typeface="Verdana" pitchFamily="34" charset="0"/>
                </a:endParaRPr>
              </a:p>
            </p:txBody>
          </p:sp>
          <p:sp>
            <p:nvSpPr>
              <p:cNvPr id="203" name="Cube 202">
                <a:extLst>
                  <a:ext uri="{FF2B5EF4-FFF2-40B4-BE49-F238E27FC236}">
                    <a16:creationId xmlns:a16="http://schemas.microsoft.com/office/drawing/2014/main" id="{1451D0A0-4927-4B3B-B5F8-2AAC7C689CA8}"/>
                  </a:ext>
                </a:extLst>
              </p:cNvPr>
              <p:cNvSpPr/>
              <p:nvPr/>
            </p:nvSpPr>
            <p:spPr bwMode="auto">
              <a:xfrm>
                <a:off x="552855" y="3082796"/>
                <a:ext cx="426480" cy="914400"/>
              </a:xfrm>
              <a:prstGeom prst="cube">
                <a:avLst>
                  <a:gd name="adj" fmla="val 54371"/>
                </a:avLst>
              </a:prstGeom>
              <a:solidFill>
                <a:srgbClr val="00B050"/>
              </a:solid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a:ln>
                    <a:noFill/>
                  </a:ln>
                  <a:solidFill>
                    <a:schemeClr val="tx1"/>
                  </a:solidFill>
                  <a:effectLst/>
                  <a:latin typeface="Verdana" pitchFamily="34" charset="0"/>
                </a:endParaRPr>
              </a:p>
            </p:txBody>
          </p:sp>
          <p:sp>
            <p:nvSpPr>
              <p:cNvPr id="204" name="Cube 203">
                <a:extLst>
                  <a:ext uri="{FF2B5EF4-FFF2-40B4-BE49-F238E27FC236}">
                    <a16:creationId xmlns:a16="http://schemas.microsoft.com/office/drawing/2014/main" id="{8C1D4059-D426-4B0B-89B0-02B4AE4B19A7}"/>
                  </a:ext>
                </a:extLst>
              </p:cNvPr>
              <p:cNvSpPr/>
              <p:nvPr/>
            </p:nvSpPr>
            <p:spPr bwMode="auto">
              <a:xfrm>
                <a:off x="754984" y="3080649"/>
                <a:ext cx="426480" cy="914401"/>
              </a:xfrm>
              <a:prstGeom prst="cube">
                <a:avLst>
                  <a:gd name="adj" fmla="val 54371"/>
                </a:avLst>
              </a:prstGeom>
              <a:solidFill>
                <a:schemeClr val="accent4">
                  <a:lumMod val="50000"/>
                </a:schemeClr>
              </a:solid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a:ln>
                    <a:noFill/>
                  </a:ln>
                  <a:solidFill>
                    <a:schemeClr val="tx1"/>
                  </a:solidFill>
                  <a:effectLst/>
                  <a:latin typeface="Verdana" pitchFamily="34" charset="0"/>
                </a:endParaRPr>
              </a:p>
            </p:txBody>
          </p:sp>
        </p:grpSp>
        <p:grpSp>
          <p:nvGrpSpPr>
            <p:cNvPr id="205" name="Group 204">
              <a:extLst>
                <a:ext uri="{FF2B5EF4-FFF2-40B4-BE49-F238E27FC236}">
                  <a16:creationId xmlns:a16="http://schemas.microsoft.com/office/drawing/2014/main" id="{53D0E4F9-9256-47A2-A25F-1250E16001EE}"/>
                </a:ext>
              </a:extLst>
            </p:cNvPr>
            <p:cNvGrpSpPr/>
            <p:nvPr/>
          </p:nvGrpSpPr>
          <p:grpSpPr>
            <a:xfrm>
              <a:off x="6817611" y="3424824"/>
              <a:ext cx="566676" cy="587518"/>
              <a:chOff x="145023" y="3080649"/>
              <a:chExt cx="1036441" cy="916547"/>
            </a:xfrm>
          </p:grpSpPr>
          <p:sp>
            <p:nvSpPr>
              <p:cNvPr id="206" name="Cube 205">
                <a:extLst>
                  <a:ext uri="{FF2B5EF4-FFF2-40B4-BE49-F238E27FC236}">
                    <a16:creationId xmlns:a16="http://schemas.microsoft.com/office/drawing/2014/main" id="{3E7A7014-9929-4566-8F89-FEE5452AF5E7}"/>
                  </a:ext>
                </a:extLst>
              </p:cNvPr>
              <p:cNvSpPr/>
              <p:nvPr/>
            </p:nvSpPr>
            <p:spPr bwMode="auto">
              <a:xfrm>
                <a:off x="145023" y="3082796"/>
                <a:ext cx="426480" cy="914400"/>
              </a:xfrm>
              <a:prstGeom prst="cube">
                <a:avLst>
                  <a:gd name="adj" fmla="val 54371"/>
                </a:avLst>
              </a:prstGeom>
              <a:solidFill>
                <a:schemeClr val="accent2">
                  <a:lumMod val="40000"/>
                  <a:lumOff val="60000"/>
                </a:schemeClr>
              </a:solid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a:ln>
                    <a:noFill/>
                  </a:ln>
                  <a:solidFill>
                    <a:schemeClr val="tx1"/>
                  </a:solidFill>
                  <a:effectLst/>
                  <a:latin typeface="Verdana" pitchFamily="34" charset="0"/>
                </a:endParaRPr>
              </a:p>
            </p:txBody>
          </p:sp>
          <p:sp>
            <p:nvSpPr>
              <p:cNvPr id="207" name="Cube 206">
                <a:extLst>
                  <a:ext uri="{FF2B5EF4-FFF2-40B4-BE49-F238E27FC236}">
                    <a16:creationId xmlns:a16="http://schemas.microsoft.com/office/drawing/2014/main" id="{B5BEA0D6-789F-4955-84EB-0413B6A471FB}"/>
                  </a:ext>
                </a:extLst>
              </p:cNvPr>
              <p:cNvSpPr/>
              <p:nvPr/>
            </p:nvSpPr>
            <p:spPr bwMode="auto">
              <a:xfrm>
                <a:off x="348940" y="3082796"/>
                <a:ext cx="426480" cy="914400"/>
              </a:xfrm>
              <a:prstGeom prst="cube">
                <a:avLst>
                  <a:gd name="adj" fmla="val 54371"/>
                </a:avLst>
              </a:prstGeom>
              <a:solidFill>
                <a:srgbClr val="00B0F0"/>
              </a:solid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a:ln>
                    <a:noFill/>
                  </a:ln>
                  <a:solidFill>
                    <a:schemeClr val="tx1"/>
                  </a:solidFill>
                  <a:effectLst/>
                  <a:latin typeface="Verdana" pitchFamily="34" charset="0"/>
                </a:endParaRPr>
              </a:p>
            </p:txBody>
          </p:sp>
          <p:sp>
            <p:nvSpPr>
              <p:cNvPr id="208" name="Cube 207">
                <a:extLst>
                  <a:ext uri="{FF2B5EF4-FFF2-40B4-BE49-F238E27FC236}">
                    <a16:creationId xmlns:a16="http://schemas.microsoft.com/office/drawing/2014/main" id="{4E758EDA-F4F9-4E4A-9A9C-755F567F160E}"/>
                  </a:ext>
                </a:extLst>
              </p:cNvPr>
              <p:cNvSpPr/>
              <p:nvPr/>
            </p:nvSpPr>
            <p:spPr bwMode="auto">
              <a:xfrm>
                <a:off x="552855" y="3082796"/>
                <a:ext cx="426480" cy="914400"/>
              </a:xfrm>
              <a:prstGeom prst="cube">
                <a:avLst>
                  <a:gd name="adj" fmla="val 54371"/>
                </a:avLst>
              </a:prstGeom>
              <a:solidFill>
                <a:srgbClr val="0070C0"/>
              </a:solid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a:ln>
                    <a:noFill/>
                  </a:ln>
                  <a:solidFill>
                    <a:schemeClr val="tx1"/>
                  </a:solidFill>
                  <a:effectLst/>
                  <a:latin typeface="Verdana" pitchFamily="34" charset="0"/>
                </a:endParaRPr>
              </a:p>
            </p:txBody>
          </p:sp>
          <p:sp>
            <p:nvSpPr>
              <p:cNvPr id="209" name="Cube 208">
                <a:extLst>
                  <a:ext uri="{FF2B5EF4-FFF2-40B4-BE49-F238E27FC236}">
                    <a16:creationId xmlns:a16="http://schemas.microsoft.com/office/drawing/2014/main" id="{18DA87F5-594C-4066-A738-31A91689EAF1}"/>
                  </a:ext>
                </a:extLst>
              </p:cNvPr>
              <p:cNvSpPr/>
              <p:nvPr/>
            </p:nvSpPr>
            <p:spPr bwMode="auto">
              <a:xfrm>
                <a:off x="754984" y="3080649"/>
                <a:ext cx="426480" cy="914401"/>
              </a:xfrm>
              <a:prstGeom prst="cube">
                <a:avLst>
                  <a:gd name="adj" fmla="val 54371"/>
                </a:avLst>
              </a:prstGeom>
              <a:solidFill>
                <a:schemeClr val="accent1">
                  <a:lumMod val="75000"/>
                </a:schemeClr>
              </a:solid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a:ln>
                    <a:noFill/>
                  </a:ln>
                  <a:solidFill>
                    <a:schemeClr val="tx1"/>
                  </a:solidFill>
                  <a:effectLst/>
                  <a:latin typeface="Verdana" pitchFamily="34" charset="0"/>
                </a:endParaRPr>
              </a:p>
            </p:txBody>
          </p:sp>
        </p:grpSp>
      </p:grpSp>
      <p:grpSp>
        <p:nvGrpSpPr>
          <p:cNvPr id="210" name="Group 209">
            <a:extLst>
              <a:ext uri="{FF2B5EF4-FFF2-40B4-BE49-F238E27FC236}">
                <a16:creationId xmlns:a16="http://schemas.microsoft.com/office/drawing/2014/main" id="{87727C18-B849-4E3E-AFF6-E249AC7E5D94}"/>
              </a:ext>
            </a:extLst>
          </p:cNvPr>
          <p:cNvGrpSpPr/>
          <p:nvPr/>
        </p:nvGrpSpPr>
        <p:grpSpPr>
          <a:xfrm>
            <a:off x="122237" y="3405243"/>
            <a:ext cx="1018722" cy="593314"/>
            <a:chOff x="6365565" y="3419028"/>
            <a:chExt cx="1018722" cy="593314"/>
          </a:xfrm>
        </p:grpSpPr>
        <p:grpSp>
          <p:nvGrpSpPr>
            <p:cNvPr id="211" name="Group 210">
              <a:extLst>
                <a:ext uri="{FF2B5EF4-FFF2-40B4-BE49-F238E27FC236}">
                  <a16:creationId xmlns:a16="http://schemas.microsoft.com/office/drawing/2014/main" id="{2B414202-8779-4F80-85B1-F5FB4D4C2807}"/>
                </a:ext>
              </a:extLst>
            </p:cNvPr>
            <p:cNvGrpSpPr/>
            <p:nvPr/>
          </p:nvGrpSpPr>
          <p:grpSpPr>
            <a:xfrm>
              <a:off x="6365565" y="3419028"/>
              <a:ext cx="566676" cy="587518"/>
              <a:chOff x="145023" y="3080649"/>
              <a:chExt cx="1036441" cy="916547"/>
            </a:xfrm>
          </p:grpSpPr>
          <p:sp>
            <p:nvSpPr>
              <p:cNvPr id="217" name="Cube 216">
                <a:extLst>
                  <a:ext uri="{FF2B5EF4-FFF2-40B4-BE49-F238E27FC236}">
                    <a16:creationId xmlns:a16="http://schemas.microsoft.com/office/drawing/2014/main" id="{536845F4-C292-4A68-A0A4-5ADBFD6CDDEE}"/>
                  </a:ext>
                </a:extLst>
              </p:cNvPr>
              <p:cNvSpPr/>
              <p:nvPr/>
            </p:nvSpPr>
            <p:spPr bwMode="auto">
              <a:xfrm>
                <a:off x="145023" y="3082796"/>
                <a:ext cx="426480" cy="914400"/>
              </a:xfrm>
              <a:prstGeom prst="cube">
                <a:avLst>
                  <a:gd name="adj" fmla="val 54371"/>
                </a:avLst>
              </a:prstGeom>
              <a:solidFill>
                <a:schemeClr val="accent4">
                  <a:lumMod val="40000"/>
                  <a:lumOff val="60000"/>
                </a:schemeClr>
              </a:solid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a:ln>
                    <a:noFill/>
                  </a:ln>
                  <a:solidFill>
                    <a:schemeClr val="tx1"/>
                  </a:solidFill>
                  <a:effectLst/>
                  <a:latin typeface="Verdana" pitchFamily="34" charset="0"/>
                </a:endParaRPr>
              </a:p>
            </p:txBody>
          </p:sp>
          <p:sp>
            <p:nvSpPr>
              <p:cNvPr id="218" name="Cube 217">
                <a:extLst>
                  <a:ext uri="{FF2B5EF4-FFF2-40B4-BE49-F238E27FC236}">
                    <a16:creationId xmlns:a16="http://schemas.microsoft.com/office/drawing/2014/main" id="{A1F31052-C1BA-428E-81B6-6BCC0051F4B8}"/>
                  </a:ext>
                </a:extLst>
              </p:cNvPr>
              <p:cNvSpPr/>
              <p:nvPr/>
            </p:nvSpPr>
            <p:spPr bwMode="auto">
              <a:xfrm>
                <a:off x="348940" y="3082796"/>
                <a:ext cx="426480" cy="914400"/>
              </a:xfrm>
              <a:prstGeom prst="cube">
                <a:avLst>
                  <a:gd name="adj" fmla="val 54371"/>
                </a:avLst>
              </a:prstGeom>
              <a:solidFill>
                <a:srgbClr val="92D050"/>
              </a:solid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a:ln>
                    <a:noFill/>
                  </a:ln>
                  <a:solidFill>
                    <a:schemeClr val="tx1"/>
                  </a:solidFill>
                  <a:effectLst/>
                  <a:latin typeface="Verdana" pitchFamily="34" charset="0"/>
                </a:endParaRPr>
              </a:p>
            </p:txBody>
          </p:sp>
          <p:sp>
            <p:nvSpPr>
              <p:cNvPr id="219" name="Cube 218">
                <a:extLst>
                  <a:ext uri="{FF2B5EF4-FFF2-40B4-BE49-F238E27FC236}">
                    <a16:creationId xmlns:a16="http://schemas.microsoft.com/office/drawing/2014/main" id="{B6AFA029-728E-4249-8DF1-39714A438C3E}"/>
                  </a:ext>
                </a:extLst>
              </p:cNvPr>
              <p:cNvSpPr/>
              <p:nvPr/>
            </p:nvSpPr>
            <p:spPr bwMode="auto">
              <a:xfrm>
                <a:off x="552855" y="3082796"/>
                <a:ext cx="426480" cy="914400"/>
              </a:xfrm>
              <a:prstGeom prst="cube">
                <a:avLst>
                  <a:gd name="adj" fmla="val 54371"/>
                </a:avLst>
              </a:prstGeom>
              <a:solidFill>
                <a:srgbClr val="00B050"/>
              </a:solid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a:ln>
                    <a:noFill/>
                  </a:ln>
                  <a:solidFill>
                    <a:schemeClr val="tx1"/>
                  </a:solidFill>
                  <a:effectLst/>
                  <a:latin typeface="Verdana" pitchFamily="34" charset="0"/>
                </a:endParaRPr>
              </a:p>
            </p:txBody>
          </p:sp>
          <p:sp>
            <p:nvSpPr>
              <p:cNvPr id="220" name="Cube 219">
                <a:extLst>
                  <a:ext uri="{FF2B5EF4-FFF2-40B4-BE49-F238E27FC236}">
                    <a16:creationId xmlns:a16="http://schemas.microsoft.com/office/drawing/2014/main" id="{03A940AE-91C5-4DEB-B10F-3A32D8E76CD1}"/>
                  </a:ext>
                </a:extLst>
              </p:cNvPr>
              <p:cNvSpPr/>
              <p:nvPr/>
            </p:nvSpPr>
            <p:spPr bwMode="auto">
              <a:xfrm>
                <a:off x="754984" y="3080649"/>
                <a:ext cx="426480" cy="914401"/>
              </a:xfrm>
              <a:prstGeom prst="cube">
                <a:avLst>
                  <a:gd name="adj" fmla="val 54371"/>
                </a:avLst>
              </a:prstGeom>
              <a:solidFill>
                <a:schemeClr val="accent4">
                  <a:lumMod val="50000"/>
                </a:schemeClr>
              </a:solid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a:ln>
                    <a:noFill/>
                  </a:ln>
                  <a:solidFill>
                    <a:schemeClr val="tx1"/>
                  </a:solidFill>
                  <a:effectLst/>
                  <a:latin typeface="Verdana" pitchFamily="34" charset="0"/>
                </a:endParaRPr>
              </a:p>
            </p:txBody>
          </p:sp>
        </p:grpSp>
        <p:grpSp>
          <p:nvGrpSpPr>
            <p:cNvPr id="212" name="Group 211">
              <a:extLst>
                <a:ext uri="{FF2B5EF4-FFF2-40B4-BE49-F238E27FC236}">
                  <a16:creationId xmlns:a16="http://schemas.microsoft.com/office/drawing/2014/main" id="{FE57CB19-CF7B-45AE-BA5B-05E7BEB7ACE6}"/>
                </a:ext>
              </a:extLst>
            </p:cNvPr>
            <p:cNvGrpSpPr/>
            <p:nvPr/>
          </p:nvGrpSpPr>
          <p:grpSpPr>
            <a:xfrm>
              <a:off x="6817611" y="3424824"/>
              <a:ext cx="566676" cy="587518"/>
              <a:chOff x="145023" y="3080649"/>
              <a:chExt cx="1036441" cy="916547"/>
            </a:xfrm>
          </p:grpSpPr>
          <p:sp>
            <p:nvSpPr>
              <p:cNvPr id="213" name="Cube 212">
                <a:extLst>
                  <a:ext uri="{FF2B5EF4-FFF2-40B4-BE49-F238E27FC236}">
                    <a16:creationId xmlns:a16="http://schemas.microsoft.com/office/drawing/2014/main" id="{7558A463-28C2-41C4-A4B7-0746BAA4BB43}"/>
                  </a:ext>
                </a:extLst>
              </p:cNvPr>
              <p:cNvSpPr/>
              <p:nvPr/>
            </p:nvSpPr>
            <p:spPr bwMode="auto">
              <a:xfrm>
                <a:off x="145023" y="3082796"/>
                <a:ext cx="426480" cy="914400"/>
              </a:xfrm>
              <a:prstGeom prst="cube">
                <a:avLst>
                  <a:gd name="adj" fmla="val 54371"/>
                </a:avLst>
              </a:prstGeom>
              <a:solidFill>
                <a:schemeClr val="accent2">
                  <a:lumMod val="40000"/>
                  <a:lumOff val="60000"/>
                </a:schemeClr>
              </a:solid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a:ln>
                    <a:noFill/>
                  </a:ln>
                  <a:solidFill>
                    <a:schemeClr val="tx1"/>
                  </a:solidFill>
                  <a:effectLst/>
                  <a:latin typeface="Verdana" pitchFamily="34" charset="0"/>
                </a:endParaRPr>
              </a:p>
            </p:txBody>
          </p:sp>
          <p:sp>
            <p:nvSpPr>
              <p:cNvPr id="214" name="Cube 213">
                <a:extLst>
                  <a:ext uri="{FF2B5EF4-FFF2-40B4-BE49-F238E27FC236}">
                    <a16:creationId xmlns:a16="http://schemas.microsoft.com/office/drawing/2014/main" id="{4C27A0CF-8092-445C-9D35-CBF50E58EB31}"/>
                  </a:ext>
                </a:extLst>
              </p:cNvPr>
              <p:cNvSpPr/>
              <p:nvPr/>
            </p:nvSpPr>
            <p:spPr bwMode="auto">
              <a:xfrm>
                <a:off x="348940" y="3082796"/>
                <a:ext cx="426480" cy="914400"/>
              </a:xfrm>
              <a:prstGeom prst="cube">
                <a:avLst>
                  <a:gd name="adj" fmla="val 54371"/>
                </a:avLst>
              </a:prstGeom>
              <a:solidFill>
                <a:srgbClr val="00B0F0"/>
              </a:solid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a:ln>
                    <a:noFill/>
                  </a:ln>
                  <a:solidFill>
                    <a:schemeClr val="tx1"/>
                  </a:solidFill>
                  <a:effectLst/>
                  <a:latin typeface="Verdana" pitchFamily="34" charset="0"/>
                </a:endParaRPr>
              </a:p>
            </p:txBody>
          </p:sp>
          <p:sp>
            <p:nvSpPr>
              <p:cNvPr id="215" name="Cube 214">
                <a:extLst>
                  <a:ext uri="{FF2B5EF4-FFF2-40B4-BE49-F238E27FC236}">
                    <a16:creationId xmlns:a16="http://schemas.microsoft.com/office/drawing/2014/main" id="{0AD8D788-D283-40E3-9CA1-DA251598F608}"/>
                  </a:ext>
                </a:extLst>
              </p:cNvPr>
              <p:cNvSpPr/>
              <p:nvPr/>
            </p:nvSpPr>
            <p:spPr bwMode="auto">
              <a:xfrm>
                <a:off x="552855" y="3082796"/>
                <a:ext cx="426480" cy="914400"/>
              </a:xfrm>
              <a:prstGeom prst="cube">
                <a:avLst>
                  <a:gd name="adj" fmla="val 54371"/>
                </a:avLst>
              </a:prstGeom>
              <a:solidFill>
                <a:srgbClr val="0070C0"/>
              </a:solid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a:ln>
                    <a:noFill/>
                  </a:ln>
                  <a:solidFill>
                    <a:schemeClr val="tx1"/>
                  </a:solidFill>
                  <a:effectLst/>
                  <a:latin typeface="Verdana" pitchFamily="34" charset="0"/>
                </a:endParaRPr>
              </a:p>
            </p:txBody>
          </p:sp>
          <p:sp>
            <p:nvSpPr>
              <p:cNvPr id="216" name="Cube 215">
                <a:extLst>
                  <a:ext uri="{FF2B5EF4-FFF2-40B4-BE49-F238E27FC236}">
                    <a16:creationId xmlns:a16="http://schemas.microsoft.com/office/drawing/2014/main" id="{21741FAA-EE95-4396-A46B-35D85E5F5519}"/>
                  </a:ext>
                </a:extLst>
              </p:cNvPr>
              <p:cNvSpPr/>
              <p:nvPr/>
            </p:nvSpPr>
            <p:spPr bwMode="auto">
              <a:xfrm>
                <a:off x="754984" y="3080649"/>
                <a:ext cx="426480" cy="914401"/>
              </a:xfrm>
              <a:prstGeom prst="cube">
                <a:avLst>
                  <a:gd name="adj" fmla="val 54371"/>
                </a:avLst>
              </a:prstGeom>
              <a:solidFill>
                <a:schemeClr val="accent1">
                  <a:lumMod val="75000"/>
                </a:schemeClr>
              </a:solid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a:ln>
                    <a:noFill/>
                  </a:ln>
                  <a:solidFill>
                    <a:schemeClr val="tx1"/>
                  </a:solidFill>
                  <a:effectLst/>
                  <a:latin typeface="Verdana" pitchFamily="34" charset="0"/>
                </a:endParaRPr>
              </a:p>
            </p:txBody>
          </p:sp>
        </p:grpSp>
      </p:grpSp>
      <p:sp>
        <p:nvSpPr>
          <p:cNvPr id="222" name="TextBox 221">
            <a:extLst>
              <a:ext uri="{FF2B5EF4-FFF2-40B4-BE49-F238E27FC236}">
                <a16:creationId xmlns:a16="http://schemas.microsoft.com/office/drawing/2014/main" id="{98CB27F0-2A0E-4892-B528-BA76AFC7B5BB}"/>
              </a:ext>
            </a:extLst>
          </p:cNvPr>
          <p:cNvSpPr txBox="1"/>
          <p:nvPr/>
        </p:nvSpPr>
        <p:spPr>
          <a:xfrm>
            <a:off x="7400024" y="4640262"/>
            <a:ext cx="688216" cy="307777"/>
          </a:xfrm>
          <a:prstGeom prst="rect">
            <a:avLst/>
          </a:prstGeom>
          <a:noFill/>
        </p:spPr>
        <p:txBody>
          <a:bodyPr wrap="square" rtlCol="0">
            <a:spAutoFit/>
          </a:bodyPr>
          <a:lstStyle/>
          <a:p>
            <a:r>
              <a:rPr lang="en-US" sz="1400" strike="sngStrike" dirty="0">
                <a:latin typeface="Segoe UI Light" panose="020B0502040204020203" pitchFamily="34" charset="0"/>
                <a:cs typeface="Segoe UI Light" panose="020B0502040204020203" pitchFamily="34" charset="0"/>
              </a:rPr>
              <a:t>Conv.</a:t>
            </a:r>
          </a:p>
        </p:txBody>
      </p:sp>
      <p:sp>
        <p:nvSpPr>
          <p:cNvPr id="236" name="Arrow: Right 235">
            <a:extLst>
              <a:ext uri="{FF2B5EF4-FFF2-40B4-BE49-F238E27FC236}">
                <a16:creationId xmlns:a16="http://schemas.microsoft.com/office/drawing/2014/main" id="{338FBBEB-0F0D-48F5-AAA4-51B20CA4CA6F}"/>
              </a:ext>
            </a:extLst>
          </p:cNvPr>
          <p:cNvSpPr/>
          <p:nvPr/>
        </p:nvSpPr>
        <p:spPr bwMode="auto">
          <a:xfrm>
            <a:off x="10840402" y="3697205"/>
            <a:ext cx="248999" cy="159618"/>
          </a:xfrm>
          <a:prstGeom prst="rightArrow">
            <a:avLst/>
          </a:prstGeom>
          <a:solidFill>
            <a:schemeClr val="tx1">
              <a:lumMod val="50000"/>
              <a:lumOff val="50000"/>
            </a:schemeClr>
          </a:solidFill>
          <a:ln w="9525" cap="flat" cmpd="sng" algn="ctr">
            <a:noFill/>
            <a:prstDash val="solid"/>
            <a:round/>
            <a:headEnd type="none" w="med" len="med"/>
            <a:tailEnd type="none" w="med" len="med"/>
          </a:ln>
          <a:effectLst>
            <a:outerShdw dist="35921" dir="2700000" algn="ctr" rotWithShape="0">
              <a:srgbClr val="AFAFAF"/>
            </a:outerShdw>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a:ln>
                <a:noFill/>
              </a:ln>
              <a:solidFill>
                <a:schemeClr val="tx1"/>
              </a:solidFill>
              <a:effectLst/>
              <a:latin typeface="Verdana" pitchFamily="34" charset="0"/>
            </a:endParaRPr>
          </a:p>
        </p:txBody>
      </p:sp>
      <p:grpSp>
        <p:nvGrpSpPr>
          <p:cNvPr id="237" name="Group 236">
            <a:extLst>
              <a:ext uri="{FF2B5EF4-FFF2-40B4-BE49-F238E27FC236}">
                <a16:creationId xmlns:a16="http://schemas.microsoft.com/office/drawing/2014/main" id="{184F0608-0D07-48E5-A7C4-3F9C7805688B}"/>
              </a:ext>
            </a:extLst>
          </p:cNvPr>
          <p:cNvGrpSpPr/>
          <p:nvPr/>
        </p:nvGrpSpPr>
        <p:grpSpPr>
          <a:xfrm>
            <a:off x="11219315" y="3400755"/>
            <a:ext cx="1018722" cy="593314"/>
            <a:chOff x="6365565" y="3419028"/>
            <a:chExt cx="1018722" cy="593314"/>
          </a:xfrm>
        </p:grpSpPr>
        <p:grpSp>
          <p:nvGrpSpPr>
            <p:cNvPr id="238" name="Group 237">
              <a:extLst>
                <a:ext uri="{FF2B5EF4-FFF2-40B4-BE49-F238E27FC236}">
                  <a16:creationId xmlns:a16="http://schemas.microsoft.com/office/drawing/2014/main" id="{9C5034F5-F4BA-493C-8894-92B006757511}"/>
                </a:ext>
              </a:extLst>
            </p:cNvPr>
            <p:cNvGrpSpPr/>
            <p:nvPr/>
          </p:nvGrpSpPr>
          <p:grpSpPr>
            <a:xfrm>
              <a:off x="6365565" y="3419028"/>
              <a:ext cx="566676" cy="587518"/>
              <a:chOff x="145023" y="3080649"/>
              <a:chExt cx="1036441" cy="916547"/>
            </a:xfrm>
          </p:grpSpPr>
          <p:sp>
            <p:nvSpPr>
              <p:cNvPr id="244" name="Cube 243">
                <a:extLst>
                  <a:ext uri="{FF2B5EF4-FFF2-40B4-BE49-F238E27FC236}">
                    <a16:creationId xmlns:a16="http://schemas.microsoft.com/office/drawing/2014/main" id="{182ABEEC-AE0D-42A6-AA43-E04F8F4F680E}"/>
                  </a:ext>
                </a:extLst>
              </p:cNvPr>
              <p:cNvSpPr/>
              <p:nvPr/>
            </p:nvSpPr>
            <p:spPr bwMode="auto">
              <a:xfrm>
                <a:off x="145023" y="3082796"/>
                <a:ext cx="426480" cy="914400"/>
              </a:xfrm>
              <a:prstGeom prst="cube">
                <a:avLst>
                  <a:gd name="adj" fmla="val 54371"/>
                </a:avLst>
              </a:prstGeom>
              <a:solidFill>
                <a:schemeClr val="accent4">
                  <a:lumMod val="40000"/>
                  <a:lumOff val="60000"/>
                </a:schemeClr>
              </a:solid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a:ln>
                    <a:noFill/>
                  </a:ln>
                  <a:solidFill>
                    <a:schemeClr val="tx1"/>
                  </a:solidFill>
                  <a:effectLst/>
                  <a:latin typeface="Verdana" pitchFamily="34" charset="0"/>
                </a:endParaRPr>
              </a:p>
            </p:txBody>
          </p:sp>
          <p:sp>
            <p:nvSpPr>
              <p:cNvPr id="245" name="Cube 244">
                <a:extLst>
                  <a:ext uri="{FF2B5EF4-FFF2-40B4-BE49-F238E27FC236}">
                    <a16:creationId xmlns:a16="http://schemas.microsoft.com/office/drawing/2014/main" id="{90A14007-D67B-4DB7-95A4-CDD7CDF530BD}"/>
                  </a:ext>
                </a:extLst>
              </p:cNvPr>
              <p:cNvSpPr/>
              <p:nvPr/>
            </p:nvSpPr>
            <p:spPr bwMode="auto">
              <a:xfrm>
                <a:off x="348940" y="3082796"/>
                <a:ext cx="426480" cy="914400"/>
              </a:xfrm>
              <a:prstGeom prst="cube">
                <a:avLst>
                  <a:gd name="adj" fmla="val 54371"/>
                </a:avLst>
              </a:prstGeom>
              <a:solidFill>
                <a:srgbClr val="92D050"/>
              </a:solid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a:ln>
                    <a:noFill/>
                  </a:ln>
                  <a:solidFill>
                    <a:schemeClr val="tx1"/>
                  </a:solidFill>
                  <a:effectLst/>
                  <a:latin typeface="Verdana" pitchFamily="34" charset="0"/>
                </a:endParaRPr>
              </a:p>
            </p:txBody>
          </p:sp>
          <p:sp>
            <p:nvSpPr>
              <p:cNvPr id="246" name="Cube 245">
                <a:extLst>
                  <a:ext uri="{FF2B5EF4-FFF2-40B4-BE49-F238E27FC236}">
                    <a16:creationId xmlns:a16="http://schemas.microsoft.com/office/drawing/2014/main" id="{E0431C9B-CAA3-468B-9C3B-33A1ECDEE1A9}"/>
                  </a:ext>
                </a:extLst>
              </p:cNvPr>
              <p:cNvSpPr/>
              <p:nvPr/>
            </p:nvSpPr>
            <p:spPr bwMode="auto">
              <a:xfrm>
                <a:off x="552855" y="3082796"/>
                <a:ext cx="426480" cy="914400"/>
              </a:xfrm>
              <a:prstGeom prst="cube">
                <a:avLst>
                  <a:gd name="adj" fmla="val 54371"/>
                </a:avLst>
              </a:prstGeom>
              <a:solidFill>
                <a:srgbClr val="00B050"/>
              </a:solid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a:ln>
                    <a:noFill/>
                  </a:ln>
                  <a:solidFill>
                    <a:schemeClr val="tx1"/>
                  </a:solidFill>
                  <a:effectLst/>
                  <a:latin typeface="Verdana" pitchFamily="34" charset="0"/>
                </a:endParaRPr>
              </a:p>
            </p:txBody>
          </p:sp>
          <p:sp>
            <p:nvSpPr>
              <p:cNvPr id="247" name="Cube 246">
                <a:extLst>
                  <a:ext uri="{FF2B5EF4-FFF2-40B4-BE49-F238E27FC236}">
                    <a16:creationId xmlns:a16="http://schemas.microsoft.com/office/drawing/2014/main" id="{36283B7F-23E2-42B2-B370-3155E5655D6D}"/>
                  </a:ext>
                </a:extLst>
              </p:cNvPr>
              <p:cNvSpPr/>
              <p:nvPr/>
            </p:nvSpPr>
            <p:spPr bwMode="auto">
              <a:xfrm>
                <a:off x="754984" y="3080649"/>
                <a:ext cx="426480" cy="914401"/>
              </a:xfrm>
              <a:prstGeom prst="cube">
                <a:avLst>
                  <a:gd name="adj" fmla="val 54371"/>
                </a:avLst>
              </a:prstGeom>
              <a:solidFill>
                <a:schemeClr val="accent4">
                  <a:lumMod val="50000"/>
                </a:schemeClr>
              </a:solid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a:ln>
                    <a:noFill/>
                  </a:ln>
                  <a:solidFill>
                    <a:schemeClr val="tx1"/>
                  </a:solidFill>
                  <a:effectLst/>
                  <a:latin typeface="Verdana" pitchFamily="34" charset="0"/>
                </a:endParaRPr>
              </a:p>
            </p:txBody>
          </p:sp>
        </p:grpSp>
        <p:grpSp>
          <p:nvGrpSpPr>
            <p:cNvPr id="239" name="Group 238">
              <a:extLst>
                <a:ext uri="{FF2B5EF4-FFF2-40B4-BE49-F238E27FC236}">
                  <a16:creationId xmlns:a16="http://schemas.microsoft.com/office/drawing/2014/main" id="{CC070838-B750-49CC-8CDC-D9BB60A111BD}"/>
                </a:ext>
              </a:extLst>
            </p:cNvPr>
            <p:cNvGrpSpPr/>
            <p:nvPr/>
          </p:nvGrpSpPr>
          <p:grpSpPr>
            <a:xfrm>
              <a:off x="6817611" y="3424824"/>
              <a:ext cx="566676" cy="587518"/>
              <a:chOff x="145023" y="3080649"/>
              <a:chExt cx="1036441" cy="916547"/>
            </a:xfrm>
          </p:grpSpPr>
          <p:sp>
            <p:nvSpPr>
              <p:cNvPr id="240" name="Cube 239">
                <a:extLst>
                  <a:ext uri="{FF2B5EF4-FFF2-40B4-BE49-F238E27FC236}">
                    <a16:creationId xmlns:a16="http://schemas.microsoft.com/office/drawing/2014/main" id="{3C138C71-A8D4-459B-ACE7-C3BAC000ED07}"/>
                  </a:ext>
                </a:extLst>
              </p:cNvPr>
              <p:cNvSpPr/>
              <p:nvPr/>
            </p:nvSpPr>
            <p:spPr bwMode="auto">
              <a:xfrm>
                <a:off x="145023" y="3082796"/>
                <a:ext cx="426480" cy="914400"/>
              </a:xfrm>
              <a:prstGeom prst="cube">
                <a:avLst>
                  <a:gd name="adj" fmla="val 54371"/>
                </a:avLst>
              </a:prstGeom>
              <a:solidFill>
                <a:schemeClr val="accent2">
                  <a:lumMod val="40000"/>
                  <a:lumOff val="60000"/>
                </a:schemeClr>
              </a:solid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a:ln>
                    <a:noFill/>
                  </a:ln>
                  <a:solidFill>
                    <a:schemeClr val="tx1"/>
                  </a:solidFill>
                  <a:effectLst/>
                  <a:latin typeface="Verdana" pitchFamily="34" charset="0"/>
                </a:endParaRPr>
              </a:p>
            </p:txBody>
          </p:sp>
          <p:sp>
            <p:nvSpPr>
              <p:cNvPr id="241" name="Cube 240">
                <a:extLst>
                  <a:ext uri="{FF2B5EF4-FFF2-40B4-BE49-F238E27FC236}">
                    <a16:creationId xmlns:a16="http://schemas.microsoft.com/office/drawing/2014/main" id="{70E9F44A-320A-44E9-A942-57DA453794A3}"/>
                  </a:ext>
                </a:extLst>
              </p:cNvPr>
              <p:cNvSpPr/>
              <p:nvPr/>
            </p:nvSpPr>
            <p:spPr bwMode="auto">
              <a:xfrm>
                <a:off x="348940" y="3082796"/>
                <a:ext cx="426480" cy="914400"/>
              </a:xfrm>
              <a:prstGeom prst="cube">
                <a:avLst>
                  <a:gd name="adj" fmla="val 54371"/>
                </a:avLst>
              </a:prstGeom>
              <a:solidFill>
                <a:srgbClr val="00B0F0"/>
              </a:solid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a:ln>
                    <a:noFill/>
                  </a:ln>
                  <a:solidFill>
                    <a:schemeClr val="tx1"/>
                  </a:solidFill>
                  <a:effectLst/>
                  <a:latin typeface="Verdana" pitchFamily="34" charset="0"/>
                </a:endParaRPr>
              </a:p>
            </p:txBody>
          </p:sp>
          <p:sp>
            <p:nvSpPr>
              <p:cNvPr id="242" name="Cube 241">
                <a:extLst>
                  <a:ext uri="{FF2B5EF4-FFF2-40B4-BE49-F238E27FC236}">
                    <a16:creationId xmlns:a16="http://schemas.microsoft.com/office/drawing/2014/main" id="{F0349558-E401-455D-AA91-DDCFE412EA8B}"/>
                  </a:ext>
                </a:extLst>
              </p:cNvPr>
              <p:cNvSpPr/>
              <p:nvPr/>
            </p:nvSpPr>
            <p:spPr bwMode="auto">
              <a:xfrm>
                <a:off x="552855" y="3082796"/>
                <a:ext cx="426480" cy="914400"/>
              </a:xfrm>
              <a:prstGeom prst="cube">
                <a:avLst>
                  <a:gd name="adj" fmla="val 54371"/>
                </a:avLst>
              </a:prstGeom>
              <a:solidFill>
                <a:srgbClr val="0070C0"/>
              </a:solid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a:ln>
                    <a:noFill/>
                  </a:ln>
                  <a:solidFill>
                    <a:schemeClr val="tx1"/>
                  </a:solidFill>
                  <a:effectLst/>
                  <a:latin typeface="Verdana" pitchFamily="34" charset="0"/>
                </a:endParaRPr>
              </a:p>
            </p:txBody>
          </p:sp>
          <p:sp>
            <p:nvSpPr>
              <p:cNvPr id="243" name="Cube 242">
                <a:extLst>
                  <a:ext uri="{FF2B5EF4-FFF2-40B4-BE49-F238E27FC236}">
                    <a16:creationId xmlns:a16="http://schemas.microsoft.com/office/drawing/2014/main" id="{AAF5577D-57A5-46BD-99FD-2329137FDF59}"/>
                  </a:ext>
                </a:extLst>
              </p:cNvPr>
              <p:cNvSpPr/>
              <p:nvPr/>
            </p:nvSpPr>
            <p:spPr bwMode="auto">
              <a:xfrm>
                <a:off x="754984" y="3080649"/>
                <a:ext cx="426480" cy="914401"/>
              </a:xfrm>
              <a:prstGeom prst="cube">
                <a:avLst>
                  <a:gd name="adj" fmla="val 54371"/>
                </a:avLst>
              </a:prstGeom>
              <a:solidFill>
                <a:schemeClr val="accent1">
                  <a:lumMod val="75000"/>
                </a:schemeClr>
              </a:solid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a:ln>
                    <a:noFill/>
                  </a:ln>
                  <a:solidFill>
                    <a:schemeClr val="tx1"/>
                  </a:solidFill>
                  <a:effectLst/>
                  <a:latin typeface="Verdana" pitchFamily="34" charset="0"/>
                </a:endParaRPr>
              </a:p>
            </p:txBody>
          </p:sp>
        </p:grpSp>
      </p:grpSp>
      <p:sp>
        <p:nvSpPr>
          <p:cNvPr id="248" name="Rectangle: Rounded Corners 247">
            <a:extLst>
              <a:ext uri="{FF2B5EF4-FFF2-40B4-BE49-F238E27FC236}">
                <a16:creationId xmlns:a16="http://schemas.microsoft.com/office/drawing/2014/main" id="{63AF2CE5-2968-49A5-B3AF-88EC7BB4D986}"/>
              </a:ext>
            </a:extLst>
          </p:cNvPr>
          <p:cNvSpPr/>
          <p:nvPr/>
        </p:nvSpPr>
        <p:spPr bwMode="auto">
          <a:xfrm>
            <a:off x="1668804" y="1750471"/>
            <a:ext cx="1246822" cy="3804191"/>
          </a:xfrm>
          <a:prstGeom prst="roundRect">
            <a:avLst/>
          </a:prstGeom>
          <a:noFill/>
          <a:ln>
            <a:solidFill>
              <a:schemeClr val="tx1">
                <a:lumMod val="60000"/>
                <a:lumOff val="40000"/>
              </a:schemeClr>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r>
              <a:rPr lang="en-US" sz="1400" dirty="0">
                <a:gradFill>
                  <a:gsLst>
                    <a:gs pos="0">
                      <a:srgbClr val="FFFFFF"/>
                    </a:gs>
                    <a:gs pos="100000">
                      <a:srgbClr val="FFFFFF"/>
                    </a:gs>
                  </a:gsLst>
                  <a:lin ang="5400000" scaled="0"/>
                </a:gradFill>
                <a:ea typeface="Segoe UI" pitchFamily="34" charset="0"/>
                <a:cs typeface="Segoe UI" pitchFamily="34" charset="0"/>
              </a:rPr>
              <a:t>c</a:t>
            </a:r>
          </a:p>
        </p:txBody>
      </p:sp>
      <p:sp>
        <p:nvSpPr>
          <p:cNvPr id="157" name="Rectangle: Rounded Corners 156">
            <a:extLst>
              <a:ext uri="{FF2B5EF4-FFF2-40B4-BE49-F238E27FC236}">
                <a16:creationId xmlns:a16="http://schemas.microsoft.com/office/drawing/2014/main" id="{38C0B618-E2E6-4276-96DF-4EAE18189A51}"/>
              </a:ext>
            </a:extLst>
          </p:cNvPr>
          <p:cNvSpPr/>
          <p:nvPr/>
        </p:nvSpPr>
        <p:spPr bwMode="auto">
          <a:xfrm>
            <a:off x="4770437" y="1516062"/>
            <a:ext cx="5876365" cy="4343400"/>
          </a:xfrm>
          <a:prstGeom prst="roundRect">
            <a:avLst/>
          </a:prstGeom>
          <a:noFill/>
          <a:ln>
            <a:solidFill>
              <a:schemeClr val="tx1">
                <a:lumMod val="60000"/>
                <a:lumOff val="40000"/>
              </a:schemeClr>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r>
              <a:rPr lang="en-US" sz="1400" dirty="0">
                <a:gradFill>
                  <a:gsLst>
                    <a:gs pos="0">
                      <a:srgbClr val="FFFFFF"/>
                    </a:gs>
                    <a:gs pos="100000">
                      <a:srgbClr val="FFFFFF"/>
                    </a:gs>
                  </a:gsLst>
                  <a:lin ang="5400000" scaled="0"/>
                </a:gradFill>
                <a:ea typeface="Segoe UI" pitchFamily="34" charset="0"/>
                <a:cs typeface="Segoe UI" pitchFamily="34" charset="0"/>
              </a:rPr>
              <a:t>c</a:t>
            </a:r>
          </a:p>
        </p:txBody>
      </p:sp>
      <p:sp>
        <p:nvSpPr>
          <p:cNvPr id="164" name="TextBox 163">
            <a:extLst>
              <a:ext uri="{FF2B5EF4-FFF2-40B4-BE49-F238E27FC236}">
                <a16:creationId xmlns:a16="http://schemas.microsoft.com/office/drawing/2014/main" id="{F6907187-E6C8-4694-BA20-1B5B97C02391}"/>
              </a:ext>
            </a:extLst>
          </p:cNvPr>
          <p:cNvSpPr txBox="1"/>
          <p:nvPr/>
        </p:nvSpPr>
        <p:spPr>
          <a:xfrm>
            <a:off x="7389847" y="2201862"/>
            <a:ext cx="688216" cy="307777"/>
          </a:xfrm>
          <a:prstGeom prst="rect">
            <a:avLst/>
          </a:prstGeom>
          <a:noFill/>
        </p:spPr>
        <p:txBody>
          <a:bodyPr wrap="square" rtlCol="0">
            <a:spAutoFit/>
          </a:bodyPr>
          <a:lstStyle/>
          <a:p>
            <a:r>
              <a:rPr lang="en-US" sz="1400" strike="sngStrike" dirty="0">
                <a:latin typeface="Segoe UI Light" panose="020B0502040204020203" pitchFamily="34" charset="0"/>
                <a:cs typeface="Segoe UI Light" panose="020B0502040204020203" pitchFamily="34" charset="0"/>
              </a:rPr>
              <a:t>Conv.</a:t>
            </a:r>
          </a:p>
        </p:txBody>
      </p:sp>
      <p:grpSp>
        <p:nvGrpSpPr>
          <p:cNvPr id="124" name="Group 123">
            <a:extLst>
              <a:ext uri="{FF2B5EF4-FFF2-40B4-BE49-F238E27FC236}">
                <a16:creationId xmlns:a16="http://schemas.microsoft.com/office/drawing/2014/main" id="{4AFCC0BA-4239-474E-8EF5-319FE712D3CF}"/>
              </a:ext>
            </a:extLst>
          </p:cNvPr>
          <p:cNvGrpSpPr/>
          <p:nvPr/>
        </p:nvGrpSpPr>
        <p:grpSpPr>
          <a:xfrm>
            <a:off x="4851647" y="2224092"/>
            <a:ext cx="566676" cy="587518"/>
            <a:chOff x="145023" y="3080649"/>
            <a:chExt cx="1036441" cy="916547"/>
          </a:xfrm>
        </p:grpSpPr>
        <p:sp>
          <p:nvSpPr>
            <p:cNvPr id="125" name="Cube 124">
              <a:extLst>
                <a:ext uri="{FF2B5EF4-FFF2-40B4-BE49-F238E27FC236}">
                  <a16:creationId xmlns:a16="http://schemas.microsoft.com/office/drawing/2014/main" id="{02F663BB-E237-419D-912A-B6D5F458FFEB}"/>
                </a:ext>
              </a:extLst>
            </p:cNvPr>
            <p:cNvSpPr/>
            <p:nvPr/>
          </p:nvSpPr>
          <p:spPr bwMode="auto">
            <a:xfrm>
              <a:off x="145023" y="3082796"/>
              <a:ext cx="426480" cy="914400"/>
            </a:xfrm>
            <a:prstGeom prst="cube">
              <a:avLst>
                <a:gd name="adj" fmla="val 54371"/>
              </a:avLst>
            </a:prstGeom>
            <a:solidFill>
              <a:schemeClr val="accent4">
                <a:lumMod val="40000"/>
                <a:lumOff val="60000"/>
              </a:schemeClr>
            </a:solid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a:ln>
                  <a:noFill/>
                </a:ln>
                <a:solidFill>
                  <a:schemeClr val="tx1"/>
                </a:solidFill>
                <a:effectLst/>
                <a:latin typeface="Verdana" pitchFamily="34" charset="0"/>
              </a:endParaRPr>
            </a:p>
          </p:txBody>
        </p:sp>
        <p:sp>
          <p:nvSpPr>
            <p:cNvPr id="126" name="Cube 125">
              <a:extLst>
                <a:ext uri="{FF2B5EF4-FFF2-40B4-BE49-F238E27FC236}">
                  <a16:creationId xmlns:a16="http://schemas.microsoft.com/office/drawing/2014/main" id="{38BEA9DF-6397-4BEE-921B-82572B3F80DD}"/>
                </a:ext>
              </a:extLst>
            </p:cNvPr>
            <p:cNvSpPr/>
            <p:nvPr/>
          </p:nvSpPr>
          <p:spPr bwMode="auto">
            <a:xfrm>
              <a:off x="348940" y="3082796"/>
              <a:ext cx="426480" cy="914400"/>
            </a:xfrm>
            <a:prstGeom prst="cube">
              <a:avLst>
                <a:gd name="adj" fmla="val 54371"/>
              </a:avLst>
            </a:prstGeom>
            <a:solidFill>
              <a:srgbClr val="92D050"/>
            </a:solid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a:ln>
                  <a:noFill/>
                </a:ln>
                <a:solidFill>
                  <a:schemeClr val="tx1"/>
                </a:solidFill>
                <a:effectLst/>
                <a:latin typeface="Verdana" pitchFamily="34" charset="0"/>
              </a:endParaRPr>
            </a:p>
          </p:txBody>
        </p:sp>
        <p:sp>
          <p:nvSpPr>
            <p:cNvPr id="127" name="Cube 126">
              <a:extLst>
                <a:ext uri="{FF2B5EF4-FFF2-40B4-BE49-F238E27FC236}">
                  <a16:creationId xmlns:a16="http://schemas.microsoft.com/office/drawing/2014/main" id="{8CA463CD-B4F5-4BDD-A5EC-728B4F1C0427}"/>
                </a:ext>
              </a:extLst>
            </p:cNvPr>
            <p:cNvSpPr/>
            <p:nvPr/>
          </p:nvSpPr>
          <p:spPr bwMode="auto">
            <a:xfrm>
              <a:off x="552855" y="3082796"/>
              <a:ext cx="426480" cy="914400"/>
            </a:xfrm>
            <a:prstGeom prst="cube">
              <a:avLst>
                <a:gd name="adj" fmla="val 54371"/>
              </a:avLst>
            </a:prstGeom>
            <a:solidFill>
              <a:srgbClr val="00B050"/>
            </a:solid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a:ln>
                  <a:noFill/>
                </a:ln>
                <a:solidFill>
                  <a:schemeClr val="tx1"/>
                </a:solidFill>
                <a:effectLst/>
                <a:latin typeface="Verdana" pitchFamily="34" charset="0"/>
              </a:endParaRPr>
            </a:p>
          </p:txBody>
        </p:sp>
        <p:sp>
          <p:nvSpPr>
            <p:cNvPr id="128" name="Cube 127">
              <a:extLst>
                <a:ext uri="{FF2B5EF4-FFF2-40B4-BE49-F238E27FC236}">
                  <a16:creationId xmlns:a16="http://schemas.microsoft.com/office/drawing/2014/main" id="{0E2FB704-F85F-4391-A028-2EB72C02C0CC}"/>
                </a:ext>
              </a:extLst>
            </p:cNvPr>
            <p:cNvSpPr/>
            <p:nvPr/>
          </p:nvSpPr>
          <p:spPr bwMode="auto">
            <a:xfrm>
              <a:off x="754984" y="3080649"/>
              <a:ext cx="426480" cy="914401"/>
            </a:xfrm>
            <a:prstGeom prst="cube">
              <a:avLst>
                <a:gd name="adj" fmla="val 54371"/>
              </a:avLst>
            </a:prstGeom>
            <a:solidFill>
              <a:schemeClr val="accent4">
                <a:lumMod val="50000"/>
              </a:schemeClr>
            </a:solid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a:ln>
                  <a:noFill/>
                </a:ln>
                <a:solidFill>
                  <a:schemeClr val="tx1"/>
                </a:solidFill>
                <a:effectLst/>
                <a:latin typeface="Verdana" pitchFamily="34" charset="0"/>
              </a:endParaRPr>
            </a:p>
          </p:txBody>
        </p:sp>
      </p:grpSp>
      <p:grpSp>
        <p:nvGrpSpPr>
          <p:cNvPr id="129" name="Group 128">
            <a:extLst>
              <a:ext uri="{FF2B5EF4-FFF2-40B4-BE49-F238E27FC236}">
                <a16:creationId xmlns:a16="http://schemas.microsoft.com/office/drawing/2014/main" id="{255CFE8E-518C-4490-801E-A3656BE20393}"/>
              </a:ext>
            </a:extLst>
          </p:cNvPr>
          <p:cNvGrpSpPr/>
          <p:nvPr/>
        </p:nvGrpSpPr>
        <p:grpSpPr>
          <a:xfrm>
            <a:off x="9925738" y="2255624"/>
            <a:ext cx="566676" cy="587518"/>
            <a:chOff x="145023" y="3080649"/>
            <a:chExt cx="1036441" cy="916547"/>
          </a:xfrm>
        </p:grpSpPr>
        <p:sp>
          <p:nvSpPr>
            <p:cNvPr id="130" name="Cube 129">
              <a:extLst>
                <a:ext uri="{FF2B5EF4-FFF2-40B4-BE49-F238E27FC236}">
                  <a16:creationId xmlns:a16="http://schemas.microsoft.com/office/drawing/2014/main" id="{1C11B2D9-A08C-4ACE-AE00-9F62A8186070}"/>
                </a:ext>
              </a:extLst>
            </p:cNvPr>
            <p:cNvSpPr/>
            <p:nvPr/>
          </p:nvSpPr>
          <p:spPr bwMode="auto">
            <a:xfrm>
              <a:off x="145023" y="3082796"/>
              <a:ext cx="426480" cy="914400"/>
            </a:xfrm>
            <a:prstGeom prst="cube">
              <a:avLst>
                <a:gd name="adj" fmla="val 54371"/>
              </a:avLst>
            </a:prstGeom>
            <a:solidFill>
              <a:schemeClr val="accent4">
                <a:lumMod val="40000"/>
                <a:lumOff val="60000"/>
              </a:schemeClr>
            </a:solid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a:ln>
                  <a:noFill/>
                </a:ln>
                <a:solidFill>
                  <a:schemeClr val="tx1"/>
                </a:solidFill>
                <a:effectLst/>
                <a:latin typeface="Verdana" pitchFamily="34" charset="0"/>
              </a:endParaRPr>
            </a:p>
          </p:txBody>
        </p:sp>
        <p:sp>
          <p:nvSpPr>
            <p:cNvPr id="131" name="Cube 130">
              <a:extLst>
                <a:ext uri="{FF2B5EF4-FFF2-40B4-BE49-F238E27FC236}">
                  <a16:creationId xmlns:a16="http://schemas.microsoft.com/office/drawing/2014/main" id="{F2F5D8C9-FD3B-454E-82A7-5CDEAA1C6075}"/>
                </a:ext>
              </a:extLst>
            </p:cNvPr>
            <p:cNvSpPr/>
            <p:nvPr/>
          </p:nvSpPr>
          <p:spPr bwMode="auto">
            <a:xfrm>
              <a:off x="348940" y="3082796"/>
              <a:ext cx="426480" cy="914400"/>
            </a:xfrm>
            <a:prstGeom prst="cube">
              <a:avLst>
                <a:gd name="adj" fmla="val 54371"/>
              </a:avLst>
            </a:prstGeom>
            <a:solidFill>
              <a:srgbClr val="92D050"/>
            </a:solid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a:ln>
                  <a:noFill/>
                </a:ln>
                <a:solidFill>
                  <a:schemeClr val="tx1"/>
                </a:solidFill>
                <a:effectLst/>
                <a:latin typeface="Verdana" pitchFamily="34" charset="0"/>
              </a:endParaRPr>
            </a:p>
          </p:txBody>
        </p:sp>
        <p:sp>
          <p:nvSpPr>
            <p:cNvPr id="132" name="Cube 131">
              <a:extLst>
                <a:ext uri="{FF2B5EF4-FFF2-40B4-BE49-F238E27FC236}">
                  <a16:creationId xmlns:a16="http://schemas.microsoft.com/office/drawing/2014/main" id="{13497C3B-0C98-4350-947C-892A184FCEAE}"/>
                </a:ext>
              </a:extLst>
            </p:cNvPr>
            <p:cNvSpPr/>
            <p:nvPr/>
          </p:nvSpPr>
          <p:spPr bwMode="auto">
            <a:xfrm>
              <a:off x="552855" y="3082796"/>
              <a:ext cx="426480" cy="914400"/>
            </a:xfrm>
            <a:prstGeom prst="cube">
              <a:avLst>
                <a:gd name="adj" fmla="val 54371"/>
              </a:avLst>
            </a:prstGeom>
            <a:solidFill>
              <a:srgbClr val="00B050"/>
            </a:solid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a:ln>
                  <a:noFill/>
                </a:ln>
                <a:solidFill>
                  <a:schemeClr val="tx1"/>
                </a:solidFill>
                <a:effectLst/>
                <a:latin typeface="Verdana" pitchFamily="34" charset="0"/>
              </a:endParaRPr>
            </a:p>
          </p:txBody>
        </p:sp>
        <p:sp>
          <p:nvSpPr>
            <p:cNvPr id="133" name="Cube 132">
              <a:extLst>
                <a:ext uri="{FF2B5EF4-FFF2-40B4-BE49-F238E27FC236}">
                  <a16:creationId xmlns:a16="http://schemas.microsoft.com/office/drawing/2014/main" id="{191D4C7F-5FB1-4B97-B1BD-A503707C1A60}"/>
                </a:ext>
              </a:extLst>
            </p:cNvPr>
            <p:cNvSpPr/>
            <p:nvPr/>
          </p:nvSpPr>
          <p:spPr bwMode="auto">
            <a:xfrm>
              <a:off x="754984" y="3080649"/>
              <a:ext cx="426480" cy="914401"/>
            </a:xfrm>
            <a:prstGeom prst="cube">
              <a:avLst>
                <a:gd name="adj" fmla="val 54371"/>
              </a:avLst>
            </a:prstGeom>
            <a:solidFill>
              <a:schemeClr val="accent4">
                <a:lumMod val="50000"/>
              </a:schemeClr>
            </a:solid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a:ln>
                  <a:noFill/>
                </a:ln>
                <a:solidFill>
                  <a:schemeClr val="tx1"/>
                </a:solidFill>
                <a:effectLst/>
                <a:latin typeface="Verdana" pitchFamily="34" charset="0"/>
              </a:endParaRPr>
            </a:p>
          </p:txBody>
        </p:sp>
      </p:grpSp>
      <p:grpSp>
        <p:nvGrpSpPr>
          <p:cNvPr id="134" name="Group 133">
            <a:extLst>
              <a:ext uri="{FF2B5EF4-FFF2-40B4-BE49-F238E27FC236}">
                <a16:creationId xmlns:a16="http://schemas.microsoft.com/office/drawing/2014/main" id="{46F9A675-1986-487D-B4AF-55D967D1D246}"/>
              </a:ext>
            </a:extLst>
          </p:cNvPr>
          <p:cNvGrpSpPr/>
          <p:nvPr/>
        </p:nvGrpSpPr>
        <p:grpSpPr>
          <a:xfrm>
            <a:off x="4851869" y="4596361"/>
            <a:ext cx="566676" cy="587518"/>
            <a:chOff x="145023" y="3080649"/>
            <a:chExt cx="1036441" cy="916547"/>
          </a:xfrm>
        </p:grpSpPr>
        <p:sp>
          <p:nvSpPr>
            <p:cNvPr id="135" name="Cube 134">
              <a:extLst>
                <a:ext uri="{FF2B5EF4-FFF2-40B4-BE49-F238E27FC236}">
                  <a16:creationId xmlns:a16="http://schemas.microsoft.com/office/drawing/2014/main" id="{7A7C0620-7773-40C9-8CB0-6841FC2A3CC3}"/>
                </a:ext>
              </a:extLst>
            </p:cNvPr>
            <p:cNvSpPr/>
            <p:nvPr/>
          </p:nvSpPr>
          <p:spPr bwMode="auto">
            <a:xfrm>
              <a:off x="145023" y="3082796"/>
              <a:ext cx="426480" cy="914400"/>
            </a:xfrm>
            <a:prstGeom prst="cube">
              <a:avLst>
                <a:gd name="adj" fmla="val 54371"/>
              </a:avLst>
            </a:prstGeom>
            <a:solidFill>
              <a:schemeClr val="accent2">
                <a:lumMod val="40000"/>
                <a:lumOff val="60000"/>
              </a:schemeClr>
            </a:solid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a:ln>
                  <a:noFill/>
                </a:ln>
                <a:solidFill>
                  <a:schemeClr val="tx1"/>
                </a:solidFill>
                <a:effectLst/>
                <a:latin typeface="Verdana" pitchFamily="34" charset="0"/>
              </a:endParaRPr>
            </a:p>
          </p:txBody>
        </p:sp>
        <p:sp>
          <p:nvSpPr>
            <p:cNvPr id="136" name="Cube 135">
              <a:extLst>
                <a:ext uri="{FF2B5EF4-FFF2-40B4-BE49-F238E27FC236}">
                  <a16:creationId xmlns:a16="http://schemas.microsoft.com/office/drawing/2014/main" id="{218D1773-898A-4706-87FB-F03D5E12446F}"/>
                </a:ext>
              </a:extLst>
            </p:cNvPr>
            <p:cNvSpPr/>
            <p:nvPr/>
          </p:nvSpPr>
          <p:spPr bwMode="auto">
            <a:xfrm>
              <a:off x="348940" y="3082796"/>
              <a:ext cx="426480" cy="914400"/>
            </a:xfrm>
            <a:prstGeom prst="cube">
              <a:avLst>
                <a:gd name="adj" fmla="val 54371"/>
              </a:avLst>
            </a:prstGeom>
            <a:solidFill>
              <a:srgbClr val="00B0F0"/>
            </a:solid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a:ln>
                  <a:noFill/>
                </a:ln>
                <a:solidFill>
                  <a:schemeClr val="tx1"/>
                </a:solidFill>
                <a:effectLst/>
                <a:latin typeface="Verdana" pitchFamily="34" charset="0"/>
              </a:endParaRPr>
            </a:p>
          </p:txBody>
        </p:sp>
        <p:sp>
          <p:nvSpPr>
            <p:cNvPr id="137" name="Cube 136">
              <a:extLst>
                <a:ext uri="{FF2B5EF4-FFF2-40B4-BE49-F238E27FC236}">
                  <a16:creationId xmlns:a16="http://schemas.microsoft.com/office/drawing/2014/main" id="{70C4EFEA-FC4B-4EE8-991C-3CB17CE221DF}"/>
                </a:ext>
              </a:extLst>
            </p:cNvPr>
            <p:cNvSpPr/>
            <p:nvPr/>
          </p:nvSpPr>
          <p:spPr bwMode="auto">
            <a:xfrm>
              <a:off x="552855" y="3082796"/>
              <a:ext cx="426480" cy="914400"/>
            </a:xfrm>
            <a:prstGeom prst="cube">
              <a:avLst>
                <a:gd name="adj" fmla="val 54371"/>
              </a:avLst>
            </a:prstGeom>
            <a:solidFill>
              <a:srgbClr val="0070C0"/>
            </a:solid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a:ln>
                  <a:noFill/>
                </a:ln>
                <a:solidFill>
                  <a:schemeClr val="tx1"/>
                </a:solidFill>
                <a:effectLst/>
                <a:latin typeface="Verdana" pitchFamily="34" charset="0"/>
              </a:endParaRPr>
            </a:p>
          </p:txBody>
        </p:sp>
        <p:sp>
          <p:nvSpPr>
            <p:cNvPr id="138" name="Cube 137">
              <a:extLst>
                <a:ext uri="{FF2B5EF4-FFF2-40B4-BE49-F238E27FC236}">
                  <a16:creationId xmlns:a16="http://schemas.microsoft.com/office/drawing/2014/main" id="{D44AD6B9-5CF5-459F-AD8C-EAA9D60EAB97}"/>
                </a:ext>
              </a:extLst>
            </p:cNvPr>
            <p:cNvSpPr/>
            <p:nvPr/>
          </p:nvSpPr>
          <p:spPr bwMode="auto">
            <a:xfrm>
              <a:off x="754984" y="3080649"/>
              <a:ext cx="426480" cy="914401"/>
            </a:xfrm>
            <a:prstGeom prst="cube">
              <a:avLst>
                <a:gd name="adj" fmla="val 54371"/>
              </a:avLst>
            </a:prstGeom>
            <a:solidFill>
              <a:schemeClr val="tx2">
                <a:lumMod val="75000"/>
              </a:schemeClr>
            </a:solid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a:ln>
                  <a:noFill/>
                </a:ln>
                <a:solidFill>
                  <a:schemeClr val="tx1"/>
                </a:solidFill>
                <a:effectLst/>
                <a:latin typeface="Verdana" pitchFamily="34" charset="0"/>
              </a:endParaRPr>
            </a:p>
          </p:txBody>
        </p:sp>
      </p:grpSp>
      <p:grpSp>
        <p:nvGrpSpPr>
          <p:cNvPr id="139" name="Group 138">
            <a:extLst>
              <a:ext uri="{FF2B5EF4-FFF2-40B4-BE49-F238E27FC236}">
                <a16:creationId xmlns:a16="http://schemas.microsoft.com/office/drawing/2014/main" id="{6D5E81F4-C0FB-478C-A876-E302C153BA04}"/>
              </a:ext>
            </a:extLst>
          </p:cNvPr>
          <p:cNvGrpSpPr/>
          <p:nvPr/>
        </p:nvGrpSpPr>
        <p:grpSpPr>
          <a:xfrm>
            <a:off x="9928001" y="4590786"/>
            <a:ext cx="566676" cy="587518"/>
            <a:chOff x="145023" y="3080649"/>
            <a:chExt cx="1036441" cy="916547"/>
          </a:xfrm>
        </p:grpSpPr>
        <p:sp>
          <p:nvSpPr>
            <p:cNvPr id="140" name="Cube 139">
              <a:extLst>
                <a:ext uri="{FF2B5EF4-FFF2-40B4-BE49-F238E27FC236}">
                  <a16:creationId xmlns:a16="http://schemas.microsoft.com/office/drawing/2014/main" id="{09AB2ED7-25AE-46C6-882F-9023BB3036D2}"/>
                </a:ext>
              </a:extLst>
            </p:cNvPr>
            <p:cNvSpPr/>
            <p:nvPr/>
          </p:nvSpPr>
          <p:spPr bwMode="auto">
            <a:xfrm>
              <a:off x="145023" y="3082796"/>
              <a:ext cx="426480" cy="914400"/>
            </a:xfrm>
            <a:prstGeom prst="cube">
              <a:avLst>
                <a:gd name="adj" fmla="val 54371"/>
              </a:avLst>
            </a:prstGeom>
            <a:solidFill>
              <a:schemeClr val="accent2">
                <a:lumMod val="40000"/>
                <a:lumOff val="60000"/>
              </a:schemeClr>
            </a:solid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a:ln>
                  <a:noFill/>
                </a:ln>
                <a:solidFill>
                  <a:schemeClr val="tx1"/>
                </a:solidFill>
                <a:effectLst/>
                <a:latin typeface="Verdana" pitchFamily="34" charset="0"/>
              </a:endParaRPr>
            </a:p>
          </p:txBody>
        </p:sp>
        <p:sp>
          <p:nvSpPr>
            <p:cNvPr id="141" name="Cube 140">
              <a:extLst>
                <a:ext uri="{FF2B5EF4-FFF2-40B4-BE49-F238E27FC236}">
                  <a16:creationId xmlns:a16="http://schemas.microsoft.com/office/drawing/2014/main" id="{58DF0FB5-DD88-48CB-A14A-80FAA41C395B}"/>
                </a:ext>
              </a:extLst>
            </p:cNvPr>
            <p:cNvSpPr/>
            <p:nvPr/>
          </p:nvSpPr>
          <p:spPr bwMode="auto">
            <a:xfrm>
              <a:off x="348940" y="3082796"/>
              <a:ext cx="426480" cy="914400"/>
            </a:xfrm>
            <a:prstGeom prst="cube">
              <a:avLst>
                <a:gd name="adj" fmla="val 54371"/>
              </a:avLst>
            </a:prstGeom>
            <a:solidFill>
              <a:srgbClr val="00B0F0"/>
            </a:solid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a:ln>
                  <a:noFill/>
                </a:ln>
                <a:solidFill>
                  <a:schemeClr val="tx1"/>
                </a:solidFill>
                <a:effectLst/>
                <a:latin typeface="Verdana" pitchFamily="34" charset="0"/>
              </a:endParaRPr>
            </a:p>
          </p:txBody>
        </p:sp>
        <p:sp>
          <p:nvSpPr>
            <p:cNvPr id="142" name="Cube 141">
              <a:extLst>
                <a:ext uri="{FF2B5EF4-FFF2-40B4-BE49-F238E27FC236}">
                  <a16:creationId xmlns:a16="http://schemas.microsoft.com/office/drawing/2014/main" id="{D3AC5EF5-AE79-4823-91A3-22010F42A3C1}"/>
                </a:ext>
              </a:extLst>
            </p:cNvPr>
            <p:cNvSpPr/>
            <p:nvPr/>
          </p:nvSpPr>
          <p:spPr bwMode="auto">
            <a:xfrm>
              <a:off x="552855" y="3082796"/>
              <a:ext cx="426480" cy="914400"/>
            </a:xfrm>
            <a:prstGeom prst="cube">
              <a:avLst>
                <a:gd name="adj" fmla="val 54371"/>
              </a:avLst>
            </a:prstGeom>
            <a:solidFill>
              <a:srgbClr val="0070C0"/>
            </a:solid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a:ln>
                  <a:noFill/>
                </a:ln>
                <a:solidFill>
                  <a:schemeClr val="tx1"/>
                </a:solidFill>
                <a:effectLst/>
                <a:latin typeface="Verdana" pitchFamily="34" charset="0"/>
              </a:endParaRPr>
            </a:p>
          </p:txBody>
        </p:sp>
        <p:sp>
          <p:nvSpPr>
            <p:cNvPr id="143" name="Cube 142">
              <a:extLst>
                <a:ext uri="{FF2B5EF4-FFF2-40B4-BE49-F238E27FC236}">
                  <a16:creationId xmlns:a16="http://schemas.microsoft.com/office/drawing/2014/main" id="{94CE2B6F-A1B1-41CA-8B25-22DA476E8DF5}"/>
                </a:ext>
              </a:extLst>
            </p:cNvPr>
            <p:cNvSpPr/>
            <p:nvPr/>
          </p:nvSpPr>
          <p:spPr bwMode="auto">
            <a:xfrm>
              <a:off x="754984" y="3080649"/>
              <a:ext cx="426480" cy="914401"/>
            </a:xfrm>
            <a:prstGeom prst="cube">
              <a:avLst>
                <a:gd name="adj" fmla="val 54371"/>
              </a:avLst>
            </a:prstGeom>
            <a:solidFill>
              <a:schemeClr val="tx2">
                <a:lumMod val="75000"/>
              </a:schemeClr>
            </a:solid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a:ln>
                  <a:noFill/>
                </a:ln>
                <a:solidFill>
                  <a:schemeClr val="tx1"/>
                </a:solidFill>
                <a:effectLst/>
                <a:latin typeface="Verdana" pitchFamily="34" charset="0"/>
              </a:endParaRPr>
            </a:p>
          </p:txBody>
        </p:sp>
      </p:grpSp>
      <p:sp>
        <p:nvSpPr>
          <p:cNvPr id="144" name="Arrow: Right 143">
            <a:extLst>
              <a:ext uri="{FF2B5EF4-FFF2-40B4-BE49-F238E27FC236}">
                <a16:creationId xmlns:a16="http://schemas.microsoft.com/office/drawing/2014/main" id="{10DE02B1-B756-45DE-8EBB-5AB93DD8E740}"/>
              </a:ext>
            </a:extLst>
          </p:cNvPr>
          <p:cNvSpPr/>
          <p:nvPr/>
        </p:nvSpPr>
        <p:spPr bwMode="auto">
          <a:xfrm>
            <a:off x="7285037" y="4868230"/>
            <a:ext cx="914400" cy="159618"/>
          </a:xfrm>
          <a:prstGeom prst="rightArrow">
            <a:avLst/>
          </a:prstGeom>
          <a:solidFill>
            <a:schemeClr val="tx1">
              <a:lumMod val="50000"/>
              <a:lumOff val="50000"/>
            </a:schemeClr>
          </a:solidFill>
          <a:ln w="9525" cap="flat" cmpd="sng" algn="ctr">
            <a:noFill/>
            <a:prstDash val="solid"/>
            <a:round/>
            <a:headEnd type="none" w="med" len="med"/>
            <a:tailEnd type="none" w="med" len="med"/>
          </a:ln>
          <a:effectLst>
            <a:outerShdw dist="35921" dir="2700000" algn="ctr" rotWithShape="0">
              <a:srgbClr val="AFAFAF"/>
            </a:outerShdw>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a:ln>
                <a:noFill/>
              </a:ln>
              <a:solidFill>
                <a:schemeClr val="tx1"/>
              </a:solidFill>
              <a:effectLst/>
              <a:latin typeface="Verdana" pitchFamily="34" charset="0"/>
            </a:endParaRPr>
          </a:p>
        </p:txBody>
      </p:sp>
      <p:sp>
        <p:nvSpPr>
          <p:cNvPr id="145" name="Arrow: Right 144">
            <a:extLst>
              <a:ext uri="{FF2B5EF4-FFF2-40B4-BE49-F238E27FC236}">
                <a16:creationId xmlns:a16="http://schemas.microsoft.com/office/drawing/2014/main" id="{ECC9CDC7-9F03-4A27-9B16-1C66DA70954A}"/>
              </a:ext>
            </a:extLst>
          </p:cNvPr>
          <p:cNvSpPr/>
          <p:nvPr/>
        </p:nvSpPr>
        <p:spPr bwMode="auto">
          <a:xfrm>
            <a:off x="7285037" y="2440497"/>
            <a:ext cx="914400" cy="159618"/>
          </a:xfrm>
          <a:prstGeom prst="rightArrow">
            <a:avLst/>
          </a:prstGeom>
          <a:solidFill>
            <a:schemeClr val="tx1">
              <a:lumMod val="50000"/>
              <a:lumOff val="50000"/>
            </a:schemeClr>
          </a:solidFill>
          <a:ln w="9525" cap="flat" cmpd="sng" algn="ctr">
            <a:noFill/>
            <a:prstDash val="solid"/>
            <a:round/>
            <a:headEnd type="none" w="med" len="med"/>
            <a:tailEnd type="none" w="med" len="med"/>
          </a:ln>
          <a:effectLst>
            <a:outerShdw dist="35921" dir="2700000" algn="ctr" rotWithShape="0">
              <a:srgbClr val="AFAFAF"/>
            </a:outerShdw>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a:ln>
                <a:noFill/>
              </a:ln>
              <a:solidFill>
                <a:schemeClr val="tx1"/>
              </a:solidFill>
              <a:effectLst/>
              <a:latin typeface="Verdana" pitchFamily="34" charset="0"/>
            </a:endParaRPr>
          </a:p>
        </p:txBody>
      </p:sp>
      <p:sp>
        <p:nvSpPr>
          <p:cNvPr id="235" name="TextBox 234">
            <a:extLst>
              <a:ext uri="{FF2B5EF4-FFF2-40B4-BE49-F238E27FC236}">
                <a16:creationId xmlns:a16="http://schemas.microsoft.com/office/drawing/2014/main" id="{431050F1-DEDE-41CF-83A0-9DFE685A1EE9}"/>
              </a:ext>
            </a:extLst>
          </p:cNvPr>
          <p:cNvSpPr txBox="1"/>
          <p:nvPr/>
        </p:nvSpPr>
        <p:spPr>
          <a:xfrm>
            <a:off x="10670872" y="3426453"/>
            <a:ext cx="822666" cy="307777"/>
          </a:xfrm>
          <a:prstGeom prst="rect">
            <a:avLst/>
          </a:prstGeom>
          <a:noFill/>
        </p:spPr>
        <p:txBody>
          <a:bodyPr wrap="square" rtlCol="0">
            <a:spAutoFit/>
          </a:bodyPr>
          <a:lstStyle/>
          <a:p>
            <a:r>
              <a:rPr lang="en-US" sz="1400" dirty="0">
                <a:latin typeface="Segoe UI Light" panose="020B0502040204020203" pitchFamily="34" charset="0"/>
                <a:cs typeface="Segoe UI Light" panose="020B0502040204020203" pitchFamily="34" charset="0"/>
              </a:rPr>
              <a:t>Concat</a:t>
            </a:r>
          </a:p>
        </p:txBody>
      </p:sp>
      <p:sp>
        <p:nvSpPr>
          <p:cNvPr id="162" name="TextBox 161">
            <a:extLst>
              <a:ext uri="{FF2B5EF4-FFF2-40B4-BE49-F238E27FC236}">
                <a16:creationId xmlns:a16="http://schemas.microsoft.com/office/drawing/2014/main" id="{9DA01EE6-53CA-4911-AC44-1DF91A547617}"/>
              </a:ext>
            </a:extLst>
          </p:cNvPr>
          <p:cNvSpPr txBox="1"/>
          <p:nvPr/>
        </p:nvSpPr>
        <p:spPr>
          <a:xfrm>
            <a:off x="2932606" y="3415311"/>
            <a:ext cx="822666" cy="307777"/>
          </a:xfrm>
          <a:prstGeom prst="rect">
            <a:avLst/>
          </a:prstGeom>
          <a:noFill/>
        </p:spPr>
        <p:txBody>
          <a:bodyPr wrap="square" rtlCol="0">
            <a:spAutoFit/>
          </a:bodyPr>
          <a:lstStyle/>
          <a:p>
            <a:r>
              <a:rPr lang="en-US" sz="1400" dirty="0">
                <a:latin typeface="Segoe UI Light" panose="020B0502040204020203" pitchFamily="34" charset="0"/>
                <a:cs typeface="Segoe UI Light" panose="020B0502040204020203" pitchFamily="34" charset="0"/>
              </a:rPr>
              <a:t>Concat</a:t>
            </a:r>
          </a:p>
        </p:txBody>
      </p:sp>
      <p:sp>
        <p:nvSpPr>
          <p:cNvPr id="102" name="TextBox 101">
            <a:extLst>
              <a:ext uri="{FF2B5EF4-FFF2-40B4-BE49-F238E27FC236}">
                <a16:creationId xmlns:a16="http://schemas.microsoft.com/office/drawing/2014/main" id="{966417D9-739E-445F-94A2-6AE0461474F8}"/>
              </a:ext>
            </a:extLst>
          </p:cNvPr>
          <p:cNvSpPr txBox="1"/>
          <p:nvPr/>
        </p:nvSpPr>
        <p:spPr>
          <a:xfrm>
            <a:off x="7544117" y="4411663"/>
            <a:ext cx="731520" cy="304800"/>
          </a:xfrm>
          <a:prstGeom prst="rect">
            <a:avLst/>
          </a:prstGeom>
          <a:noFill/>
        </p:spPr>
        <p:txBody>
          <a:bodyPr wrap="square" rtlCol="0">
            <a:spAutoFit/>
          </a:bodyPr>
          <a:lstStyle/>
          <a:p>
            <a:pPr algn="ctr"/>
            <a:r>
              <a:rPr lang="en-US" sz="1400" dirty="0">
                <a:solidFill>
                  <a:srgbClr val="FF0000"/>
                </a:solidFill>
                <a:latin typeface="Segoe UI Light" panose="020B0502040204020203" pitchFamily="34" charset="0"/>
                <a:cs typeface="Segoe UI Light" panose="020B0502040204020203" pitchFamily="34" charset="0"/>
              </a:rPr>
              <a:t>IGCV1</a:t>
            </a:r>
            <a:endParaRPr lang="en-US" sz="1400" dirty="0">
              <a:latin typeface="Segoe UI Light" panose="020B0502040204020203" pitchFamily="34" charset="0"/>
              <a:cs typeface="Segoe UI Light" panose="020B0502040204020203" pitchFamily="34" charset="0"/>
            </a:endParaRPr>
          </a:p>
        </p:txBody>
      </p:sp>
      <p:sp>
        <p:nvSpPr>
          <p:cNvPr id="103" name="TextBox 102">
            <a:extLst>
              <a:ext uri="{FF2B5EF4-FFF2-40B4-BE49-F238E27FC236}">
                <a16:creationId xmlns:a16="http://schemas.microsoft.com/office/drawing/2014/main" id="{730485E7-128B-4F0F-B3C3-BA3DD986EA21}"/>
              </a:ext>
            </a:extLst>
          </p:cNvPr>
          <p:cNvSpPr txBox="1"/>
          <p:nvPr/>
        </p:nvSpPr>
        <p:spPr>
          <a:xfrm>
            <a:off x="7533941" y="1973262"/>
            <a:ext cx="731520" cy="307777"/>
          </a:xfrm>
          <a:prstGeom prst="rect">
            <a:avLst/>
          </a:prstGeom>
          <a:noFill/>
        </p:spPr>
        <p:txBody>
          <a:bodyPr wrap="square" rtlCol="0">
            <a:spAutoFit/>
          </a:bodyPr>
          <a:lstStyle/>
          <a:p>
            <a:pPr algn="ctr"/>
            <a:r>
              <a:rPr lang="en-US" sz="1400" dirty="0">
                <a:solidFill>
                  <a:srgbClr val="FF0000"/>
                </a:solidFill>
                <a:latin typeface="Segoe UI Light" panose="020B0502040204020203" pitchFamily="34" charset="0"/>
                <a:cs typeface="Segoe UI Light" panose="020B0502040204020203" pitchFamily="34" charset="0"/>
              </a:rPr>
              <a:t>IGCV1</a:t>
            </a:r>
            <a:endParaRPr lang="en-US" sz="1400" dirty="0">
              <a:latin typeface="Segoe UI Light" panose="020B0502040204020203" pitchFamily="34" charset="0"/>
              <a:cs typeface="Segoe UI Light" panose="020B0502040204020203" pitchFamily="34" charset="0"/>
            </a:endParaRPr>
          </a:p>
        </p:txBody>
      </p:sp>
      <p:sp>
        <p:nvSpPr>
          <p:cNvPr id="2" name="Slide Number Placeholder 1">
            <a:extLst>
              <a:ext uri="{FF2B5EF4-FFF2-40B4-BE49-F238E27FC236}">
                <a16:creationId xmlns:a16="http://schemas.microsoft.com/office/drawing/2014/main" id="{74426D60-19AC-4431-B700-63ABE8160C68}"/>
              </a:ext>
            </a:extLst>
          </p:cNvPr>
          <p:cNvSpPr>
            <a:spLocks noGrp="1"/>
          </p:cNvSpPr>
          <p:nvPr>
            <p:ph type="sldNum" sz="quarter" idx="4"/>
          </p:nvPr>
        </p:nvSpPr>
        <p:spPr/>
        <p:txBody>
          <a:bodyPr/>
          <a:lstStyle/>
          <a:p>
            <a:pPr algn="ctr"/>
            <a:fld id="{1BA29183-7CD2-4C0C-A7F1-D2FD10734D96}" type="slidenum">
              <a:rPr lang="en-US" smtClean="0"/>
              <a:pPr algn="ctr"/>
              <a:t>92</a:t>
            </a:fld>
            <a:endParaRPr lang="en-US" dirty="0"/>
          </a:p>
        </p:txBody>
      </p:sp>
    </p:spTree>
    <p:extLst>
      <p:ext uri="{BB962C8B-B14F-4D97-AF65-F5344CB8AC3E}">
        <p14:creationId xmlns:p14="http://schemas.microsoft.com/office/powerpoint/2010/main" val="2881802979"/>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8" name="Group 147">
            <a:extLst>
              <a:ext uri="{FF2B5EF4-FFF2-40B4-BE49-F238E27FC236}">
                <a16:creationId xmlns:a16="http://schemas.microsoft.com/office/drawing/2014/main" id="{10CF6234-E1A0-4016-B59B-B02A3A71A987}"/>
              </a:ext>
            </a:extLst>
          </p:cNvPr>
          <p:cNvGrpSpPr/>
          <p:nvPr/>
        </p:nvGrpSpPr>
        <p:grpSpPr>
          <a:xfrm>
            <a:off x="9925738" y="2255624"/>
            <a:ext cx="566676" cy="587518"/>
            <a:chOff x="145023" y="3080649"/>
            <a:chExt cx="1036441" cy="916547"/>
          </a:xfrm>
        </p:grpSpPr>
        <p:sp>
          <p:nvSpPr>
            <p:cNvPr id="149" name="Cube 148">
              <a:extLst>
                <a:ext uri="{FF2B5EF4-FFF2-40B4-BE49-F238E27FC236}">
                  <a16:creationId xmlns:a16="http://schemas.microsoft.com/office/drawing/2014/main" id="{D2D9B9F8-B2C4-411F-912A-AB7F595FAEA8}"/>
                </a:ext>
              </a:extLst>
            </p:cNvPr>
            <p:cNvSpPr/>
            <p:nvPr/>
          </p:nvSpPr>
          <p:spPr bwMode="auto">
            <a:xfrm>
              <a:off x="145023" y="3082796"/>
              <a:ext cx="426480" cy="914400"/>
            </a:xfrm>
            <a:prstGeom prst="cube">
              <a:avLst>
                <a:gd name="adj" fmla="val 54371"/>
              </a:avLst>
            </a:prstGeom>
            <a:solidFill>
              <a:schemeClr val="accent4">
                <a:lumMod val="40000"/>
                <a:lumOff val="60000"/>
              </a:schemeClr>
            </a:solid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a:ln>
                  <a:noFill/>
                </a:ln>
                <a:solidFill>
                  <a:schemeClr val="tx1"/>
                </a:solidFill>
                <a:effectLst/>
                <a:latin typeface="Verdana" pitchFamily="34" charset="0"/>
              </a:endParaRPr>
            </a:p>
          </p:txBody>
        </p:sp>
        <p:sp>
          <p:nvSpPr>
            <p:cNvPr id="151" name="Cube 150">
              <a:extLst>
                <a:ext uri="{FF2B5EF4-FFF2-40B4-BE49-F238E27FC236}">
                  <a16:creationId xmlns:a16="http://schemas.microsoft.com/office/drawing/2014/main" id="{B2BA2C33-56ED-4A89-A374-5030B4579719}"/>
                </a:ext>
              </a:extLst>
            </p:cNvPr>
            <p:cNvSpPr/>
            <p:nvPr/>
          </p:nvSpPr>
          <p:spPr bwMode="auto">
            <a:xfrm>
              <a:off x="348940" y="3082796"/>
              <a:ext cx="426480" cy="914400"/>
            </a:xfrm>
            <a:prstGeom prst="cube">
              <a:avLst>
                <a:gd name="adj" fmla="val 54371"/>
              </a:avLst>
            </a:prstGeom>
            <a:solidFill>
              <a:srgbClr val="92D050"/>
            </a:solid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a:ln>
                  <a:noFill/>
                </a:ln>
                <a:solidFill>
                  <a:schemeClr val="tx1"/>
                </a:solidFill>
                <a:effectLst/>
                <a:latin typeface="Verdana" pitchFamily="34" charset="0"/>
              </a:endParaRPr>
            </a:p>
          </p:txBody>
        </p:sp>
        <p:sp>
          <p:nvSpPr>
            <p:cNvPr id="153" name="Cube 152">
              <a:extLst>
                <a:ext uri="{FF2B5EF4-FFF2-40B4-BE49-F238E27FC236}">
                  <a16:creationId xmlns:a16="http://schemas.microsoft.com/office/drawing/2014/main" id="{1D988FCF-8438-4FA3-9651-2787770E0EDC}"/>
                </a:ext>
              </a:extLst>
            </p:cNvPr>
            <p:cNvSpPr/>
            <p:nvPr/>
          </p:nvSpPr>
          <p:spPr bwMode="auto">
            <a:xfrm>
              <a:off x="552855" y="3082796"/>
              <a:ext cx="426480" cy="914400"/>
            </a:xfrm>
            <a:prstGeom prst="cube">
              <a:avLst>
                <a:gd name="adj" fmla="val 54371"/>
              </a:avLst>
            </a:prstGeom>
            <a:solidFill>
              <a:srgbClr val="00B050"/>
            </a:solid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a:ln>
                  <a:noFill/>
                </a:ln>
                <a:solidFill>
                  <a:schemeClr val="tx1"/>
                </a:solidFill>
                <a:effectLst/>
                <a:latin typeface="Verdana" pitchFamily="34" charset="0"/>
              </a:endParaRPr>
            </a:p>
          </p:txBody>
        </p:sp>
        <p:sp>
          <p:nvSpPr>
            <p:cNvPr id="155" name="Cube 154">
              <a:extLst>
                <a:ext uri="{FF2B5EF4-FFF2-40B4-BE49-F238E27FC236}">
                  <a16:creationId xmlns:a16="http://schemas.microsoft.com/office/drawing/2014/main" id="{6F898EA1-9686-4D84-95D1-E4DEA9B56785}"/>
                </a:ext>
              </a:extLst>
            </p:cNvPr>
            <p:cNvSpPr/>
            <p:nvPr/>
          </p:nvSpPr>
          <p:spPr bwMode="auto">
            <a:xfrm>
              <a:off x="754984" y="3080649"/>
              <a:ext cx="426480" cy="914401"/>
            </a:xfrm>
            <a:prstGeom prst="cube">
              <a:avLst>
                <a:gd name="adj" fmla="val 54371"/>
              </a:avLst>
            </a:prstGeom>
            <a:solidFill>
              <a:schemeClr val="accent4">
                <a:lumMod val="50000"/>
              </a:schemeClr>
            </a:solid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a:ln>
                  <a:noFill/>
                </a:ln>
                <a:solidFill>
                  <a:schemeClr val="tx1"/>
                </a:solidFill>
                <a:effectLst/>
                <a:latin typeface="Verdana" pitchFamily="34" charset="0"/>
              </a:endParaRPr>
            </a:p>
          </p:txBody>
        </p:sp>
      </p:grpSp>
      <p:sp>
        <p:nvSpPr>
          <p:cNvPr id="34" name="Arrow: Right 33">
            <a:extLst>
              <a:ext uri="{FF2B5EF4-FFF2-40B4-BE49-F238E27FC236}">
                <a16:creationId xmlns:a16="http://schemas.microsoft.com/office/drawing/2014/main" id="{FF2D2982-820F-4977-AD43-0218F748F412}"/>
              </a:ext>
            </a:extLst>
          </p:cNvPr>
          <p:cNvSpPr/>
          <p:nvPr/>
        </p:nvSpPr>
        <p:spPr bwMode="auto">
          <a:xfrm>
            <a:off x="1251961" y="3637047"/>
            <a:ext cx="248999" cy="159618"/>
          </a:xfrm>
          <a:prstGeom prst="rightArrow">
            <a:avLst/>
          </a:prstGeom>
          <a:solidFill>
            <a:schemeClr val="tx1">
              <a:lumMod val="50000"/>
              <a:lumOff val="50000"/>
            </a:schemeClr>
          </a:solidFill>
          <a:ln w="9525" cap="flat" cmpd="sng" algn="ctr">
            <a:noFill/>
            <a:prstDash val="solid"/>
            <a:round/>
            <a:headEnd type="none" w="med" len="med"/>
            <a:tailEnd type="none" w="med" len="med"/>
          </a:ln>
          <a:effectLst>
            <a:outerShdw dist="35921" dir="2700000" algn="ctr" rotWithShape="0">
              <a:srgbClr val="AFAFAF"/>
            </a:outerShdw>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a:ln>
                <a:noFill/>
              </a:ln>
              <a:solidFill>
                <a:schemeClr val="tx1"/>
              </a:solidFill>
              <a:effectLst/>
              <a:latin typeface="Verdana" pitchFamily="34" charset="0"/>
            </a:endParaRPr>
          </a:p>
        </p:txBody>
      </p:sp>
      <p:sp>
        <p:nvSpPr>
          <p:cNvPr id="36" name="TextBox 35">
            <a:extLst>
              <a:ext uri="{FF2B5EF4-FFF2-40B4-BE49-F238E27FC236}">
                <a16:creationId xmlns:a16="http://schemas.microsoft.com/office/drawing/2014/main" id="{BD74115D-7377-4E8F-9C0C-823B8E4C4D5E}"/>
              </a:ext>
            </a:extLst>
          </p:cNvPr>
          <p:cNvSpPr txBox="1"/>
          <p:nvPr/>
        </p:nvSpPr>
        <p:spPr>
          <a:xfrm>
            <a:off x="1168699" y="3415311"/>
            <a:ext cx="629938" cy="307777"/>
          </a:xfrm>
          <a:prstGeom prst="rect">
            <a:avLst/>
          </a:prstGeom>
          <a:noFill/>
        </p:spPr>
        <p:txBody>
          <a:bodyPr wrap="square" rtlCol="0">
            <a:spAutoFit/>
          </a:bodyPr>
          <a:lstStyle/>
          <a:p>
            <a:r>
              <a:rPr lang="en-US" sz="1400" dirty="0">
                <a:latin typeface="Segoe UI Light" panose="020B0502040204020203" pitchFamily="34" charset="0"/>
                <a:cs typeface="Segoe UI Light" panose="020B0502040204020203" pitchFamily="34" charset="0"/>
              </a:rPr>
              <a:t>Split</a:t>
            </a:r>
          </a:p>
        </p:txBody>
      </p:sp>
      <p:sp>
        <p:nvSpPr>
          <p:cNvPr id="150" name="TextBox 149">
            <a:extLst>
              <a:ext uri="{FF2B5EF4-FFF2-40B4-BE49-F238E27FC236}">
                <a16:creationId xmlns:a16="http://schemas.microsoft.com/office/drawing/2014/main" id="{9A4EEEC3-E3B0-433F-A971-39E2E25950AF}"/>
              </a:ext>
            </a:extLst>
          </p:cNvPr>
          <p:cNvSpPr txBox="1"/>
          <p:nvPr/>
        </p:nvSpPr>
        <p:spPr>
          <a:xfrm>
            <a:off x="2031944" y="1973262"/>
            <a:ext cx="688216" cy="307777"/>
          </a:xfrm>
          <a:prstGeom prst="rect">
            <a:avLst/>
          </a:prstGeom>
          <a:noFill/>
        </p:spPr>
        <p:txBody>
          <a:bodyPr wrap="square" rtlCol="0">
            <a:spAutoFit/>
          </a:bodyPr>
          <a:lstStyle/>
          <a:p>
            <a:r>
              <a:rPr lang="en-US" sz="1400" dirty="0">
                <a:latin typeface="Segoe UI Light" panose="020B0502040204020203" pitchFamily="34" charset="0"/>
                <a:cs typeface="Segoe UI Light" panose="020B0502040204020203" pitchFamily="34" charset="0"/>
              </a:rPr>
              <a:t>Conv.</a:t>
            </a:r>
          </a:p>
        </p:txBody>
      </p:sp>
      <p:sp>
        <p:nvSpPr>
          <p:cNvPr id="152" name="TextBox 151">
            <a:extLst>
              <a:ext uri="{FF2B5EF4-FFF2-40B4-BE49-F238E27FC236}">
                <a16:creationId xmlns:a16="http://schemas.microsoft.com/office/drawing/2014/main" id="{47720062-6C5F-4F21-80A0-9D9C6DD0DA1C}"/>
              </a:ext>
            </a:extLst>
          </p:cNvPr>
          <p:cNvSpPr txBox="1"/>
          <p:nvPr/>
        </p:nvSpPr>
        <p:spPr>
          <a:xfrm>
            <a:off x="2034360" y="2884247"/>
            <a:ext cx="688216" cy="307777"/>
          </a:xfrm>
          <a:prstGeom prst="rect">
            <a:avLst/>
          </a:prstGeom>
          <a:noFill/>
        </p:spPr>
        <p:txBody>
          <a:bodyPr wrap="square" rtlCol="0">
            <a:spAutoFit/>
          </a:bodyPr>
          <a:lstStyle/>
          <a:p>
            <a:r>
              <a:rPr lang="en-US" sz="1400" dirty="0">
                <a:latin typeface="Segoe UI Light" panose="020B0502040204020203" pitchFamily="34" charset="0"/>
                <a:cs typeface="Segoe UI Light" panose="020B0502040204020203" pitchFamily="34" charset="0"/>
              </a:rPr>
              <a:t>Conv.</a:t>
            </a:r>
          </a:p>
        </p:txBody>
      </p:sp>
      <p:sp>
        <p:nvSpPr>
          <p:cNvPr id="154" name="TextBox 153">
            <a:extLst>
              <a:ext uri="{FF2B5EF4-FFF2-40B4-BE49-F238E27FC236}">
                <a16:creationId xmlns:a16="http://schemas.microsoft.com/office/drawing/2014/main" id="{EFC64284-1CFA-4C13-9E41-6FF8864C4AB4}"/>
              </a:ext>
            </a:extLst>
          </p:cNvPr>
          <p:cNvSpPr txBox="1"/>
          <p:nvPr/>
        </p:nvSpPr>
        <p:spPr>
          <a:xfrm>
            <a:off x="2031944" y="3879651"/>
            <a:ext cx="688216" cy="307777"/>
          </a:xfrm>
          <a:prstGeom prst="rect">
            <a:avLst/>
          </a:prstGeom>
          <a:noFill/>
        </p:spPr>
        <p:txBody>
          <a:bodyPr wrap="square" rtlCol="0">
            <a:spAutoFit/>
          </a:bodyPr>
          <a:lstStyle/>
          <a:p>
            <a:r>
              <a:rPr lang="en-US" sz="1400" dirty="0">
                <a:latin typeface="Segoe UI Light" panose="020B0502040204020203" pitchFamily="34" charset="0"/>
                <a:cs typeface="Segoe UI Light" panose="020B0502040204020203" pitchFamily="34" charset="0"/>
              </a:rPr>
              <a:t>Conv.</a:t>
            </a:r>
          </a:p>
        </p:txBody>
      </p:sp>
      <p:sp>
        <p:nvSpPr>
          <p:cNvPr id="156" name="TextBox 155">
            <a:extLst>
              <a:ext uri="{FF2B5EF4-FFF2-40B4-BE49-F238E27FC236}">
                <a16:creationId xmlns:a16="http://schemas.microsoft.com/office/drawing/2014/main" id="{F0F255B0-A1C6-43DE-A126-D42B193F25D8}"/>
              </a:ext>
            </a:extLst>
          </p:cNvPr>
          <p:cNvSpPr txBox="1"/>
          <p:nvPr/>
        </p:nvSpPr>
        <p:spPr>
          <a:xfrm>
            <a:off x="2031944" y="4945062"/>
            <a:ext cx="688216" cy="307777"/>
          </a:xfrm>
          <a:prstGeom prst="rect">
            <a:avLst/>
          </a:prstGeom>
          <a:noFill/>
        </p:spPr>
        <p:txBody>
          <a:bodyPr wrap="square" rtlCol="0">
            <a:spAutoFit/>
          </a:bodyPr>
          <a:lstStyle/>
          <a:p>
            <a:r>
              <a:rPr lang="en-US" sz="1400" dirty="0">
                <a:latin typeface="Segoe UI Light" panose="020B0502040204020203" pitchFamily="34" charset="0"/>
                <a:cs typeface="Segoe UI Light" panose="020B0502040204020203" pitchFamily="34" charset="0"/>
              </a:rPr>
              <a:t>Conv.</a:t>
            </a:r>
          </a:p>
        </p:txBody>
      </p:sp>
      <p:grpSp>
        <p:nvGrpSpPr>
          <p:cNvPr id="3" name="Group 2">
            <a:extLst>
              <a:ext uri="{FF2B5EF4-FFF2-40B4-BE49-F238E27FC236}">
                <a16:creationId xmlns:a16="http://schemas.microsoft.com/office/drawing/2014/main" id="{226DDD0A-4C0A-4DEC-8CBA-F31149914861}"/>
              </a:ext>
            </a:extLst>
          </p:cNvPr>
          <p:cNvGrpSpPr/>
          <p:nvPr/>
        </p:nvGrpSpPr>
        <p:grpSpPr>
          <a:xfrm>
            <a:off x="1741519" y="1887750"/>
            <a:ext cx="321372" cy="564241"/>
            <a:chOff x="1759943" y="775630"/>
            <a:chExt cx="495894" cy="825246"/>
          </a:xfrm>
        </p:grpSpPr>
        <p:sp>
          <p:nvSpPr>
            <p:cNvPr id="77" name="Cube 76">
              <a:extLst>
                <a:ext uri="{FF2B5EF4-FFF2-40B4-BE49-F238E27FC236}">
                  <a16:creationId xmlns:a16="http://schemas.microsoft.com/office/drawing/2014/main" id="{39211AD1-8BA2-4F00-84C9-7260C1BE7BED}"/>
                </a:ext>
              </a:extLst>
            </p:cNvPr>
            <p:cNvSpPr/>
            <p:nvPr/>
          </p:nvSpPr>
          <p:spPr bwMode="auto">
            <a:xfrm>
              <a:off x="1759943" y="775630"/>
              <a:ext cx="343494" cy="825246"/>
            </a:xfrm>
            <a:prstGeom prst="cube">
              <a:avLst>
                <a:gd name="adj" fmla="val 54371"/>
              </a:avLst>
            </a:prstGeom>
            <a:solidFill>
              <a:schemeClr val="accent4">
                <a:lumMod val="40000"/>
                <a:lumOff val="60000"/>
              </a:schemeClr>
            </a:solid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a:ln>
                  <a:noFill/>
                </a:ln>
                <a:solidFill>
                  <a:schemeClr val="tx1"/>
                </a:solidFill>
                <a:effectLst/>
                <a:latin typeface="Verdana" pitchFamily="34" charset="0"/>
              </a:endParaRPr>
            </a:p>
          </p:txBody>
        </p:sp>
        <p:sp>
          <p:nvSpPr>
            <p:cNvPr id="78" name="Cube 77">
              <a:extLst>
                <a:ext uri="{FF2B5EF4-FFF2-40B4-BE49-F238E27FC236}">
                  <a16:creationId xmlns:a16="http://schemas.microsoft.com/office/drawing/2014/main" id="{3539C867-785F-4949-A6EA-1643F4C19223}"/>
                </a:ext>
              </a:extLst>
            </p:cNvPr>
            <p:cNvSpPr/>
            <p:nvPr/>
          </p:nvSpPr>
          <p:spPr bwMode="auto">
            <a:xfrm>
              <a:off x="1912343" y="775630"/>
              <a:ext cx="343494" cy="825246"/>
            </a:xfrm>
            <a:prstGeom prst="cube">
              <a:avLst>
                <a:gd name="adj" fmla="val 54371"/>
              </a:avLst>
            </a:prstGeom>
            <a:solidFill>
              <a:schemeClr val="accent2">
                <a:lumMod val="40000"/>
                <a:lumOff val="60000"/>
              </a:schemeClr>
            </a:solid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a:ln>
                  <a:noFill/>
                </a:ln>
                <a:solidFill>
                  <a:schemeClr val="tx1"/>
                </a:solidFill>
                <a:effectLst/>
                <a:latin typeface="Verdana" pitchFamily="34" charset="0"/>
              </a:endParaRPr>
            </a:p>
          </p:txBody>
        </p:sp>
      </p:grpSp>
      <p:grpSp>
        <p:nvGrpSpPr>
          <p:cNvPr id="184" name="Group 183">
            <a:extLst>
              <a:ext uri="{FF2B5EF4-FFF2-40B4-BE49-F238E27FC236}">
                <a16:creationId xmlns:a16="http://schemas.microsoft.com/office/drawing/2014/main" id="{9CCCFC04-6BC9-42F4-B4EC-0EC6DD51EC78}"/>
              </a:ext>
            </a:extLst>
          </p:cNvPr>
          <p:cNvGrpSpPr/>
          <p:nvPr/>
        </p:nvGrpSpPr>
        <p:grpSpPr>
          <a:xfrm>
            <a:off x="1735722" y="2836002"/>
            <a:ext cx="321372" cy="564241"/>
            <a:chOff x="1759943" y="775630"/>
            <a:chExt cx="495894" cy="825246"/>
          </a:xfrm>
        </p:grpSpPr>
        <p:sp>
          <p:nvSpPr>
            <p:cNvPr id="185" name="Cube 184">
              <a:extLst>
                <a:ext uri="{FF2B5EF4-FFF2-40B4-BE49-F238E27FC236}">
                  <a16:creationId xmlns:a16="http://schemas.microsoft.com/office/drawing/2014/main" id="{C97C7C5A-D7FC-45FC-97CF-5E77CE7AB56D}"/>
                </a:ext>
              </a:extLst>
            </p:cNvPr>
            <p:cNvSpPr/>
            <p:nvPr/>
          </p:nvSpPr>
          <p:spPr bwMode="auto">
            <a:xfrm>
              <a:off x="1759943" y="775630"/>
              <a:ext cx="343494" cy="825246"/>
            </a:xfrm>
            <a:prstGeom prst="cube">
              <a:avLst>
                <a:gd name="adj" fmla="val 54371"/>
              </a:avLst>
            </a:prstGeom>
            <a:solidFill>
              <a:srgbClr val="92D050"/>
            </a:solid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a:ln>
                  <a:noFill/>
                </a:ln>
                <a:solidFill>
                  <a:schemeClr val="tx1"/>
                </a:solidFill>
                <a:effectLst/>
                <a:latin typeface="Verdana" pitchFamily="34" charset="0"/>
              </a:endParaRPr>
            </a:p>
          </p:txBody>
        </p:sp>
        <p:sp>
          <p:nvSpPr>
            <p:cNvPr id="186" name="Cube 185">
              <a:extLst>
                <a:ext uri="{FF2B5EF4-FFF2-40B4-BE49-F238E27FC236}">
                  <a16:creationId xmlns:a16="http://schemas.microsoft.com/office/drawing/2014/main" id="{C3A32F56-49CE-4AD1-B4B9-AD2A2F26B464}"/>
                </a:ext>
              </a:extLst>
            </p:cNvPr>
            <p:cNvSpPr/>
            <p:nvPr/>
          </p:nvSpPr>
          <p:spPr bwMode="auto">
            <a:xfrm>
              <a:off x="1912343" y="775630"/>
              <a:ext cx="343494" cy="825246"/>
            </a:xfrm>
            <a:prstGeom prst="cube">
              <a:avLst>
                <a:gd name="adj" fmla="val 54371"/>
              </a:avLst>
            </a:prstGeom>
            <a:solidFill>
              <a:srgbClr val="00B0F0"/>
            </a:solid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a:ln>
                  <a:noFill/>
                </a:ln>
                <a:solidFill>
                  <a:schemeClr val="tx1"/>
                </a:solidFill>
                <a:effectLst/>
                <a:latin typeface="Verdana" pitchFamily="34" charset="0"/>
              </a:endParaRPr>
            </a:p>
          </p:txBody>
        </p:sp>
      </p:grpSp>
      <p:grpSp>
        <p:nvGrpSpPr>
          <p:cNvPr id="187" name="Group 186">
            <a:extLst>
              <a:ext uri="{FF2B5EF4-FFF2-40B4-BE49-F238E27FC236}">
                <a16:creationId xmlns:a16="http://schemas.microsoft.com/office/drawing/2014/main" id="{DEE18C49-327B-4330-A082-23FFDCA75D53}"/>
              </a:ext>
            </a:extLst>
          </p:cNvPr>
          <p:cNvGrpSpPr/>
          <p:nvPr/>
        </p:nvGrpSpPr>
        <p:grpSpPr>
          <a:xfrm>
            <a:off x="1736888" y="3830377"/>
            <a:ext cx="321372" cy="564241"/>
            <a:chOff x="1759943" y="775630"/>
            <a:chExt cx="495894" cy="825246"/>
          </a:xfrm>
        </p:grpSpPr>
        <p:sp>
          <p:nvSpPr>
            <p:cNvPr id="188" name="Cube 187">
              <a:extLst>
                <a:ext uri="{FF2B5EF4-FFF2-40B4-BE49-F238E27FC236}">
                  <a16:creationId xmlns:a16="http://schemas.microsoft.com/office/drawing/2014/main" id="{DC8AC890-7242-4972-9909-68D0FCE09CED}"/>
                </a:ext>
              </a:extLst>
            </p:cNvPr>
            <p:cNvSpPr/>
            <p:nvPr/>
          </p:nvSpPr>
          <p:spPr bwMode="auto">
            <a:xfrm>
              <a:off x="1759943" y="775630"/>
              <a:ext cx="343494" cy="825246"/>
            </a:xfrm>
            <a:prstGeom prst="cube">
              <a:avLst>
                <a:gd name="adj" fmla="val 54371"/>
              </a:avLst>
            </a:prstGeom>
            <a:solidFill>
              <a:srgbClr val="00B050"/>
            </a:solid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a:ln>
                  <a:noFill/>
                </a:ln>
                <a:solidFill>
                  <a:schemeClr val="tx1"/>
                </a:solidFill>
                <a:effectLst/>
                <a:latin typeface="Verdana" pitchFamily="34" charset="0"/>
              </a:endParaRPr>
            </a:p>
          </p:txBody>
        </p:sp>
        <p:sp>
          <p:nvSpPr>
            <p:cNvPr id="189" name="Cube 188">
              <a:extLst>
                <a:ext uri="{FF2B5EF4-FFF2-40B4-BE49-F238E27FC236}">
                  <a16:creationId xmlns:a16="http://schemas.microsoft.com/office/drawing/2014/main" id="{0C0DA682-A034-4C0E-864B-C82BA5A226AA}"/>
                </a:ext>
              </a:extLst>
            </p:cNvPr>
            <p:cNvSpPr/>
            <p:nvPr/>
          </p:nvSpPr>
          <p:spPr bwMode="auto">
            <a:xfrm>
              <a:off x="1912343" y="775630"/>
              <a:ext cx="343494" cy="825246"/>
            </a:xfrm>
            <a:prstGeom prst="cube">
              <a:avLst>
                <a:gd name="adj" fmla="val 54371"/>
              </a:avLst>
            </a:prstGeom>
            <a:solidFill>
              <a:srgbClr val="0070C0"/>
            </a:solid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a:ln>
                  <a:noFill/>
                </a:ln>
                <a:solidFill>
                  <a:schemeClr val="tx1"/>
                </a:solidFill>
                <a:effectLst/>
                <a:latin typeface="Verdana" pitchFamily="34" charset="0"/>
              </a:endParaRPr>
            </a:p>
          </p:txBody>
        </p:sp>
      </p:grpSp>
      <p:grpSp>
        <p:nvGrpSpPr>
          <p:cNvPr id="190" name="Group 189">
            <a:extLst>
              <a:ext uri="{FF2B5EF4-FFF2-40B4-BE49-F238E27FC236}">
                <a16:creationId xmlns:a16="http://schemas.microsoft.com/office/drawing/2014/main" id="{2F6BD3CE-79E4-4FFB-9210-1C87B961C719}"/>
              </a:ext>
            </a:extLst>
          </p:cNvPr>
          <p:cNvGrpSpPr/>
          <p:nvPr/>
        </p:nvGrpSpPr>
        <p:grpSpPr>
          <a:xfrm>
            <a:off x="1740993" y="4870577"/>
            <a:ext cx="321372" cy="564241"/>
            <a:chOff x="1759943" y="775630"/>
            <a:chExt cx="495894" cy="825246"/>
          </a:xfrm>
        </p:grpSpPr>
        <p:sp>
          <p:nvSpPr>
            <p:cNvPr id="192" name="Cube 191">
              <a:extLst>
                <a:ext uri="{FF2B5EF4-FFF2-40B4-BE49-F238E27FC236}">
                  <a16:creationId xmlns:a16="http://schemas.microsoft.com/office/drawing/2014/main" id="{F9224E63-38E1-4733-995B-5ED14C975D3F}"/>
                </a:ext>
              </a:extLst>
            </p:cNvPr>
            <p:cNvSpPr/>
            <p:nvPr/>
          </p:nvSpPr>
          <p:spPr bwMode="auto">
            <a:xfrm>
              <a:off x="1759943" y="775630"/>
              <a:ext cx="343494" cy="825246"/>
            </a:xfrm>
            <a:prstGeom prst="cube">
              <a:avLst>
                <a:gd name="adj" fmla="val 54371"/>
              </a:avLst>
            </a:prstGeom>
            <a:solidFill>
              <a:schemeClr val="accent4">
                <a:lumMod val="50000"/>
              </a:schemeClr>
            </a:solid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a:ln>
                  <a:noFill/>
                </a:ln>
                <a:solidFill>
                  <a:schemeClr val="tx1"/>
                </a:solidFill>
                <a:effectLst/>
                <a:latin typeface="Verdana" pitchFamily="34" charset="0"/>
              </a:endParaRPr>
            </a:p>
          </p:txBody>
        </p:sp>
        <p:sp>
          <p:nvSpPr>
            <p:cNvPr id="193" name="Cube 192">
              <a:extLst>
                <a:ext uri="{FF2B5EF4-FFF2-40B4-BE49-F238E27FC236}">
                  <a16:creationId xmlns:a16="http://schemas.microsoft.com/office/drawing/2014/main" id="{BB773EE1-1AFF-47F0-8377-2A4918102C20}"/>
                </a:ext>
              </a:extLst>
            </p:cNvPr>
            <p:cNvSpPr/>
            <p:nvPr/>
          </p:nvSpPr>
          <p:spPr bwMode="auto">
            <a:xfrm>
              <a:off x="1912343" y="775630"/>
              <a:ext cx="343494" cy="825246"/>
            </a:xfrm>
            <a:prstGeom prst="cube">
              <a:avLst>
                <a:gd name="adj" fmla="val 54371"/>
              </a:avLst>
            </a:prstGeom>
            <a:solidFill>
              <a:schemeClr val="tx2">
                <a:lumMod val="75000"/>
              </a:schemeClr>
            </a:solid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a:ln>
                  <a:noFill/>
                </a:ln>
                <a:solidFill>
                  <a:schemeClr val="tx1"/>
                </a:solidFill>
                <a:effectLst/>
                <a:latin typeface="Verdana" pitchFamily="34" charset="0"/>
              </a:endParaRPr>
            </a:p>
          </p:txBody>
        </p:sp>
      </p:grpSp>
      <p:grpSp>
        <p:nvGrpSpPr>
          <p:cNvPr id="196" name="Group 195">
            <a:extLst>
              <a:ext uri="{FF2B5EF4-FFF2-40B4-BE49-F238E27FC236}">
                <a16:creationId xmlns:a16="http://schemas.microsoft.com/office/drawing/2014/main" id="{221568B9-A9B6-477C-AC8A-BA4260515787}"/>
              </a:ext>
            </a:extLst>
          </p:cNvPr>
          <p:cNvGrpSpPr/>
          <p:nvPr/>
        </p:nvGrpSpPr>
        <p:grpSpPr>
          <a:xfrm>
            <a:off x="2515780" y="1886812"/>
            <a:ext cx="321372" cy="564241"/>
            <a:chOff x="1759943" y="775630"/>
            <a:chExt cx="495894" cy="825246"/>
          </a:xfrm>
        </p:grpSpPr>
        <p:sp>
          <p:nvSpPr>
            <p:cNvPr id="197" name="Cube 196">
              <a:extLst>
                <a:ext uri="{FF2B5EF4-FFF2-40B4-BE49-F238E27FC236}">
                  <a16:creationId xmlns:a16="http://schemas.microsoft.com/office/drawing/2014/main" id="{91A4A835-5AE1-4103-B71B-0FC1E940CE9C}"/>
                </a:ext>
              </a:extLst>
            </p:cNvPr>
            <p:cNvSpPr/>
            <p:nvPr/>
          </p:nvSpPr>
          <p:spPr bwMode="auto">
            <a:xfrm>
              <a:off x="1759943" y="775630"/>
              <a:ext cx="343494" cy="825246"/>
            </a:xfrm>
            <a:prstGeom prst="cube">
              <a:avLst>
                <a:gd name="adj" fmla="val 54371"/>
              </a:avLst>
            </a:prstGeom>
            <a:solidFill>
              <a:schemeClr val="accent4">
                <a:lumMod val="40000"/>
                <a:lumOff val="60000"/>
              </a:schemeClr>
            </a:solid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a:ln>
                  <a:noFill/>
                </a:ln>
                <a:solidFill>
                  <a:schemeClr val="tx1"/>
                </a:solidFill>
                <a:effectLst/>
                <a:latin typeface="Verdana" pitchFamily="34" charset="0"/>
              </a:endParaRPr>
            </a:p>
          </p:txBody>
        </p:sp>
        <p:sp>
          <p:nvSpPr>
            <p:cNvPr id="198" name="Cube 197">
              <a:extLst>
                <a:ext uri="{FF2B5EF4-FFF2-40B4-BE49-F238E27FC236}">
                  <a16:creationId xmlns:a16="http://schemas.microsoft.com/office/drawing/2014/main" id="{F1C15F26-EB7B-405C-93EA-65A77B4C0693}"/>
                </a:ext>
              </a:extLst>
            </p:cNvPr>
            <p:cNvSpPr/>
            <p:nvPr/>
          </p:nvSpPr>
          <p:spPr bwMode="auto">
            <a:xfrm>
              <a:off x="1912343" y="775630"/>
              <a:ext cx="343494" cy="825246"/>
            </a:xfrm>
            <a:prstGeom prst="cube">
              <a:avLst>
                <a:gd name="adj" fmla="val 54371"/>
              </a:avLst>
            </a:prstGeom>
            <a:solidFill>
              <a:schemeClr val="accent2">
                <a:lumMod val="40000"/>
                <a:lumOff val="60000"/>
              </a:schemeClr>
            </a:solid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a:ln>
                  <a:noFill/>
                </a:ln>
                <a:solidFill>
                  <a:schemeClr val="tx1"/>
                </a:solidFill>
                <a:effectLst/>
                <a:latin typeface="Verdana" pitchFamily="34" charset="0"/>
              </a:endParaRPr>
            </a:p>
          </p:txBody>
        </p:sp>
      </p:grpSp>
      <p:sp>
        <p:nvSpPr>
          <p:cNvPr id="420" name="Arrow: Right 419">
            <a:extLst>
              <a:ext uri="{FF2B5EF4-FFF2-40B4-BE49-F238E27FC236}">
                <a16:creationId xmlns:a16="http://schemas.microsoft.com/office/drawing/2014/main" id="{CFB6EB35-518D-48D6-9F1E-C7065FE3B563}"/>
              </a:ext>
            </a:extLst>
          </p:cNvPr>
          <p:cNvSpPr/>
          <p:nvPr/>
        </p:nvSpPr>
        <p:spPr bwMode="auto">
          <a:xfrm>
            <a:off x="2158636" y="2211897"/>
            <a:ext cx="248999" cy="159618"/>
          </a:xfrm>
          <a:prstGeom prst="rightArrow">
            <a:avLst/>
          </a:prstGeom>
          <a:solidFill>
            <a:schemeClr val="tx1">
              <a:lumMod val="50000"/>
              <a:lumOff val="50000"/>
            </a:schemeClr>
          </a:solidFill>
          <a:ln w="9525" cap="flat" cmpd="sng" algn="ctr">
            <a:noFill/>
            <a:prstDash val="solid"/>
            <a:round/>
            <a:headEnd type="none" w="med" len="med"/>
            <a:tailEnd type="none" w="med" len="med"/>
          </a:ln>
          <a:effectLst>
            <a:outerShdw dist="35921" dir="2700000" algn="ctr" rotWithShape="0">
              <a:srgbClr val="AFAFAF"/>
            </a:outerShdw>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a:ln>
                <a:noFill/>
              </a:ln>
              <a:solidFill>
                <a:schemeClr val="tx1"/>
              </a:solidFill>
              <a:effectLst/>
              <a:latin typeface="Verdana" pitchFamily="34" charset="0"/>
            </a:endParaRPr>
          </a:p>
        </p:txBody>
      </p:sp>
      <p:sp>
        <p:nvSpPr>
          <p:cNvPr id="421" name="Arrow: Right 420">
            <a:extLst>
              <a:ext uri="{FF2B5EF4-FFF2-40B4-BE49-F238E27FC236}">
                <a16:creationId xmlns:a16="http://schemas.microsoft.com/office/drawing/2014/main" id="{749675CE-A7D4-44AD-A7C5-11CC9794635F}"/>
              </a:ext>
            </a:extLst>
          </p:cNvPr>
          <p:cNvSpPr/>
          <p:nvPr/>
        </p:nvSpPr>
        <p:spPr bwMode="auto">
          <a:xfrm>
            <a:off x="2144104" y="3112215"/>
            <a:ext cx="248999" cy="159618"/>
          </a:xfrm>
          <a:prstGeom prst="rightArrow">
            <a:avLst/>
          </a:prstGeom>
          <a:solidFill>
            <a:schemeClr val="tx1">
              <a:lumMod val="50000"/>
              <a:lumOff val="50000"/>
            </a:schemeClr>
          </a:solidFill>
          <a:ln w="9525" cap="flat" cmpd="sng" algn="ctr">
            <a:noFill/>
            <a:prstDash val="solid"/>
            <a:round/>
            <a:headEnd type="none" w="med" len="med"/>
            <a:tailEnd type="none" w="med" len="med"/>
          </a:ln>
          <a:effectLst>
            <a:outerShdw dist="35921" dir="2700000" algn="ctr" rotWithShape="0">
              <a:srgbClr val="AFAFAF"/>
            </a:outerShdw>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a:ln>
                <a:noFill/>
              </a:ln>
              <a:solidFill>
                <a:schemeClr val="tx1"/>
              </a:solidFill>
              <a:effectLst/>
              <a:latin typeface="Verdana" pitchFamily="34" charset="0"/>
            </a:endParaRPr>
          </a:p>
        </p:txBody>
      </p:sp>
      <p:sp>
        <p:nvSpPr>
          <p:cNvPr id="422" name="Arrow: Right 421">
            <a:extLst>
              <a:ext uri="{FF2B5EF4-FFF2-40B4-BE49-F238E27FC236}">
                <a16:creationId xmlns:a16="http://schemas.microsoft.com/office/drawing/2014/main" id="{E5FF50B3-530E-4398-83DB-EB1A946E6213}"/>
              </a:ext>
            </a:extLst>
          </p:cNvPr>
          <p:cNvSpPr/>
          <p:nvPr/>
        </p:nvSpPr>
        <p:spPr bwMode="auto">
          <a:xfrm>
            <a:off x="2147083" y="4118382"/>
            <a:ext cx="248999" cy="159618"/>
          </a:xfrm>
          <a:prstGeom prst="rightArrow">
            <a:avLst/>
          </a:prstGeom>
          <a:solidFill>
            <a:schemeClr val="tx1">
              <a:lumMod val="50000"/>
              <a:lumOff val="50000"/>
            </a:schemeClr>
          </a:solidFill>
          <a:ln w="9525" cap="flat" cmpd="sng" algn="ctr">
            <a:noFill/>
            <a:prstDash val="solid"/>
            <a:round/>
            <a:headEnd type="none" w="med" len="med"/>
            <a:tailEnd type="none" w="med" len="med"/>
          </a:ln>
          <a:effectLst>
            <a:outerShdw dist="35921" dir="2700000" algn="ctr" rotWithShape="0">
              <a:srgbClr val="AFAFAF"/>
            </a:outerShdw>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a:ln>
                <a:noFill/>
              </a:ln>
              <a:solidFill>
                <a:schemeClr val="tx1"/>
              </a:solidFill>
              <a:effectLst/>
              <a:latin typeface="Verdana" pitchFamily="34" charset="0"/>
            </a:endParaRPr>
          </a:p>
        </p:txBody>
      </p:sp>
      <p:sp>
        <p:nvSpPr>
          <p:cNvPr id="423" name="Arrow: Right 422">
            <a:extLst>
              <a:ext uri="{FF2B5EF4-FFF2-40B4-BE49-F238E27FC236}">
                <a16:creationId xmlns:a16="http://schemas.microsoft.com/office/drawing/2014/main" id="{5AC1F445-2B9C-4DDA-B81B-7431304369F7}"/>
              </a:ext>
            </a:extLst>
          </p:cNvPr>
          <p:cNvSpPr/>
          <p:nvPr/>
        </p:nvSpPr>
        <p:spPr bwMode="auto">
          <a:xfrm>
            <a:off x="2159539" y="5170214"/>
            <a:ext cx="248999" cy="159618"/>
          </a:xfrm>
          <a:prstGeom prst="rightArrow">
            <a:avLst/>
          </a:prstGeom>
          <a:solidFill>
            <a:schemeClr val="tx1">
              <a:lumMod val="50000"/>
              <a:lumOff val="50000"/>
            </a:schemeClr>
          </a:solidFill>
          <a:ln w="9525" cap="flat" cmpd="sng" algn="ctr">
            <a:noFill/>
            <a:prstDash val="solid"/>
            <a:round/>
            <a:headEnd type="none" w="med" len="med"/>
            <a:tailEnd type="none" w="med" len="med"/>
          </a:ln>
          <a:effectLst>
            <a:outerShdw dist="35921" dir="2700000" algn="ctr" rotWithShape="0">
              <a:srgbClr val="AFAFAF"/>
            </a:outerShdw>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a:ln>
                <a:noFill/>
              </a:ln>
              <a:solidFill>
                <a:schemeClr val="tx1"/>
              </a:solidFill>
              <a:effectLst/>
              <a:latin typeface="Verdana" pitchFamily="34" charset="0"/>
            </a:endParaRPr>
          </a:p>
        </p:txBody>
      </p:sp>
      <p:grpSp>
        <p:nvGrpSpPr>
          <p:cNvPr id="424" name="Group 423">
            <a:extLst>
              <a:ext uri="{FF2B5EF4-FFF2-40B4-BE49-F238E27FC236}">
                <a16:creationId xmlns:a16="http://schemas.microsoft.com/office/drawing/2014/main" id="{EA2254ED-6230-4D81-9A89-E736EF06FFF6}"/>
              </a:ext>
            </a:extLst>
          </p:cNvPr>
          <p:cNvGrpSpPr/>
          <p:nvPr/>
        </p:nvGrpSpPr>
        <p:grpSpPr>
          <a:xfrm>
            <a:off x="2513720" y="2836002"/>
            <a:ext cx="321372" cy="564241"/>
            <a:chOff x="1759943" y="775630"/>
            <a:chExt cx="495894" cy="825246"/>
          </a:xfrm>
        </p:grpSpPr>
        <p:sp>
          <p:nvSpPr>
            <p:cNvPr id="425" name="Cube 424">
              <a:extLst>
                <a:ext uri="{FF2B5EF4-FFF2-40B4-BE49-F238E27FC236}">
                  <a16:creationId xmlns:a16="http://schemas.microsoft.com/office/drawing/2014/main" id="{A4C675FE-4003-4D24-BDCF-524E59AB7687}"/>
                </a:ext>
              </a:extLst>
            </p:cNvPr>
            <p:cNvSpPr/>
            <p:nvPr/>
          </p:nvSpPr>
          <p:spPr bwMode="auto">
            <a:xfrm>
              <a:off x="1759943" y="775630"/>
              <a:ext cx="343494" cy="825246"/>
            </a:xfrm>
            <a:prstGeom prst="cube">
              <a:avLst>
                <a:gd name="adj" fmla="val 54371"/>
              </a:avLst>
            </a:prstGeom>
            <a:solidFill>
              <a:srgbClr val="92D050"/>
            </a:solid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a:ln>
                  <a:noFill/>
                </a:ln>
                <a:solidFill>
                  <a:schemeClr val="tx1"/>
                </a:solidFill>
                <a:effectLst/>
                <a:latin typeface="Verdana" pitchFamily="34" charset="0"/>
              </a:endParaRPr>
            </a:p>
          </p:txBody>
        </p:sp>
        <p:sp>
          <p:nvSpPr>
            <p:cNvPr id="426" name="Cube 425">
              <a:extLst>
                <a:ext uri="{FF2B5EF4-FFF2-40B4-BE49-F238E27FC236}">
                  <a16:creationId xmlns:a16="http://schemas.microsoft.com/office/drawing/2014/main" id="{B9E9DFE8-96A5-4707-836C-722EC602CD66}"/>
                </a:ext>
              </a:extLst>
            </p:cNvPr>
            <p:cNvSpPr/>
            <p:nvPr/>
          </p:nvSpPr>
          <p:spPr bwMode="auto">
            <a:xfrm>
              <a:off x="1912343" y="775630"/>
              <a:ext cx="343494" cy="825246"/>
            </a:xfrm>
            <a:prstGeom prst="cube">
              <a:avLst>
                <a:gd name="adj" fmla="val 54371"/>
              </a:avLst>
            </a:prstGeom>
            <a:solidFill>
              <a:srgbClr val="00B0F0"/>
            </a:solid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a:ln>
                  <a:noFill/>
                </a:ln>
                <a:solidFill>
                  <a:schemeClr val="tx1"/>
                </a:solidFill>
                <a:effectLst/>
                <a:latin typeface="Verdana" pitchFamily="34" charset="0"/>
              </a:endParaRPr>
            </a:p>
          </p:txBody>
        </p:sp>
      </p:grpSp>
      <p:grpSp>
        <p:nvGrpSpPr>
          <p:cNvPr id="427" name="Group 426">
            <a:extLst>
              <a:ext uri="{FF2B5EF4-FFF2-40B4-BE49-F238E27FC236}">
                <a16:creationId xmlns:a16="http://schemas.microsoft.com/office/drawing/2014/main" id="{BBAF1F49-9427-49D5-A7D4-615E882BEAB4}"/>
              </a:ext>
            </a:extLst>
          </p:cNvPr>
          <p:cNvGrpSpPr/>
          <p:nvPr/>
        </p:nvGrpSpPr>
        <p:grpSpPr>
          <a:xfrm>
            <a:off x="2514886" y="3830377"/>
            <a:ext cx="321372" cy="564241"/>
            <a:chOff x="1759943" y="775630"/>
            <a:chExt cx="495894" cy="825246"/>
          </a:xfrm>
        </p:grpSpPr>
        <p:sp>
          <p:nvSpPr>
            <p:cNvPr id="428" name="Cube 427">
              <a:extLst>
                <a:ext uri="{FF2B5EF4-FFF2-40B4-BE49-F238E27FC236}">
                  <a16:creationId xmlns:a16="http://schemas.microsoft.com/office/drawing/2014/main" id="{4E665CC7-5559-4C1A-B971-9BB4AD2F4D6F}"/>
                </a:ext>
              </a:extLst>
            </p:cNvPr>
            <p:cNvSpPr/>
            <p:nvPr/>
          </p:nvSpPr>
          <p:spPr bwMode="auto">
            <a:xfrm>
              <a:off x="1759943" y="775630"/>
              <a:ext cx="343494" cy="825246"/>
            </a:xfrm>
            <a:prstGeom prst="cube">
              <a:avLst>
                <a:gd name="adj" fmla="val 54371"/>
              </a:avLst>
            </a:prstGeom>
            <a:solidFill>
              <a:srgbClr val="00B050"/>
            </a:solid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a:ln>
                  <a:noFill/>
                </a:ln>
                <a:solidFill>
                  <a:schemeClr val="tx1"/>
                </a:solidFill>
                <a:effectLst/>
                <a:latin typeface="Verdana" pitchFamily="34" charset="0"/>
              </a:endParaRPr>
            </a:p>
          </p:txBody>
        </p:sp>
        <p:sp>
          <p:nvSpPr>
            <p:cNvPr id="429" name="Cube 428">
              <a:extLst>
                <a:ext uri="{FF2B5EF4-FFF2-40B4-BE49-F238E27FC236}">
                  <a16:creationId xmlns:a16="http://schemas.microsoft.com/office/drawing/2014/main" id="{34AE9B90-62D5-4ED6-88A4-2CBA7C9916F8}"/>
                </a:ext>
              </a:extLst>
            </p:cNvPr>
            <p:cNvSpPr/>
            <p:nvPr/>
          </p:nvSpPr>
          <p:spPr bwMode="auto">
            <a:xfrm>
              <a:off x="1912343" y="775630"/>
              <a:ext cx="343494" cy="825246"/>
            </a:xfrm>
            <a:prstGeom prst="cube">
              <a:avLst>
                <a:gd name="adj" fmla="val 54371"/>
              </a:avLst>
            </a:prstGeom>
            <a:solidFill>
              <a:srgbClr val="0070C0"/>
            </a:solid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a:ln>
                  <a:noFill/>
                </a:ln>
                <a:solidFill>
                  <a:schemeClr val="tx1"/>
                </a:solidFill>
                <a:effectLst/>
                <a:latin typeface="Verdana" pitchFamily="34" charset="0"/>
              </a:endParaRPr>
            </a:p>
          </p:txBody>
        </p:sp>
      </p:grpSp>
      <p:grpSp>
        <p:nvGrpSpPr>
          <p:cNvPr id="430" name="Group 429">
            <a:extLst>
              <a:ext uri="{FF2B5EF4-FFF2-40B4-BE49-F238E27FC236}">
                <a16:creationId xmlns:a16="http://schemas.microsoft.com/office/drawing/2014/main" id="{21008B72-520E-490E-A1F5-54CB53BFD341}"/>
              </a:ext>
            </a:extLst>
          </p:cNvPr>
          <p:cNvGrpSpPr/>
          <p:nvPr/>
        </p:nvGrpSpPr>
        <p:grpSpPr>
          <a:xfrm>
            <a:off x="2518991" y="4870577"/>
            <a:ext cx="321372" cy="564241"/>
            <a:chOff x="1759943" y="775630"/>
            <a:chExt cx="495894" cy="825246"/>
          </a:xfrm>
        </p:grpSpPr>
        <p:sp>
          <p:nvSpPr>
            <p:cNvPr id="431" name="Cube 430">
              <a:extLst>
                <a:ext uri="{FF2B5EF4-FFF2-40B4-BE49-F238E27FC236}">
                  <a16:creationId xmlns:a16="http://schemas.microsoft.com/office/drawing/2014/main" id="{78C2CE85-80F7-4A2D-9797-6023EF789B2D}"/>
                </a:ext>
              </a:extLst>
            </p:cNvPr>
            <p:cNvSpPr/>
            <p:nvPr/>
          </p:nvSpPr>
          <p:spPr bwMode="auto">
            <a:xfrm>
              <a:off x="1759943" y="775630"/>
              <a:ext cx="343494" cy="825246"/>
            </a:xfrm>
            <a:prstGeom prst="cube">
              <a:avLst>
                <a:gd name="adj" fmla="val 54371"/>
              </a:avLst>
            </a:prstGeom>
            <a:solidFill>
              <a:schemeClr val="accent4">
                <a:lumMod val="50000"/>
              </a:schemeClr>
            </a:solid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a:ln>
                  <a:noFill/>
                </a:ln>
                <a:solidFill>
                  <a:schemeClr val="tx1"/>
                </a:solidFill>
                <a:effectLst/>
                <a:latin typeface="Verdana" pitchFamily="34" charset="0"/>
              </a:endParaRPr>
            </a:p>
          </p:txBody>
        </p:sp>
        <p:sp>
          <p:nvSpPr>
            <p:cNvPr id="432" name="Cube 431">
              <a:extLst>
                <a:ext uri="{FF2B5EF4-FFF2-40B4-BE49-F238E27FC236}">
                  <a16:creationId xmlns:a16="http://schemas.microsoft.com/office/drawing/2014/main" id="{7E29C134-2347-476E-BB4D-1D21E6544821}"/>
                </a:ext>
              </a:extLst>
            </p:cNvPr>
            <p:cNvSpPr/>
            <p:nvPr/>
          </p:nvSpPr>
          <p:spPr bwMode="auto">
            <a:xfrm>
              <a:off x="1912343" y="775630"/>
              <a:ext cx="343494" cy="825246"/>
            </a:xfrm>
            <a:prstGeom prst="cube">
              <a:avLst>
                <a:gd name="adj" fmla="val 54371"/>
              </a:avLst>
            </a:prstGeom>
            <a:solidFill>
              <a:schemeClr val="tx2">
                <a:lumMod val="75000"/>
              </a:schemeClr>
            </a:solid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a:ln>
                  <a:noFill/>
                </a:ln>
                <a:solidFill>
                  <a:schemeClr val="tx1"/>
                </a:solidFill>
                <a:effectLst/>
                <a:latin typeface="Verdana" pitchFamily="34" charset="0"/>
              </a:endParaRPr>
            </a:p>
          </p:txBody>
        </p:sp>
      </p:grpSp>
      <p:sp>
        <p:nvSpPr>
          <p:cNvPr id="433" name="Arrow: Right 432">
            <a:extLst>
              <a:ext uri="{FF2B5EF4-FFF2-40B4-BE49-F238E27FC236}">
                <a16:creationId xmlns:a16="http://schemas.microsoft.com/office/drawing/2014/main" id="{1362FB8D-B557-467B-ACD3-CC0F7CDD9DE2}"/>
              </a:ext>
            </a:extLst>
          </p:cNvPr>
          <p:cNvSpPr/>
          <p:nvPr/>
        </p:nvSpPr>
        <p:spPr bwMode="auto">
          <a:xfrm>
            <a:off x="3087611" y="3661532"/>
            <a:ext cx="248999" cy="159618"/>
          </a:xfrm>
          <a:prstGeom prst="rightArrow">
            <a:avLst/>
          </a:prstGeom>
          <a:solidFill>
            <a:schemeClr val="tx1">
              <a:lumMod val="50000"/>
              <a:lumOff val="50000"/>
            </a:schemeClr>
          </a:solidFill>
          <a:ln w="9525" cap="flat" cmpd="sng" algn="ctr">
            <a:noFill/>
            <a:prstDash val="solid"/>
            <a:round/>
            <a:headEnd type="none" w="med" len="med"/>
            <a:tailEnd type="none" w="med" len="med"/>
          </a:ln>
          <a:effectLst>
            <a:outerShdw dist="35921" dir="2700000" algn="ctr" rotWithShape="0">
              <a:srgbClr val="AFAFAF"/>
            </a:outerShdw>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a:ln>
                <a:noFill/>
              </a:ln>
              <a:solidFill>
                <a:schemeClr val="tx1"/>
              </a:solidFill>
              <a:effectLst/>
              <a:latin typeface="Verdana" pitchFamily="34" charset="0"/>
            </a:endParaRPr>
          </a:p>
        </p:txBody>
      </p:sp>
      <p:sp>
        <p:nvSpPr>
          <p:cNvPr id="434" name="Arrow: Right 433">
            <a:extLst>
              <a:ext uri="{FF2B5EF4-FFF2-40B4-BE49-F238E27FC236}">
                <a16:creationId xmlns:a16="http://schemas.microsoft.com/office/drawing/2014/main" id="{C3A6B3D0-CB1E-4333-8E3A-FA27694D32B9}"/>
              </a:ext>
            </a:extLst>
          </p:cNvPr>
          <p:cNvSpPr/>
          <p:nvPr/>
        </p:nvSpPr>
        <p:spPr bwMode="auto">
          <a:xfrm>
            <a:off x="4569354" y="3673977"/>
            <a:ext cx="248999" cy="159618"/>
          </a:xfrm>
          <a:prstGeom prst="rightArrow">
            <a:avLst/>
          </a:prstGeom>
          <a:solidFill>
            <a:schemeClr val="tx1">
              <a:lumMod val="50000"/>
              <a:lumOff val="50000"/>
            </a:schemeClr>
          </a:solidFill>
          <a:ln w="9525" cap="flat" cmpd="sng" algn="ctr">
            <a:noFill/>
            <a:prstDash val="solid"/>
            <a:round/>
            <a:headEnd type="none" w="med" len="med"/>
            <a:tailEnd type="none" w="med" len="med"/>
          </a:ln>
          <a:effectLst>
            <a:outerShdw dist="35921" dir="2700000" algn="ctr" rotWithShape="0">
              <a:srgbClr val="AFAFAF"/>
            </a:outerShdw>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a:ln>
                <a:noFill/>
              </a:ln>
              <a:solidFill>
                <a:schemeClr val="tx1"/>
              </a:solidFill>
              <a:effectLst/>
              <a:latin typeface="Verdana" pitchFamily="34" charset="0"/>
            </a:endParaRPr>
          </a:p>
        </p:txBody>
      </p:sp>
      <p:sp>
        <p:nvSpPr>
          <p:cNvPr id="435" name="TextBox 434">
            <a:extLst>
              <a:ext uri="{FF2B5EF4-FFF2-40B4-BE49-F238E27FC236}">
                <a16:creationId xmlns:a16="http://schemas.microsoft.com/office/drawing/2014/main" id="{C56B7F77-5AC8-4AF8-AA0F-4CB48F4FF387}"/>
              </a:ext>
            </a:extLst>
          </p:cNvPr>
          <p:cNvSpPr txBox="1"/>
          <p:nvPr/>
        </p:nvSpPr>
        <p:spPr>
          <a:xfrm>
            <a:off x="4465637" y="3425465"/>
            <a:ext cx="688216" cy="307777"/>
          </a:xfrm>
          <a:prstGeom prst="rect">
            <a:avLst/>
          </a:prstGeom>
          <a:noFill/>
        </p:spPr>
        <p:txBody>
          <a:bodyPr wrap="square" rtlCol="0">
            <a:spAutoFit/>
          </a:bodyPr>
          <a:lstStyle/>
          <a:p>
            <a:r>
              <a:rPr lang="en-US" sz="1400" dirty="0">
                <a:latin typeface="Segoe UI Light" panose="020B0502040204020203" pitchFamily="34" charset="0"/>
                <a:cs typeface="Segoe UI Light" panose="020B0502040204020203" pitchFamily="34" charset="0"/>
              </a:rPr>
              <a:t>Split</a:t>
            </a:r>
          </a:p>
        </p:txBody>
      </p:sp>
      <p:grpSp>
        <p:nvGrpSpPr>
          <p:cNvPr id="4" name="Group 3">
            <a:extLst>
              <a:ext uri="{FF2B5EF4-FFF2-40B4-BE49-F238E27FC236}">
                <a16:creationId xmlns:a16="http://schemas.microsoft.com/office/drawing/2014/main" id="{4ED72FFA-C437-45D9-9B06-9EB9AC2286E4}"/>
              </a:ext>
            </a:extLst>
          </p:cNvPr>
          <p:cNvGrpSpPr/>
          <p:nvPr/>
        </p:nvGrpSpPr>
        <p:grpSpPr>
          <a:xfrm>
            <a:off x="5713097" y="1738851"/>
            <a:ext cx="368768" cy="522372"/>
            <a:chOff x="5229843" y="2394609"/>
            <a:chExt cx="344671" cy="586142"/>
          </a:xfrm>
        </p:grpSpPr>
        <p:sp>
          <p:nvSpPr>
            <p:cNvPr id="179" name="Cube 178">
              <a:extLst>
                <a:ext uri="{FF2B5EF4-FFF2-40B4-BE49-F238E27FC236}">
                  <a16:creationId xmlns:a16="http://schemas.microsoft.com/office/drawing/2014/main" id="{444E1A51-1A4A-4675-86D5-82AB6F05E622}"/>
                </a:ext>
              </a:extLst>
            </p:cNvPr>
            <p:cNvSpPr/>
            <p:nvPr/>
          </p:nvSpPr>
          <p:spPr bwMode="auto">
            <a:xfrm>
              <a:off x="5229843" y="2394609"/>
              <a:ext cx="233179" cy="586142"/>
            </a:xfrm>
            <a:prstGeom prst="cube">
              <a:avLst>
                <a:gd name="adj" fmla="val 54371"/>
              </a:avLst>
            </a:prstGeom>
            <a:solidFill>
              <a:schemeClr val="accent4">
                <a:lumMod val="40000"/>
                <a:lumOff val="60000"/>
              </a:schemeClr>
            </a:solid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a:ln>
                  <a:noFill/>
                </a:ln>
                <a:solidFill>
                  <a:schemeClr val="tx1"/>
                </a:solidFill>
                <a:effectLst/>
                <a:latin typeface="Verdana" pitchFamily="34" charset="0"/>
              </a:endParaRPr>
            </a:p>
          </p:txBody>
        </p:sp>
        <p:sp>
          <p:nvSpPr>
            <p:cNvPr id="180" name="Cube 179">
              <a:extLst>
                <a:ext uri="{FF2B5EF4-FFF2-40B4-BE49-F238E27FC236}">
                  <a16:creationId xmlns:a16="http://schemas.microsoft.com/office/drawing/2014/main" id="{BD5B342F-1851-4B09-9BAC-2C0E9CA9C346}"/>
                </a:ext>
              </a:extLst>
            </p:cNvPr>
            <p:cNvSpPr/>
            <p:nvPr/>
          </p:nvSpPr>
          <p:spPr bwMode="auto">
            <a:xfrm>
              <a:off x="5341335" y="2394609"/>
              <a:ext cx="233179" cy="586142"/>
            </a:xfrm>
            <a:prstGeom prst="cube">
              <a:avLst>
                <a:gd name="adj" fmla="val 54371"/>
              </a:avLst>
            </a:prstGeom>
            <a:solidFill>
              <a:srgbClr val="92D050"/>
            </a:solid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a:ln>
                  <a:noFill/>
                </a:ln>
                <a:solidFill>
                  <a:schemeClr val="tx1"/>
                </a:solidFill>
                <a:effectLst/>
                <a:latin typeface="Verdana" pitchFamily="34" charset="0"/>
              </a:endParaRPr>
            </a:p>
          </p:txBody>
        </p:sp>
      </p:grpSp>
      <p:grpSp>
        <p:nvGrpSpPr>
          <p:cNvPr id="2" name="Group 1">
            <a:extLst>
              <a:ext uri="{FF2B5EF4-FFF2-40B4-BE49-F238E27FC236}">
                <a16:creationId xmlns:a16="http://schemas.microsoft.com/office/drawing/2014/main" id="{20DB9D64-15E7-4FB0-B8AC-63DBFFD0DE33}"/>
              </a:ext>
            </a:extLst>
          </p:cNvPr>
          <p:cNvGrpSpPr/>
          <p:nvPr/>
        </p:nvGrpSpPr>
        <p:grpSpPr>
          <a:xfrm>
            <a:off x="5713097" y="2708788"/>
            <a:ext cx="367721" cy="523598"/>
            <a:chOff x="5452826" y="2393233"/>
            <a:chExt cx="343693" cy="587518"/>
          </a:xfrm>
        </p:grpSpPr>
        <p:sp>
          <p:nvSpPr>
            <p:cNvPr id="181" name="Cube 180">
              <a:extLst>
                <a:ext uri="{FF2B5EF4-FFF2-40B4-BE49-F238E27FC236}">
                  <a16:creationId xmlns:a16="http://schemas.microsoft.com/office/drawing/2014/main" id="{D3AC994E-79B6-4B3B-A538-51ECFC0651B1}"/>
                </a:ext>
              </a:extLst>
            </p:cNvPr>
            <p:cNvSpPr/>
            <p:nvPr/>
          </p:nvSpPr>
          <p:spPr bwMode="auto">
            <a:xfrm>
              <a:off x="5452826" y="2394609"/>
              <a:ext cx="233179" cy="586142"/>
            </a:xfrm>
            <a:prstGeom prst="cube">
              <a:avLst>
                <a:gd name="adj" fmla="val 54371"/>
              </a:avLst>
            </a:prstGeom>
            <a:solidFill>
              <a:srgbClr val="00B050"/>
            </a:solid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a:ln>
                  <a:noFill/>
                </a:ln>
                <a:solidFill>
                  <a:schemeClr val="tx1"/>
                </a:solidFill>
                <a:effectLst/>
                <a:latin typeface="Verdana" pitchFamily="34" charset="0"/>
              </a:endParaRPr>
            </a:p>
          </p:txBody>
        </p:sp>
        <p:sp>
          <p:nvSpPr>
            <p:cNvPr id="182" name="Cube 181">
              <a:extLst>
                <a:ext uri="{FF2B5EF4-FFF2-40B4-BE49-F238E27FC236}">
                  <a16:creationId xmlns:a16="http://schemas.microsoft.com/office/drawing/2014/main" id="{079045E7-0503-4448-B176-1E68BB6EEBF5}"/>
                </a:ext>
              </a:extLst>
            </p:cNvPr>
            <p:cNvSpPr/>
            <p:nvPr/>
          </p:nvSpPr>
          <p:spPr bwMode="auto">
            <a:xfrm>
              <a:off x="5563340" y="2393233"/>
              <a:ext cx="233179" cy="586142"/>
            </a:xfrm>
            <a:prstGeom prst="cube">
              <a:avLst>
                <a:gd name="adj" fmla="val 54371"/>
              </a:avLst>
            </a:prstGeom>
            <a:solidFill>
              <a:schemeClr val="accent4">
                <a:lumMod val="50000"/>
              </a:schemeClr>
            </a:solid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a:ln>
                  <a:noFill/>
                </a:ln>
                <a:solidFill>
                  <a:schemeClr val="tx1"/>
                </a:solidFill>
                <a:effectLst/>
                <a:latin typeface="Verdana" pitchFamily="34" charset="0"/>
              </a:endParaRPr>
            </a:p>
          </p:txBody>
        </p:sp>
      </p:grpSp>
      <p:grpSp>
        <p:nvGrpSpPr>
          <p:cNvPr id="6" name="Group 5">
            <a:extLst>
              <a:ext uri="{FF2B5EF4-FFF2-40B4-BE49-F238E27FC236}">
                <a16:creationId xmlns:a16="http://schemas.microsoft.com/office/drawing/2014/main" id="{FF95E4EF-C151-4049-96BD-23D08F899DF0}"/>
              </a:ext>
            </a:extLst>
          </p:cNvPr>
          <p:cNvGrpSpPr/>
          <p:nvPr/>
        </p:nvGrpSpPr>
        <p:grpSpPr>
          <a:xfrm>
            <a:off x="3490045" y="3409447"/>
            <a:ext cx="1018722" cy="593314"/>
            <a:chOff x="6365565" y="3419028"/>
            <a:chExt cx="1018722" cy="593314"/>
          </a:xfrm>
        </p:grpSpPr>
        <p:grpSp>
          <p:nvGrpSpPr>
            <p:cNvPr id="200" name="Group 199">
              <a:extLst>
                <a:ext uri="{FF2B5EF4-FFF2-40B4-BE49-F238E27FC236}">
                  <a16:creationId xmlns:a16="http://schemas.microsoft.com/office/drawing/2014/main" id="{79F0D550-022F-4454-B998-BC8064A362A6}"/>
                </a:ext>
              </a:extLst>
            </p:cNvPr>
            <p:cNvGrpSpPr/>
            <p:nvPr/>
          </p:nvGrpSpPr>
          <p:grpSpPr>
            <a:xfrm>
              <a:off x="6365565" y="3419028"/>
              <a:ext cx="566676" cy="587518"/>
              <a:chOff x="145023" y="3080649"/>
              <a:chExt cx="1036441" cy="916547"/>
            </a:xfrm>
          </p:grpSpPr>
          <p:sp>
            <p:nvSpPr>
              <p:cNvPr id="201" name="Cube 200">
                <a:extLst>
                  <a:ext uri="{FF2B5EF4-FFF2-40B4-BE49-F238E27FC236}">
                    <a16:creationId xmlns:a16="http://schemas.microsoft.com/office/drawing/2014/main" id="{651128EA-14A2-4E28-A97F-80AFECDB7FE9}"/>
                  </a:ext>
                </a:extLst>
              </p:cNvPr>
              <p:cNvSpPr/>
              <p:nvPr/>
            </p:nvSpPr>
            <p:spPr bwMode="auto">
              <a:xfrm>
                <a:off x="145023" y="3082796"/>
                <a:ext cx="426480" cy="914400"/>
              </a:xfrm>
              <a:prstGeom prst="cube">
                <a:avLst>
                  <a:gd name="adj" fmla="val 54371"/>
                </a:avLst>
              </a:prstGeom>
              <a:solidFill>
                <a:schemeClr val="accent4">
                  <a:lumMod val="40000"/>
                  <a:lumOff val="60000"/>
                </a:schemeClr>
              </a:solid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a:ln>
                    <a:noFill/>
                  </a:ln>
                  <a:solidFill>
                    <a:schemeClr val="tx1"/>
                  </a:solidFill>
                  <a:effectLst/>
                  <a:latin typeface="Verdana" pitchFamily="34" charset="0"/>
                </a:endParaRPr>
              </a:p>
            </p:txBody>
          </p:sp>
          <p:sp>
            <p:nvSpPr>
              <p:cNvPr id="202" name="Cube 201">
                <a:extLst>
                  <a:ext uri="{FF2B5EF4-FFF2-40B4-BE49-F238E27FC236}">
                    <a16:creationId xmlns:a16="http://schemas.microsoft.com/office/drawing/2014/main" id="{3D166D17-3624-4F3F-8D9B-17BFF9FFA9C1}"/>
                  </a:ext>
                </a:extLst>
              </p:cNvPr>
              <p:cNvSpPr/>
              <p:nvPr/>
            </p:nvSpPr>
            <p:spPr bwMode="auto">
              <a:xfrm>
                <a:off x="348940" y="3082796"/>
                <a:ext cx="426480" cy="914400"/>
              </a:xfrm>
              <a:prstGeom prst="cube">
                <a:avLst>
                  <a:gd name="adj" fmla="val 54371"/>
                </a:avLst>
              </a:prstGeom>
              <a:solidFill>
                <a:srgbClr val="92D050"/>
              </a:solid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a:ln>
                    <a:noFill/>
                  </a:ln>
                  <a:solidFill>
                    <a:schemeClr val="tx1"/>
                  </a:solidFill>
                  <a:effectLst/>
                  <a:latin typeface="Verdana" pitchFamily="34" charset="0"/>
                </a:endParaRPr>
              </a:p>
            </p:txBody>
          </p:sp>
          <p:sp>
            <p:nvSpPr>
              <p:cNvPr id="203" name="Cube 202">
                <a:extLst>
                  <a:ext uri="{FF2B5EF4-FFF2-40B4-BE49-F238E27FC236}">
                    <a16:creationId xmlns:a16="http://schemas.microsoft.com/office/drawing/2014/main" id="{1451D0A0-4927-4B3B-B5F8-2AAC7C689CA8}"/>
                  </a:ext>
                </a:extLst>
              </p:cNvPr>
              <p:cNvSpPr/>
              <p:nvPr/>
            </p:nvSpPr>
            <p:spPr bwMode="auto">
              <a:xfrm>
                <a:off x="552855" y="3082796"/>
                <a:ext cx="426480" cy="914400"/>
              </a:xfrm>
              <a:prstGeom prst="cube">
                <a:avLst>
                  <a:gd name="adj" fmla="val 54371"/>
                </a:avLst>
              </a:prstGeom>
              <a:solidFill>
                <a:srgbClr val="00B050"/>
              </a:solid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a:ln>
                    <a:noFill/>
                  </a:ln>
                  <a:solidFill>
                    <a:schemeClr val="tx1"/>
                  </a:solidFill>
                  <a:effectLst/>
                  <a:latin typeface="Verdana" pitchFamily="34" charset="0"/>
                </a:endParaRPr>
              </a:p>
            </p:txBody>
          </p:sp>
          <p:sp>
            <p:nvSpPr>
              <p:cNvPr id="204" name="Cube 203">
                <a:extLst>
                  <a:ext uri="{FF2B5EF4-FFF2-40B4-BE49-F238E27FC236}">
                    <a16:creationId xmlns:a16="http://schemas.microsoft.com/office/drawing/2014/main" id="{8C1D4059-D426-4B0B-89B0-02B4AE4B19A7}"/>
                  </a:ext>
                </a:extLst>
              </p:cNvPr>
              <p:cNvSpPr/>
              <p:nvPr/>
            </p:nvSpPr>
            <p:spPr bwMode="auto">
              <a:xfrm>
                <a:off x="754984" y="3080649"/>
                <a:ext cx="426480" cy="914401"/>
              </a:xfrm>
              <a:prstGeom prst="cube">
                <a:avLst>
                  <a:gd name="adj" fmla="val 54371"/>
                </a:avLst>
              </a:prstGeom>
              <a:solidFill>
                <a:schemeClr val="accent4">
                  <a:lumMod val="50000"/>
                </a:schemeClr>
              </a:solid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a:ln>
                    <a:noFill/>
                  </a:ln>
                  <a:solidFill>
                    <a:schemeClr val="tx1"/>
                  </a:solidFill>
                  <a:effectLst/>
                  <a:latin typeface="Verdana" pitchFamily="34" charset="0"/>
                </a:endParaRPr>
              </a:p>
            </p:txBody>
          </p:sp>
        </p:grpSp>
        <p:grpSp>
          <p:nvGrpSpPr>
            <p:cNvPr id="205" name="Group 204">
              <a:extLst>
                <a:ext uri="{FF2B5EF4-FFF2-40B4-BE49-F238E27FC236}">
                  <a16:creationId xmlns:a16="http://schemas.microsoft.com/office/drawing/2014/main" id="{53D0E4F9-9256-47A2-A25F-1250E16001EE}"/>
                </a:ext>
              </a:extLst>
            </p:cNvPr>
            <p:cNvGrpSpPr/>
            <p:nvPr/>
          </p:nvGrpSpPr>
          <p:grpSpPr>
            <a:xfrm>
              <a:off x="6817611" y="3424824"/>
              <a:ext cx="566676" cy="587518"/>
              <a:chOff x="145023" y="3080649"/>
              <a:chExt cx="1036441" cy="916547"/>
            </a:xfrm>
          </p:grpSpPr>
          <p:sp>
            <p:nvSpPr>
              <p:cNvPr id="206" name="Cube 205">
                <a:extLst>
                  <a:ext uri="{FF2B5EF4-FFF2-40B4-BE49-F238E27FC236}">
                    <a16:creationId xmlns:a16="http://schemas.microsoft.com/office/drawing/2014/main" id="{3E7A7014-9929-4566-8F89-FEE5452AF5E7}"/>
                  </a:ext>
                </a:extLst>
              </p:cNvPr>
              <p:cNvSpPr/>
              <p:nvPr/>
            </p:nvSpPr>
            <p:spPr bwMode="auto">
              <a:xfrm>
                <a:off x="145023" y="3082796"/>
                <a:ext cx="426480" cy="914400"/>
              </a:xfrm>
              <a:prstGeom prst="cube">
                <a:avLst>
                  <a:gd name="adj" fmla="val 54371"/>
                </a:avLst>
              </a:prstGeom>
              <a:solidFill>
                <a:schemeClr val="accent2">
                  <a:lumMod val="40000"/>
                  <a:lumOff val="60000"/>
                </a:schemeClr>
              </a:solid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a:ln>
                    <a:noFill/>
                  </a:ln>
                  <a:solidFill>
                    <a:schemeClr val="tx1"/>
                  </a:solidFill>
                  <a:effectLst/>
                  <a:latin typeface="Verdana" pitchFamily="34" charset="0"/>
                </a:endParaRPr>
              </a:p>
            </p:txBody>
          </p:sp>
          <p:sp>
            <p:nvSpPr>
              <p:cNvPr id="207" name="Cube 206">
                <a:extLst>
                  <a:ext uri="{FF2B5EF4-FFF2-40B4-BE49-F238E27FC236}">
                    <a16:creationId xmlns:a16="http://schemas.microsoft.com/office/drawing/2014/main" id="{B5BEA0D6-789F-4955-84EB-0413B6A471FB}"/>
                  </a:ext>
                </a:extLst>
              </p:cNvPr>
              <p:cNvSpPr/>
              <p:nvPr/>
            </p:nvSpPr>
            <p:spPr bwMode="auto">
              <a:xfrm>
                <a:off x="348940" y="3082796"/>
                <a:ext cx="426480" cy="914400"/>
              </a:xfrm>
              <a:prstGeom prst="cube">
                <a:avLst>
                  <a:gd name="adj" fmla="val 54371"/>
                </a:avLst>
              </a:prstGeom>
              <a:solidFill>
                <a:srgbClr val="00B0F0"/>
              </a:solid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a:ln>
                    <a:noFill/>
                  </a:ln>
                  <a:solidFill>
                    <a:schemeClr val="tx1"/>
                  </a:solidFill>
                  <a:effectLst/>
                  <a:latin typeface="Verdana" pitchFamily="34" charset="0"/>
                </a:endParaRPr>
              </a:p>
            </p:txBody>
          </p:sp>
          <p:sp>
            <p:nvSpPr>
              <p:cNvPr id="208" name="Cube 207">
                <a:extLst>
                  <a:ext uri="{FF2B5EF4-FFF2-40B4-BE49-F238E27FC236}">
                    <a16:creationId xmlns:a16="http://schemas.microsoft.com/office/drawing/2014/main" id="{4E758EDA-F4F9-4E4A-9A9C-755F567F160E}"/>
                  </a:ext>
                </a:extLst>
              </p:cNvPr>
              <p:cNvSpPr/>
              <p:nvPr/>
            </p:nvSpPr>
            <p:spPr bwMode="auto">
              <a:xfrm>
                <a:off x="552855" y="3082796"/>
                <a:ext cx="426480" cy="914400"/>
              </a:xfrm>
              <a:prstGeom prst="cube">
                <a:avLst>
                  <a:gd name="adj" fmla="val 54371"/>
                </a:avLst>
              </a:prstGeom>
              <a:solidFill>
                <a:srgbClr val="0070C0"/>
              </a:solid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a:ln>
                    <a:noFill/>
                  </a:ln>
                  <a:solidFill>
                    <a:schemeClr val="tx1"/>
                  </a:solidFill>
                  <a:effectLst/>
                  <a:latin typeface="Verdana" pitchFamily="34" charset="0"/>
                </a:endParaRPr>
              </a:p>
            </p:txBody>
          </p:sp>
          <p:sp>
            <p:nvSpPr>
              <p:cNvPr id="209" name="Cube 208">
                <a:extLst>
                  <a:ext uri="{FF2B5EF4-FFF2-40B4-BE49-F238E27FC236}">
                    <a16:creationId xmlns:a16="http://schemas.microsoft.com/office/drawing/2014/main" id="{18DA87F5-594C-4066-A738-31A91689EAF1}"/>
                  </a:ext>
                </a:extLst>
              </p:cNvPr>
              <p:cNvSpPr/>
              <p:nvPr/>
            </p:nvSpPr>
            <p:spPr bwMode="auto">
              <a:xfrm>
                <a:off x="754984" y="3080649"/>
                <a:ext cx="426480" cy="914401"/>
              </a:xfrm>
              <a:prstGeom prst="cube">
                <a:avLst>
                  <a:gd name="adj" fmla="val 54371"/>
                </a:avLst>
              </a:prstGeom>
              <a:solidFill>
                <a:schemeClr val="accent1">
                  <a:lumMod val="75000"/>
                </a:schemeClr>
              </a:solid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a:ln>
                    <a:noFill/>
                  </a:ln>
                  <a:solidFill>
                    <a:schemeClr val="tx1"/>
                  </a:solidFill>
                  <a:effectLst/>
                  <a:latin typeface="Verdana" pitchFamily="34" charset="0"/>
                </a:endParaRPr>
              </a:p>
            </p:txBody>
          </p:sp>
        </p:grpSp>
      </p:grpSp>
      <p:grpSp>
        <p:nvGrpSpPr>
          <p:cNvPr id="210" name="Group 209">
            <a:extLst>
              <a:ext uri="{FF2B5EF4-FFF2-40B4-BE49-F238E27FC236}">
                <a16:creationId xmlns:a16="http://schemas.microsoft.com/office/drawing/2014/main" id="{87727C18-B849-4E3E-AFF6-E249AC7E5D94}"/>
              </a:ext>
            </a:extLst>
          </p:cNvPr>
          <p:cNvGrpSpPr/>
          <p:nvPr/>
        </p:nvGrpSpPr>
        <p:grpSpPr>
          <a:xfrm>
            <a:off x="122237" y="3405243"/>
            <a:ext cx="1018722" cy="593314"/>
            <a:chOff x="6365565" y="3419028"/>
            <a:chExt cx="1018722" cy="593314"/>
          </a:xfrm>
        </p:grpSpPr>
        <p:grpSp>
          <p:nvGrpSpPr>
            <p:cNvPr id="211" name="Group 210">
              <a:extLst>
                <a:ext uri="{FF2B5EF4-FFF2-40B4-BE49-F238E27FC236}">
                  <a16:creationId xmlns:a16="http://schemas.microsoft.com/office/drawing/2014/main" id="{2B414202-8779-4F80-85B1-F5FB4D4C2807}"/>
                </a:ext>
              </a:extLst>
            </p:cNvPr>
            <p:cNvGrpSpPr/>
            <p:nvPr/>
          </p:nvGrpSpPr>
          <p:grpSpPr>
            <a:xfrm>
              <a:off x="6365565" y="3419028"/>
              <a:ext cx="566676" cy="587518"/>
              <a:chOff x="145023" y="3080649"/>
              <a:chExt cx="1036441" cy="916547"/>
            </a:xfrm>
          </p:grpSpPr>
          <p:sp>
            <p:nvSpPr>
              <p:cNvPr id="217" name="Cube 216">
                <a:extLst>
                  <a:ext uri="{FF2B5EF4-FFF2-40B4-BE49-F238E27FC236}">
                    <a16:creationId xmlns:a16="http://schemas.microsoft.com/office/drawing/2014/main" id="{536845F4-C292-4A68-A0A4-5ADBFD6CDDEE}"/>
                  </a:ext>
                </a:extLst>
              </p:cNvPr>
              <p:cNvSpPr/>
              <p:nvPr/>
            </p:nvSpPr>
            <p:spPr bwMode="auto">
              <a:xfrm>
                <a:off x="145023" y="3082796"/>
                <a:ext cx="426480" cy="914400"/>
              </a:xfrm>
              <a:prstGeom prst="cube">
                <a:avLst>
                  <a:gd name="adj" fmla="val 54371"/>
                </a:avLst>
              </a:prstGeom>
              <a:solidFill>
                <a:schemeClr val="accent4">
                  <a:lumMod val="40000"/>
                  <a:lumOff val="60000"/>
                </a:schemeClr>
              </a:solid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dirty="0">
                  <a:ln>
                    <a:noFill/>
                  </a:ln>
                  <a:solidFill>
                    <a:schemeClr val="tx1"/>
                  </a:solidFill>
                  <a:effectLst/>
                  <a:latin typeface="Verdana" pitchFamily="34" charset="0"/>
                </a:endParaRPr>
              </a:p>
            </p:txBody>
          </p:sp>
          <p:sp>
            <p:nvSpPr>
              <p:cNvPr id="218" name="Cube 217">
                <a:extLst>
                  <a:ext uri="{FF2B5EF4-FFF2-40B4-BE49-F238E27FC236}">
                    <a16:creationId xmlns:a16="http://schemas.microsoft.com/office/drawing/2014/main" id="{A1F31052-C1BA-428E-81B6-6BCC0051F4B8}"/>
                  </a:ext>
                </a:extLst>
              </p:cNvPr>
              <p:cNvSpPr/>
              <p:nvPr/>
            </p:nvSpPr>
            <p:spPr bwMode="auto">
              <a:xfrm>
                <a:off x="348940" y="3082796"/>
                <a:ext cx="426480" cy="914400"/>
              </a:xfrm>
              <a:prstGeom prst="cube">
                <a:avLst>
                  <a:gd name="adj" fmla="val 54371"/>
                </a:avLst>
              </a:prstGeom>
              <a:solidFill>
                <a:srgbClr val="92D050"/>
              </a:solid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sp>
            <p:nvSpPr>
              <p:cNvPr id="219" name="Cube 218">
                <a:extLst>
                  <a:ext uri="{FF2B5EF4-FFF2-40B4-BE49-F238E27FC236}">
                    <a16:creationId xmlns:a16="http://schemas.microsoft.com/office/drawing/2014/main" id="{B6AFA029-728E-4249-8DF1-39714A438C3E}"/>
                  </a:ext>
                </a:extLst>
              </p:cNvPr>
              <p:cNvSpPr/>
              <p:nvPr/>
            </p:nvSpPr>
            <p:spPr bwMode="auto">
              <a:xfrm>
                <a:off x="552855" y="3082796"/>
                <a:ext cx="426480" cy="914400"/>
              </a:xfrm>
              <a:prstGeom prst="cube">
                <a:avLst>
                  <a:gd name="adj" fmla="val 54371"/>
                </a:avLst>
              </a:prstGeom>
              <a:solidFill>
                <a:srgbClr val="00B050"/>
              </a:solid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sp>
            <p:nvSpPr>
              <p:cNvPr id="220" name="Cube 219">
                <a:extLst>
                  <a:ext uri="{FF2B5EF4-FFF2-40B4-BE49-F238E27FC236}">
                    <a16:creationId xmlns:a16="http://schemas.microsoft.com/office/drawing/2014/main" id="{03A940AE-91C5-4DEB-B10F-3A32D8E76CD1}"/>
                  </a:ext>
                </a:extLst>
              </p:cNvPr>
              <p:cNvSpPr/>
              <p:nvPr/>
            </p:nvSpPr>
            <p:spPr bwMode="auto">
              <a:xfrm>
                <a:off x="754984" y="3080649"/>
                <a:ext cx="426480" cy="914401"/>
              </a:xfrm>
              <a:prstGeom prst="cube">
                <a:avLst>
                  <a:gd name="adj" fmla="val 54371"/>
                </a:avLst>
              </a:prstGeom>
              <a:solidFill>
                <a:schemeClr val="accent4">
                  <a:lumMod val="50000"/>
                </a:schemeClr>
              </a:solid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dirty="0">
                  <a:ln>
                    <a:noFill/>
                  </a:ln>
                  <a:solidFill>
                    <a:schemeClr val="tx1"/>
                  </a:solidFill>
                  <a:effectLst/>
                  <a:latin typeface="Verdana" pitchFamily="34" charset="0"/>
                </a:endParaRPr>
              </a:p>
            </p:txBody>
          </p:sp>
        </p:grpSp>
        <p:grpSp>
          <p:nvGrpSpPr>
            <p:cNvPr id="212" name="Group 211">
              <a:extLst>
                <a:ext uri="{FF2B5EF4-FFF2-40B4-BE49-F238E27FC236}">
                  <a16:creationId xmlns:a16="http://schemas.microsoft.com/office/drawing/2014/main" id="{FE57CB19-CF7B-45AE-BA5B-05E7BEB7ACE6}"/>
                </a:ext>
              </a:extLst>
            </p:cNvPr>
            <p:cNvGrpSpPr/>
            <p:nvPr/>
          </p:nvGrpSpPr>
          <p:grpSpPr>
            <a:xfrm>
              <a:off x="6817611" y="3424824"/>
              <a:ext cx="566676" cy="587518"/>
              <a:chOff x="145023" y="3080649"/>
              <a:chExt cx="1036441" cy="916547"/>
            </a:xfrm>
          </p:grpSpPr>
          <p:sp>
            <p:nvSpPr>
              <p:cNvPr id="213" name="Cube 212">
                <a:extLst>
                  <a:ext uri="{FF2B5EF4-FFF2-40B4-BE49-F238E27FC236}">
                    <a16:creationId xmlns:a16="http://schemas.microsoft.com/office/drawing/2014/main" id="{7558A463-28C2-41C4-A4B7-0746BAA4BB43}"/>
                  </a:ext>
                </a:extLst>
              </p:cNvPr>
              <p:cNvSpPr/>
              <p:nvPr/>
            </p:nvSpPr>
            <p:spPr bwMode="auto">
              <a:xfrm>
                <a:off x="145023" y="3082796"/>
                <a:ext cx="426480" cy="914400"/>
              </a:xfrm>
              <a:prstGeom prst="cube">
                <a:avLst>
                  <a:gd name="adj" fmla="val 54371"/>
                </a:avLst>
              </a:prstGeom>
              <a:solidFill>
                <a:schemeClr val="accent2">
                  <a:lumMod val="40000"/>
                  <a:lumOff val="60000"/>
                </a:schemeClr>
              </a:solid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dirty="0">
                  <a:ln>
                    <a:noFill/>
                  </a:ln>
                  <a:solidFill>
                    <a:schemeClr val="tx1"/>
                  </a:solidFill>
                  <a:effectLst/>
                  <a:latin typeface="Verdana" pitchFamily="34" charset="0"/>
                </a:endParaRPr>
              </a:p>
            </p:txBody>
          </p:sp>
          <p:sp>
            <p:nvSpPr>
              <p:cNvPr id="214" name="Cube 213">
                <a:extLst>
                  <a:ext uri="{FF2B5EF4-FFF2-40B4-BE49-F238E27FC236}">
                    <a16:creationId xmlns:a16="http://schemas.microsoft.com/office/drawing/2014/main" id="{4C27A0CF-8092-445C-9D35-CBF50E58EB31}"/>
                  </a:ext>
                </a:extLst>
              </p:cNvPr>
              <p:cNvSpPr/>
              <p:nvPr/>
            </p:nvSpPr>
            <p:spPr bwMode="auto">
              <a:xfrm>
                <a:off x="348940" y="3082796"/>
                <a:ext cx="426480" cy="914400"/>
              </a:xfrm>
              <a:prstGeom prst="cube">
                <a:avLst>
                  <a:gd name="adj" fmla="val 54371"/>
                </a:avLst>
              </a:prstGeom>
              <a:solidFill>
                <a:srgbClr val="00B0F0"/>
              </a:solid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sp>
            <p:nvSpPr>
              <p:cNvPr id="215" name="Cube 214">
                <a:extLst>
                  <a:ext uri="{FF2B5EF4-FFF2-40B4-BE49-F238E27FC236}">
                    <a16:creationId xmlns:a16="http://schemas.microsoft.com/office/drawing/2014/main" id="{0AD8D788-D283-40E3-9CA1-DA251598F608}"/>
                  </a:ext>
                </a:extLst>
              </p:cNvPr>
              <p:cNvSpPr/>
              <p:nvPr/>
            </p:nvSpPr>
            <p:spPr bwMode="auto">
              <a:xfrm>
                <a:off x="552855" y="3082796"/>
                <a:ext cx="426480" cy="914400"/>
              </a:xfrm>
              <a:prstGeom prst="cube">
                <a:avLst>
                  <a:gd name="adj" fmla="val 54371"/>
                </a:avLst>
              </a:prstGeom>
              <a:solidFill>
                <a:srgbClr val="0070C0"/>
              </a:solid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dirty="0">
                  <a:ln>
                    <a:noFill/>
                  </a:ln>
                  <a:solidFill>
                    <a:schemeClr val="tx1"/>
                  </a:solidFill>
                  <a:effectLst/>
                  <a:latin typeface="Verdana" pitchFamily="34" charset="0"/>
                </a:endParaRPr>
              </a:p>
            </p:txBody>
          </p:sp>
          <p:sp>
            <p:nvSpPr>
              <p:cNvPr id="216" name="Cube 215">
                <a:extLst>
                  <a:ext uri="{FF2B5EF4-FFF2-40B4-BE49-F238E27FC236}">
                    <a16:creationId xmlns:a16="http://schemas.microsoft.com/office/drawing/2014/main" id="{21741FAA-EE95-4396-A46B-35D85E5F5519}"/>
                  </a:ext>
                </a:extLst>
              </p:cNvPr>
              <p:cNvSpPr/>
              <p:nvPr/>
            </p:nvSpPr>
            <p:spPr bwMode="auto">
              <a:xfrm>
                <a:off x="754984" y="3080649"/>
                <a:ext cx="426480" cy="914401"/>
              </a:xfrm>
              <a:prstGeom prst="cube">
                <a:avLst>
                  <a:gd name="adj" fmla="val 54371"/>
                </a:avLst>
              </a:prstGeom>
              <a:solidFill>
                <a:schemeClr val="accent1">
                  <a:lumMod val="75000"/>
                </a:schemeClr>
              </a:solid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dirty="0">
                  <a:ln>
                    <a:noFill/>
                  </a:ln>
                  <a:solidFill>
                    <a:schemeClr val="tx1"/>
                  </a:solidFill>
                  <a:effectLst/>
                  <a:latin typeface="Verdana" pitchFamily="34" charset="0"/>
                </a:endParaRPr>
              </a:p>
            </p:txBody>
          </p:sp>
        </p:grpSp>
      </p:grpSp>
      <p:sp>
        <p:nvSpPr>
          <p:cNvPr id="221" name="TextBox 220">
            <a:extLst>
              <a:ext uri="{FF2B5EF4-FFF2-40B4-BE49-F238E27FC236}">
                <a16:creationId xmlns:a16="http://schemas.microsoft.com/office/drawing/2014/main" id="{4CDAFE96-3329-4928-9B1C-3DC0B8600C70}"/>
              </a:ext>
            </a:extLst>
          </p:cNvPr>
          <p:cNvSpPr txBox="1"/>
          <p:nvPr/>
        </p:nvSpPr>
        <p:spPr>
          <a:xfrm>
            <a:off x="6063445" y="2744689"/>
            <a:ext cx="736331" cy="307777"/>
          </a:xfrm>
          <a:prstGeom prst="rect">
            <a:avLst/>
          </a:prstGeom>
          <a:noFill/>
        </p:spPr>
        <p:txBody>
          <a:bodyPr wrap="square" rtlCol="0">
            <a:spAutoFit/>
          </a:bodyPr>
          <a:lstStyle/>
          <a:p>
            <a:r>
              <a:rPr lang="en-US" sz="1400" dirty="0">
                <a:latin typeface="Segoe UI Light" panose="020B0502040204020203" pitchFamily="34" charset="0"/>
                <a:cs typeface="Segoe UI Light" panose="020B0502040204020203" pitchFamily="34" charset="0"/>
              </a:rPr>
              <a:t>Conv.</a:t>
            </a:r>
          </a:p>
        </p:txBody>
      </p:sp>
      <p:sp>
        <p:nvSpPr>
          <p:cNvPr id="223" name="Arrow: Right 222">
            <a:extLst>
              <a:ext uri="{FF2B5EF4-FFF2-40B4-BE49-F238E27FC236}">
                <a16:creationId xmlns:a16="http://schemas.microsoft.com/office/drawing/2014/main" id="{27E43D41-8AF2-4851-940D-AB75AF7CD51A}"/>
              </a:ext>
            </a:extLst>
          </p:cNvPr>
          <p:cNvSpPr/>
          <p:nvPr/>
        </p:nvSpPr>
        <p:spPr bwMode="auto">
          <a:xfrm>
            <a:off x="6190138" y="2983324"/>
            <a:ext cx="266407" cy="142252"/>
          </a:xfrm>
          <a:prstGeom prst="rightArrow">
            <a:avLst/>
          </a:prstGeom>
          <a:solidFill>
            <a:schemeClr val="tx1">
              <a:lumMod val="50000"/>
              <a:lumOff val="50000"/>
            </a:schemeClr>
          </a:solidFill>
          <a:ln w="9525" cap="flat" cmpd="sng" algn="ctr">
            <a:noFill/>
            <a:prstDash val="solid"/>
            <a:round/>
            <a:headEnd type="none" w="med" len="med"/>
            <a:tailEnd type="none" w="med" len="med"/>
          </a:ln>
          <a:effectLst>
            <a:outerShdw dist="35921" dir="2700000" algn="ctr" rotWithShape="0">
              <a:srgbClr val="AFAFAF"/>
            </a:outerShdw>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a:ln>
                <a:noFill/>
              </a:ln>
              <a:solidFill>
                <a:schemeClr val="tx1"/>
              </a:solidFill>
              <a:effectLst/>
              <a:latin typeface="Verdana" pitchFamily="34" charset="0"/>
            </a:endParaRPr>
          </a:p>
        </p:txBody>
      </p:sp>
      <p:sp>
        <p:nvSpPr>
          <p:cNvPr id="236" name="Arrow: Right 235">
            <a:extLst>
              <a:ext uri="{FF2B5EF4-FFF2-40B4-BE49-F238E27FC236}">
                <a16:creationId xmlns:a16="http://schemas.microsoft.com/office/drawing/2014/main" id="{338FBBEB-0F0D-48F5-AAA4-51B20CA4CA6F}"/>
              </a:ext>
            </a:extLst>
          </p:cNvPr>
          <p:cNvSpPr/>
          <p:nvPr/>
        </p:nvSpPr>
        <p:spPr bwMode="auto">
          <a:xfrm>
            <a:off x="10840402" y="3697205"/>
            <a:ext cx="248999" cy="159618"/>
          </a:xfrm>
          <a:prstGeom prst="rightArrow">
            <a:avLst/>
          </a:prstGeom>
          <a:solidFill>
            <a:schemeClr val="tx1">
              <a:lumMod val="50000"/>
              <a:lumOff val="50000"/>
            </a:schemeClr>
          </a:solidFill>
          <a:ln w="9525" cap="flat" cmpd="sng" algn="ctr">
            <a:noFill/>
            <a:prstDash val="solid"/>
            <a:round/>
            <a:headEnd type="none" w="med" len="med"/>
            <a:tailEnd type="none" w="med" len="med"/>
          </a:ln>
          <a:effectLst>
            <a:outerShdw dist="35921" dir="2700000" algn="ctr" rotWithShape="0">
              <a:srgbClr val="AFAFAF"/>
            </a:outerShdw>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a:ln>
                <a:noFill/>
              </a:ln>
              <a:solidFill>
                <a:schemeClr val="tx1"/>
              </a:solidFill>
              <a:effectLst/>
              <a:latin typeface="Verdana" pitchFamily="34" charset="0"/>
            </a:endParaRPr>
          </a:p>
        </p:txBody>
      </p:sp>
      <p:grpSp>
        <p:nvGrpSpPr>
          <p:cNvPr id="237" name="Group 236">
            <a:extLst>
              <a:ext uri="{FF2B5EF4-FFF2-40B4-BE49-F238E27FC236}">
                <a16:creationId xmlns:a16="http://schemas.microsoft.com/office/drawing/2014/main" id="{184F0608-0D07-48E5-A7C4-3F9C7805688B}"/>
              </a:ext>
            </a:extLst>
          </p:cNvPr>
          <p:cNvGrpSpPr/>
          <p:nvPr/>
        </p:nvGrpSpPr>
        <p:grpSpPr>
          <a:xfrm>
            <a:off x="11219315" y="3400755"/>
            <a:ext cx="1018722" cy="593314"/>
            <a:chOff x="6365565" y="3419028"/>
            <a:chExt cx="1018722" cy="593314"/>
          </a:xfrm>
        </p:grpSpPr>
        <p:grpSp>
          <p:nvGrpSpPr>
            <p:cNvPr id="238" name="Group 237">
              <a:extLst>
                <a:ext uri="{FF2B5EF4-FFF2-40B4-BE49-F238E27FC236}">
                  <a16:creationId xmlns:a16="http://schemas.microsoft.com/office/drawing/2014/main" id="{9C5034F5-F4BA-493C-8894-92B006757511}"/>
                </a:ext>
              </a:extLst>
            </p:cNvPr>
            <p:cNvGrpSpPr/>
            <p:nvPr/>
          </p:nvGrpSpPr>
          <p:grpSpPr>
            <a:xfrm>
              <a:off x="6365565" y="3419028"/>
              <a:ext cx="566676" cy="587518"/>
              <a:chOff x="145023" y="3080649"/>
              <a:chExt cx="1036441" cy="916547"/>
            </a:xfrm>
          </p:grpSpPr>
          <p:sp>
            <p:nvSpPr>
              <p:cNvPr id="244" name="Cube 243">
                <a:extLst>
                  <a:ext uri="{FF2B5EF4-FFF2-40B4-BE49-F238E27FC236}">
                    <a16:creationId xmlns:a16="http://schemas.microsoft.com/office/drawing/2014/main" id="{182ABEEC-AE0D-42A6-AA43-E04F8F4F680E}"/>
                  </a:ext>
                </a:extLst>
              </p:cNvPr>
              <p:cNvSpPr/>
              <p:nvPr/>
            </p:nvSpPr>
            <p:spPr bwMode="auto">
              <a:xfrm>
                <a:off x="145023" y="3082796"/>
                <a:ext cx="426480" cy="914400"/>
              </a:xfrm>
              <a:prstGeom prst="cube">
                <a:avLst>
                  <a:gd name="adj" fmla="val 54371"/>
                </a:avLst>
              </a:prstGeom>
              <a:solidFill>
                <a:schemeClr val="accent4">
                  <a:lumMod val="40000"/>
                  <a:lumOff val="60000"/>
                </a:schemeClr>
              </a:solid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a:ln>
                    <a:noFill/>
                  </a:ln>
                  <a:solidFill>
                    <a:schemeClr val="tx1"/>
                  </a:solidFill>
                  <a:effectLst/>
                  <a:latin typeface="Verdana" pitchFamily="34" charset="0"/>
                </a:endParaRPr>
              </a:p>
            </p:txBody>
          </p:sp>
          <p:sp>
            <p:nvSpPr>
              <p:cNvPr id="245" name="Cube 244">
                <a:extLst>
                  <a:ext uri="{FF2B5EF4-FFF2-40B4-BE49-F238E27FC236}">
                    <a16:creationId xmlns:a16="http://schemas.microsoft.com/office/drawing/2014/main" id="{90A14007-D67B-4DB7-95A4-CDD7CDF530BD}"/>
                  </a:ext>
                </a:extLst>
              </p:cNvPr>
              <p:cNvSpPr/>
              <p:nvPr/>
            </p:nvSpPr>
            <p:spPr bwMode="auto">
              <a:xfrm>
                <a:off x="348940" y="3082796"/>
                <a:ext cx="426480" cy="914400"/>
              </a:xfrm>
              <a:prstGeom prst="cube">
                <a:avLst>
                  <a:gd name="adj" fmla="val 54371"/>
                </a:avLst>
              </a:prstGeom>
              <a:solidFill>
                <a:srgbClr val="92D050"/>
              </a:solid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a:ln>
                    <a:noFill/>
                  </a:ln>
                  <a:solidFill>
                    <a:schemeClr val="tx1"/>
                  </a:solidFill>
                  <a:effectLst/>
                  <a:latin typeface="Verdana" pitchFamily="34" charset="0"/>
                </a:endParaRPr>
              </a:p>
            </p:txBody>
          </p:sp>
          <p:sp>
            <p:nvSpPr>
              <p:cNvPr id="246" name="Cube 245">
                <a:extLst>
                  <a:ext uri="{FF2B5EF4-FFF2-40B4-BE49-F238E27FC236}">
                    <a16:creationId xmlns:a16="http://schemas.microsoft.com/office/drawing/2014/main" id="{E0431C9B-CAA3-468B-9C3B-33A1ECDEE1A9}"/>
                  </a:ext>
                </a:extLst>
              </p:cNvPr>
              <p:cNvSpPr/>
              <p:nvPr/>
            </p:nvSpPr>
            <p:spPr bwMode="auto">
              <a:xfrm>
                <a:off x="552855" y="3082796"/>
                <a:ext cx="426480" cy="914400"/>
              </a:xfrm>
              <a:prstGeom prst="cube">
                <a:avLst>
                  <a:gd name="adj" fmla="val 54371"/>
                </a:avLst>
              </a:prstGeom>
              <a:solidFill>
                <a:srgbClr val="00B050"/>
              </a:solid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a:ln>
                    <a:noFill/>
                  </a:ln>
                  <a:solidFill>
                    <a:schemeClr val="tx1"/>
                  </a:solidFill>
                  <a:effectLst/>
                  <a:latin typeface="Verdana" pitchFamily="34" charset="0"/>
                </a:endParaRPr>
              </a:p>
            </p:txBody>
          </p:sp>
          <p:sp>
            <p:nvSpPr>
              <p:cNvPr id="247" name="Cube 246">
                <a:extLst>
                  <a:ext uri="{FF2B5EF4-FFF2-40B4-BE49-F238E27FC236}">
                    <a16:creationId xmlns:a16="http://schemas.microsoft.com/office/drawing/2014/main" id="{36283B7F-23E2-42B2-B370-3155E5655D6D}"/>
                  </a:ext>
                </a:extLst>
              </p:cNvPr>
              <p:cNvSpPr/>
              <p:nvPr/>
            </p:nvSpPr>
            <p:spPr bwMode="auto">
              <a:xfrm>
                <a:off x="754984" y="3080649"/>
                <a:ext cx="426480" cy="914401"/>
              </a:xfrm>
              <a:prstGeom prst="cube">
                <a:avLst>
                  <a:gd name="adj" fmla="val 54371"/>
                </a:avLst>
              </a:prstGeom>
              <a:solidFill>
                <a:schemeClr val="accent4">
                  <a:lumMod val="50000"/>
                </a:schemeClr>
              </a:solid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a:ln>
                    <a:noFill/>
                  </a:ln>
                  <a:solidFill>
                    <a:schemeClr val="tx1"/>
                  </a:solidFill>
                  <a:effectLst/>
                  <a:latin typeface="Verdana" pitchFamily="34" charset="0"/>
                </a:endParaRPr>
              </a:p>
            </p:txBody>
          </p:sp>
        </p:grpSp>
        <p:grpSp>
          <p:nvGrpSpPr>
            <p:cNvPr id="239" name="Group 238">
              <a:extLst>
                <a:ext uri="{FF2B5EF4-FFF2-40B4-BE49-F238E27FC236}">
                  <a16:creationId xmlns:a16="http://schemas.microsoft.com/office/drawing/2014/main" id="{CC070838-B750-49CC-8CDC-D9BB60A111BD}"/>
                </a:ext>
              </a:extLst>
            </p:cNvPr>
            <p:cNvGrpSpPr/>
            <p:nvPr/>
          </p:nvGrpSpPr>
          <p:grpSpPr>
            <a:xfrm>
              <a:off x="6817611" y="3424824"/>
              <a:ext cx="566676" cy="587518"/>
              <a:chOff x="145023" y="3080649"/>
              <a:chExt cx="1036441" cy="916547"/>
            </a:xfrm>
          </p:grpSpPr>
          <p:sp>
            <p:nvSpPr>
              <p:cNvPr id="240" name="Cube 239">
                <a:extLst>
                  <a:ext uri="{FF2B5EF4-FFF2-40B4-BE49-F238E27FC236}">
                    <a16:creationId xmlns:a16="http://schemas.microsoft.com/office/drawing/2014/main" id="{3C138C71-A8D4-459B-ACE7-C3BAC000ED07}"/>
                  </a:ext>
                </a:extLst>
              </p:cNvPr>
              <p:cNvSpPr/>
              <p:nvPr/>
            </p:nvSpPr>
            <p:spPr bwMode="auto">
              <a:xfrm>
                <a:off x="145023" y="3082796"/>
                <a:ext cx="426480" cy="914400"/>
              </a:xfrm>
              <a:prstGeom prst="cube">
                <a:avLst>
                  <a:gd name="adj" fmla="val 54371"/>
                </a:avLst>
              </a:prstGeom>
              <a:solidFill>
                <a:schemeClr val="accent2">
                  <a:lumMod val="40000"/>
                  <a:lumOff val="60000"/>
                </a:schemeClr>
              </a:solid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a:ln>
                    <a:noFill/>
                  </a:ln>
                  <a:solidFill>
                    <a:schemeClr val="tx1"/>
                  </a:solidFill>
                  <a:effectLst/>
                  <a:latin typeface="Verdana" pitchFamily="34" charset="0"/>
                </a:endParaRPr>
              </a:p>
            </p:txBody>
          </p:sp>
          <p:sp>
            <p:nvSpPr>
              <p:cNvPr id="241" name="Cube 240">
                <a:extLst>
                  <a:ext uri="{FF2B5EF4-FFF2-40B4-BE49-F238E27FC236}">
                    <a16:creationId xmlns:a16="http://schemas.microsoft.com/office/drawing/2014/main" id="{70E9F44A-320A-44E9-A942-57DA453794A3}"/>
                  </a:ext>
                </a:extLst>
              </p:cNvPr>
              <p:cNvSpPr/>
              <p:nvPr/>
            </p:nvSpPr>
            <p:spPr bwMode="auto">
              <a:xfrm>
                <a:off x="348940" y="3082796"/>
                <a:ext cx="426480" cy="914400"/>
              </a:xfrm>
              <a:prstGeom prst="cube">
                <a:avLst>
                  <a:gd name="adj" fmla="val 54371"/>
                </a:avLst>
              </a:prstGeom>
              <a:solidFill>
                <a:srgbClr val="00B0F0"/>
              </a:solid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a:ln>
                    <a:noFill/>
                  </a:ln>
                  <a:solidFill>
                    <a:schemeClr val="tx1"/>
                  </a:solidFill>
                  <a:effectLst/>
                  <a:latin typeface="Verdana" pitchFamily="34" charset="0"/>
                </a:endParaRPr>
              </a:p>
            </p:txBody>
          </p:sp>
          <p:sp>
            <p:nvSpPr>
              <p:cNvPr id="242" name="Cube 241">
                <a:extLst>
                  <a:ext uri="{FF2B5EF4-FFF2-40B4-BE49-F238E27FC236}">
                    <a16:creationId xmlns:a16="http://schemas.microsoft.com/office/drawing/2014/main" id="{F0349558-E401-455D-AA91-DDCFE412EA8B}"/>
                  </a:ext>
                </a:extLst>
              </p:cNvPr>
              <p:cNvSpPr/>
              <p:nvPr/>
            </p:nvSpPr>
            <p:spPr bwMode="auto">
              <a:xfrm>
                <a:off x="552855" y="3082796"/>
                <a:ext cx="426480" cy="914400"/>
              </a:xfrm>
              <a:prstGeom prst="cube">
                <a:avLst>
                  <a:gd name="adj" fmla="val 54371"/>
                </a:avLst>
              </a:prstGeom>
              <a:solidFill>
                <a:srgbClr val="0070C0"/>
              </a:solid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a:ln>
                    <a:noFill/>
                  </a:ln>
                  <a:solidFill>
                    <a:schemeClr val="tx1"/>
                  </a:solidFill>
                  <a:effectLst/>
                  <a:latin typeface="Verdana" pitchFamily="34" charset="0"/>
                </a:endParaRPr>
              </a:p>
            </p:txBody>
          </p:sp>
          <p:sp>
            <p:nvSpPr>
              <p:cNvPr id="243" name="Cube 242">
                <a:extLst>
                  <a:ext uri="{FF2B5EF4-FFF2-40B4-BE49-F238E27FC236}">
                    <a16:creationId xmlns:a16="http://schemas.microsoft.com/office/drawing/2014/main" id="{AAF5577D-57A5-46BD-99FD-2329137FDF59}"/>
                  </a:ext>
                </a:extLst>
              </p:cNvPr>
              <p:cNvSpPr/>
              <p:nvPr/>
            </p:nvSpPr>
            <p:spPr bwMode="auto">
              <a:xfrm>
                <a:off x="754984" y="3080649"/>
                <a:ext cx="426480" cy="914401"/>
              </a:xfrm>
              <a:prstGeom prst="cube">
                <a:avLst>
                  <a:gd name="adj" fmla="val 54371"/>
                </a:avLst>
              </a:prstGeom>
              <a:solidFill>
                <a:schemeClr val="accent1">
                  <a:lumMod val="75000"/>
                </a:schemeClr>
              </a:solid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a:ln>
                    <a:noFill/>
                  </a:ln>
                  <a:solidFill>
                    <a:schemeClr val="tx1"/>
                  </a:solidFill>
                  <a:effectLst/>
                  <a:latin typeface="Verdana" pitchFamily="34" charset="0"/>
                </a:endParaRPr>
              </a:p>
            </p:txBody>
          </p:sp>
        </p:grpSp>
      </p:grpSp>
      <p:sp>
        <p:nvSpPr>
          <p:cNvPr id="248" name="Rectangle: Rounded Corners 247">
            <a:extLst>
              <a:ext uri="{FF2B5EF4-FFF2-40B4-BE49-F238E27FC236}">
                <a16:creationId xmlns:a16="http://schemas.microsoft.com/office/drawing/2014/main" id="{63AF2CE5-2968-49A5-B3AF-88EC7BB4D986}"/>
              </a:ext>
            </a:extLst>
          </p:cNvPr>
          <p:cNvSpPr/>
          <p:nvPr/>
        </p:nvSpPr>
        <p:spPr bwMode="auto">
          <a:xfrm>
            <a:off x="1668804" y="1750471"/>
            <a:ext cx="1246822" cy="3804191"/>
          </a:xfrm>
          <a:prstGeom prst="roundRect">
            <a:avLst/>
          </a:prstGeom>
          <a:noFill/>
          <a:ln>
            <a:solidFill>
              <a:schemeClr val="tx1">
                <a:lumMod val="60000"/>
                <a:lumOff val="40000"/>
              </a:schemeClr>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r>
              <a:rPr lang="en-US" sz="1400" dirty="0">
                <a:gradFill>
                  <a:gsLst>
                    <a:gs pos="0">
                      <a:srgbClr val="FFFFFF"/>
                    </a:gs>
                    <a:gs pos="100000">
                      <a:srgbClr val="FFFFFF"/>
                    </a:gs>
                  </a:gsLst>
                  <a:lin ang="5400000" scaled="0"/>
                </a:gradFill>
                <a:ea typeface="Segoe UI" pitchFamily="34" charset="0"/>
                <a:cs typeface="Segoe UI" pitchFamily="34" charset="0"/>
              </a:rPr>
              <a:t>c</a:t>
            </a:r>
          </a:p>
        </p:txBody>
      </p:sp>
      <p:sp>
        <p:nvSpPr>
          <p:cNvPr id="249" name="Rectangle: Rounded Corners 248">
            <a:extLst>
              <a:ext uri="{FF2B5EF4-FFF2-40B4-BE49-F238E27FC236}">
                <a16:creationId xmlns:a16="http://schemas.microsoft.com/office/drawing/2014/main" id="{353D4B13-7E5C-4E23-AE40-2D3B3FBD32C3}"/>
              </a:ext>
            </a:extLst>
          </p:cNvPr>
          <p:cNvSpPr/>
          <p:nvPr/>
        </p:nvSpPr>
        <p:spPr bwMode="auto">
          <a:xfrm>
            <a:off x="4770437" y="1516062"/>
            <a:ext cx="5876365" cy="4343400"/>
          </a:xfrm>
          <a:prstGeom prst="roundRect">
            <a:avLst/>
          </a:prstGeom>
          <a:noFill/>
          <a:ln>
            <a:solidFill>
              <a:schemeClr val="tx1">
                <a:lumMod val="60000"/>
                <a:lumOff val="40000"/>
              </a:schemeClr>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r>
              <a:rPr lang="en-US" sz="1400" dirty="0">
                <a:gradFill>
                  <a:gsLst>
                    <a:gs pos="0">
                      <a:srgbClr val="FFFFFF"/>
                    </a:gs>
                    <a:gs pos="100000">
                      <a:srgbClr val="FFFFFF"/>
                    </a:gs>
                  </a:gsLst>
                  <a:lin ang="5400000" scaled="0"/>
                </a:gradFill>
                <a:ea typeface="Segoe UI" pitchFamily="34" charset="0"/>
                <a:cs typeface="Segoe UI" pitchFamily="34" charset="0"/>
              </a:rPr>
              <a:t>c</a:t>
            </a:r>
          </a:p>
        </p:txBody>
      </p:sp>
      <p:grpSp>
        <p:nvGrpSpPr>
          <p:cNvPr id="105" name="Group 104">
            <a:extLst>
              <a:ext uri="{FF2B5EF4-FFF2-40B4-BE49-F238E27FC236}">
                <a16:creationId xmlns:a16="http://schemas.microsoft.com/office/drawing/2014/main" id="{9DDF7577-90E8-44ED-AFDB-8705F7A72225}"/>
              </a:ext>
            </a:extLst>
          </p:cNvPr>
          <p:cNvGrpSpPr/>
          <p:nvPr/>
        </p:nvGrpSpPr>
        <p:grpSpPr>
          <a:xfrm>
            <a:off x="6573974" y="1738851"/>
            <a:ext cx="368768" cy="522372"/>
            <a:chOff x="5229843" y="2394609"/>
            <a:chExt cx="344671" cy="586142"/>
          </a:xfrm>
        </p:grpSpPr>
        <p:sp>
          <p:nvSpPr>
            <p:cNvPr id="106" name="Cube 105">
              <a:extLst>
                <a:ext uri="{FF2B5EF4-FFF2-40B4-BE49-F238E27FC236}">
                  <a16:creationId xmlns:a16="http://schemas.microsoft.com/office/drawing/2014/main" id="{0178B0B6-BE90-4DC1-82CB-6F1317D1057F}"/>
                </a:ext>
              </a:extLst>
            </p:cNvPr>
            <p:cNvSpPr/>
            <p:nvPr/>
          </p:nvSpPr>
          <p:spPr bwMode="auto">
            <a:xfrm>
              <a:off x="5229843" y="2394609"/>
              <a:ext cx="233179" cy="586142"/>
            </a:xfrm>
            <a:prstGeom prst="cube">
              <a:avLst>
                <a:gd name="adj" fmla="val 54371"/>
              </a:avLst>
            </a:prstGeom>
            <a:solidFill>
              <a:schemeClr val="accent4">
                <a:lumMod val="40000"/>
                <a:lumOff val="60000"/>
              </a:schemeClr>
            </a:solid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a:ln>
                  <a:noFill/>
                </a:ln>
                <a:solidFill>
                  <a:schemeClr val="tx1"/>
                </a:solidFill>
                <a:effectLst/>
                <a:latin typeface="Verdana" pitchFamily="34" charset="0"/>
              </a:endParaRPr>
            </a:p>
          </p:txBody>
        </p:sp>
        <p:sp>
          <p:nvSpPr>
            <p:cNvPr id="107" name="Cube 106">
              <a:extLst>
                <a:ext uri="{FF2B5EF4-FFF2-40B4-BE49-F238E27FC236}">
                  <a16:creationId xmlns:a16="http://schemas.microsoft.com/office/drawing/2014/main" id="{AE515A2F-7AF5-400C-9E36-50D1C38CBBEC}"/>
                </a:ext>
              </a:extLst>
            </p:cNvPr>
            <p:cNvSpPr/>
            <p:nvPr/>
          </p:nvSpPr>
          <p:spPr bwMode="auto">
            <a:xfrm>
              <a:off x="5341335" y="2394609"/>
              <a:ext cx="233179" cy="586142"/>
            </a:xfrm>
            <a:prstGeom prst="cube">
              <a:avLst>
                <a:gd name="adj" fmla="val 54371"/>
              </a:avLst>
            </a:prstGeom>
            <a:solidFill>
              <a:srgbClr val="92D050"/>
            </a:solid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a:ln>
                  <a:noFill/>
                </a:ln>
                <a:solidFill>
                  <a:schemeClr val="tx1"/>
                </a:solidFill>
                <a:effectLst/>
                <a:latin typeface="Verdana" pitchFamily="34" charset="0"/>
              </a:endParaRPr>
            </a:p>
          </p:txBody>
        </p:sp>
      </p:grpSp>
      <p:grpSp>
        <p:nvGrpSpPr>
          <p:cNvPr id="108" name="Group 107">
            <a:extLst>
              <a:ext uri="{FF2B5EF4-FFF2-40B4-BE49-F238E27FC236}">
                <a16:creationId xmlns:a16="http://schemas.microsoft.com/office/drawing/2014/main" id="{AF86B665-DA45-423D-A425-630CF117ED9C}"/>
              </a:ext>
            </a:extLst>
          </p:cNvPr>
          <p:cNvGrpSpPr/>
          <p:nvPr/>
        </p:nvGrpSpPr>
        <p:grpSpPr>
          <a:xfrm>
            <a:off x="6594019" y="2708788"/>
            <a:ext cx="367721" cy="523598"/>
            <a:chOff x="5452826" y="2393233"/>
            <a:chExt cx="343693" cy="587518"/>
          </a:xfrm>
        </p:grpSpPr>
        <p:sp>
          <p:nvSpPr>
            <p:cNvPr id="109" name="Cube 108">
              <a:extLst>
                <a:ext uri="{FF2B5EF4-FFF2-40B4-BE49-F238E27FC236}">
                  <a16:creationId xmlns:a16="http://schemas.microsoft.com/office/drawing/2014/main" id="{5D89CD40-1406-4064-9423-144B9F5BC4BC}"/>
                </a:ext>
              </a:extLst>
            </p:cNvPr>
            <p:cNvSpPr/>
            <p:nvPr/>
          </p:nvSpPr>
          <p:spPr bwMode="auto">
            <a:xfrm>
              <a:off x="5452826" y="2394609"/>
              <a:ext cx="233179" cy="586142"/>
            </a:xfrm>
            <a:prstGeom prst="cube">
              <a:avLst>
                <a:gd name="adj" fmla="val 54371"/>
              </a:avLst>
            </a:prstGeom>
            <a:solidFill>
              <a:srgbClr val="00B050"/>
            </a:solid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a:ln>
                  <a:noFill/>
                </a:ln>
                <a:solidFill>
                  <a:schemeClr val="tx1"/>
                </a:solidFill>
                <a:effectLst/>
                <a:latin typeface="Verdana" pitchFamily="34" charset="0"/>
              </a:endParaRPr>
            </a:p>
          </p:txBody>
        </p:sp>
        <p:sp>
          <p:nvSpPr>
            <p:cNvPr id="110" name="Cube 109">
              <a:extLst>
                <a:ext uri="{FF2B5EF4-FFF2-40B4-BE49-F238E27FC236}">
                  <a16:creationId xmlns:a16="http://schemas.microsoft.com/office/drawing/2014/main" id="{A8C21682-2C41-46D9-B21B-E71FF93C05BE}"/>
                </a:ext>
              </a:extLst>
            </p:cNvPr>
            <p:cNvSpPr/>
            <p:nvPr/>
          </p:nvSpPr>
          <p:spPr bwMode="auto">
            <a:xfrm>
              <a:off x="5563340" y="2393233"/>
              <a:ext cx="233179" cy="586142"/>
            </a:xfrm>
            <a:prstGeom prst="cube">
              <a:avLst>
                <a:gd name="adj" fmla="val 54371"/>
              </a:avLst>
            </a:prstGeom>
            <a:solidFill>
              <a:schemeClr val="accent4">
                <a:lumMod val="50000"/>
              </a:schemeClr>
            </a:solid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a:ln>
                  <a:noFill/>
                </a:ln>
                <a:solidFill>
                  <a:schemeClr val="tx1"/>
                </a:solidFill>
                <a:effectLst/>
                <a:latin typeface="Verdana" pitchFamily="34" charset="0"/>
              </a:endParaRPr>
            </a:p>
          </p:txBody>
        </p:sp>
      </p:grpSp>
      <p:sp>
        <p:nvSpPr>
          <p:cNvPr id="111" name="TextBox 110">
            <a:extLst>
              <a:ext uri="{FF2B5EF4-FFF2-40B4-BE49-F238E27FC236}">
                <a16:creationId xmlns:a16="http://schemas.microsoft.com/office/drawing/2014/main" id="{CD6B02B6-B693-432F-91B3-CB6B189BC4B1}"/>
              </a:ext>
            </a:extLst>
          </p:cNvPr>
          <p:cNvSpPr txBox="1"/>
          <p:nvPr/>
        </p:nvSpPr>
        <p:spPr>
          <a:xfrm>
            <a:off x="6069083" y="1814382"/>
            <a:ext cx="736331" cy="307777"/>
          </a:xfrm>
          <a:prstGeom prst="rect">
            <a:avLst/>
          </a:prstGeom>
          <a:noFill/>
        </p:spPr>
        <p:txBody>
          <a:bodyPr wrap="square" rtlCol="0">
            <a:spAutoFit/>
          </a:bodyPr>
          <a:lstStyle/>
          <a:p>
            <a:r>
              <a:rPr lang="en-US" sz="1400" dirty="0">
                <a:latin typeface="Segoe UI Light" panose="020B0502040204020203" pitchFamily="34" charset="0"/>
                <a:cs typeface="Segoe UI Light" panose="020B0502040204020203" pitchFamily="34" charset="0"/>
              </a:rPr>
              <a:t>Conv.</a:t>
            </a:r>
          </a:p>
        </p:txBody>
      </p:sp>
      <p:sp>
        <p:nvSpPr>
          <p:cNvPr id="112" name="Arrow: Right 111">
            <a:extLst>
              <a:ext uri="{FF2B5EF4-FFF2-40B4-BE49-F238E27FC236}">
                <a16:creationId xmlns:a16="http://schemas.microsoft.com/office/drawing/2014/main" id="{130190DB-D061-419A-8C05-0ADC0A20003F}"/>
              </a:ext>
            </a:extLst>
          </p:cNvPr>
          <p:cNvSpPr/>
          <p:nvPr/>
        </p:nvSpPr>
        <p:spPr bwMode="auto">
          <a:xfrm>
            <a:off x="6195776" y="2053017"/>
            <a:ext cx="266407" cy="142252"/>
          </a:xfrm>
          <a:prstGeom prst="rightArrow">
            <a:avLst/>
          </a:prstGeom>
          <a:solidFill>
            <a:schemeClr val="tx1">
              <a:lumMod val="50000"/>
              <a:lumOff val="50000"/>
            </a:schemeClr>
          </a:solidFill>
          <a:ln w="9525" cap="flat" cmpd="sng" algn="ctr">
            <a:noFill/>
            <a:prstDash val="solid"/>
            <a:round/>
            <a:headEnd type="none" w="med" len="med"/>
            <a:tailEnd type="none" w="med" len="med"/>
          </a:ln>
          <a:effectLst>
            <a:outerShdw dist="35921" dir="2700000" algn="ctr" rotWithShape="0">
              <a:srgbClr val="AFAFAF"/>
            </a:outerShdw>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a:ln>
                <a:noFill/>
              </a:ln>
              <a:solidFill>
                <a:schemeClr val="tx1"/>
              </a:solidFill>
              <a:effectLst/>
              <a:latin typeface="Verdana" pitchFamily="34" charset="0"/>
            </a:endParaRPr>
          </a:p>
        </p:txBody>
      </p:sp>
      <p:grpSp>
        <p:nvGrpSpPr>
          <p:cNvPr id="113" name="Group 112">
            <a:extLst>
              <a:ext uri="{FF2B5EF4-FFF2-40B4-BE49-F238E27FC236}">
                <a16:creationId xmlns:a16="http://schemas.microsoft.com/office/drawing/2014/main" id="{EE33A7C3-4F8F-4F29-98F9-4EDE2DBAD1C7}"/>
              </a:ext>
            </a:extLst>
          </p:cNvPr>
          <p:cNvGrpSpPr/>
          <p:nvPr/>
        </p:nvGrpSpPr>
        <p:grpSpPr>
          <a:xfrm>
            <a:off x="4851647" y="2224092"/>
            <a:ext cx="566676" cy="587518"/>
            <a:chOff x="145023" y="3080649"/>
            <a:chExt cx="1036441" cy="916547"/>
          </a:xfrm>
        </p:grpSpPr>
        <p:sp>
          <p:nvSpPr>
            <p:cNvPr id="115" name="Cube 114">
              <a:extLst>
                <a:ext uri="{FF2B5EF4-FFF2-40B4-BE49-F238E27FC236}">
                  <a16:creationId xmlns:a16="http://schemas.microsoft.com/office/drawing/2014/main" id="{C41394A4-EBDC-445D-B795-83EBF45E8160}"/>
                </a:ext>
              </a:extLst>
            </p:cNvPr>
            <p:cNvSpPr/>
            <p:nvPr/>
          </p:nvSpPr>
          <p:spPr bwMode="auto">
            <a:xfrm>
              <a:off x="145023" y="3082796"/>
              <a:ext cx="426480" cy="914400"/>
            </a:xfrm>
            <a:prstGeom prst="cube">
              <a:avLst>
                <a:gd name="adj" fmla="val 54371"/>
              </a:avLst>
            </a:prstGeom>
            <a:solidFill>
              <a:schemeClr val="accent4">
                <a:lumMod val="40000"/>
                <a:lumOff val="60000"/>
              </a:schemeClr>
            </a:solid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a:ln>
                  <a:noFill/>
                </a:ln>
                <a:solidFill>
                  <a:schemeClr val="tx1"/>
                </a:solidFill>
                <a:effectLst/>
                <a:latin typeface="Verdana" pitchFamily="34" charset="0"/>
              </a:endParaRPr>
            </a:p>
          </p:txBody>
        </p:sp>
        <p:sp>
          <p:nvSpPr>
            <p:cNvPr id="116" name="Cube 115">
              <a:extLst>
                <a:ext uri="{FF2B5EF4-FFF2-40B4-BE49-F238E27FC236}">
                  <a16:creationId xmlns:a16="http://schemas.microsoft.com/office/drawing/2014/main" id="{E225F291-283E-48D5-8C66-49B25232C8CC}"/>
                </a:ext>
              </a:extLst>
            </p:cNvPr>
            <p:cNvSpPr/>
            <p:nvPr/>
          </p:nvSpPr>
          <p:spPr bwMode="auto">
            <a:xfrm>
              <a:off x="348940" y="3082796"/>
              <a:ext cx="426480" cy="914400"/>
            </a:xfrm>
            <a:prstGeom prst="cube">
              <a:avLst>
                <a:gd name="adj" fmla="val 54371"/>
              </a:avLst>
            </a:prstGeom>
            <a:solidFill>
              <a:srgbClr val="92D050"/>
            </a:solid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a:ln>
                  <a:noFill/>
                </a:ln>
                <a:solidFill>
                  <a:schemeClr val="tx1"/>
                </a:solidFill>
                <a:effectLst/>
                <a:latin typeface="Verdana" pitchFamily="34" charset="0"/>
              </a:endParaRPr>
            </a:p>
          </p:txBody>
        </p:sp>
        <p:sp>
          <p:nvSpPr>
            <p:cNvPr id="117" name="Cube 116">
              <a:extLst>
                <a:ext uri="{FF2B5EF4-FFF2-40B4-BE49-F238E27FC236}">
                  <a16:creationId xmlns:a16="http://schemas.microsoft.com/office/drawing/2014/main" id="{63EC52AB-0600-473C-A8F7-9E0C2A37CE84}"/>
                </a:ext>
              </a:extLst>
            </p:cNvPr>
            <p:cNvSpPr/>
            <p:nvPr/>
          </p:nvSpPr>
          <p:spPr bwMode="auto">
            <a:xfrm>
              <a:off x="552855" y="3082796"/>
              <a:ext cx="426480" cy="914400"/>
            </a:xfrm>
            <a:prstGeom prst="cube">
              <a:avLst>
                <a:gd name="adj" fmla="val 54371"/>
              </a:avLst>
            </a:prstGeom>
            <a:solidFill>
              <a:srgbClr val="00B050"/>
            </a:solid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a:ln>
                  <a:noFill/>
                </a:ln>
                <a:solidFill>
                  <a:schemeClr val="tx1"/>
                </a:solidFill>
                <a:effectLst/>
                <a:latin typeface="Verdana" pitchFamily="34" charset="0"/>
              </a:endParaRPr>
            </a:p>
          </p:txBody>
        </p:sp>
        <p:sp>
          <p:nvSpPr>
            <p:cNvPr id="118" name="Cube 117">
              <a:extLst>
                <a:ext uri="{FF2B5EF4-FFF2-40B4-BE49-F238E27FC236}">
                  <a16:creationId xmlns:a16="http://schemas.microsoft.com/office/drawing/2014/main" id="{1465EE2F-ACFD-4A7B-837F-E39EF38D4F27}"/>
                </a:ext>
              </a:extLst>
            </p:cNvPr>
            <p:cNvSpPr/>
            <p:nvPr/>
          </p:nvSpPr>
          <p:spPr bwMode="auto">
            <a:xfrm>
              <a:off x="754984" y="3080649"/>
              <a:ext cx="426480" cy="914401"/>
            </a:xfrm>
            <a:prstGeom prst="cube">
              <a:avLst>
                <a:gd name="adj" fmla="val 54371"/>
              </a:avLst>
            </a:prstGeom>
            <a:solidFill>
              <a:schemeClr val="accent4">
                <a:lumMod val="50000"/>
              </a:schemeClr>
            </a:solid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a:ln>
                  <a:noFill/>
                </a:ln>
                <a:solidFill>
                  <a:schemeClr val="tx1"/>
                </a:solidFill>
                <a:effectLst/>
                <a:latin typeface="Verdana" pitchFamily="34" charset="0"/>
              </a:endParaRPr>
            </a:p>
          </p:txBody>
        </p:sp>
      </p:grpSp>
      <p:sp>
        <p:nvSpPr>
          <p:cNvPr id="119" name="Arrow: Right 118">
            <a:extLst>
              <a:ext uri="{FF2B5EF4-FFF2-40B4-BE49-F238E27FC236}">
                <a16:creationId xmlns:a16="http://schemas.microsoft.com/office/drawing/2014/main" id="{B6B2F688-1895-4824-AF5A-D21FA5A7D30B}"/>
              </a:ext>
            </a:extLst>
          </p:cNvPr>
          <p:cNvSpPr/>
          <p:nvPr/>
        </p:nvSpPr>
        <p:spPr bwMode="auto">
          <a:xfrm>
            <a:off x="5444607" y="2460627"/>
            <a:ext cx="248999" cy="159618"/>
          </a:xfrm>
          <a:prstGeom prst="rightArrow">
            <a:avLst/>
          </a:prstGeom>
          <a:solidFill>
            <a:schemeClr val="tx1">
              <a:lumMod val="50000"/>
              <a:lumOff val="50000"/>
            </a:schemeClr>
          </a:solidFill>
          <a:ln w="9525" cap="flat" cmpd="sng" algn="ctr">
            <a:noFill/>
            <a:prstDash val="solid"/>
            <a:round/>
            <a:headEnd type="none" w="med" len="med"/>
            <a:tailEnd type="none" w="med" len="med"/>
          </a:ln>
          <a:effectLst>
            <a:outerShdw dist="35921" dir="2700000" algn="ctr" rotWithShape="0">
              <a:srgbClr val="AFAFAF"/>
            </a:outerShdw>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a:ln>
                <a:noFill/>
              </a:ln>
              <a:solidFill>
                <a:schemeClr val="tx1"/>
              </a:solidFill>
              <a:effectLst/>
              <a:latin typeface="Verdana" pitchFamily="34" charset="0"/>
            </a:endParaRPr>
          </a:p>
        </p:txBody>
      </p:sp>
      <p:sp>
        <p:nvSpPr>
          <p:cNvPr id="120" name="TextBox 119">
            <a:extLst>
              <a:ext uri="{FF2B5EF4-FFF2-40B4-BE49-F238E27FC236}">
                <a16:creationId xmlns:a16="http://schemas.microsoft.com/office/drawing/2014/main" id="{619B8B94-9F14-4A8C-A6C4-2EFB71614791}"/>
              </a:ext>
            </a:extLst>
          </p:cNvPr>
          <p:cNvSpPr txBox="1"/>
          <p:nvPr/>
        </p:nvSpPr>
        <p:spPr>
          <a:xfrm>
            <a:off x="5361345" y="2238891"/>
            <a:ext cx="704492" cy="307777"/>
          </a:xfrm>
          <a:prstGeom prst="rect">
            <a:avLst/>
          </a:prstGeom>
          <a:noFill/>
        </p:spPr>
        <p:txBody>
          <a:bodyPr wrap="square" rtlCol="0">
            <a:spAutoFit/>
          </a:bodyPr>
          <a:lstStyle/>
          <a:p>
            <a:r>
              <a:rPr lang="en-US" sz="1400" dirty="0">
                <a:latin typeface="Segoe UI Light" panose="020B0502040204020203" pitchFamily="34" charset="0"/>
                <a:cs typeface="Segoe UI Light" panose="020B0502040204020203" pitchFamily="34" charset="0"/>
              </a:rPr>
              <a:t>Split</a:t>
            </a:r>
          </a:p>
        </p:txBody>
      </p:sp>
      <p:sp>
        <p:nvSpPr>
          <p:cNvPr id="122" name="Arrow: Right 121">
            <a:extLst>
              <a:ext uri="{FF2B5EF4-FFF2-40B4-BE49-F238E27FC236}">
                <a16:creationId xmlns:a16="http://schemas.microsoft.com/office/drawing/2014/main" id="{9A6DCD56-F90E-43E6-A104-FE64504EB18C}"/>
              </a:ext>
            </a:extLst>
          </p:cNvPr>
          <p:cNvSpPr/>
          <p:nvPr/>
        </p:nvSpPr>
        <p:spPr bwMode="auto">
          <a:xfrm>
            <a:off x="7014859" y="2460627"/>
            <a:ext cx="248999" cy="159618"/>
          </a:xfrm>
          <a:prstGeom prst="rightArrow">
            <a:avLst/>
          </a:prstGeom>
          <a:solidFill>
            <a:schemeClr val="tx1">
              <a:lumMod val="50000"/>
              <a:lumOff val="50000"/>
            </a:schemeClr>
          </a:solidFill>
          <a:ln w="9525" cap="flat" cmpd="sng" algn="ctr">
            <a:noFill/>
            <a:prstDash val="solid"/>
            <a:round/>
            <a:headEnd type="none" w="med" len="med"/>
            <a:tailEnd type="none" w="med" len="med"/>
          </a:ln>
          <a:effectLst>
            <a:outerShdw dist="35921" dir="2700000" algn="ctr" rotWithShape="0">
              <a:srgbClr val="AFAFAF"/>
            </a:outerShdw>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a:ln>
                <a:noFill/>
              </a:ln>
              <a:solidFill>
                <a:schemeClr val="tx1"/>
              </a:solidFill>
              <a:effectLst/>
              <a:latin typeface="Verdana" pitchFamily="34" charset="0"/>
            </a:endParaRPr>
          </a:p>
        </p:txBody>
      </p:sp>
      <p:grpSp>
        <p:nvGrpSpPr>
          <p:cNvPr id="123" name="Group 122">
            <a:extLst>
              <a:ext uri="{FF2B5EF4-FFF2-40B4-BE49-F238E27FC236}">
                <a16:creationId xmlns:a16="http://schemas.microsoft.com/office/drawing/2014/main" id="{6F7C0346-2C6D-4873-B273-1E44C079A572}"/>
              </a:ext>
            </a:extLst>
          </p:cNvPr>
          <p:cNvGrpSpPr/>
          <p:nvPr/>
        </p:nvGrpSpPr>
        <p:grpSpPr>
          <a:xfrm>
            <a:off x="7363183" y="2231000"/>
            <a:ext cx="566676" cy="587518"/>
            <a:chOff x="145023" y="3080649"/>
            <a:chExt cx="1036441" cy="916547"/>
          </a:xfrm>
        </p:grpSpPr>
        <p:sp>
          <p:nvSpPr>
            <p:cNvPr id="124" name="Cube 123">
              <a:extLst>
                <a:ext uri="{FF2B5EF4-FFF2-40B4-BE49-F238E27FC236}">
                  <a16:creationId xmlns:a16="http://schemas.microsoft.com/office/drawing/2014/main" id="{9D36BC59-3661-4953-BF56-01A33BFF30E1}"/>
                </a:ext>
              </a:extLst>
            </p:cNvPr>
            <p:cNvSpPr/>
            <p:nvPr/>
          </p:nvSpPr>
          <p:spPr bwMode="auto">
            <a:xfrm>
              <a:off x="145023" y="3082796"/>
              <a:ext cx="426480" cy="914400"/>
            </a:xfrm>
            <a:prstGeom prst="cube">
              <a:avLst>
                <a:gd name="adj" fmla="val 54371"/>
              </a:avLst>
            </a:prstGeom>
            <a:solidFill>
              <a:schemeClr val="accent4">
                <a:lumMod val="40000"/>
                <a:lumOff val="60000"/>
              </a:schemeClr>
            </a:solid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a:ln>
                  <a:noFill/>
                </a:ln>
                <a:solidFill>
                  <a:schemeClr val="tx1"/>
                </a:solidFill>
                <a:effectLst/>
                <a:latin typeface="Verdana" pitchFamily="34" charset="0"/>
              </a:endParaRPr>
            </a:p>
          </p:txBody>
        </p:sp>
        <p:sp>
          <p:nvSpPr>
            <p:cNvPr id="125" name="Cube 124">
              <a:extLst>
                <a:ext uri="{FF2B5EF4-FFF2-40B4-BE49-F238E27FC236}">
                  <a16:creationId xmlns:a16="http://schemas.microsoft.com/office/drawing/2014/main" id="{4864D4F4-3ADD-418E-AFEF-1F6C82320AEE}"/>
                </a:ext>
              </a:extLst>
            </p:cNvPr>
            <p:cNvSpPr/>
            <p:nvPr/>
          </p:nvSpPr>
          <p:spPr bwMode="auto">
            <a:xfrm>
              <a:off x="348940" y="3082796"/>
              <a:ext cx="426480" cy="914400"/>
            </a:xfrm>
            <a:prstGeom prst="cube">
              <a:avLst>
                <a:gd name="adj" fmla="val 54371"/>
              </a:avLst>
            </a:prstGeom>
            <a:solidFill>
              <a:srgbClr val="92D050"/>
            </a:solid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a:ln>
                  <a:noFill/>
                </a:ln>
                <a:solidFill>
                  <a:schemeClr val="tx1"/>
                </a:solidFill>
                <a:effectLst/>
                <a:latin typeface="Verdana" pitchFamily="34" charset="0"/>
              </a:endParaRPr>
            </a:p>
          </p:txBody>
        </p:sp>
        <p:sp>
          <p:nvSpPr>
            <p:cNvPr id="126" name="Cube 125">
              <a:extLst>
                <a:ext uri="{FF2B5EF4-FFF2-40B4-BE49-F238E27FC236}">
                  <a16:creationId xmlns:a16="http://schemas.microsoft.com/office/drawing/2014/main" id="{F1D05056-FF86-46B9-A9FD-8EC30DD4A5CD}"/>
                </a:ext>
              </a:extLst>
            </p:cNvPr>
            <p:cNvSpPr/>
            <p:nvPr/>
          </p:nvSpPr>
          <p:spPr bwMode="auto">
            <a:xfrm>
              <a:off x="552855" y="3082796"/>
              <a:ext cx="426480" cy="914400"/>
            </a:xfrm>
            <a:prstGeom prst="cube">
              <a:avLst>
                <a:gd name="adj" fmla="val 54371"/>
              </a:avLst>
            </a:prstGeom>
            <a:solidFill>
              <a:srgbClr val="00B050"/>
            </a:solid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a:ln>
                  <a:noFill/>
                </a:ln>
                <a:solidFill>
                  <a:schemeClr val="tx1"/>
                </a:solidFill>
                <a:effectLst/>
                <a:latin typeface="Verdana" pitchFamily="34" charset="0"/>
              </a:endParaRPr>
            </a:p>
          </p:txBody>
        </p:sp>
        <p:sp>
          <p:nvSpPr>
            <p:cNvPr id="127" name="Cube 126">
              <a:extLst>
                <a:ext uri="{FF2B5EF4-FFF2-40B4-BE49-F238E27FC236}">
                  <a16:creationId xmlns:a16="http://schemas.microsoft.com/office/drawing/2014/main" id="{2283D84D-DE03-40F1-8B84-CE01ECF6DE60}"/>
                </a:ext>
              </a:extLst>
            </p:cNvPr>
            <p:cNvSpPr/>
            <p:nvPr/>
          </p:nvSpPr>
          <p:spPr bwMode="auto">
            <a:xfrm>
              <a:off x="754984" y="3080649"/>
              <a:ext cx="426480" cy="914401"/>
            </a:xfrm>
            <a:prstGeom prst="cube">
              <a:avLst>
                <a:gd name="adj" fmla="val 54371"/>
              </a:avLst>
            </a:prstGeom>
            <a:solidFill>
              <a:schemeClr val="accent4">
                <a:lumMod val="50000"/>
              </a:schemeClr>
            </a:solid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a:ln>
                  <a:noFill/>
                </a:ln>
                <a:solidFill>
                  <a:schemeClr val="tx1"/>
                </a:solidFill>
                <a:effectLst/>
                <a:latin typeface="Verdana" pitchFamily="34" charset="0"/>
              </a:endParaRPr>
            </a:p>
          </p:txBody>
        </p:sp>
      </p:grpSp>
      <p:grpSp>
        <p:nvGrpSpPr>
          <p:cNvPr id="128" name="Group 127">
            <a:extLst>
              <a:ext uri="{FF2B5EF4-FFF2-40B4-BE49-F238E27FC236}">
                <a16:creationId xmlns:a16="http://schemas.microsoft.com/office/drawing/2014/main" id="{85E32F03-09F4-4D87-9CBD-2F5A0F3164BF}"/>
              </a:ext>
            </a:extLst>
          </p:cNvPr>
          <p:cNvGrpSpPr/>
          <p:nvPr/>
        </p:nvGrpSpPr>
        <p:grpSpPr>
          <a:xfrm>
            <a:off x="8275652" y="1763475"/>
            <a:ext cx="368768" cy="522372"/>
            <a:chOff x="5229843" y="2394609"/>
            <a:chExt cx="344671" cy="586142"/>
          </a:xfrm>
        </p:grpSpPr>
        <p:sp>
          <p:nvSpPr>
            <p:cNvPr id="129" name="Cube 128">
              <a:extLst>
                <a:ext uri="{FF2B5EF4-FFF2-40B4-BE49-F238E27FC236}">
                  <a16:creationId xmlns:a16="http://schemas.microsoft.com/office/drawing/2014/main" id="{9B76B187-41E4-4685-8851-6FA627A8D625}"/>
                </a:ext>
              </a:extLst>
            </p:cNvPr>
            <p:cNvSpPr/>
            <p:nvPr/>
          </p:nvSpPr>
          <p:spPr bwMode="auto">
            <a:xfrm>
              <a:off x="5229843" y="2394609"/>
              <a:ext cx="233179" cy="586142"/>
            </a:xfrm>
            <a:prstGeom prst="cube">
              <a:avLst>
                <a:gd name="adj" fmla="val 54371"/>
              </a:avLst>
            </a:prstGeom>
            <a:solidFill>
              <a:schemeClr val="accent4">
                <a:lumMod val="40000"/>
                <a:lumOff val="60000"/>
              </a:schemeClr>
            </a:solid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a:ln>
                  <a:noFill/>
                </a:ln>
                <a:solidFill>
                  <a:schemeClr val="tx1"/>
                </a:solidFill>
                <a:effectLst/>
                <a:latin typeface="Verdana" pitchFamily="34" charset="0"/>
              </a:endParaRPr>
            </a:p>
          </p:txBody>
        </p:sp>
        <p:sp>
          <p:nvSpPr>
            <p:cNvPr id="130" name="Cube 129">
              <a:extLst>
                <a:ext uri="{FF2B5EF4-FFF2-40B4-BE49-F238E27FC236}">
                  <a16:creationId xmlns:a16="http://schemas.microsoft.com/office/drawing/2014/main" id="{549B1D1A-302C-4512-ADFE-EEB6C0B5BCF6}"/>
                </a:ext>
              </a:extLst>
            </p:cNvPr>
            <p:cNvSpPr/>
            <p:nvPr/>
          </p:nvSpPr>
          <p:spPr bwMode="auto">
            <a:xfrm>
              <a:off x="5341335" y="2394609"/>
              <a:ext cx="233179" cy="586142"/>
            </a:xfrm>
            <a:prstGeom prst="cube">
              <a:avLst>
                <a:gd name="adj" fmla="val 54371"/>
              </a:avLst>
            </a:prstGeom>
            <a:solidFill>
              <a:srgbClr val="00B050"/>
            </a:solid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a:ln>
                  <a:noFill/>
                </a:ln>
                <a:solidFill>
                  <a:schemeClr val="tx1"/>
                </a:solidFill>
                <a:effectLst/>
                <a:latin typeface="Verdana" pitchFamily="34" charset="0"/>
              </a:endParaRPr>
            </a:p>
          </p:txBody>
        </p:sp>
      </p:grpSp>
      <p:grpSp>
        <p:nvGrpSpPr>
          <p:cNvPr id="131" name="Group 130">
            <a:extLst>
              <a:ext uri="{FF2B5EF4-FFF2-40B4-BE49-F238E27FC236}">
                <a16:creationId xmlns:a16="http://schemas.microsoft.com/office/drawing/2014/main" id="{9B762C27-F4D7-4EC4-8C44-1B5B1F736FDE}"/>
              </a:ext>
            </a:extLst>
          </p:cNvPr>
          <p:cNvGrpSpPr/>
          <p:nvPr/>
        </p:nvGrpSpPr>
        <p:grpSpPr>
          <a:xfrm>
            <a:off x="8275652" y="2733412"/>
            <a:ext cx="367721" cy="523598"/>
            <a:chOff x="5452826" y="2393233"/>
            <a:chExt cx="343693" cy="587518"/>
          </a:xfrm>
        </p:grpSpPr>
        <p:sp>
          <p:nvSpPr>
            <p:cNvPr id="132" name="Cube 131">
              <a:extLst>
                <a:ext uri="{FF2B5EF4-FFF2-40B4-BE49-F238E27FC236}">
                  <a16:creationId xmlns:a16="http://schemas.microsoft.com/office/drawing/2014/main" id="{31441991-4AD8-402E-A7BE-516AC52311D9}"/>
                </a:ext>
              </a:extLst>
            </p:cNvPr>
            <p:cNvSpPr/>
            <p:nvPr/>
          </p:nvSpPr>
          <p:spPr bwMode="auto">
            <a:xfrm>
              <a:off x="5452826" y="2394609"/>
              <a:ext cx="233179" cy="586142"/>
            </a:xfrm>
            <a:prstGeom prst="cube">
              <a:avLst>
                <a:gd name="adj" fmla="val 54371"/>
              </a:avLst>
            </a:prstGeom>
            <a:solidFill>
              <a:srgbClr val="92D050"/>
            </a:solid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a:ln>
                  <a:noFill/>
                </a:ln>
                <a:solidFill>
                  <a:schemeClr val="tx1"/>
                </a:solidFill>
                <a:effectLst/>
                <a:latin typeface="Verdana" pitchFamily="34" charset="0"/>
              </a:endParaRPr>
            </a:p>
          </p:txBody>
        </p:sp>
        <p:sp>
          <p:nvSpPr>
            <p:cNvPr id="133" name="Cube 132">
              <a:extLst>
                <a:ext uri="{FF2B5EF4-FFF2-40B4-BE49-F238E27FC236}">
                  <a16:creationId xmlns:a16="http://schemas.microsoft.com/office/drawing/2014/main" id="{2433C4C4-6720-486B-A46B-4F1BC09E12EE}"/>
                </a:ext>
              </a:extLst>
            </p:cNvPr>
            <p:cNvSpPr/>
            <p:nvPr/>
          </p:nvSpPr>
          <p:spPr bwMode="auto">
            <a:xfrm>
              <a:off x="5563340" y="2393233"/>
              <a:ext cx="233179" cy="586142"/>
            </a:xfrm>
            <a:prstGeom prst="cube">
              <a:avLst>
                <a:gd name="adj" fmla="val 54371"/>
              </a:avLst>
            </a:prstGeom>
            <a:solidFill>
              <a:schemeClr val="accent4">
                <a:lumMod val="50000"/>
              </a:schemeClr>
            </a:solid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a:ln>
                  <a:noFill/>
                </a:ln>
                <a:solidFill>
                  <a:schemeClr val="tx1"/>
                </a:solidFill>
                <a:effectLst/>
                <a:latin typeface="Verdana" pitchFamily="34" charset="0"/>
              </a:endParaRPr>
            </a:p>
          </p:txBody>
        </p:sp>
      </p:grpSp>
      <p:sp>
        <p:nvSpPr>
          <p:cNvPr id="134" name="TextBox 133">
            <a:extLst>
              <a:ext uri="{FF2B5EF4-FFF2-40B4-BE49-F238E27FC236}">
                <a16:creationId xmlns:a16="http://schemas.microsoft.com/office/drawing/2014/main" id="{FDAB89B5-55A9-4F74-A21C-A2D0AB445DA0}"/>
              </a:ext>
            </a:extLst>
          </p:cNvPr>
          <p:cNvSpPr txBox="1"/>
          <p:nvPr/>
        </p:nvSpPr>
        <p:spPr>
          <a:xfrm>
            <a:off x="8626000" y="2769313"/>
            <a:ext cx="736331" cy="307777"/>
          </a:xfrm>
          <a:prstGeom prst="rect">
            <a:avLst/>
          </a:prstGeom>
          <a:noFill/>
        </p:spPr>
        <p:txBody>
          <a:bodyPr wrap="square" rtlCol="0">
            <a:spAutoFit/>
          </a:bodyPr>
          <a:lstStyle/>
          <a:p>
            <a:r>
              <a:rPr lang="en-US" sz="1400" dirty="0">
                <a:latin typeface="Segoe UI Light" panose="020B0502040204020203" pitchFamily="34" charset="0"/>
                <a:cs typeface="Segoe UI Light" panose="020B0502040204020203" pitchFamily="34" charset="0"/>
              </a:rPr>
              <a:t>Conv.</a:t>
            </a:r>
          </a:p>
        </p:txBody>
      </p:sp>
      <p:sp>
        <p:nvSpPr>
          <p:cNvPr id="135" name="Arrow: Right 134">
            <a:extLst>
              <a:ext uri="{FF2B5EF4-FFF2-40B4-BE49-F238E27FC236}">
                <a16:creationId xmlns:a16="http://schemas.microsoft.com/office/drawing/2014/main" id="{0117721B-854F-4C71-B392-8DEF92A7EE48}"/>
              </a:ext>
            </a:extLst>
          </p:cNvPr>
          <p:cNvSpPr/>
          <p:nvPr/>
        </p:nvSpPr>
        <p:spPr bwMode="auto">
          <a:xfrm>
            <a:off x="8752693" y="3007948"/>
            <a:ext cx="266407" cy="142252"/>
          </a:xfrm>
          <a:prstGeom prst="rightArrow">
            <a:avLst/>
          </a:prstGeom>
          <a:solidFill>
            <a:schemeClr val="tx1">
              <a:lumMod val="50000"/>
              <a:lumOff val="50000"/>
            </a:schemeClr>
          </a:solidFill>
          <a:ln w="9525" cap="flat" cmpd="sng" algn="ctr">
            <a:noFill/>
            <a:prstDash val="solid"/>
            <a:round/>
            <a:headEnd type="none" w="med" len="med"/>
            <a:tailEnd type="none" w="med" len="med"/>
          </a:ln>
          <a:effectLst>
            <a:outerShdw dist="35921" dir="2700000" algn="ctr" rotWithShape="0">
              <a:srgbClr val="AFAFAF"/>
            </a:outerShdw>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a:ln>
                <a:noFill/>
              </a:ln>
              <a:solidFill>
                <a:schemeClr val="tx1"/>
              </a:solidFill>
              <a:effectLst/>
              <a:latin typeface="Verdana" pitchFamily="34" charset="0"/>
            </a:endParaRPr>
          </a:p>
        </p:txBody>
      </p:sp>
      <p:grpSp>
        <p:nvGrpSpPr>
          <p:cNvPr id="136" name="Group 135">
            <a:extLst>
              <a:ext uri="{FF2B5EF4-FFF2-40B4-BE49-F238E27FC236}">
                <a16:creationId xmlns:a16="http://schemas.microsoft.com/office/drawing/2014/main" id="{0E7125FA-4B48-4E06-8581-32D55305E877}"/>
              </a:ext>
            </a:extLst>
          </p:cNvPr>
          <p:cNvGrpSpPr/>
          <p:nvPr/>
        </p:nvGrpSpPr>
        <p:grpSpPr>
          <a:xfrm>
            <a:off x="9136529" y="1763475"/>
            <a:ext cx="368768" cy="522372"/>
            <a:chOff x="5229843" y="2394609"/>
            <a:chExt cx="344671" cy="586142"/>
          </a:xfrm>
        </p:grpSpPr>
        <p:sp>
          <p:nvSpPr>
            <p:cNvPr id="137" name="Cube 136">
              <a:extLst>
                <a:ext uri="{FF2B5EF4-FFF2-40B4-BE49-F238E27FC236}">
                  <a16:creationId xmlns:a16="http://schemas.microsoft.com/office/drawing/2014/main" id="{C502B41A-1ABF-4D47-A6ED-9D0042957710}"/>
                </a:ext>
              </a:extLst>
            </p:cNvPr>
            <p:cNvSpPr/>
            <p:nvPr/>
          </p:nvSpPr>
          <p:spPr bwMode="auto">
            <a:xfrm>
              <a:off x="5229843" y="2394609"/>
              <a:ext cx="233179" cy="586142"/>
            </a:xfrm>
            <a:prstGeom prst="cube">
              <a:avLst>
                <a:gd name="adj" fmla="val 54371"/>
              </a:avLst>
            </a:prstGeom>
            <a:solidFill>
              <a:schemeClr val="accent4">
                <a:lumMod val="40000"/>
                <a:lumOff val="60000"/>
              </a:schemeClr>
            </a:solid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a:ln>
                  <a:noFill/>
                </a:ln>
                <a:solidFill>
                  <a:schemeClr val="tx1"/>
                </a:solidFill>
                <a:effectLst/>
                <a:latin typeface="Verdana" pitchFamily="34" charset="0"/>
              </a:endParaRPr>
            </a:p>
          </p:txBody>
        </p:sp>
        <p:sp>
          <p:nvSpPr>
            <p:cNvPr id="138" name="Cube 137">
              <a:extLst>
                <a:ext uri="{FF2B5EF4-FFF2-40B4-BE49-F238E27FC236}">
                  <a16:creationId xmlns:a16="http://schemas.microsoft.com/office/drawing/2014/main" id="{3984929F-1705-4F05-846E-D8E2EA24BF81}"/>
                </a:ext>
              </a:extLst>
            </p:cNvPr>
            <p:cNvSpPr/>
            <p:nvPr/>
          </p:nvSpPr>
          <p:spPr bwMode="auto">
            <a:xfrm>
              <a:off x="5341335" y="2394609"/>
              <a:ext cx="233179" cy="586142"/>
            </a:xfrm>
            <a:prstGeom prst="cube">
              <a:avLst>
                <a:gd name="adj" fmla="val 54371"/>
              </a:avLst>
            </a:prstGeom>
            <a:solidFill>
              <a:srgbClr val="00B050"/>
            </a:solid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a:ln>
                  <a:noFill/>
                </a:ln>
                <a:solidFill>
                  <a:schemeClr val="tx1"/>
                </a:solidFill>
                <a:effectLst/>
                <a:latin typeface="Verdana" pitchFamily="34" charset="0"/>
              </a:endParaRPr>
            </a:p>
          </p:txBody>
        </p:sp>
      </p:grpSp>
      <p:grpSp>
        <p:nvGrpSpPr>
          <p:cNvPr id="139" name="Group 138">
            <a:extLst>
              <a:ext uri="{FF2B5EF4-FFF2-40B4-BE49-F238E27FC236}">
                <a16:creationId xmlns:a16="http://schemas.microsoft.com/office/drawing/2014/main" id="{640C8341-C770-4F1C-ABAC-E475CDDB1305}"/>
              </a:ext>
            </a:extLst>
          </p:cNvPr>
          <p:cNvGrpSpPr/>
          <p:nvPr/>
        </p:nvGrpSpPr>
        <p:grpSpPr>
          <a:xfrm>
            <a:off x="9156574" y="2733412"/>
            <a:ext cx="367721" cy="523598"/>
            <a:chOff x="5452826" y="2393233"/>
            <a:chExt cx="343693" cy="587518"/>
          </a:xfrm>
        </p:grpSpPr>
        <p:sp>
          <p:nvSpPr>
            <p:cNvPr id="140" name="Cube 139">
              <a:extLst>
                <a:ext uri="{FF2B5EF4-FFF2-40B4-BE49-F238E27FC236}">
                  <a16:creationId xmlns:a16="http://schemas.microsoft.com/office/drawing/2014/main" id="{15067F6C-E99F-4BD3-B7AC-C52346509351}"/>
                </a:ext>
              </a:extLst>
            </p:cNvPr>
            <p:cNvSpPr/>
            <p:nvPr/>
          </p:nvSpPr>
          <p:spPr bwMode="auto">
            <a:xfrm>
              <a:off x="5452826" y="2394609"/>
              <a:ext cx="233179" cy="586142"/>
            </a:xfrm>
            <a:prstGeom prst="cube">
              <a:avLst>
                <a:gd name="adj" fmla="val 54371"/>
              </a:avLst>
            </a:prstGeom>
            <a:solidFill>
              <a:srgbClr val="92D050"/>
            </a:solid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a:ln>
                  <a:noFill/>
                </a:ln>
                <a:solidFill>
                  <a:schemeClr val="tx1"/>
                </a:solidFill>
                <a:effectLst/>
                <a:latin typeface="Verdana" pitchFamily="34" charset="0"/>
              </a:endParaRPr>
            </a:p>
          </p:txBody>
        </p:sp>
        <p:sp>
          <p:nvSpPr>
            <p:cNvPr id="141" name="Cube 140">
              <a:extLst>
                <a:ext uri="{FF2B5EF4-FFF2-40B4-BE49-F238E27FC236}">
                  <a16:creationId xmlns:a16="http://schemas.microsoft.com/office/drawing/2014/main" id="{E93A3935-EEE5-4E8C-851B-557EE1F8E306}"/>
                </a:ext>
              </a:extLst>
            </p:cNvPr>
            <p:cNvSpPr/>
            <p:nvPr/>
          </p:nvSpPr>
          <p:spPr bwMode="auto">
            <a:xfrm>
              <a:off x="5563340" y="2393233"/>
              <a:ext cx="233179" cy="586142"/>
            </a:xfrm>
            <a:prstGeom prst="cube">
              <a:avLst>
                <a:gd name="adj" fmla="val 54371"/>
              </a:avLst>
            </a:prstGeom>
            <a:solidFill>
              <a:schemeClr val="accent4">
                <a:lumMod val="50000"/>
              </a:schemeClr>
            </a:solid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a:ln>
                  <a:noFill/>
                </a:ln>
                <a:solidFill>
                  <a:schemeClr val="tx1"/>
                </a:solidFill>
                <a:effectLst/>
                <a:latin typeface="Verdana" pitchFamily="34" charset="0"/>
              </a:endParaRPr>
            </a:p>
          </p:txBody>
        </p:sp>
      </p:grpSp>
      <p:sp>
        <p:nvSpPr>
          <p:cNvPr id="142" name="TextBox 141">
            <a:extLst>
              <a:ext uri="{FF2B5EF4-FFF2-40B4-BE49-F238E27FC236}">
                <a16:creationId xmlns:a16="http://schemas.microsoft.com/office/drawing/2014/main" id="{A0F8AA08-C2F3-4C6D-A881-4FD54CAFC81D}"/>
              </a:ext>
            </a:extLst>
          </p:cNvPr>
          <p:cNvSpPr txBox="1"/>
          <p:nvPr/>
        </p:nvSpPr>
        <p:spPr>
          <a:xfrm>
            <a:off x="8631638" y="1839006"/>
            <a:ext cx="736331" cy="307777"/>
          </a:xfrm>
          <a:prstGeom prst="rect">
            <a:avLst/>
          </a:prstGeom>
          <a:noFill/>
        </p:spPr>
        <p:txBody>
          <a:bodyPr wrap="square" rtlCol="0">
            <a:spAutoFit/>
          </a:bodyPr>
          <a:lstStyle/>
          <a:p>
            <a:r>
              <a:rPr lang="en-US" sz="1400" dirty="0">
                <a:latin typeface="Segoe UI Light" panose="020B0502040204020203" pitchFamily="34" charset="0"/>
                <a:cs typeface="Segoe UI Light" panose="020B0502040204020203" pitchFamily="34" charset="0"/>
              </a:rPr>
              <a:t>Conv.</a:t>
            </a:r>
          </a:p>
        </p:txBody>
      </p:sp>
      <p:sp>
        <p:nvSpPr>
          <p:cNvPr id="143" name="Arrow: Right 142">
            <a:extLst>
              <a:ext uri="{FF2B5EF4-FFF2-40B4-BE49-F238E27FC236}">
                <a16:creationId xmlns:a16="http://schemas.microsoft.com/office/drawing/2014/main" id="{D44B4E7E-607B-46F2-9770-12CCA4F8CEED}"/>
              </a:ext>
            </a:extLst>
          </p:cNvPr>
          <p:cNvSpPr/>
          <p:nvPr/>
        </p:nvSpPr>
        <p:spPr bwMode="auto">
          <a:xfrm>
            <a:off x="8758331" y="2077641"/>
            <a:ext cx="266407" cy="142252"/>
          </a:xfrm>
          <a:prstGeom prst="rightArrow">
            <a:avLst/>
          </a:prstGeom>
          <a:solidFill>
            <a:schemeClr val="tx1">
              <a:lumMod val="50000"/>
              <a:lumOff val="50000"/>
            </a:schemeClr>
          </a:solidFill>
          <a:ln w="9525" cap="flat" cmpd="sng" algn="ctr">
            <a:noFill/>
            <a:prstDash val="solid"/>
            <a:round/>
            <a:headEnd type="none" w="med" len="med"/>
            <a:tailEnd type="none" w="med" len="med"/>
          </a:ln>
          <a:effectLst>
            <a:outerShdw dist="35921" dir="2700000" algn="ctr" rotWithShape="0">
              <a:srgbClr val="AFAFAF"/>
            </a:outerShdw>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a:ln>
                <a:noFill/>
              </a:ln>
              <a:solidFill>
                <a:schemeClr val="tx1"/>
              </a:solidFill>
              <a:effectLst/>
              <a:latin typeface="Verdana" pitchFamily="34" charset="0"/>
            </a:endParaRPr>
          </a:p>
        </p:txBody>
      </p:sp>
      <p:sp>
        <p:nvSpPr>
          <p:cNvPr id="144" name="Arrow: Right 143">
            <a:extLst>
              <a:ext uri="{FF2B5EF4-FFF2-40B4-BE49-F238E27FC236}">
                <a16:creationId xmlns:a16="http://schemas.microsoft.com/office/drawing/2014/main" id="{87127F3A-BD3A-4DB5-87D9-DE727BC2C390}"/>
              </a:ext>
            </a:extLst>
          </p:cNvPr>
          <p:cNvSpPr/>
          <p:nvPr/>
        </p:nvSpPr>
        <p:spPr bwMode="auto">
          <a:xfrm>
            <a:off x="8007162" y="2485251"/>
            <a:ext cx="248999" cy="159618"/>
          </a:xfrm>
          <a:prstGeom prst="rightArrow">
            <a:avLst/>
          </a:prstGeom>
          <a:solidFill>
            <a:schemeClr val="tx1">
              <a:lumMod val="50000"/>
              <a:lumOff val="50000"/>
            </a:schemeClr>
          </a:solidFill>
          <a:ln w="9525" cap="flat" cmpd="sng" algn="ctr">
            <a:noFill/>
            <a:prstDash val="solid"/>
            <a:round/>
            <a:headEnd type="none" w="med" len="med"/>
            <a:tailEnd type="none" w="med" len="med"/>
          </a:ln>
          <a:effectLst>
            <a:outerShdw dist="35921" dir="2700000" algn="ctr" rotWithShape="0">
              <a:srgbClr val="AFAFAF"/>
            </a:outerShdw>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a:ln>
                <a:noFill/>
              </a:ln>
              <a:solidFill>
                <a:schemeClr val="tx1"/>
              </a:solidFill>
              <a:effectLst/>
              <a:latin typeface="Verdana" pitchFamily="34" charset="0"/>
            </a:endParaRPr>
          </a:p>
        </p:txBody>
      </p:sp>
      <p:sp>
        <p:nvSpPr>
          <p:cNvPr id="145" name="TextBox 144">
            <a:extLst>
              <a:ext uri="{FF2B5EF4-FFF2-40B4-BE49-F238E27FC236}">
                <a16:creationId xmlns:a16="http://schemas.microsoft.com/office/drawing/2014/main" id="{CC1241B4-E72B-4CF0-8A46-EB4A10B26770}"/>
              </a:ext>
            </a:extLst>
          </p:cNvPr>
          <p:cNvSpPr txBox="1"/>
          <p:nvPr/>
        </p:nvSpPr>
        <p:spPr>
          <a:xfrm>
            <a:off x="7923900" y="2263515"/>
            <a:ext cx="732737" cy="307777"/>
          </a:xfrm>
          <a:prstGeom prst="rect">
            <a:avLst/>
          </a:prstGeom>
          <a:noFill/>
        </p:spPr>
        <p:txBody>
          <a:bodyPr wrap="square" rtlCol="0">
            <a:spAutoFit/>
          </a:bodyPr>
          <a:lstStyle/>
          <a:p>
            <a:r>
              <a:rPr lang="en-US" sz="1400" dirty="0">
                <a:latin typeface="Segoe UI Light" panose="020B0502040204020203" pitchFamily="34" charset="0"/>
                <a:cs typeface="Segoe UI Light" panose="020B0502040204020203" pitchFamily="34" charset="0"/>
              </a:rPr>
              <a:t>Split</a:t>
            </a:r>
          </a:p>
        </p:txBody>
      </p:sp>
      <p:sp>
        <p:nvSpPr>
          <p:cNvPr id="146" name="TextBox 145">
            <a:extLst>
              <a:ext uri="{FF2B5EF4-FFF2-40B4-BE49-F238E27FC236}">
                <a16:creationId xmlns:a16="http://schemas.microsoft.com/office/drawing/2014/main" id="{C84FDB3F-97DD-4397-B8D6-1F9E68D902DE}"/>
              </a:ext>
            </a:extLst>
          </p:cNvPr>
          <p:cNvSpPr txBox="1"/>
          <p:nvPr/>
        </p:nvSpPr>
        <p:spPr>
          <a:xfrm>
            <a:off x="9422409" y="2239030"/>
            <a:ext cx="822666" cy="307777"/>
          </a:xfrm>
          <a:prstGeom prst="rect">
            <a:avLst/>
          </a:prstGeom>
          <a:noFill/>
        </p:spPr>
        <p:txBody>
          <a:bodyPr wrap="square" rtlCol="0">
            <a:spAutoFit/>
          </a:bodyPr>
          <a:lstStyle/>
          <a:p>
            <a:r>
              <a:rPr lang="en-US" sz="1400" dirty="0">
                <a:latin typeface="Segoe UI Light" panose="020B0502040204020203" pitchFamily="34" charset="0"/>
                <a:cs typeface="Segoe UI Light" panose="020B0502040204020203" pitchFamily="34" charset="0"/>
              </a:rPr>
              <a:t>Concat</a:t>
            </a:r>
          </a:p>
        </p:txBody>
      </p:sp>
      <p:sp>
        <p:nvSpPr>
          <p:cNvPr id="147" name="Arrow: Right 146">
            <a:extLst>
              <a:ext uri="{FF2B5EF4-FFF2-40B4-BE49-F238E27FC236}">
                <a16:creationId xmlns:a16="http://schemas.microsoft.com/office/drawing/2014/main" id="{E1236A8A-4B63-4F24-99CF-9CBF04EE1CB4}"/>
              </a:ext>
            </a:extLst>
          </p:cNvPr>
          <p:cNvSpPr/>
          <p:nvPr/>
        </p:nvSpPr>
        <p:spPr bwMode="auto">
          <a:xfrm>
            <a:off x="9577414" y="2485251"/>
            <a:ext cx="248999" cy="159618"/>
          </a:xfrm>
          <a:prstGeom prst="rightArrow">
            <a:avLst/>
          </a:prstGeom>
          <a:solidFill>
            <a:schemeClr val="tx1">
              <a:lumMod val="50000"/>
              <a:lumOff val="50000"/>
            </a:schemeClr>
          </a:solidFill>
          <a:ln w="9525" cap="flat" cmpd="sng" algn="ctr">
            <a:noFill/>
            <a:prstDash val="solid"/>
            <a:round/>
            <a:headEnd type="none" w="med" len="med"/>
            <a:tailEnd type="none" w="med" len="med"/>
          </a:ln>
          <a:effectLst>
            <a:outerShdw dist="35921" dir="2700000" algn="ctr" rotWithShape="0">
              <a:srgbClr val="AFAFAF"/>
            </a:outerShdw>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a:ln>
                <a:noFill/>
              </a:ln>
              <a:solidFill>
                <a:schemeClr val="tx1"/>
              </a:solidFill>
              <a:effectLst/>
              <a:latin typeface="Verdana" pitchFamily="34" charset="0"/>
            </a:endParaRPr>
          </a:p>
        </p:txBody>
      </p:sp>
      <p:sp>
        <p:nvSpPr>
          <p:cNvPr id="235" name="TextBox 234">
            <a:extLst>
              <a:ext uri="{FF2B5EF4-FFF2-40B4-BE49-F238E27FC236}">
                <a16:creationId xmlns:a16="http://schemas.microsoft.com/office/drawing/2014/main" id="{431050F1-DEDE-41CF-83A0-9DFE685A1EE9}"/>
              </a:ext>
            </a:extLst>
          </p:cNvPr>
          <p:cNvSpPr txBox="1"/>
          <p:nvPr/>
        </p:nvSpPr>
        <p:spPr>
          <a:xfrm>
            <a:off x="10670872" y="3426453"/>
            <a:ext cx="822666" cy="307777"/>
          </a:xfrm>
          <a:prstGeom prst="rect">
            <a:avLst/>
          </a:prstGeom>
          <a:noFill/>
        </p:spPr>
        <p:txBody>
          <a:bodyPr wrap="square" rtlCol="0">
            <a:spAutoFit/>
          </a:bodyPr>
          <a:lstStyle/>
          <a:p>
            <a:r>
              <a:rPr lang="en-US" sz="1400" dirty="0">
                <a:latin typeface="Segoe UI Light" panose="020B0502040204020203" pitchFamily="34" charset="0"/>
                <a:cs typeface="Segoe UI Light" panose="020B0502040204020203" pitchFamily="34" charset="0"/>
              </a:rPr>
              <a:t>Concat</a:t>
            </a:r>
          </a:p>
        </p:txBody>
      </p:sp>
      <p:sp>
        <p:nvSpPr>
          <p:cNvPr id="121" name="TextBox 120">
            <a:extLst>
              <a:ext uri="{FF2B5EF4-FFF2-40B4-BE49-F238E27FC236}">
                <a16:creationId xmlns:a16="http://schemas.microsoft.com/office/drawing/2014/main" id="{41A1260B-9AC1-433B-9D43-6FBCA16599F3}"/>
              </a:ext>
            </a:extLst>
          </p:cNvPr>
          <p:cNvSpPr txBox="1"/>
          <p:nvPr/>
        </p:nvSpPr>
        <p:spPr>
          <a:xfrm>
            <a:off x="6859854" y="2214406"/>
            <a:ext cx="822666" cy="307777"/>
          </a:xfrm>
          <a:prstGeom prst="rect">
            <a:avLst/>
          </a:prstGeom>
          <a:noFill/>
        </p:spPr>
        <p:txBody>
          <a:bodyPr wrap="square" rtlCol="0">
            <a:spAutoFit/>
          </a:bodyPr>
          <a:lstStyle/>
          <a:p>
            <a:r>
              <a:rPr lang="en-US" sz="1400" dirty="0">
                <a:latin typeface="Segoe UI Light" panose="020B0502040204020203" pitchFamily="34" charset="0"/>
                <a:cs typeface="Segoe UI Light" panose="020B0502040204020203" pitchFamily="34" charset="0"/>
              </a:rPr>
              <a:t>Concat</a:t>
            </a:r>
          </a:p>
        </p:txBody>
      </p:sp>
      <p:sp>
        <p:nvSpPr>
          <p:cNvPr id="162" name="TextBox 161">
            <a:extLst>
              <a:ext uri="{FF2B5EF4-FFF2-40B4-BE49-F238E27FC236}">
                <a16:creationId xmlns:a16="http://schemas.microsoft.com/office/drawing/2014/main" id="{9DA01EE6-53CA-4911-AC44-1DF91A547617}"/>
              </a:ext>
            </a:extLst>
          </p:cNvPr>
          <p:cNvSpPr txBox="1"/>
          <p:nvPr/>
        </p:nvSpPr>
        <p:spPr>
          <a:xfrm>
            <a:off x="2932606" y="3415311"/>
            <a:ext cx="822666" cy="307777"/>
          </a:xfrm>
          <a:prstGeom prst="rect">
            <a:avLst/>
          </a:prstGeom>
          <a:noFill/>
        </p:spPr>
        <p:txBody>
          <a:bodyPr wrap="square" rtlCol="0">
            <a:spAutoFit/>
          </a:bodyPr>
          <a:lstStyle/>
          <a:p>
            <a:r>
              <a:rPr lang="en-US" sz="1400" dirty="0">
                <a:latin typeface="Segoe UI Light" panose="020B0502040204020203" pitchFamily="34" charset="0"/>
                <a:cs typeface="Segoe UI Light" panose="020B0502040204020203" pitchFamily="34" charset="0"/>
              </a:rPr>
              <a:t>Concat</a:t>
            </a:r>
          </a:p>
        </p:txBody>
      </p:sp>
      <p:sp>
        <p:nvSpPr>
          <p:cNvPr id="191" name="TextBox 190">
            <a:extLst>
              <a:ext uri="{FF2B5EF4-FFF2-40B4-BE49-F238E27FC236}">
                <a16:creationId xmlns:a16="http://schemas.microsoft.com/office/drawing/2014/main" id="{5DAEB6AD-20CD-43C5-9BDF-15BADE8F1AF7}"/>
              </a:ext>
            </a:extLst>
          </p:cNvPr>
          <p:cNvSpPr txBox="1"/>
          <p:nvPr/>
        </p:nvSpPr>
        <p:spPr>
          <a:xfrm>
            <a:off x="457199" y="296862"/>
            <a:ext cx="11522075" cy="794064"/>
          </a:xfrm>
          <a:prstGeom prst="rect">
            <a:avLst/>
          </a:prstGeom>
          <a:noFill/>
        </p:spPr>
        <p:txBody>
          <a:bodyPr wrap="square" lIns="182880" tIns="146304" rIns="182880" bIns="146304" rtlCol="0">
            <a:spAutoFit/>
          </a:bodyPr>
          <a:lstStyle/>
          <a:p>
            <a:pPr algn="ctr">
              <a:lnSpc>
                <a:spcPct val="90000"/>
              </a:lnSpc>
              <a:spcAft>
                <a:spcPts val="600"/>
              </a:spcAft>
            </a:pPr>
            <a:r>
              <a:rPr lang="en-US" altLang="zh-CN" sz="3600" dirty="0">
                <a:gradFill>
                  <a:gsLst>
                    <a:gs pos="2917">
                      <a:schemeClr val="tx1"/>
                    </a:gs>
                    <a:gs pos="30000">
                      <a:schemeClr val="tx1"/>
                    </a:gs>
                  </a:gsLst>
                  <a:lin ang="5400000" scaled="0"/>
                </a:gradFill>
              </a:rPr>
              <a:t>Multiple s</a:t>
            </a:r>
            <a:r>
              <a:rPr lang="en-US" sz="3600" dirty="0">
                <a:gradFill>
                  <a:gsLst>
                    <a:gs pos="2917">
                      <a:schemeClr val="tx1"/>
                    </a:gs>
                    <a:gs pos="30000">
                      <a:schemeClr val="tx1"/>
                    </a:gs>
                  </a:gsLst>
                  <a:lin ang="5400000" scaled="0"/>
                </a:gradFill>
              </a:rPr>
              <a:t>tructured sparse matrix composition</a:t>
            </a:r>
            <a:endParaRPr lang="en-US" sz="4000" dirty="0">
              <a:gradFill>
                <a:gsLst>
                  <a:gs pos="2917">
                    <a:schemeClr val="tx1"/>
                  </a:gs>
                  <a:gs pos="30000">
                    <a:schemeClr val="tx1"/>
                  </a:gs>
                </a:gsLst>
                <a:lin ang="5400000" scaled="0"/>
              </a:gradFill>
            </a:endParaRPr>
          </a:p>
        </p:txBody>
      </p:sp>
      <p:grpSp>
        <p:nvGrpSpPr>
          <p:cNvPr id="222" name="Group 221">
            <a:extLst>
              <a:ext uri="{FF2B5EF4-FFF2-40B4-BE49-F238E27FC236}">
                <a16:creationId xmlns:a16="http://schemas.microsoft.com/office/drawing/2014/main" id="{3153CD37-03B4-4930-8F96-0F2E79DA5FD8}"/>
              </a:ext>
            </a:extLst>
          </p:cNvPr>
          <p:cNvGrpSpPr/>
          <p:nvPr/>
        </p:nvGrpSpPr>
        <p:grpSpPr>
          <a:xfrm>
            <a:off x="4851869" y="4596361"/>
            <a:ext cx="566676" cy="587518"/>
            <a:chOff x="145023" y="3080649"/>
            <a:chExt cx="1036441" cy="916547"/>
          </a:xfrm>
        </p:grpSpPr>
        <p:sp>
          <p:nvSpPr>
            <p:cNvPr id="224" name="Cube 223">
              <a:extLst>
                <a:ext uri="{FF2B5EF4-FFF2-40B4-BE49-F238E27FC236}">
                  <a16:creationId xmlns:a16="http://schemas.microsoft.com/office/drawing/2014/main" id="{A3BE64C6-8BAD-4197-BB78-B5047BEEEDAA}"/>
                </a:ext>
              </a:extLst>
            </p:cNvPr>
            <p:cNvSpPr/>
            <p:nvPr/>
          </p:nvSpPr>
          <p:spPr bwMode="auto">
            <a:xfrm>
              <a:off x="145023" y="3082796"/>
              <a:ext cx="426480" cy="914400"/>
            </a:xfrm>
            <a:prstGeom prst="cube">
              <a:avLst>
                <a:gd name="adj" fmla="val 54371"/>
              </a:avLst>
            </a:prstGeom>
            <a:solidFill>
              <a:schemeClr val="accent2">
                <a:lumMod val="40000"/>
                <a:lumOff val="60000"/>
              </a:schemeClr>
            </a:solid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a:ln>
                  <a:noFill/>
                </a:ln>
                <a:solidFill>
                  <a:schemeClr val="tx1"/>
                </a:solidFill>
                <a:effectLst/>
                <a:latin typeface="Verdana" pitchFamily="34" charset="0"/>
              </a:endParaRPr>
            </a:p>
          </p:txBody>
        </p:sp>
        <p:sp>
          <p:nvSpPr>
            <p:cNvPr id="225" name="Cube 224">
              <a:extLst>
                <a:ext uri="{FF2B5EF4-FFF2-40B4-BE49-F238E27FC236}">
                  <a16:creationId xmlns:a16="http://schemas.microsoft.com/office/drawing/2014/main" id="{07AB3557-6968-4DC3-8FA6-BBE47CDF6996}"/>
                </a:ext>
              </a:extLst>
            </p:cNvPr>
            <p:cNvSpPr/>
            <p:nvPr/>
          </p:nvSpPr>
          <p:spPr bwMode="auto">
            <a:xfrm>
              <a:off x="348940" y="3082796"/>
              <a:ext cx="426480" cy="914400"/>
            </a:xfrm>
            <a:prstGeom prst="cube">
              <a:avLst>
                <a:gd name="adj" fmla="val 54371"/>
              </a:avLst>
            </a:prstGeom>
            <a:solidFill>
              <a:srgbClr val="00B0F0"/>
            </a:solid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a:ln>
                  <a:noFill/>
                </a:ln>
                <a:solidFill>
                  <a:schemeClr val="tx1"/>
                </a:solidFill>
                <a:effectLst/>
                <a:latin typeface="Verdana" pitchFamily="34" charset="0"/>
              </a:endParaRPr>
            </a:p>
          </p:txBody>
        </p:sp>
        <p:sp>
          <p:nvSpPr>
            <p:cNvPr id="226" name="Cube 225">
              <a:extLst>
                <a:ext uri="{FF2B5EF4-FFF2-40B4-BE49-F238E27FC236}">
                  <a16:creationId xmlns:a16="http://schemas.microsoft.com/office/drawing/2014/main" id="{AF3226EE-4837-4CEB-8202-E16D2E92C8F1}"/>
                </a:ext>
              </a:extLst>
            </p:cNvPr>
            <p:cNvSpPr/>
            <p:nvPr/>
          </p:nvSpPr>
          <p:spPr bwMode="auto">
            <a:xfrm>
              <a:off x="552855" y="3082796"/>
              <a:ext cx="426480" cy="914400"/>
            </a:xfrm>
            <a:prstGeom prst="cube">
              <a:avLst>
                <a:gd name="adj" fmla="val 54371"/>
              </a:avLst>
            </a:prstGeom>
            <a:solidFill>
              <a:srgbClr val="0070C0"/>
            </a:solid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a:ln>
                  <a:noFill/>
                </a:ln>
                <a:solidFill>
                  <a:schemeClr val="tx1"/>
                </a:solidFill>
                <a:effectLst/>
                <a:latin typeface="Verdana" pitchFamily="34" charset="0"/>
              </a:endParaRPr>
            </a:p>
          </p:txBody>
        </p:sp>
        <p:sp>
          <p:nvSpPr>
            <p:cNvPr id="227" name="Cube 226">
              <a:extLst>
                <a:ext uri="{FF2B5EF4-FFF2-40B4-BE49-F238E27FC236}">
                  <a16:creationId xmlns:a16="http://schemas.microsoft.com/office/drawing/2014/main" id="{D4FDF8AD-3799-4E70-99CF-947E5DB2D5F2}"/>
                </a:ext>
              </a:extLst>
            </p:cNvPr>
            <p:cNvSpPr/>
            <p:nvPr/>
          </p:nvSpPr>
          <p:spPr bwMode="auto">
            <a:xfrm>
              <a:off x="754984" y="3080649"/>
              <a:ext cx="426480" cy="914401"/>
            </a:xfrm>
            <a:prstGeom prst="cube">
              <a:avLst>
                <a:gd name="adj" fmla="val 54371"/>
              </a:avLst>
            </a:prstGeom>
            <a:solidFill>
              <a:schemeClr val="tx2">
                <a:lumMod val="75000"/>
              </a:schemeClr>
            </a:solid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a:ln>
                  <a:noFill/>
                </a:ln>
                <a:solidFill>
                  <a:schemeClr val="tx1"/>
                </a:solidFill>
                <a:effectLst/>
                <a:latin typeface="Verdana" pitchFamily="34" charset="0"/>
              </a:endParaRPr>
            </a:p>
          </p:txBody>
        </p:sp>
      </p:grpSp>
      <p:grpSp>
        <p:nvGrpSpPr>
          <p:cNvPr id="228" name="Group 227">
            <a:extLst>
              <a:ext uri="{FF2B5EF4-FFF2-40B4-BE49-F238E27FC236}">
                <a16:creationId xmlns:a16="http://schemas.microsoft.com/office/drawing/2014/main" id="{2933AE45-E285-4D94-853B-ECD5F31D81E4}"/>
              </a:ext>
            </a:extLst>
          </p:cNvPr>
          <p:cNvGrpSpPr/>
          <p:nvPr/>
        </p:nvGrpSpPr>
        <p:grpSpPr>
          <a:xfrm>
            <a:off x="9928001" y="4590786"/>
            <a:ext cx="566676" cy="587518"/>
            <a:chOff x="145023" y="3080649"/>
            <a:chExt cx="1036441" cy="916547"/>
          </a:xfrm>
        </p:grpSpPr>
        <p:sp>
          <p:nvSpPr>
            <p:cNvPr id="229" name="Cube 228">
              <a:extLst>
                <a:ext uri="{FF2B5EF4-FFF2-40B4-BE49-F238E27FC236}">
                  <a16:creationId xmlns:a16="http://schemas.microsoft.com/office/drawing/2014/main" id="{4974487D-5675-408F-BDE8-4C750EA9EB60}"/>
                </a:ext>
              </a:extLst>
            </p:cNvPr>
            <p:cNvSpPr/>
            <p:nvPr/>
          </p:nvSpPr>
          <p:spPr bwMode="auto">
            <a:xfrm>
              <a:off x="145023" y="3082796"/>
              <a:ext cx="426480" cy="914400"/>
            </a:xfrm>
            <a:prstGeom prst="cube">
              <a:avLst>
                <a:gd name="adj" fmla="val 54371"/>
              </a:avLst>
            </a:prstGeom>
            <a:solidFill>
              <a:schemeClr val="accent2">
                <a:lumMod val="40000"/>
                <a:lumOff val="60000"/>
              </a:schemeClr>
            </a:solid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a:ln>
                  <a:noFill/>
                </a:ln>
                <a:solidFill>
                  <a:schemeClr val="tx1"/>
                </a:solidFill>
                <a:effectLst/>
                <a:latin typeface="Verdana" pitchFamily="34" charset="0"/>
              </a:endParaRPr>
            </a:p>
          </p:txBody>
        </p:sp>
        <p:sp>
          <p:nvSpPr>
            <p:cNvPr id="230" name="Cube 229">
              <a:extLst>
                <a:ext uri="{FF2B5EF4-FFF2-40B4-BE49-F238E27FC236}">
                  <a16:creationId xmlns:a16="http://schemas.microsoft.com/office/drawing/2014/main" id="{AFBE36A9-9AC2-487E-B6EE-62C033C9A85A}"/>
                </a:ext>
              </a:extLst>
            </p:cNvPr>
            <p:cNvSpPr/>
            <p:nvPr/>
          </p:nvSpPr>
          <p:spPr bwMode="auto">
            <a:xfrm>
              <a:off x="348940" y="3082796"/>
              <a:ext cx="426480" cy="914400"/>
            </a:xfrm>
            <a:prstGeom prst="cube">
              <a:avLst>
                <a:gd name="adj" fmla="val 54371"/>
              </a:avLst>
            </a:prstGeom>
            <a:solidFill>
              <a:srgbClr val="00B0F0"/>
            </a:solid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a:ln>
                  <a:noFill/>
                </a:ln>
                <a:solidFill>
                  <a:schemeClr val="tx1"/>
                </a:solidFill>
                <a:effectLst/>
                <a:latin typeface="Verdana" pitchFamily="34" charset="0"/>
              </a:endParaRPr>
            </a:p>
          </p:txBody>
        </p:sp>
        <p:sp>
          <p:nvSpPr>
            <p:cNvPr id="231" name="Cube 230">
              <a:extLst>
                <a:ext uri="{FF2B5EF4-FFF2-40B4-BE49-F238E27FC236}">
                  <a16:creationId xmlns:a16="http://schemas.microsoft.com/office/drawing/2014/main" id="{44E4A41D-F6E0-4DBE-8F94-A8BE78029073}"/>
                </a:ext>
              </a:extLst>
            </p:cNvPr>
            <p:cNvSpPr/>
            <p:nvPr/>
          </p:nvSpPr>
          <p:spPr bwMode="auto">
            <a:xfrm>
              <a:off x="552855" y="3082796"/>
              <a:ext cx="426480" cy="914400"/>
            </a:xfrm>
            <a:prstGeom prst="cube">
              <a:avLst>
                <a:gd name="adj" fmla="val 54371"/>
              </a:avLst>
            </a:prstGeom>
            <a:solidFill>
              <a:srgbClr val="0070C0"/>
            </a:solid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a:ln>
                  <a:noFill/>
                </a:ln>
                <a:solidFill>
                  <a:schemeClr val="tx1"/>
                </a:solidFill>
                <a:effectLst/>
                <a:latin typeface="Verdana" pitchFamily="34" charset="0"/>
              </a:endParaRPr>
            </a:p>
          </p:txBody>
        </p:sp>
        <p:sp>
          <p:nvSpPr>
            <p:cNvPr id="232" name="Cube 231">
              <a:extLst>
                <a:ext uri="{FF2B5EF4-FFF2-40B4-BE49-F238E27FC236}">
                  <a16:creationId xmlns:a16="http://schemas.microsoft.com/office/drawing/2014/main" id="{983458CA-DE08-4551-B561-F510AB8273A2}"/>
                </a:ext>
              </a:extLst>
            </p:cNvPr>
            <p:cNvSpPr/>
            <p:nvPr/>
          </p:nvSpPr>
          <p:spPr bwMode="auto">
            <a:xfrm>
              <a:off x="754984" y="3080649"/>
              <a:ext cx="426480" cy="914401"/>
            </a:xfrm>
            <a:prstGeom prst="cube">
              <a:avLst>
                <a:gd name="adj" fmla="val 54371"/>
              </a:avLst>
            </a:prstGeom>
            <a:solidFill>
              <a:schemeClr val="tx2">
                <a:lumMod val="75000"/>
              </a:schemeClr>
            </a:solid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a:ln>
                  <a:noFill/>
                </a:ln>
                <a:solidFill>
                  <a:schemeClr val="tx1"/>
                </a:solidFill>
                <a:effectLst/>
                <a:latin typeface="Verdana" pitchFamily="34" charset="0"/>
              </a:endParaRPr>
            </a:p>
          </p:txBody>
        </p:sp>
      </p:grpSp>
      <p:sp>
        <p:nvSpPr>
          <p:cNvPr id="157" name="TextBox 156">
            <a:extLst>
              <a:ext uri="{FF2B5EF4-FFF2-40B4-BE49-F238E27FC236}">
                <a16:creationId xmlns:a16="http://schemas.microsoft.com/office/drawing/2014/main" id="{4CB89EFF-7883-4F70-B36E-ED35840CB2E8}"/>
              </a:ext>
            </a:extLst>
          </p:cNvPr>
          <p:cNvSpPr txBox="1"/>
          <p:nvPr/>
        </p:nvSpPr>
        <p:spPr>
          <a:xfrm>
            <a:off x="7400024" y="4640262"/>
            <a:ext cx="688216" cy="307777"/>
          </a:xfrm>
          <a:prstGeom prst="rect">
            <a:avLst/>
          </a:prstGeom>
          <a:noFill/>
        </p:spPr>
        <p:txBody>
          <a:bodyPr wrap="square" rtlCol="0">
            <a:spAutoFit/>
          </a:bodyPr>
          <a:lstStyle/>
          <a:p>
            <a:r>
              <a:rPr lang="en-US" sz="1400" strike="sngStrike" dirty="0">
                <a:latin typeface="Segoe UI Light" panose="020B0502040204020203" pitchFamily="34" charset="0"/>
                <a:cs typeface="Segoe UI Light" panose="020B0502040204020203" pitchFamily="34" charset="0"/>
              </a:rPr>
              <a:t>Conv.</a:t>
            </a:r>
          </a:p>
        </p:txBody>
      </p:sp>
      <p:sp>
        <p:nvSpPr>
          <p:cNvPr id="158" name="Arrow: Right 157">
            <a:extLst>
              <a:ext uri="{FF2B5EF4-FFF2-40B4-BE49-F238E27FC236}">
                <a16:creationId xmlns:a16="http://schemas.microsoft.com/office/drawing/2014/main" id="{E812EAC4-9201-48C6-9E61-25BBA8315120}"/>
              </a:ext>
            </a:extLst>
          </p:cNvPr>
          <p:cNvSpPr/>
          <p:nvPr/>
        </p:nvSpPr>
        <p:spPr bwMode="auto">
          <a:xfrm>
            <a:off x="7285037" y="4868230"/>
            <a:ext cx="914400" cy="159618"/>
          </a:xfrm>
          <a:prstGeom prst="rightArrow">
            <a:avLst/>
          </a:prstGeom>
          <a:solidFill>
            <a:schemeClr val="tx1">
              <a:lumMod val="50000"/>
              <a:lumOff val="50000"/>
            </a:schemeClr>
          </a:solidFill>
          <a:ln w="9525" cap="flat" cmpd="sng" algn="ctr">
            <a:noFill/>
            <a:prstDash val="solid"/>
            <a:round/>
            <a:headEnd type="none" w="med" len="med"/>
            <a:tailEnd type="none" w="med" len="med"/>
          </a:ln>
          <a:effectLst>
            <a:outerShdw dist="35921" dir="2700000" algn="ctr" rotWithShape="0">
              <a:srgbClr val="AFAFAF"/>
            </a:outerShdw>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a:ln>
                <a:noFill/>
              </a:ln>
              <a:solidFill>
                <a:schemeClr val="tx1"/>
              </a:solidFill>
              <a:effectLst/>
              <a:latin typeface="Verdana" pitchFamily="34" charset="0"/>
            </a:endParaRPr>
          </a:p>
        </p:txBody>
      </p:sp>
      <p:sp>
        <p:nvSpPr>
          <p:cNvPr id="159" name="TextBox 158">
            <a:extLst>
              <a:ext uri="{FF2B5EF4-FFF2-40B4-BE49-F238E27FC236}">
                <a16:creationId xmlns:a16="http://schemas.microsoft.com/office/drawing/2014/main" id="{B4E39DDD-B6B3-4221-B0AA-80BD471CF0E5}"/>
              </a:ext>
            </a:extLst>
          </p:cNvPr>
          <p:cNvSpPr txBox="1"/>
          <p:nvPr/>
        </p:nvSpPr>
        <p:spPr>
          <a:xfrm>
            <a:off x="7544117" y="4411663"/>
            <a:ext cx="731520" cy="304800"/>
          </a:xfrm>
          <a:prstGeom prst="rect">
            <a:avLst/>
          </a:prstGeom>
          <a:noFill/>
        </p:spPr>
        <p:txBody>
          <a:bodyPr wrap="square" rtlCol="0">
            <a:spAutoFit/>
          </a:bodyPr>
          <a:lstStyle/>
          <a:p>
            <a:pPr algn="ctr"/>
            <a:r>
              <a:rPr lang="en-US" sz="1400" dirty="0">
                <a:solidFill>
                  <a:srgbClr val="FF0000"/>
                </a:solidFill>
                <a:latin typeface="Segoe UI Light" panose="020B0502040204020203" pitchFamily="34" charset="0"/>
                <a:cs typeface="Segoe UI Light" panose="020B0502040204020203" pitchFamily="34" charset="0"/>
              </a:rPr>
              <a:t>IGCV1</a:t>
            </a:r>
            <a:endParaRPr lang="en-US" sz="1400" dirty="0">
              <a:latin typeface="Segoe UI Light" panose="020B0502040204020203" pitchFamily="34" charset="0"/>
              <a:cs typeface="Segoe UI Light" panose="020B0502040204020203" pitchFamily="34" charset="0"/>
            </a:endParaRPr>
          </a:p>
        </p:txBody>
      </p:sp>
      <p:sp>
        <p:nvSpPr>
          <p:cNvPr id="5" name="Slide Number Placeholder 4">
            <a:extLst>
              <a:ext uri="{FF2B5EF4-FFF2-40B4-BE49-F238E27FC236}">
                <a16:creationId xmlns:a16="http://schemas.microsoft.com/office/drawing/2014/main" id="{77E38667-0019-4504-9A25-446D2DA21318}"/>
              </a:ext>
            </a:extLst>
          </p:cNvPr>
          <p:cNvSpPr>
            <a:spLocks noGrp="1"/>
          </p:cNvSpPr>
          <p:nvPr>
            <p:ph type="sldNum" sz="quarter" idx="4"/>
          </p:nvPr>
        </p:nvSpPr>
        <p:spPr/>
        <p:txBody>
          <a:bodyPr/>
          <a:lstStyle/>
          <a:p>
            <a:pPr algn="ctr"/>
            <a:fld id="{1BA29183-7CD2-4C0C-A7F1-D2FD10734D96}" type="slidenum">
              <a:rPr lang="en-US" smtClean="0"/>
              <a:pPr algn="ctr"/>
              <a:t>93</a:t>
            </a:fld>
            <a:endParaRPr lang="en-US" dirty="0"/>
          </a:p>
        </p:txBody>
      </p:sp>
    </p:spTree>
    <p:extLst>
      <p:ext uri="{BB962C8B-B14F-4D97-AF65-F5344CB8AC3E}">
        <p14:creationId xmlns:p14="http://schemas.microsoft.com/office/powerpoint/2010/main" val="645209393"/>
      </p:ext>
    </p:extLst>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8" name="Group 147">
            <a:extLst>
              <a:ext uri="{FF2B5EF4-FFF2-40B4-BE49-F238E27FC236}">
                <a16:creationId xmlns:a16="http://schemas.microsoft.com/office/drawing/2014/main" id="{10CF6234-E1A0-4016-B59B-B02A3A71A987}"/>
              </a:ext>
            </a:extLst>
          </p:cNvPr>
          <p:cNvGrpSpPr/>
          <p:nvPr/>
        </p:nvGrpSpPr>
        <p:grpSpPr>
          <a:xfrm>
            <a:off x="9925738" y="2255624"/>
            <a:ext cx="566676" cy="587518"/>
            <a:chOff x="145023" y="3080649"/>
            <a:chExt cx="1036441" cy="916547"/>
          </a:xfrm>
        </p:grpSpPr>
        <p:sp>
          <p:nvSpPr>
            <p:cNvPr id="149" name="Cube 148">
              <a:extLst>
                <a:ext uri="{FF2B5EF4-FFF2-40B4-BE49-F238E27FC236}">
                  <a16:creationId xmlns:a16="http://schemas.microsoft.com/office/drawing/2014/main" id="{D2D9B9F8-B2C4-411F-912A-AB7F595FAEA8}"/>
                </a:ext>
              </a:extLst>
            </p:cNvPr>
            <p:cNvSpPr/>
            <p:nvPr/>
          </p:nvSpPr>
          <p:spPr bwMode="auto">
            <a:xfrm>
              <a:off x="145023" y="3082796"/>
              <a:ext cx="426480" cy="914400"/>
            </a:xfrm>
            <a:prstGeom prst="cube">
              <a:avLst>
                <a:gd name="adj" fmla="val 54371"/>
              </a:avLst>
            </a:prstGeom>
            <a:solidFill>
              <a:schemeClr val="accent4">
                <a:lumMod val="40000"/>
                <a:lumOff val="60000"/>
              </a:schemeClr>
            </a:solid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a:ln>
                  <a:noFill/>
                </a:ln>
                <a:solidFill>
                  <a:schemeClr val="tx1"/>
                </a:solidFill>
                <a:effectLst/>
                <a:latin typeface="Verdana" pitchFamily="34" charset="0"/>
              </a:endParaRPr>
            </a:p>
          </p:txBody>
        </p:sp>
        <p:sp>
          <p:nvSpPr>
            <p:cNvPr id="151" name="Cube 150">
              <a:extLst>
                <a:ext uri="{FF2B5EF4-FFF2-40B4-BE49-F238E27FC236}">
                  <a16:creationId xmlns:a16="http://schemas.microsoft.com/office/drawing/2014/main" id="{B2BA2C33-56ED-4A89-A374-5030B4579719}"/>
                </a:ext>
              </a:extLst>
            </p:cNvPr>
            <p:cNvSpPr/>
            <p:nvPr/>
          </p:nvSpPr>
          <p:spPr bwMode="auto">
            <a:xfrm>
              <a:off x="348940" y="3082796"/>
              <a:ext cx="426480" cy="914400"/>
            </a:xfrm>
            <a:prstGeom prst="cube">
              <a:avLst>
                <a:gd name="adj" fmla="val 54371"/>
              </a:avLst>
            </a:prstGeom>
            <a:solidFill>
              <a:srgbClr val="92D050"/>
            </a:solid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a:ln>
                  <a:noFill/>
                </a:ln>
                <a:solidFill>
                  <a:schemeClr val="tx1"/>
                </a:solidFill>
                <a:effectLst/>
                <a:latin typeface="Verdana" pitchFamily="34" charset="0"/>
              </a:endParaRPr>
            </a:p>
          </p:txBody>
        </p:sp>
        <p:sp>
          <p:nvSpPr>
            <p:cNvPr id="153" name="Cube 152">
              <a:extLst>
                <a:ext uri="{FF2B5EF4-FFF2-40B4-BE49-F238E27FC236}">
                  <a16:creationId xmlns:a16="http://schemas.microsoft.com/office/drawing/2014/main" id="{1D988FCF-8438-4FA3-9651-2787770E0EDC}"/>
                </a:ext>
              </a:extLst>
            </p:cNvPr>
            <p:cNvSpPr/>
            <p:nvPr/>
          </p:nvSpPr>
          <p:spPr bwMode="auto">
            <a:xfrm>
              <a:off x="552855" y="3082796"/>
              <a:ext cx="426480" cy="914400"/>
            </a:xfrm>
            <a:prstGeom prst="cube">
              <a:avLst>
                <a:gd name="adj" fmla="val 54371"/>
              </a:avLst>
            </a:prstGeom>
            <a:solidFill>
              <a:srgbClr val="00B050"/>
            </a:solid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a:ln>
                  <a:noFill/>
                </a:ln>
                <a:solidFill>
                  <a:schemeClr val="tx1"/>
                </a:solidFill>
                <a:effectLst/>
                <a:latin typeface="Verdana" pitchFamily="34" charset="0"/>
              </a:endParaRPr>
            </a:p>
          </p:txBody>
        </p:sp>
        <p:sp>
          <p:nvSpPr>
            <p:cNvPr id="155" name="Cube 154">
              <a:extLst>
                <a:ext uri="{FF2B5EF4-FFF2-40B4-BE49-F238E27FC236}">
                  <a16:creationId xmlns:a16="http://schemas.microsoft.com/office/drawing/2014/main" id="{6F898EA1-9686-4D84-95D1-E4DEA9B56785}"/>
                </a:ext>
              </a:extLst>
            </p:cNvPr>
            <p:cNvSpPr/>
            <p:nvPr/>
          </p:nvSpPr>
          <p:spPr bwMode="auto">
            <a:xfrm>
              <a:off x="754984" y="3080649"/>
              <a:ext cx="426480" cy="914401"/>
            </a:xfrm>
            <a:prstGeom prst="cube">
              <a:avLst>
                <a:gd name="adj" fmla="val 54371"/>
              </a:avLst>
            </a:prstGeom>
            <a:solidFill>
              <a:schemeClr val="accent4">
                <a:lumMod val="50000"/>
              </a:schemeClr>
            </a:solid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a:ln>
                  <a:noFill/>
                </a:ln>
                <a:solidFill>
                  <a:schemeClr val="tx1"/>
                </a:solidFill>
                <a:effectLst/>
                <a:latin typeface="Verdana" pitchFamily="34" charset="0"/>
              </a:endParaRPr>
            </a:p>
          </p:txBody>
        </p:sp>
      </p:grpSp>
      <p:grpSp>
        <p:nvGrpSpPr>
          <p:cNvPr id="290" name="Group 289">
            <a:extLst>
              <a:ext uri="{FF2B5EF4-FFF2-40B4-BE49-F238E27FC236}">
                <a16:creationId xmlns:a16="http://schemas.microsoft.com/office/drawing/2014/main" id="{22D4BDF2-9041-409F-AAA3-E742A0231A5D}"/>
              </a:ext>
            </a:extLst>
          </p:cNvPr>
          <p:cNvGrpSpPr/>
          <p:nvPr/>
        </p:nvGrpSpPr>
        <p:grpSpPr>
          <a:xfrm>
            <a:off x="9928001" y="4590786"/>
            <a:ext cx="566676" cy="587518"/>
            <a:chOff x="145023" y="3080649"/>
            <a:chExt cx="1036441" cy="916547"/>
          </a:xfrm>
        </p:grpSpPr>
        <p:sp>
          <p:nvSpPr>
            <p:cNvPr id="291" name="Cube 290">
              <a:extLst>
                <a:ext uri="{FF2B5EF4-FFF2-40B4-BE49-F238E27FC236}">
                  <a16:creationId xmlns:a16="http://schemas.microsoft.com/office/drawing/2014/main" id="{0548ACFC-0644-4CC1-9812-8572A01A3FF8}"/>
                </a:ext>
              </a:extLst>
            </p:cNvPr>
            <p:cNvSpPr/>
            <p:nvPr/>
          </p:nvSpPr>
          <p:spPr bwMode="auto">
            <a:xfrm>
              <a:off x="145023" y="3082796"/>
              <a:ext cx="426480" cy="914400"/>
            </a:xfrm>
            <a:prstGeom prst="cube">
              <a:avLst>
                <a:gd name="adj" fmla="val 54371"/>
              </a:avLst>
            </a:prstGeom>
            <a:solidFill>
              <a:schemeClr val="accent2">
                <a:lumMod val="40000"/>
                <a:lumOff val="60000"/>
              </a:schemeClr>
            </a:solid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a:ln>
                  <a:noFill/>
                </a:ln>
                <a:solidFill>
                  <a:schemeClr val="tx1"/>
                </a:solidFill>
                <a:effectLst/>
                <a:latin typeface="Verdana" pitchFamily="34" charset="0"/>
              </a:endParaRPr>
            </a:p>
          </p:txBody>
        </p:sp>
        <p:sp>
          <p:nvSpPr>
            <p:cNvPr id="292" name="Cube 291">
              <a:extLst>
                <a:ext uri="{FF2B5EF4-FFF2-40B4-BE49-F238E27FC236}">
                  <a16:creationId xmlns:a16="http://schemas.microsoft.com/office/drawing/2014/main" id="{260D56B2-7C31-4879-9E0A-8B843D26CDCC}"/>
                </a:ext>
              </a:extLst>
            </p:cNvPr>
            <p:cNvSpPr/>
            <p:nvPr/>
          </p:nvSpPr>
          <p:spPr bwMode="auto">
            <a:xfrm>
              <a:off x="348940" y="3082796"/>
              <a:ext cx="426480" cy="914400"/>
            </a:xfrm>
            <a:prstGeom prst="cube">
              <a:avLst>
                <a:gd name="adj" fmla="val 54371"/>
              </a:avLst>
            </a:prstGeom>
            <a:solidFill>
              <a:srgbClr val="00B0F0"/>
            </a:solid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a:ln>
                  <a:noFill/>
                </a:ln>
                <a:solidFill>
                  <a:schemeClr val="tx1"/>
                </a:solidFill>
                <a:effectLst/>
                <a:latin typeface="Verdana" pitchFamily="34" charset="0"/>
              </a:endParaRPr>
            </a:p>
          </p:txBody>
        </p:sp>
        <p:sp>
          <p:nvSpPr>
            <p:cNvPr id="293" name="Cube 292">
              <a:extLst>
                <a:ext uri="{FF2B5EF4-FFF2-40B4-BE49-F238E27FC236}">
                  <a16:creationId xmlns:a16="http://schemas.microsoft.com/office/drawing/2014/main" id="{33415DCD-8E25-40D2-AD08-A1102CD8390B}"/>
                </a:ext>
              </a:extLst>
            </p:cNvPr>
            <p:cNvSpPr/>
            <p:nvPr/>
          </p:nvSpPr>
          <p:spPr bwMode="auto">
            <a:xfrm>
              <a:off x="552855" y="3082796"/>
              <a:ext cx="426480" cy="914400"/>
            </a:xfrm>
            <a:prstGeom prst="cube">
              <a:avLst>
                <a:gd name="adj" fmla="val 54371"/>
              </a:avLst>
            </a:prstGeom>
            <a:solidFill>
              <a:srgbClr val="0070C0"/>
            </a:solid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a:ln>
                  <a:noFill/>
                </a:ln>
                <a:solidFill>
                  <a:schemeClr val="tx1"/>
                </a:solidFill>
                <a:effectLst/>
                <a:latin typeface="Verdana" pitchFamily="34" charset="0"/>
              </a:endParaRPr>
            </a:p>
          </p:txBody>
        </p:sp>
        <p:sp>
          <p:nvSpPr>
            <p:cNvPr id="294" name="Cube 293">
              <a:extLst>
                <a:ext uri="{FF2B5EF4-FFF2-40B4-BE49-F238E27FC236}">
                  <a16:creationId xmlns:a16="http://schemas.microsoft.com/office/drawing/2014/main" id="{C9D1238F-6453-4BEA-9FA9-DEB45C26B350}"/>
                </a:ext>
              </a:extLst>
            </p:cNvPr>
            <p:cNvSpPr/>
            <p:nvPr/>
          </p:nvSpPr>
          <p:spPr bwMode="auto">
            <a:xfrm>
              <a:off x="754984" y="3080649"/>
              <a:ext cx="426480" cy="914401"/>
            </a:xfrm>
            <a:prstGeom prst="cube">
              <a:avLst>
                <a:gd name="adj" fmla="val 54371"/>
              </a:avLst>
            </a:prstGeom>
            <a:solidFill>
              <a:schemeClr val="tx2">
                <a:lumMod val="75000"/>
              </a:schemeClr>
            </a:solid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a:ln>
                  <a:noFill/>
                </a:ln>
                <a:solidFill>
                  <a:schemeClr val="tx1"/>
                </a:solidFill>
                <a:effectLst/>
                <a:latin typeface="Verdana" pitchFamily="34" charset="0"/>
              </a:endParaRPr>
            </a:p>
          </p:txBody>
        </p:sp>
      </p:grpSp>
      <p:sp>
        <p:nvSpPr>
          <p:cNvPr id="9" name="TextBox 8"/>
          <p:cNvSpPr txBox="1"/>
          <p:nvPr/>
        </p:nvSpPr>
        <p:spPr>
          <a:xfrm>
            <a:off x="457199" y="296862"/>
            <a:ext cx="11522075" cy="794064"/>
          </a:xfrm>
          <a:prstGeom prst="rect">
            <a:avLst/>
          </a:prstGeom>
          <a:noFill/>
        </p:spPr>
        <p:txBody>
          <a:bodyPr wrap="square" lIns="182880" tIns="146304" rIns="182880" bIns="146304" rtlCol="0">
            <a:spAutoFit/>
          </a:bodyPr>
          <a:lstStyle/>
          <a:p>
            <a:pPr algn="ctr">
              <a:lnSpc>
                <a:spcPct val="90000"/>
              </a:lnSpc>
              <a:spcAft>
                <a:spcPts val="600"/>
              </a:spcAft>
            </a:pPr>
            <a:r>
              <a:rPr lang="en-US" altLang="zh-CN" sz="3600" dirty="0">
                <a:gradFill>
                  <a:gsLst>
                    <a:gs pos="2917">
                      <a:schemeClr val="tx1"/>
                    </a:gs>
                    <a:gs pos="30000">
                      <a:schemeClr val="tx1"/>
                    </a:gs>
                  </a:gsLst>
                  <a:lin ang="5400000" scaled="0"/>
                </a:gradFill>
              </a:rPr>
              <a:t>Multiple s</a:t>
            </a:r>
            <a:r>
              <a:rPr lang="en-US" sz="3600" dirty="0">
                <a:gradFill>
                  <a:gsLst>
                    <a:gs pos="2917">
                      <a:schemeClr val="tx1"/>
                    </a:gs>
                    <a:gs pos="30000">
                      <a:schemeClr val="tx1"/>
                    </a:gs>
                  </a:gsLst>
                  <a:lin ang="5400000" scaled="0"/>
                </a:gradFill>
              </a:rPr>
              <a:t>tructured sparse matrix composition</a:t>
            </a:r>
          </a:p>
        </p:txBody>
      </p:sp>
      <p:sp>
        <p:nvSpPr>
          <p:cNvPr id="34" name="Arrow: Right 33">
            <a:extLst>
              <a:ext uri="{FF2B5EF4-FFF2-40B4-BE49-F238E27FC236}">
                <a16:creationId xmlns:a16="http://schemas.microsoft.com/office/drawing/2014/main" id="{FF2D2982-820F-4977-AD43-0218F748F412}"/>
              </a:ext>
            </a:extLst>
          </p:cNvPr>
          <p:cNvSpPr/>
          <p:nvPr/>
        </p:nvSpPr>
        <p:spPr bwMode="auto">
          <a:xfrm>
            <a:off x="1251961" y="3637047"/>
            <a:ext cx="248999" cy="159618"/>
          </a:xfrm>
          <a:prstGeom prst="rightArrow">
            <a:avLst/>
          </a:prstGeom>
          <a:solidFill>
            <a:schemeClr val="tx1">
              <a:lumMod val="50000"/>
              <a:lumOff val="50000"/>
            </a:schemeClr>
          </a:solidFill>
          <a:ln w="9525" cap="flat" cmpd="sng" algn="ctr">
            <a:noFill/>
            <a:prstDash val="solid"/>
            <a:round/>
            <a:headEnd type="none" w="med" len="med"/>
            <a:tailEnd type="none" w="med" len="med"/>
          </a:ln>
          <a:effectLst>
            <a:outerShdw dist="35921" dir="2700000" algn="ctr" rotWithShape="0">
              <a:srgbClr val="AFAFAF"/>
            </a:outerShdw>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a:ln>
                <a:noFill/>
              </a:ln>
              <a:solidFill>
                <a:schemeClr val="tx1"/>
              </a:solidFill>
              <a:effectLst/>
              <a:latin typeface="Verdana" pitchFamily="34" charset="0"/>
            </a:endParaRPr>
          </a:p>
        </p:txBody>
      </p:sp>
      <p:sp>
        <p:nvSpPr>
          <p:cNvPr id="36" name="TextBox 35">
            <a:extLst>
              <a:ext uri="{FF2B5EF4-FFF2-40B4-BE49-F238E27FC236}">
                <a16:creationId xmlns:a16="http://schemas.microsoft.com/office/drawing/2014/main" id="{BD74115D-7377-4E8F-9C0C-823B8E4C4D5E}"/>
              </a:ext>
            </a:extLst>
          </p:cNvPr>
          <p:cNvSpPr txBox="1"/>
          <p:nvPr/>
        </p:nvSpPr>
        <p:spPr>
          <a:xfrm>
            <a:off x="1168699" y="3415311"/>
            <a:ext cx="629938" cy="307777"/>
          </a:xfrm>
          <a:prstGeom prst="rect">
            <a:avLst/>
          </a:prstGeom>
          <a:noFill/>
        </p:spPr>
        <p:txBody>
          <a:bodyPr wrap="square" rtlCol="0">
            <a:spAutoFit/>
          </a:bodyPr>
          <a:lstStyle/>
          <a:p>
            <a:r>
              <a:rPr lang="en-US" sz="1400" dirty="0">
                <a:latin typeface="Segoe UI Light" panose="020B0502040204020203" pitchFamily="34" charset="0"/>
                <a:cs typeface="Segoe UI Light" panose="020B0502040204020203" pitchFamily="34" charset="0"/>
              </a:rPr>
              <a:t>Split</a:t>
            </a:r>
          </a:p>
        </p:txBody>
      </p:sp>
      <p:sp>
        <p:nvSpPr>
          <p:cNvPr id="150" name="TextBox 149">
            <a:extLst>
              <a:ext uri="{FF2B5EF4-FFF2-40B4-BE49-F238E27FC236}">
                <a16:creationId xmlns:a16="http://schemas.microsoft.com/office/drawing/2014/main" id="{9A4EEEC3-E3B0-433F-A971-39E2E25950AF}"/>
              </a:ext>
            </a:extLst>
          </p:cNvPr>
          <p:cNvSpPr txBox="1"/>
          <p:nvPr/>
        </p:nvSpPr>
        <p:spPr>
          <a:xfrm>
            <a:off x="2031944" y="1973262"/>
            <a:ext cx="688216" cy="307777"/>
          </a:xfrm>
          <a:prstGeom prst="rect">
            <a:avLst/>
          </a:prstGeom>
          <a:noFill/>
        </p:spPr>
        <p:txBody>
          <a:bodyPr wrap="square" rtlCol="0">
            <a:spAutoFit/>
          </a:bodyPr>
          <a:lstStyle/>
          <a:p>
            <a:r>
              <a:rPr lang="en-US" sz="1400" dirty="0">
                <a:latin typeface="Segoe UI Light" panose="020B0502040204020203" pitchFamily="34" charset="0"/>
                <a:cs typeface="Segoe UI Light" panose="020B0502040204020203" pitchFamily="34" charset="0"/>
              </a:rPr>
              <a:t>Conv.</a:t>
            </a:r>
          </a:p>
        </p:txBody>
      </p:sp>
      <p:sp>
        <p:nvSpPr>
          <p:cNvPr id="152" name="TextBox 151">
            <a:extLst>
              <a:ext uri="{FF2B5EF4-FFF2-40B4-BE49-F238E27FC236}">
                <a16:creationId xmlns:a16="http://schemas.microsoft.com/office/drawing/2014/main" id="{47720062-6C5F-4F21-80A0-9D9C6DD0DA1C}"/>
              </a:ext>
            </a:extLst>
          </p:cNvPr>
          <p:cNvSpPr txBox="1"/>
          <p:nvPr/>
        </p:nvSpPr>
        <p:spPr>
          <a:xfrm>
            <a:off x="2034360" y="2884247"/>
            <a:ext cx="688216" cy="307777"/>
          </a:xfrm>
          <a:prstGeom prst="rect">
            <a:avLst/>
          </a:prstGeom>
          <a:noFill/>
        </p:spPr>
        <p:txBody>
          <a:bodyPr wrap="square" rtlCol="0">
            <a:spAutoFit/>
          </a:bodyPr>
          <a:lstStyle/>
          <a:p>
            <a:r>
              <a:rPr lang="en-US" sz="1400" dirty="0">
                <a:latin typeface="Segoe UI Light" panose="020B0502040204020203" pitchFamily="34" charset="0"/>
                <a:cs typeface="Segoe UI Light" panose="020B0502040204020203" pitchFamily="34" charset="0"/>
              </a:rPr>
              <a:t>Conv.</a:t>
            </a:r>
          </a:p>
        </p:txBody>
      </p:sp>
      <p:sp>
        <p:nvSpPr>
          <p:cNvPr id="154" name="TextBox 153">
            <a:extLst>
              <a:ext uri="{FF2B5EF4-FFF2-40B4-BE49-F238E27FC236}">
                <a16:creationId xmlns:a16="http://schemas.microsoft.com/office/drawing/2014/main" id="{EFC64284-1CFA-4C13-9E41-6FF8864C4AB4}"/>
              </a:ext>
            </a:extLst>
          </p:cNvPr>
          <p:cNvSpPr txBox="1"/>
          <p:nvPr/>
        </p:nvSpPr>
        <p:spPr>
          <a:xfrm>
            <a:off x="2031944" y="3879651"/>
            <a:ext cx="688216" cy="307777"/>
          </a:xfrm>
          <a:prstGeom prst="rect">
            <a:avLst/>
          </a:prstGeom>
          <a:noFill/>
        </p:spPr>
        <p:txBody>
          <a:bodyPr wrap="square" rtlCol="0">
            <a:spAutoFit/>
          </a:bodyPr>
          <a:lstStyle/>
          <a:p>
            <a:r>
              <a:rPr lang="en-US" sz="1400" dirty="0">
                <a:latin typeface="Segoe UI Light" panose="020B0502040204020203" pitchFamily="34" charset="0"/>
                <a:cs typeface="Segoe UI Light" panose="020B0502040204020203" pitchFamily="34" charset="0"/>
              </a:rPr>
              <a:t>Conv.</a:t>
            </a:r>
          </a:p>
        </p:txBody>
      </p:sp>
      <p:sp>
        <p:nvSpPr>
          <p:cNvPr id="156" name="TextBox 155">
            <a:extLst>
              <a:ext uri="{FF2B5EF4-FFF2-40B4-BE49-F238E27FC236}">
                <a16:creationId xmlns:a16="http://schemas.microsoft.com/office/drawing/2014/main" id="{F0F255B0-A1C6-43DE-A126-D42B193F25D8}"/>
              </a:ext>
            </a:extLst>
          </p:cNvPr>
          <p:cNvSpPr txBox="1"/>
          <p:nvPr/>
        </p:nvSpPr>
        <p:spPr>
          <a:xfrm>
            <a:off x="2031944" y="4945062"/>
            <a:ext cx="688216" cy="307777"/>
          </a:xfrm>
          <a:prstGeom prst="rect">
            <a:avLst/>
          </a:prstGeom>
          <a:noFill/>
        </p:spPr>
        <p:txBody>
          <a:bodyPr wrap="square" rtlCol="0">
            <a:spAutoFit/>
          </a:bodyPr>
          <a:lstStyle/>
          <a:p>
            <a:r>
              <a:rPr lang="en-US" sz="1400" dirty="0">
                <a:latin typeface="Segoe UI Light" panose="020B0502040204020203" pitchFamily="34" charset="0"/>
                <a:cs typeface="Segoe UI Light" panose="020B0502040204020203" pitchFamily="34" charset="0"/>
              </a:rPr>
              <a:t>Conv.</a:t>
            </a:r>
          </a:p>
        </p:txBody>
      </p:sp>
      <p:grpSp>
        <p:nvGrpSpPr>
          <p:cNvPr id="3" name="Group 2">
            <a:extLst>
              <a:ext uri="{FF2B5EF4-FFF2-40B4-BE49-F238E27FC236}">
                <a16:creationId xmlns:a16="http://schemas.microsoft.com/office/drawing/2014/main" id="{226DDD0A-4C0A-4DEC-8CBA-F31149914861}"/>
              </a:ext>
            </a:extLst>
          </p:cNvPr>
          <p:cNvGrpSpPr/>
          <p:nvPr/>
        </p:nvGrpSpPr>
        <p:grpSpPr>
          <a:xfrm>
            <a:off x="1741519" y="1887750"/>
            <a:ext cx="321372" cy="564241"/>
            <a:chOff x="1759943" y="775630"/>
            <a:chExt cx="495894" cy="825246"/>
          </a:xfrm>
        </p:grpSpPr>
        <p:sp>
          <p:nvSpPr>
            <p:cNvPr id="77" name="Cube 76">
              <a:extLst>
                <a:ext uri="{FF2B5EF4-FFF2-40B4-BE49-F238E27FC236}">
                  <a16:creationId xmlns:a16="http://schemas.microsoft.com/office/drawing/2014/main" id="{39211AD1-8BA2-4F00-84C9-7260C1BE7BED}"/>
                </a:ext>
              </a:extLst>
            </p:cNvPr>
            <p:cNvSpPr/>
            <p:nvPr/>
          </p:nvSpPr>
          <p:spPr bwMode="auto">
            <a:xfrm>
              <a:off x="1759943" y="775630"/>
              <a:ext cx="343494" cy="825246"/>
            </a:xfrm>
            <a:prstGeom prst="cube">
              <a:avLst>
                <a:gd name="adj" fmla="val 54371"/>
              </a:avLst>
            </a:prstGeom>
            <a:solidFill>
              <a:schemeClr val="accent4">
                <a:lumMod val="40000"/>
                <a:lumOff val="60000"/>
              </a:schemeClr>
            </a:solid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a:ln>
                  <a:noFill/>
                </a:ln>
                <a:solidFill>
                  <a:schemeClr val="tx1"/>
                </a:solidFill>
                <a:effectLst/>
                <a:latin typeface="Verdana" pitchFamily="34" charset="0"/>
              </a:endParaRPr>
            </a:p>
          </p:txBody>
        </p:sp>
        <p:sp>
          <p:nvSpPr>
            <p:cNvPr id="78" name="Cube 77">
              <a:extLst>
                <a:ext uri="{FF2B5EF4-FFF2-40B4-BE49-F238E27FC236}">
                  <a16:creationId xmlns:a16="http://schemas.microsoft.com/office/drawing/2014/main" id="{3539C867-785F-4949-A6EA-1643F4C19223}"/>
                </a:ext>
              </a:extLst>
            </p:cNvPr>
            <p:cNvSpPr/>
            <p:nvPr/>
          </p:nvSpPr>
          <p:spPr bwMode="auto">
            <a:xfrm>
              <a:off x="1912343" y="775630"/>
              <a:ext cx="343494" cy="825246"/>
            </a:xfrm>
            <a:prstGeom prst="cube">
              <a:avLst>
                <a:gd name="adj" fmla="val 54371"/>
              </a:avLst>
            </a:prstGeom>
            <a:solidFill>
              <a:schemeClr val="accent2">
                <a:lumMod val="40000"/>
                <a:lumOff val="60000"/>
              </a:schemeClr>
            </a:solid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a:ln>
                  <a:noFill/>
                </a:ln>
                <a:solidFill>
                  <a:schemeClr val="tx1"/>
                </a:solidFill>
                <a:effectLst/>
                <a:latin typeface="Verdana" pitchFamily="34" charset="0"/>
              </a:endParaRPr>
            </a:p>
          </p:txBody>
        </p:sp>
      </p:grpSp>
      <p:grpSp>
        <p:nvGrpSpPr>
          <p:cNvPr id="184" name="Group 183">
            <a:extLst>
              <a:ext uri="{FF2B5EF4-FFF2-40B4-BE49-F238E27FC236}">
                <a16:creationId xmlns:a16="http://schemas.microsoft.com/office/drawing/2014/main" id="{9CCCFC04-6BC9-42F4-B4EC-0EC6DD51EC78}"/>
              </a:ext>
            </a:extLst>
          </p:cNvPr>
          <p:cNvGrpSpPr/>
          <p:nvPr/>
        </p:nvGrpSpPr>
        <p:grpSpPr>
          <a:xfrm>
            <a:off x="1735722" y="2836002"/>
            <a:ext cx="321372" cy="564241"/>
            <a:chOff x="1759943" y="775630"/>
            <a:chExt cx="495894" cy="825246"/>
          </a:xfrm>
        </p:grpSpPr>
        <p:sp>
          <p:nvSpPr>
            <p:cNvPr id="185" name="Cube 184">
              <a:extLst>
                <a:ext uri="{FF2B5EF4-FFF2-40B4-BE49-F238E27FC236}">
                  <a16:creationId xmlns:a16="http://schemas.microsoft.com/office/drawing/2014/main" id="{C97C7C5A-D7FC-45FC-97CF-5E77CE7AB56D}"/>
                </a:ext>
              </a:extLst>
            </p:cNvPr>
            <p:cNvSpPr/>
            <p:nvPr/>
          </p:nvSpPr>
          <p:spPr bwMode="auto">
            <a:xfrm>
              <a:off x="1759943" y="775630"/>
              <a:ext cx="343494" cy="825246"/>
            </a:xfrm>
            <a:prstGeom prst="cube">
              <a:avLst>
                <a:gd name="adj" fmla="val 54371"/>
              </a:avLst>
            </a:prstGeom>
            <a:solidFill>
              <a:srgbClr val="92D050"/>
            </a:solid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a:ln>
                  <a:noFill/>
                </a:ln>
                <a:solidFill>
                  <a:schemeClr val="tx1"/>
                </a:solidFill>
                <a:effectLst/>
                <a:latin typeface="Verdana" pitchFamily="34" charset="0"/>
              </a:endParaRPr>
            </a:p>
          </p:txBody>
        </p:sp>
        <p:sp>
          <p:nvSpPr>
            <p:cNvPr id="186" name="Cube 185">
              <a:extLst>
                <a:ext uri="{FF2B5EF4-FFF2-40B4-BE49-F238E27FC236}">
                  <a16:creationId xmlns:a16="http://schemas.microsoft.com/office/drawing/2014/main" id="{C3A32F56-49CE-4AD1-B4B9-AD2A2F26B464}"/>
                </a:ext>
              </a:extLst>
            </p:cNvPr>
            <p:cNvSpPr/>
            <p:nvPr/>
          </p:nvSpPr>
          <p:spPr bwMode="auto">
            <a:xfrm>
              <a:off x="1912343" y="775630"/>
              <a:ext cx="343494" cy="825246"/>
            </a:xfrm>
            <a:prstGeom prst="cube">
              <a:avLst>
                <a:gd name="adj" fmla="val 54371"/>
              </a:avLst>
            </a:prstGeom>
            <a:solidFill>
              <a:srgbClr val="00B0F0"/>
            </a:solid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a:ln>
                  <a:noFill/>
                </a:ln>
                <a:solidFill>
                  <a:schemeClr val="tx1"/>
                </a:solidFill>
                <a:effectLst/>
                <a:latin typeface="Verdana" pitchFamily="34" charset="0"/>
              </a:endParaRPr>
            </a:p>
          </p:txBody>
        </p:sp>
      </p:grpSp>
      <p:grpSp>
        <p:nvGrpSpPr>
          <p:cNvPr id="187" name="Group 186">
            <a:extLst>
              <a:ext uri="{FF2B5EF4-FFF2-40B4-BE49-F238E27FC236}">
                <a16:creationId xmlns:a16="http://schemas.microsoft.com/office/drawing/2014/main" id="{DEE18C49-327B-4330-A082-23FFDCA75D53}"/>
              </a:ext>
            </a:extLst>
          </p:cNvPr>
          <p:cNvGrpSpPr/>
          <p:nvPr/>
        </p:nvGrpSpPr>
        <p:grpSpPr>
          <a:xfrm>
            <a:off x="1736888" y="3830377"/>
            <a:ext cx="321372" cy="564241"/>
            <a:chOff x="1759943" y="775630"/>
            <a:chExt cx="495894" cy="825246"/>
          </a:xfrm>
        </p:grpSpPr>
        <p:sp>
          <p:nvSpPr>
            <p:cNvPr id="188" name="Cube 187">
              <a:extLst>
                <a:ext uri="{FF2B5EF4-FFF2-40B4-BE49-F238E27FC236}">
                  <a16:creationId xmlns:a16="http://schemas.microsoft.com/office/drawing/2014/main" id="{DC8AC890-7242-4972-9909-68D0FCE09CED}"/>
                </a:ext>
              </a:extLst>
            </p:cNvPr>
            <p:cNvSpPr/>
            <p:nvPr/>
          </p:nvSpPr>
          <p:spPr bwMode="auto">
            <a:xfrm>
              <a:off x="1759943" y="775630"/>
              <a:ext cx="343494" cy="825246"/>
            </a:xfrm>
            <a:prstGeom prst="cube">
              <a:avLst>
                <a:gd name="adj" fmla="val 54371"/>
              </a:avLst>
            </a:prstGeom>
            <a:solidFill>
              <a:srgbClr val="00B050"/>
            </a:solid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a:ln>
                  <a:noFill/>
                </a:ln>
                <a:solidFill>
                  <a:schemeClr val="tx1"/>
                </a:solidFill>
                <a:effectLst/>
                <a:latin typeface="Verdana" pitchFamily="34" charset="0"/>
              </a:endParaRPr>
            </a:p>
          </p:txBody>
        </p:sp>
        <p:sp>
          <p:nvSpPr>
            <p:cNvPr id="189" name="Cube 188">
              <a:extLst>
                <a:ext uri="{FF2B5EF4-FFF2-40B4-BE49-F238E27FC236}">
                  <a16:creationId xmlns:a16="http://schemas.microsoft.com/office/drawing/2014/main" id="{0C0DA682-A034-4C0E-864B-C82BA5A226AA}"/>
                </a:ext>
              </a:extLst>
            </p:cNvPr>
            <p:cNvSpPr/>
            <p:nvPr/>
          </p:nvSpPr>
          <p:spPr bwMode="auto">
            <a:xfrm>
              <a:off x="1912343" y="775630"/>
              <a:ext cx="343494" cy="825246"/>
            </a:xfrm>
            <a:prstGeom prst="cube">
              <a:avLst>
                <a:gd name="adj" fmla="val 54371"/>
              </a:avLst>
            </a:prstGeom>
            <a:solidFill>
              <a:srgbClr val="0070C0"/>
            </a:solid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a:ln>
                  <a:noFill/>
                </a:ln>
                <a:solidFill>
                  <a:schemeClr val="tx1"/>
                </a:solidFill>
                <a:effectLst/>
                <a:latin typeface="Verdana" pitchFamily="34" charset="0"/>
              </a:endParaRPr>
            </a:p>
          </p:txBody>
        </p:sp>
      </p:grpSp>
      <p:grpSp>
        <p:nvGrpSpPr>
          <p:cNvPr id="190" name="Group 189">
            <a:extLst>
              <a:ext uri="{FF2B5EF4-FFF2-40B4-BE49-F238E27FC236}">
                <a16:creationId xmlns:a16="http://schemas.microsoft.com/office/drawing/2014/main" id="{2F6BD3CE-79E4-4FFB-9210-1C87B961C719}"/>
              </a:ext>
            </a:extLst>
          </p:cNvPr>
          <p:cNvGrpSpPr/>
          <p:nvPr/>
        </p:nvGrpSpPr>
        <p:grpSpPr>
          <a:xfrm>
            <a:off x="1740993" y="4870577"/>
            <a:ext cx="321372" cy="564241"/>
            <a:chOff x="1759943" y="775630"/>
            <a:chExt cx="495894" cy="825246"/>
          </a:xfrm>
        </p:grpSpPr>
        <p:sp>
          <p:nvSpPr>
            <p:cNvPr id="192" name="Cube 191">
              <a:extLst>
                <a:ext uri="{FF2B5EF4-FFF2-40B4-BE49-F238E27FC236}">
                  <a16:creationId xmlns:a16="http://schemas.microsoft.com/office/drawing/2014/main" id="{F9224E63-38E1-4733-995B-5ED14C975D3F}"/>
                </a:ext>
              </a:extLst>
            </p:cNvPr>
            <p:cNvSpPr/>
            <p:nvPr/>
          </p:nvSpPr>
          <p:spPr bwMode="auto">
            <a:xfrm>
              <a:off x="1759943" y="775630"/>
              <a:ext cx="343494" cy="825246"/>
            </a:xfrm>
            <a:prstGeom prst="cube">
              <a:avLst>
                <a:gd name="adj" fmla="val 54371"/>
              </a:avLst>
            </a:prstGeom>
            <a:solidFill>
              <a:schemeClr val="accent4">
                <a:lumMod val="50000"/>
              </a:schemeClr>
            </a:solid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a:ln>
                  <a:noFill/>
                </a:ln>
                <a:solidFill>
                  <a:schemeClr val="tx1"/>
                </a:solidFill>
                <a:effectLst/>
                <a:latin typeface="Verdana" pitchFamily="34" charset="0"/>
              </a:endParaRPr>
            </a:p>
          </p:txBody>
        </p:sp>
        <p:sp>
          <p:nvSpPr>
            <p:cNvPr id="193" name="Cube 192">
              <a:extLst>
                <a:ext uri="{FF2B5EF4-FFF2-40B4-BE49-F238E27FC236}">
                  <a16:creationId xmlns:a16="http://schemas.microsoft.com/office/drawing/2014/main" id="{BB773EE1-1AFF-47F0-8377-2A4918102C20}"/>
                </a:ext>
              </a:extLst>
            </p:cNvPr>
            <p:cNvSpPr/>
            <p:nvPr/>
          </p:nvSpPr>
          <p:spPr bwMode="auto">
            <a:xfrm>
              <a:off x="1912343" y="775630"/>
              <a:ext cx="343494" cy="825246"/>
            </a:xfrm>
            <a:prstGeom prst="cube">
              <a:avLst>
                <a:gd name="adj" fmla="val 54371"/>
              </a:avLst>
            </a:prstGeom>
            <a:solidFill>
              <a:schemeClr val="tx2">
                <a:lumMod val="75000"/>
              </a:schemeClr>
            </a:solid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a:ln>
                  <a:noFill/>
                </a:ln>
                <a:solidFill>
                  <a:schemeClr val="tx1"/>
                </a:solidFill>
                <a:effectLst/>
                <a:latin typeface="Verdana" pitchFamily="34" charset="0"/>
              </a:endParaRPr>
            </a:p>
          </p:txBody>
        </p:sp>
      </p:grpSp>
      <p:grpSp>
        <p:nvGrpSpPr>
          <p:cNvPr id="196" name="Group 195">
            <a:extLst>
              <a:ext uri="{FF2B5EF4-FFF2-40B4-BE49-F238E27FC236}">
                <a16:creationId xmlns:a16="http://schemas.microsoft.com/office/drawing/2014/main" id="{221568B9-A9B6-477C-AC8A-BA4260515787}"/>
              </a:ext>
            </a:extLst>
          </p:cNvPr>
          <p:cNvGrpSpPr/>
          <p:nvPr/>
        </p:nvGrpSpPr>
        <p:grpSpPr>
          <a:xfrm>
            <a:off x="2515780" y="1886812"/>
            <a:ext cx="321372" cy="564241"/>
            <a:chOff x="1759943" y="775630"/>
            <a:chExt cx="495894" cy="825246"/>
          </a:xfrm>
        </p:grpSpPr>
        <p:sp>
          <p:nvSpPr>
            <p:cNvPr id="197" name="Cube 196">
              <a:extLst>
                <a:ext uri="{FF2B5EF4-FFF2-40B4-BE49-F238E27FC236}">
                  <a16:creationId xmlns:a16="http://schemas.microsoft.com/office/drawing/2014/main" id="{91A4A835-5AE1-4103-B71B-0FC1E940CE9C}"/>
                </a:ext>
              </a:extLst>
            </p:cNvPr>
            <p:cNvSpPr/>
            <p:nvPr/>
          </p:nvSpPr>
          <p:spPr bwMode="auto">
            <a:xfrm>
              <a:off x="1759943" y="775630"/>
              <a:ext cx="343494" cy="825246"/>
            </a:xfrm>
            <a:prstGeom prst="cube">
              <a:avLst>
                <a:gd name="adj" fmla="val 54371"/>
              </a:avLst>
            </a:prstGeom>
            <a:solidFill>
              <a:schemeClr val="accent4">
                <a:lumMod val="40000"/>
                <a:lumOff val="60000"/>
              </a:schemeClr>
            </a:solid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a:ln>
                  <a:noFill/>
                </a:ln>
                <a:solidFill>
                  <a:schemeClr val="tx1"/>
                </a:solidFill>
                <a:effectLst/>
                <a:latin typeface="Verdana" pitchFamily="34" charset="0"/>
              </a:endParaRPr>
            </a:p>
          </p:txBody>
        </p:sp>
        <p:sp>
          <p:nvSpPr>
            <p:cNvPr id="198" name="Cube 197">
              <a:extLst>
                <a:ext uri="{FF2B5EF4-FFF2-40B4-BE49-F238E27FC236}">
                  <a16:creationId xmlns:a16="http://schemas.microsoft.com/office/drawing/2014/main" id="{F1C15F26-EB7B-405C-93EA-65A77B4C0693}"/>
                </a:ext>
              </a:extLst>
            </p:cNvPr>
            <p:cNvSpPr/>
            <p:nvPr/>
          </p:nvSpPr>
          <p:spPr bwMode="auto">
            <a:xfrm>
              <a:off x="1912343" y="775630"/>
              <a:ext cx="343494" cy="825246"/>
            </a:xfrm>
            <a:prstGeom prst="cube">
              <a:avLst>
                <a:gd name="adj" fmla="val 54371"/>
              </a:avLst>
            </a:prstGeom>
            <a:solidFill>
              <a:schemeClr val="accent2">
                <a:lumMod val="40000"/>
                <a:lumOff val="60000"/>
              </a:schemeClr>
            </a:solid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a:ln>
                  <a:noFill/>
                </a:ln>
                <a:solidFill>
                  <a:schemeClr val="tx1"/>
                </a:solidFill>
                <a:effectLst/>
                <a:latin typeface="Verdana" pitchFamily="34" charset="0"/>
              </a:endParaRPr>
            </a:p>
          </p:txBody>
        </p:sp>
      </p:grpSp>
      <p:sp>
        <p:nvSpPr>
          <p:cNvPr id="420" name="Arrow: Right 419">
            <a:extLst>
              <a:ext uri="{FF2B5EF4-FFF2-40B4-BE49-F238E27FC236}">
                <a16:creationId xmlns:a16="http://schemas.microsoft.com/office/drawing/2014/main" id="{CFB6EB35-518D-48D6-9F1E-C7065FE3B563}"/>
              </a:ext>
            </a:extLst>
          </p:cNvPr>
          <p:cNvSpPr/>
          <p:nvPr/>
        </p:nvSpPr>
        <p:spPr bwMode="auto">
          <a:xfrm>
            <a:off x="2158636" y="2211897"/>
            <a:ext cx="248999" cy="159618"/>
          </a:xfrm>
          <a:prstGeom prst="rightArrow">
            <a:avLst/>
          </a:prstGeom>
          <a:solidFill>
            <a:schemeClr val="tx1">
              <a:lumMod val="50000"/>
              <a:lumOff val="50000"/>
            </a:schemeClr>
          </a:solidFill>
          <a:ln w="9525" cap="flat" cmpd="sng" algn="ctr">
            <a:noFill/>
            <a:prstDash val="solid"/>
            <a:round/>
            <a:headEnd type="none" w="med" len="med"/>
            <a:tailEnd type="none" w="med" len="med"/>
          </a:ln>
          <a:effectLst>
            <a:outerShdw dist="35921" dir="2700000" algn="ctr" rotWithShape="0">
              <a:srgbClr val="AFAFAF"/>
            </a:outerShdw>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a:ln>
                <a:noFill/>
              </a:ln>
              <a:solidFill>
                <a:schemeClr val="tx1"/>
              </a:solidFill>
              <a:effectLst/>
              <a:latin typeface="Verdana" pitchFamily="34" charset="0"/>
            </a:endParaRPr>
          </a:p>
        </p:txBody>
      </p:sp>
      <p:sp>
        <p:nvSpPr>
          <p:cNvPr id="421" name="Arrow: Right 420">
            <a:extLst>
              <a:ext uri="{FF2B5EF4-FFF2-40B4-BE49-F238E27FC236}">
                <a16:creationId xmlns:a16="http://schemas.microsoft.com/office/drawing/2014/main" id="{749675CE-A7D4-44AD-A7C5-11CC9794635F}"/>
              </a:ext>
            </a:extLst>
          </p:cNvPr>
          <p:cNvSpPr/>
          <p:nvPr/>
        </p:nvSpPr>
        <p:spPr bwMode="auto">
          <a:xfrm>
            <a:off x="2144104" y="3112215"/>
            <a:ext cx="248999" cy="159618"/>
          </a:xfrm>
          <a:prstGeom prst="rightArrow">
            <a:avLst/>
          </a:prstGeom>
          <a:solidFill>
            <a:schemeClr val="tx1">
              <a:lumMod val="50000"/>
              <a:lumOff val="50000"/>
            </a:schemeClr>
          </a:solidFill>
          <a:ln w="9525" cap="flat" cmpd="sng" algn="ctr">
            <a:noFill/>
            <a:prstDash val="solid"/>
            <a:round/>
            <a:headEnd type="none" w="med" len="med"/>
            <a:tailEnd type="none" w="med" len="med"/>
          </a:ln>
          <a:effectLst>
            <a:outerShdw dist="35921" dir="2700000" algn="ctr" rotWithShape="0">
              <a:srgbClr val="AFAFAF"/>
            </a:outerShdw>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a:ln>
                <a:noFill/>
              </a:ln>
              <a:solidFill>
                <a:schemeClr val="tx1"/>
              </a:solidFill>
              <a:effectLst/>
              <a:latin typeface="Verdana" pitchFamily="34" charset="0"/>
            </a:endParaRPr>
          </a:p>
        </p:txBody>
      </p:sp>
      <p:sp>
        <p:nvSpPr>
          <p:cNvPr id="422" name="Arrow: Right 421">
            <a:extLst>
              <a:ext uri="{FF2B5EF4-FFF2-40B4-BE49-F238E27FC236}">
                <a16:creationId xmlns:a16="http://schemas.microsoft.com/office/drawing/2014/main" id="{E5FF50B3-530E-4398-83DB-EB1A946E6213}"/>
              </a:ext>
            </a:extLst>
          </p:cNvPr>
          <p:cNvSpPr/>
          <p:nvPr/>
        </p:nvSpPr>
        <p:spPr bwMode="auto">
          <a:xfrm>
            <a:off x="2147083" y="4118382"/>
            <a:ext cx="248999" cy="159618"/>
          </a:xfrm>
          <a:prstGeom prst="rightArrow">
            <a:avLst/>
          </a:prstGeom>
          <a:solidFill>
            <a:schemeClr val="tx1">
              <a:lumMod val="50000"/>
              <a:lumOff val="50000"/>
            </a:schemeClr>
          </a:solidFill>
          <a:ln w="9525" cap="flat" cmpd="sng" algn="ctr">
            <a:noFill/>
            <a:prstDash val="solid"/>
            <a:round/>
            <a:headEnd type="none" w="med" len="med"/>
            <a:tailEnd type="none" w="med" len="med"/>
          </a:ln>
          <a:effectLst>
            <a:outerShdw dist="35921" dir="2700000" algn="ctr" rotWithShape="0">
              <a:srgbClr val="AFAFAF"/>
            </a:outerShdw>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a:ln>
                <a:noFill/>
              </a:ln>
              <a:solidFill>
                <a:schemeClr val="tx1"/>
              </a:solidFill>
              <a:effectLst/>
              <a:latin typeface="Verdana" pitchFamily="34" charset="0"/>
            </a:endParaRPr>
          </a:p>
        </p:txBody>
      </p:sp>
      <p:sp>
        <p:nvSpPr>
          <p:cNvPr id="423" name="Arrow: Right 422">
            <a:extLst>
              <a:ext uri="{FF2B5EF4-FFF2-40B4-BE49-F238E27FC236}">
                <a16:creationId xmlns:a16="http://schemas.microsoft.com/office/drawing/2014/main" id="{5AC1F445-2B9C-4DDA-B81B-7431304369F7}"/>
              </a:ext>
            </a:extLst>
          </p:cNvPr>
          <p:cNvSpPr/>
          <p:nvPr/>
        </p:nvSpPr>
        <p:spPr bwMode="auto">
          <a:xfrm>
            <a:off x="2159539" y="5170214"/>
            <a:ext cx="248999" cy="159618"/>
          </a:xfrm>
          <a:prstGeom prst="rightArrow">
            <a:avLst/>
          </a:prstGeom>
          <a:solidFill>
            <a:schemeClr val="tx1">
              <a:lumMod val="50000"/>
              <a:lumOff val="50000"/>
            </a:schemeClr>
          </a:solidFill>
          <a:ln w="9525" cap="flat" cmpd="sng" algn="ctr">
            <a:noFill/>
            <a:prstDash val="solid"/>
            <a:round/>
            <a:headEnd type="none" w="med" len="med"/>
            <a:tailEnd type="none" w="med" len="med"/>
          </a:ln>
          <a:effectLst>
            <a:outerShdw dist="35921" dir="2700000" algn="ctr" rotWithShape="0">
              <a:srgbClr val="AFAFAF"/>
            </a:outerShdw>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a:ln>
                <a:noFill/>
              </a:ln>
              <a:solidFill>
                <a:schemeClr val="tx1"/>
              </a:solidFill>
              <a:effectLst/>
              <a:latin typeface="Verdana" pitchFamily="34" charset="0"/>
            </a:endParaRPr>
          </a:p>
        </p:txBody>
      </p:sp>
      <p:grpSp>
        <p:nvGrpSpPr>
          <p:cNvPr id="424" name="Group 423">
            <a:extLst>
              <a:ext uri="{FF2B5EF4-FFF2-40B4-BE49-F238E27FC236}">
                <a16:creationId xmlns:a16="http://schemas.microsoft.com/office/drawing/2014/main" id="{EA2254ED-6230-4D81-9A89-E736EF06FFF6}"/>
              </a:ext>
            </a:extLst>
          </p:cNvPr>
          <p:cNvGrpSpPr/>
          <p:nvPr/>
        </p:nvGrpSpPr>
        <p:grpSpPr>
          <a:xfrm>
            <a:off x="2513720" y="2836002"/>
            <a:ext cx="321372" cy="564241"/>
            <a:chOff x="1759943" y="775630"/>
            <a:chExt cx="495894" cy="825246"/>
          </a:xfrm>
        </p:grpSpPr>
        <p:sp>
          <p:nvSpPr>
            <p:cNvPr id="425" name="Cube 424">
              <a:extLst>
                <a:ext uri="{FF2B5EF4-FFF2-40B4-BE49-F238E27FC236}">
                  <a16:creationId xmlns:a16="http://schemas.microsoft.com/office/drawing/2014/main" id="{A4C675FE-4003-4D24-BDCF-524E59AB7687}"/>
                </a:ext>
              </a:extLst>
            </p:cNvPr>
            <p:cNvSpPr/>
            <p:nvPr/>
          </p:nvSpPr>
          <p:spPr bwMode="auto">
            <a:xfrm>
              <a:off x="1759943" y="775630"/>
              <a:ext cx="343494" cy="825246"/>
            </a:xfrm>
            <a:prstGeom prst="cube">
              <a:avLst>
                <a:gd name="adj" fmla="val 54371"/>
              </a:avLst>
            </a:prstGeom>
            <a:solidFill>
              <a:srgbClr val="92D050"/>
            </a:solid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a:ln>
                  <a:noFill/>
                </a:ln>
                <a:solidFill>
                  <a:schemeClr val="tx1"/>
                </a:solidFill>
                <a:effectLst/>
                <a:latin typeface="Verdana" pitchFamily="34" charset="0"/>
              </a:endParaRPr>
            </a:p>
          </p:txBody>
        </p:sp>
        <p:sp>
          <p:nvSpPr>
            <p:cNvPr id="426" name="Cube 425">
              <a:extLst>
                <a:ext uri="{FF2B5EF4-FFF2-40B4-BE49-F238E27FC236}">
                  <a16:creationId xmlns:a16="http://schemas.microsoft.com/office/drawing/2014/main" id="{B9E9DFE8-96A5-4707-836C-722EC602CD66}"/>
                </a:ext>
              </a:extLst>
            </p:cNvPr>
            <p:cNvSpPr/>
            <p:nvPr/>
          </p:nvSpPr>
          <p:spPr bwMode="auto">
            <a:xfrm>
              <a:off x="1912343" y="775630"/>
              <a:ext cx="343494" cy="825246"/>
            </a:xfrm>
            <a:prstGeom prst="cube">
              <a:avLst>
                <a:gd name="adj" fmla="val 54371"/>
              </a:avLst>
            </a:prstGeom>
            <a:solidFill>
              <a:srgbClr val="00B0F0"/>
            </a:solid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a:ln>
                  <a:noFill/>
                </a:ln>
                <a:solidFill>
                  <a:schemeClr val="tx1"/>
                </a:solidFill>
                <a:effectLst/>
                <a:latin typeface="Verdana" pitchFamily="34" charset="0"/>
              </a:endParaRPr>
            </a:p>
          </p:txBody>
        </p:sp>
      </p:grpSp>
      <p:grpSp>
        <p:nvGrpSpPr>
          <p:cNvPr id="427" name="Group 426">
            <a:extLst>
              <a:ext uri="{FF2B5EF4-FFF2-40B4-BE49-F238E27FC236}">
                <a16:creationId xmlns:a16="http://schemas.microsoft.com/office/drawing/2014/main" id="{BBAF1F49-9427-49D5-A7D4-615E882BEAB4}"/>
              </a:ext>
            </a:extLst>
          </p:cNvPr>
          <p:cNvGrpSpPr/>
          <p:nvPr/>
        </p:nvGrpSpPr>
        <p:grpSpPr>
          <a:xfrm>
            <a:off x="2514886" y="3830377"/>
            <a:ext cx="321372" cy="564241"/>
            <a:chOff x="1759943" y="775630"/>
            <a:chExt cx="495894" cy="825246"/>
          </a:xfrm>
        </p:grpSpPr>
        <p:sp>
          <p:nvSpPr>
            <p:cNvPr id="428" name="Cube 427">
              <a:extLst>
                <a:ext uri="{FF2B5EF4-FFF2-40B4-BE49-F238E27FC236}">
                  <a16:creationId xmlns:a16="http://schemas.microsoft.com/office/drawing/2014/main" id="{4E665CC7-5559-4C1A-B971-9BB4AD2F4D6F}"/>
                </a:ext>
              </a:extLst>
            </p:cNvPr>
            <p:cNvSpPr/>
            <p:nvPr/>
          </p:nvSpPr>
          <p:spPr bwMode="auto">
            <a:xfrm>
              <a:off x="1759943" y="775630"/>
              <a:ext cx="343494" cy="825246"/>
            </a:xfrm>
            <a:prstGeom prst="cube">
              <a:avLst>
                <a:gd name="adj" fmla="val 54371"/>
              </a:avLst>
            </a:prstGeom>
            <a:solidFill>
              <a:srgbClr val="00B050"/>
            </a:solid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a:ln>
                  <a:noFill/>
                </a:ln>
                <a:solidFill>
                  <a:schemeClr val="tx1"/>
                </a:solidFill>
                <a:effectLst/>
                <a:latin typeface="Verdana" pitchFamily="34" charset="0"/>
              </a:endParaRPr>
            </a:p>
          </p:txBody>
        </p:sp>
        <p:sp>
          <p:nvSpPr>
            <p:cNvPr id="429" name="Cube 428">
              <a:extLst>
                <a:ext uri="{FF2B5EF4-FFF2-40B4-BE49-F238E27FC236}">
                  <a16:creationId xmlns:a16="http://schemas.microsoft.com/office/drawing/2014/main" id="{34AE9B90-62D5-4ED6-88A4-2CBA7C9916F8}"/>
                </a:ext>
              </a:extLst>
            </p:cNvPr>
            <p:cNvSpPr/>
            <p:nvPr/>
          </p:nvSpPr>
          <p:spPr bwMode="auto">
            <a:xfrm>
              <a:off x="1912343" y="775630"/>
              <a:ext cx="343494" cy="825246"/>
            </a:xfrm>
            <a:prstGeom prst="cube">
              <a:avLst>
                <a:gd name="adj" fmla="val 54371"/>
              </a:avLst>
            </a:prstGeom>
            <a:solidFill>
              <a:srgbClr val="0070C0"/>
            </a:solid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a:ln>
                  <a:noFill/>
                </a:ln>
                <a:solidFill>
                  <a:schemeClr val="tx1"/>
                </a:solidFill>
                <a:effectLst/>
                <a:latin typeface="Verdana" pitchFamily="34" charset="0"/>
              </a:endParaRPr>
            </a:p>
          </p:txBody>
        </p:sp>
      </p:grpSp>
      <p:grpSp>
        <p:nvGrpSpPr>
          <p:cNvPr id="430" name="Group 429">
            <a:extLst>
              <a:ext uri="{FF2B5EF4-FFF2-40B4-BE49-F238E27FC236}">
                <a16:creationId xmlns:a16="http://schemas.microsoft.com/office/drawing/2014/main" id="{21008B72-520E-490E-A1F5-54CB53BFD341}"/>
              </a:ext>
            </a:extLst>
          </p:cNvPr>
          <p:cNvGrpSpPr/>
          <p:nvPr/>
        </p:nvGrpSpPr>
        <p:grpSpPr>
          <a:xfrm>
            <a:off x="2518991" y="4870577"/>
            <a:ext cx="321372" cy="564241"/>
            <a:chOff x="1759943" y="775630"/>
            <a:chExt cx="495894" cy="825246"/>
          </a:xfrm>
        </p:grpSpPr>
        <p:sp>
          <p:nvSpPr>
            <p:cNvPr id="431" name="Cube 430">
              <a:extLst>
                <a:ext uri="{FF2B5EF4-FFF2-40B4-BE49-F238E27FC236}">
                  <a16:creationId xmlns:a16="http://schemas.microsoft.com/office/drawing/2014/main" id="{78C2CE85-80F7-4A2D-9797-6023EF789B2D}"/>
                </a:ext>
              </a:extLst>
            </p:cNvPr>
            <p:cNvSpPr/>
            <p:nvPr/>
          </p:nvSpPr>
          <p:spPr bwMode="auto">
            <a:xfrm>
              <a:off x="1759943" y="775630"/>
              <a:ext cx="343494" cy="825246"/>
            </a:xfrm>
            <a:prstGeom prst="cube">
              <a:avLst>
                <a:gd name="adj" fmla="val 54371"/>
              </a:avLst>
            </a:prstGeom>
            <a:solidFill>
              <a:schemeClr val="accent4">
                <a:lumMod val="50000"/>
              </a:schemeClr>
            </a:solid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a:ln>
                  <a:noFill/>
                </a:ln>
                <a:solidFill>
                  <a:schemeClr val="tx1"/>
                </a:solidFill>
                <a:effectLst/>
                <a:latin typeface="Verdana" pitchFamily="34" charset="0"/>
              </a:endParaRPr>
            </a:p>
          </p:txBody>
        </p:sp>
        <p:sp>
          <p:nvSpPr>
            <p:cNvPr id="432" name="Cube 431">
              <a:extLst>
                <a:ext uri="{FF2B5EF4-FFF2-40B4-BE49-F238E27FC236}">
                  <a16:creationId xmlns:a16="http://schemas.microsoft.com/office/drawing/2014/main" id="{7E29C134-2347-476E-BB4D-1D21E6544821}"/>
                </a:ext>
              </a:extLst>
            </p:cNvPr>
            <p:cNvSpPr/>
            <p:nvPr/>
          </p:nvSpPr>
          <p:spPr bwMode="auto">
            <a:xfrm>
              <a:off x="1912343" y="775630"/>
              <a:ext cx="343494" cy="825246"/>
            </a:xfrm>
            <a:prstGeom prst="cube">
              <a:avLst>
                <a:gd name="adj" fmla="val 54371"/>
              </a:avLst>
            </a:prstGeom>
            <a:solidFill>
              <a:schemeClr val="tx2">
                <a:lumMod val="75000"/>
              </a:schemeClr>
            </a:solid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a:ln>
                  <a:noFill/>
                </a:ln>
                <a:solidFill>
                  <a:schemeClr val="tx1"/>
                </a:solidFill>
                <a:effectLst/>
                <a:latin typeface="Verdana" pitchFamily="34" charset="0"/>
              </a:endParaRPr>
            </a:p>
          </p:txBody>
        </p:sp>
      </p:grpSp>
      <p:sp>
        <p:nvSpPr>
          <p:cNvPr id="433" name="Arrow: Right 432">
            <a:extLst>
              <a:ext uri="{FF2B5EF4-FFF2-40B4-BE49-F238E27FC236}">
                <a16:creationId xmlns:a16="http://schemas.microsoft.com/office/drawing/2014/main" id="{1362FB8D-B557-467B-ACD3-CC0F7CDD9DE2}"/>
              </a:ext>
            </a:extLst>
          </p:cNvPr>
          <p:cNvSpPr/>
          <p:nvPr/>
        </p:nvSpPr>
        <p:spPr bwMode="auto">
          <a:xfrm>
            <a:off x="3087611" y="3661532"/>
            <a:ext cx="248999" cy="159618"/>
          </a:xfrm>
          <a:prstGeom prst="rightArrow">
            <a:avLst/>
          </a:prstGeom>
          <a:solidFill>
            <a:schemeClr val="tx1">
              <a:lumMod val="50000"/>
              <a:lumOff val="50000"/>
            </a:schemeClr>
          </a:solidFill>
          <a:ln w="9525" cap="flat" cmpd="sng" algn="ctr">
            <a:noFill/>
            <a:prstDash val="solid"/>
            <a:round/>
            <a:headEnd type="none" w="med" len="med"/>
            <a:tailEnd type="none" w="med" len="med"/>
          </a:ln>
          <a:effectLst>
            <a:outerShdw dist="35921" dir="2700000" algn="ctr" rotWithShape="0">
              <a:srgbClr val="AFAFAF"/>
            </a:outerShdw>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a:ln>
                <a:noFill/>
              </a:ln>
              <a:solidFill>
                <a:schemeClr val="tx1"/>
              </a:solidFill>
              <a:effectLst/>
              <a:latin typeface="Verdana" pitchFamily="34" charset="0"/>
            </a:endParaRPr>
          </a:p>
        </p:txBody>
      </p:sp>
      <p:sp>
        <p:nvSpPr>
          <p:cNvPr id="434" name="Arrow: Right 433">
            <a:extLst>
              <a:ext uri="{FF2B5EF4-FFF2-40B4-BE49-F238E27FC236}">
                <a16:creationId xmlns:a16="http://schemas.microsoft.com/office/drawing/2014/main" id="{C3A6B3D0-CB1E-4333-8E3A-FA27694D32B9}"/>
              </a:ext>
            </a:extLst>
          </p:cNvPr>
          <p:cNvSpPr/>
          <p:nvPr/>
        </p:nvSpPr>
        <p:spPr bwMode="auto">
          <a:xfrm>
            <a:off x="4569354" y="3673977"/>
            <a:ext cx="248999" cy="159618"/>
          </a:xfrm>
          <a:prstGeom prst="rightArrow">
            <a:avLst/>
          </a:prstGeom>
          <a:solidFill>
            <a:schemeClr val="tx1">
              <a:lumMod val="50000"/>
              <a:lumOff val="50000"/>
            </a:schemeClr>
          </a:solidFill>
          <a:ln w="9525" cap="flat" cmpd="sng" algn="ctr">
            <a:noFill/>
            <a:prstDash val="solid"/>
            <a:round/>
            <a:headEnd type="none" w="med" len="med"/>
            <a:tailEnd type="none" w="med" len="med"/>
          </a:ln>
          <a:effectLst>
            <a:outerShdw dist="35921" dir="2700000" algn="ctr" rotWithShape="0">
              <a:srgbClr val="AFAFAF"/>
            </a:outerShdw>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a:ln>
                <a:noFill/>
              </a:ln>
              <a:solidFill>
                <a:schemeClr val="tx1"/>
              </a:solidFill>
              <a:effectLst/>
              <a:latin typeface="Verdana" pitchFamily="34" charset="0"/>
            </a:endParaRPr>
          </a:p>
        </p:txBody>
      </p:sp>
      <p:sp>
        <p:nvSpPr>
          <p:cNvPr id="435" name="TextBox 434">
            <a:extLst>
              <a:ext uri="{FF2B5EF4-FFF2-40B4-BE49-F238E27FC236}">
                <a16:creationId xmlns:a16="http://schemas.microsoft.com/office/drawing/2014/main" id="{C56B7F77-5AC8-4AF8-AA0F-4CB48F4FF387}"/>
              </a:ext>
            </a:extLst>
          </p:cNvPr>
          <p:cNvSpPr txBox="1"/>
          <p:nvPr/>
        </p:nvSpPr>
        <p:spPr>
          <a:xfrm>
            <a:off x="4465637" y="3425465"/>
            <a:ext cx="688216" cy="307777"/>
          </a:xfrm>
          <a:prstGeom prst="rect">
            <a:avLst/>
          </a:prstGeom>
          <a:noFill/>
        </p:spPr>
        <p:txBody>
          <a:bodyPr wrap="square" rtlCol="0">
            <a:spAutoFit/>
          </a:bodyPr>
          <a:lstStyle/>
          <a:p>
            <a:r>
              <a:rPr lang="en-US" sz="1400" dirty="0">
                <a:latin typeface="Segoe UI Light" panose="020B0502040204020203" pitchFamily="34" charset="0"/>
                <a:cs typeface="Segoe UI Light" panose="020B0502040204020203" pitchFamily="34" charset="0"/>
              </a:rPr>
              <a:t>Split</a:t>
            </a:r>
          </a:p>
        </p:txBody>
      </p:sp>
      <p:grpSp>
        <p:nvGrpSpPr>
          <p:cNvPr id="4" name="Group 3">
            <a:extLst>
              <a:ext uri="{FF2B5EF4-FFF2-40B4-BE49-F238E27FC236}">
                <a16:creationId xmlns:a16="http://schemas.microsoft.com/office/drawing/2014/main" id="{4ED72FFA-C437-45D9-9B06-9EB9AC2286E4}"/>
              </a:ext>
            </a:extLst>
          </p:cNvPr>
          <p:cNvGrpSpPr/>
          <p:nvPr/>
        </p:nvGrpSpPr>
        <p:grpSpPr>
          <a:xfrm>
            <a:off x="5713097" y="1738851"/>
            <a:ext cx="368768" cy="522372"/>
            <a:chOff x="5229843" y="2394609"/>
            <a:chExt cx="344671" cy="586142"/>
          </a:xfrm>
        </p:grpSpPr>
        <p:sp>
          <p:nvSpPr>
            <p:cNvPr id="179" name="Cube 178">
              <a:extLst>
                <a:ext uri="{FF2B5EF4-FFF2-40B4-BE49-F238E27FC236}">
                  <a16:creationId xmlns:a16="http://schemas.microsoft.com/office/drawing/2014/main" id="{444E1A51-1A4A-4675-86D5-82AB6F05E622}"/>
                </a:ext>
              </a:extLst>
            </p:cNvPr>
            <p:cNvSpPr/>
            <p:nvPr/>
          </p:nvSpPr>
          <p:spPr bwMode="auto">
            <a:xfrm>
              <a:off x="5229843" y="2394609"/>
              <a:ext cx="233179" cy="586142"/>
            </a:xfrm>
            <a:prstGeom prst="cube">
              <a:avLst>
                <a:gd name="adj" fmla="val 54371"/>
              </a:avLst>
            </a:prstGeom>
            <a:solidFill>
              <a:schemeClr val="accent4">
                <a:lumMod val="40000"/>
                <a:lumOff val="60000"/>
              </a:schemeClr>
            </a:solid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a:ln>
                  <a:noFill/>
                </a:ln>
                <a:solidFill>
                  <a:schemeClr val="tx1"/>
                </a:solidFill>
                <a:effectLst/>
                <a:latin typeface="Verdana" pitchFamily="34" charset="0"/>
              </a:endParaRPr>
            </a:p>
          </p:txBody>
        </p:sp>
        <p:sp>
          <p:nvSpPr>
            <p:cNvPr id="180" name="Cube 179">
              <a:extLst>
                <a:ext uri="{FF2B5EF4-FFF2-40B4-BE49-F238E27FC236}">
                  <a16:creationId xmlns:a16="http://schemas.microsoft.com/office/drawing/2014/main" id="{BD5B342F-1851-4B09-9BAC-2C0E9CA9C346}"/>
                </a:ext>
              </a:extLst>
            </p:cNvPr>
            <p:cNvSpPr/>
            <p:nvPr/>
          </p:nvSpPr>
          <p:spPr bwMode="auto">
            <a:xfrm>
              <a:off x="5341335" y="2394609"/>
              <a:ext cx="233179" cy="586142"/>
            </a:xfrm>
            <a:prstGeom prst="cube">
              <a:avLst>
                <a:gd name="adj" fmla="val 54371"/>
              </a:avLst>
            </a:prstGeom>
            <a:solidFill>
              <a:srgbClr val="92D050"/>
            </a:solid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a:ln>
                  <a:noFill/>
                </a:ln>
                <a:solidFill>
                  <a:schemeClr val="tx1"/>
                </a:solidFill>
                <a:effectLst/>
                <a:latin typeface="Verdana" pitchFamily="34" charset="0"/>
              </a:endParaRPr>
            </a:p>
          </p:txBody>
        </p:sp>
      </p:grpSp>
      <p:grpSp>
        <p:nvGrpSpPr>
          <p:cNvPr id="2" name="Group 1">
            <a:extLst>
              <a:ext uri="{FF2B5EF4-FFF2-40B4-BE49-F238E27FC236}">
                <a16:creationId xmlns:a16="http://schemas.microsoft.com/office/drawing/2014/main" id="{20DB9D64-15E7-4FB0-B8AC-63DBFFD0DE33}"/>
              </a:ext>
            </a:extLst>
          </p:cNvPr>
          <p:cNvGrpSpPr/>
          <p:nvPr/>
        </p:nvGrpSpPr>
        <p:grpSpPr>
          <a:xfrm>
            <a:off x="5713097" y="2708788"/>
            <a:ext cx="367721" cy="523598"/>
            <a:chOff x="5452826" y="2393233"/>
            <a:chExt cx="343693" cy="587518"/>
          </a:xfrm>
        </p:grpSpPr>
        <p:sp>
          <p:nvSpPr>
            <p:cNvPr id="181" name="Cube 180">
              <a:extLst>
                <a:ext uri="{FF2B5EF4-FFF2-40B4-BE49-F238E27FC236}">
                  <a16:creationId xmlns:a16="http://schemas.microsoft.com/office/drawing/2014/main" id="{D3AC994E-79B6-4B3B-A538-51ECFC0651B1}"/>
                </a:ext>
              </a:extLst>
            </p:cNvPr>
            <p:cNvSpPr/>
            <p:nvPr/>
          </p:nvSpPr>
          <p:spPr bwMode="auto">
            <a:xfrm>
              <a:off x="5452826" y="2394609"/>
              <a:ext cx="233179" cy="586142"/>
            </a:xfrm>
            <a:prstGeom prst="cube">
              <a:avLst>
                <a:gd name="adj" fmla="val 54371"/>
              </a:avLst>
            </a:prstGeom>
            <a:solidFill>
              <a:srgbClr val="00B050"/>
            </a:solid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a:ln>
                  <a:noFill/>
                </a:ln>
                <a:solidFill>
                  <a:schemeClr val="tx1"/>
                </a:solidFill>
                <a:effectLst/>
                <a:latin typeface="Verdana" pitchFamily="34" charset="0"/>
              </a:endParaRPr>
            </a:p>
          </p:txBody>
        </p:sp>
        <p:sp>
          <p:nvSpPr>
            <p:cNvPr id="182" name="Cube 181">
              <a:extLst>
                <a:ext uri="{FF2B5EF4-FFF2-40B4-BE49-F238E27FC236}">
                  <a16:creationId xmlns:a16="http://schemas.microsoft.com/office/drawing/2014/main" id="{079045E7-0503-4448-B176-1E68BB6EEBF5}"/>
                </a:ext>
              </a:extLst>
            </p:cNvPr>
            <p:cNvSpPr/>
            <p:nvPr/>
          </p:nvSpPr>
          <p:spPr bwMode="auto">
            <a:xfrm>
              <a:off x="5563340" y="2393233"/>
              <a:ext cx="233179" cy="586142"/>
            </a:xfrm>
            <a:prstGeom prst="cube">
              <a:avLst>
                <a:gd name="adj" fmla="val 54371"/>
              </a:avLst>
            </a:prstGeom>
            <a:solidFill>
              <a:schemeClr val="accent4">
                <a:lumMod val="50000"/>
              </a:schemeClr>
            </a:solid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a:ln>
                  <a:noFill/>
                </a:ln>
                <a:solidFill>
                  <a:schemeClr val="tx1"/>
                </a:solidFill>
                <a:effectLst/>
                <a:latin typeface="Verdana" pitchFamily="34" charset="0"/>
              </a:endParaRPr>
            </a:p>
          </p:txBody>
        </p:sp>
      </p:grpSp>
      <p:grpSp>
        <p:nvGrpSpPr>
          <p:cNvPr id="6" name="Group 5">
            <a:extLst>
              <a:ext uri="{FF2B5EF4-FFF2-40B4-BE49-F238E27FC236}">
                <a16:creationId xmlns:a16="http://schemas.microsoft.com/office/drawing/2014/main" id="{FF95E4EF-C151-4049-96BD-23D08F899DF0}"/>
              </a:ext>
            </a:extLst>
          </p:cNvPr>
          <p:cNvGrpSpPr/>
          <p:nvPr/>
        </p:nvGrpSpPr>
        <p:grpSpPr>
          <a:xfrm>
            <a:off x="3490045" y="3409447"/>
            <a:ext cx="1018722" cy="593314"/>
            <a:chOff x="6365565" y="3419028"/>
            <a:chExt cx="1018722" cy="593314"/>
          </a:xfrm>
        </p:grpSpPr>
        <p:grpSp>
          <p:nvGrpSpPr>
            <p:cNvPr id="200" name="Group 199">
              <a:extLst>
                <a:ext uri="{FF2B5EF4-FFF2-40B4-BE49-F238E27FC236}">
                  <a16:creationId xmlns:a16="http://schemas.microsoft.com/office/drawing/2014/main" id="{79F0D550-022F-4454-B998-BC8064A362A6}"/>
                </a:ext>
              </a:extLst>
            </p:cNvPr>
            <p:cNvGrpSpPr/>
            <p:nvPr/>
          </p:nvGrpSpPr>
          <p:grpSpPr>
            <a:xfrm>
              <a:off x="6365565" y="3419028"/>
              <a:ext cx="566676" cy="587518"/>
              <a:chOff x="145023" y="3080649"/>
              <a:chExt cx="1036441" cy="916547"/>
            </a:xfrm>
          </p:grpSpPr>
          <p:sp>
            <p:nvSpPr>
              <p:cNvPr id="201" name="Cube 200">
                <a:extLst>
                  <a:ext uri="{FF2B5EF4-FFF2-40B4-BE49-F238E27FC236}">
                    <a16:creationId xmlns:a16="http://schemas.microsoft.com/office/drawing/2014/main" id="{651128EA-14A2-4E28-A97F-80AFECDB7FE9}"/>
                  </a:ext>
                </a:extLst>
              </p:cNvPr>
              <p:cNvSpPr/>
              <p:nvPr/>
            </p:nvSpPr>
            <p:spPr bwMode="auto">
              <a:xfrm>
                <a:off x="145023" y="3082796"/>
                <a:ext cx="426480" cy="914400"/>
              </a:xfrm>
              <a:prstGeom prst="cube">
                <a:avLst>
                  <a:gd name="adj" fmla="val 54371"/>
                </a:avLst>
              </a:prstGeom>
              <a:solidFill>
                <a:schemeClr val="accent4">
                  <a:lumMod val="40000"/>
                  <a:lumOff val="60000"/>
                </a:schemeClr>
              </a:solid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a:ln>
                    <a:noFill/>
                  </a:ln>
                  <a:solidFill>
                    <a:schemeClr val="tx1"/>
                  </a:solidFill>
                  <a:effectLst/>
                  <a:latin typeface="Verdana" pitchFamily="34" charset="0"/>
                </a:endParaRPr>
              </a:p>
            </p:txBody>
          </p:sp>
          <p:sp>
            <p:nvSpPr>
              <p:cNvPr id="202" name="Cube 201">
                <a:extLst>
                  <a:ext uri="{FF2B5EF4-FFF2-40B4-BE49-F238E27FC236}">
                    <a16:creationId xmlns:a16="http://schemas.microsoft.com/office/drawing/2014/main" id="{3D166D17-3624-4F3F-8D9B-17BFF9FFA9C1}"/>
                  </a:ext>
                </a:extLst>
              </p:cNvPr>
              <p:cNvSpPr/>
              <p:nvPr/>
            </p:nvSpPr>
            <p:spPr bwMode="auto">
              <a:xfrm>
                <a:off x="348940" y="3082796"/>
                <a:ext cx="426480" cy="914400"/>
              </a:xfrm>
              <a:prstGeom prst="cube">
                <a:avLst>
                  <a:gd name="adj" fmla="val 54371"/>
                </a:avLst>
              </a:prstGeom>
              <a:solidFill>
                <a:srgbClr val="92D050"/>
              </a:solid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a:ln>
                    <a:noFill/>
                  </a:ln>
                  <a:solidFill>
                    <a:schemeClr val="tx1"/>
                  </a:solidFill>
                  <a:effectLst/>
                  <a:latin typeface="Verdana" pitchFamily="34" charset="0"/>
                </a:endParaRPr>
              </a:p>
            </p:txBody>
          </p:sp>
          <p:sp>
            <p:nvSpPr>
              <p:cNvPr id="203" name="Cube 202">
                <a:extLst>
                  <a:ext uri="{FF2B5EF4-FFF2-40B4-BE49-F238E27FC236}">
                    <a16:creationId xmlns:a16="http://schemas.microsoft.com/office/drawing/2014/main" id="{1451D0A0-4927-4B3B-B5F8-2AAC7C689CA8}"/>
                  </a:ext>
                </a:extLst>
              </p:cNvPr>
              <p:cNvSpPr/>
              <p:nvPr/>
            </p:nvSpPr>
            <p:spPr bwMode="auto">
              <a:xfrm>
                <a:off x="552855" y="3082796"/>
                <a:ext cx="426480" cy="914400"/>
              </a:xfrm>
              <a:prstGeom prst="cube">
                <a:avLst>
                  <a:gd name="adj" fmla="val 54371"/>
                </a:avLst>
              </a:prstGeom>
              <a:solidFill>
                <a:srgbClr val="00B050"/>
              </a:solid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a:ln>
                    <a:noFill/>
                  </a:ln>
                  <a:solidFill>
                    <a:schemeClr val="tx1"/>
                  </a:solidFill>
                  <a:effectLst/>
                  <a:latin typeface="Verdana" pitchFamily="34" charset="0"/>
                </a:endParaRPr>
              </a:p>
            </p:txBody>
          </p:sp>
          <p:sp>
            <p:nvSpPr>
              <p:cNvPr id="204" name="Cube 203">
                <a:extLst>
                  <a:ext uri="{FF2B5EF4-FFF2-40B4-BE49-F238E27FC236}">
                    <a16:creationId xmlns:a16="http://schemas.microsoft.com/office/drawing/2014/main" id="{8C1D4059-D426-4B0B-89B0-02B4AE4B19A7}"/>
                  </a:ext>
                </a:extLst>
              </p:cNvPr>
              <p:cNvSpPr/>
              <p:nvPr/>
            </p:nvSpPr>
            <p:spPr bwMode="auto">
              <a:xfrm>
                <a:off x="754984" y="3080649"/>
                <a:ext cx="426480" cy="914401"/>
              </a:xfrm>
              <a:prstGeom prst="cube">
                <a:avLst>
                  <a:gd name="adj" fmla="val 54371"/>
                </a:avLst>
              </a:prstGeom>
              <a:solidFill>
                <a:schemeClr val="accent4">
                  <a:lumMod val="50000"/>
                </a:schemeClr>
              </a:solid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a:ln>
                    <a:noFill/>
                  </a:ln>
                  <a:solidFill>
                    <a:schemeClr val="tx1"/>
                  </a:solidFill>
                  <a:effectLst/>
                  <a:latin typeface="Verdana" pitchFamily="34" charset="0"/>
                </a:endParaRPr>
              </a:p>
            </p:txBody>
          </p:sp>
        </p:grpSp>
        <p:grpSp>
          <p:nvGrpSpPr>
            <p:cNvPr id="205" name="Group 204">
              <a:extLst>
                <a:ext uri="{FF2B5EF4-FFF2-40B4-BE49-F238E27FC236}">
                  <a16:creationId xmlns:a16="http://schemas.microsoft.com/office/drawing/2014/main" id="{53D0E4F9-9256-47A2-A25F-1250E16001EE}"/>
                </a:ext>
              </a:extLst>
            </p:cNvPr>
            <p:cNvGrpSpPr/>
            <p:nvPr/>
          </p:nvGrpSpPr>
          <p:grpSpPr>
            <a:xfrm>
              <a:off x="6817611" y="3424824"/>
              <a:ext cx="566676" cy="587518"/>
              <a:chOff x="145023" y="3080649"/>
              <a:chExt cx="1036441" cy="916547"/>
            </a:xfrm>
          </p:grpSpPr>
          <p:sp>
            <p:nvSpPr>
              <p:cNvPr id="206" name="Cube 205">
                <a:extLst>
                  <a:ext uri="{FF2B5EF4-FFF2-40B4-BE49-F238E27FC236}">
                    <a16:creationId xmlns:a16="http://schemas.microsoft.com/office/drawing/2014/main" id="{3E7A7014-9929-4566-8F89-FEE5452AF5E7}"/>
                  </a:ext>
                </a:extLst>
              </p:cNvPr>
              <p:cNvSpPr/>
              <p:nvPr/>
            </p:nvSpPr>
            <p:spPr bwMode="auto">
              <a:xfrm>
                <a:off x="145023" y="3082796"/>
                <a:ext cx="426480" cy="914400"/>
              </a:xfrm>
              <a:prstGeom prst="cube">
                <a:avLst>
                  <a:gd name="adj" fmla="val 54371"/>
                </a:avLst>
              </a:prstGeom>
              <a:solidFill>
                <a:schemeClr val="accent2">
                  <a:lumMod val="40000"/>
                  <a:lumOff val="60000"/>
                </a:schemeClr>
              </a:solid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a:ln>
                    <a:noFill/>
                  </a:ln>
                  <a:solidFill>
                    <a:schemeClr val="tx1"/>
                  </a:solidFill>
                  <a:effectLst/>
                  <a:latin typeface="Verdana" pitchFamily="34" charset="0"/>
                </a:endParaRPr>
              </a:p>
            </p:txBody>
          </p:sp>
          <p:sp>
            <p:nvSpPr>
              <p:cNvPr id="207" name="Cube 206">
                <a:extLst>
                  <a:ext uri="{FF2B5EF4-FFF2-40B4-BE49-F238E27FC236}">
                    <a16:creationId xmlns:a16="http://schemas.microsoft.com/office/drawing/2014/main" id="{B5BEA0D6-789F-4955-84EB-0413B6A471FB}"/>
                  </a:ext>
                </a:extLst>
              </p:cNvPr>
              <p:cNvSpPr/>
              <p:nvPr/>
            </p:nvSpPr>
            <p:spPr bwMode="auto">
              <a:xfrm>
                <a:off x="348940" y="3082796"/>
                <a:ext cx="426480" cy="914400"/>
              </a:xfrm>
              <a:prstGeom prst="cube">
                <a:avLst>
                  <a:gd name="adj" fmla="val 54371"/>
                </a:avLst>
              </a:prstGeom>
              <a:solidFill>
                <a:srgbClr val="00B0F0"/>
              </a:solid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a:ln>
                    <a:noFill/>
                  </a:ln>
                  <a:solidFill>
                    <a:schemeClr val="tx1"/>
                  </a:solidFill>
                  <a:effectLst/>
                  <a:latin typeface="Verdana" pitchFamily="34" charset="0"/>
                </a:endParaRPr>
              </a:p>
            </p:txBody>
          </p:sp>
          <p:sp>
            <p:nvSpPr>
              <p:cNvPr id="208" name="Cube 207">
                <a:extLst>
                  <a:ext uri="{FF2B5EF4-FFF2-40B4-BE49-F238E27FC236}">
                    <a16:creationId xmlns:a16="http://schemas.microsoft.com/office/drawing/2014/main" id="{4E758EDA-F4F9-4E4A-9A9C-755F567F160E}"/>
                  </a:ext>
                </a:extLst>
              </p:cNvPr>
              <p:cNvSpPr/>
              <p:nvPr/>
            </p:nvSpPr>
            <p:spPr bwMode="auto">
              <a:xfrm>
                <a:off x="552855" y="3082796"/>
                <a:ext cx="426480" cy="914400"/>
              </a:xfrm>
              <a:prstGeom prst="cube">
                <a:avLst>
                  <a:gd name="adj" fmla="val 54371"/>
                </a:avLst>
              </a:prstGeom>
              <a:solidFill>
                <a:srgbClr val="0070C0"/>
              </a:solid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a:ln>
                    <a:noFill/>
                  </a:ln>
                  <a:solidFill>
                    <a:schemeClr val="tx1"/>
                  </a:solidFill>
                  <a:effectLst/>
                  <a:latin typeface="Verdana" pitchFamily="34" charset="0"/>
                </a:endParaRPr>
              </a:p>
            </p:txBody>
          </p:sp>
          <p:sp>
            <p:nvSpPr>
              <p:cNvPr id="209" name="Cube 208">
                <a:extLst>
                  <a:ext uri="{FF2B5EF4-FFF2-40B4-BE49-F238E27FC236}">
                    <a16:creationId xmlns:a16="http://schemas.microsoft.com/office/drawing/2014/main" id="{18DA87F5-594C-4066-A738-31A91689EAF1}"/>
                  </a:ext>
                </a:extLst>
              </p:cNvPr>
              <p:cNvSpPr/>
              <p:nvPr/>
            </p:nvSpPr>
            <p:spPr bwMode="auto">
              <a:xfrm>
                <a:off x="754984" y="3080649"/>
                <a:ext cx="426480" cy="914401"/>
              </a:xfrm>
              <a:prstGeom prst="cube">
                <a:avLst>
                  <a:gd name="adj" fmla="val 54371"/>
                </a:avLst>
              </a:prstGeom>
              <a:solidFill>
                <a:schemeClr val="accent1">
                  <a:lumMod val="75000"/>
                </a:schemeClr>
              </a:solid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a:ln>
                    <a:noFill/>
                  </a:ln>
                  <a:solidFill>
                    <a:schemeClr val="tx1"/>
                  </a:solidFill>
                  <a:effectLst/>
                  <a:latin typeface="Verdana" pitchFamily="34" charset="0"/>
                </a:endParaRPr>
              </a:p>
            </p:txBody>
          </p:sp>
        </p:grpSp>
      </p:grpSp>
      <p:grpSp>
        <p:nvGrpSpPr>
          <p:cNvPr id="210" name="Group 209">
            <a:extLst>
              <a:ext uri="{FF2B5EF4-FFF2-40B4-BE49-F238E27FC236}">
                <a16:creationId xmlns:a16="http://schemas.microsoft.com/office/drawing/2014/main" id="{87727C18-B849-4E3E-AFF6-E249AC7E5D94}"/>
              </a:ext>
            </a:extLst>
          </p:cNvPr>
          <p:cNvGrpSpPr/>
          <p:nvPr/>
        </p:nvGrpSpPr>
        <p:grpSpPr>
          <a:xfrm>
            <a:off x="122237" y="3405243"/>
            <a:ext cx="1018722" cy="593314"/>
            <a:chOff x="6365565" y="3419028"/>
            <a:chExt cx="1018722" cy="593314"/>
          </a:xfrm>
        </p:grpSpPr>
        <p:grpSp>
          <p:nvGrpSpPr>
            <p:cNvPr id="211" name="Group 210">
              <a:extLst>
                <a:ext uri="{FF2B5EF4-FFF2-40B4-BE49-F238E27FC236}">
                  <a16:creationId xmlns:a16="http://schemas.microsoft.com/office/drawing/2014/main" id="{2B414202-8779-4F80-85B1-F5FB4D4C2807}"/>
                </a:ext>
              </a:extLst>
            </p:cNvPr>
            <p:cNvGrpSpPr/>
            <p:nvPr/>
          </p:nvGrpSpPr>
          <p:grpSpPr>
            <a:xfrm>
              <a:off x="6365565" y="3419028"/>
              <a:ext cx="566676" cy="587518"/>
              <a:chOff x="145023" y="3080649"/>
              <a:chExt cx="1036441" cy="916547"/>
            </a:xfrm>
          </p:grpSpPr>
          <p:sp>
            <p:nvSpPr>
              <p:cNvPr id="217" name="Cube 216">
                <a:extLst>
                  <a:ext uri="{FF2B5EF4-FFF2-40B4-BE49-F238E27FC236}">
                    <a16:creationId xmlns:a16="http://schemas.microsoft.com/office/drawing/2014/main" id="{536845F4-C292-4A68-A0A4-5ADBFD6CDDEE}"/>
                  </a:ext>
                </a:extLst>
              </p:cNvPr>
              <p:cNvSpPr/>
              <p:nvPr/>
            </p:nvSpPr>
            <p:spPr bwMode="auto">
              <a:xfrm>
                <a:off x="145023" y="3082796"/>
                <a:ext cx="426480" cy="914400"/>
              </a:xfrm>
              <a:prstGeom prst="cube">
                <a:avLst>
                  <a:gd name="adj" fmla="val 54371"/>
                </a:avLst>
              </a:prstGeom>
              <a:solidFill>
                <a:schemeClr val="accent4">
                  <a:lumMod val="40000"/>
                  <a:lumOff val="60000"/>
                </a:schemeClr>
              </a:solid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dirty="0">
                  <a:ln>
                    <a:noFill/>
                  </a:ln>
                  <a:solidFill>
                    <a:schemeClr val="tx1"/>
                  </a:solidFill>
                  <a:effectLst/>
                  <a:latin typeface="Verdana" pitchFamily="34" charset="0"/>
                </a:endParaRPr>
              </a:p>
            </p:txBody>
          </p:sp>
          <p:sp>
            <p:nvSpPr>
              <p:cNvPr id="218" name="Cube 217">
                <a:extLst>
                  <a:ext uri="{FF2B5EF4-FFF2-40B4-BE49-F238E27FC236}">
                    <a16:creationId xmlns:a16="http://schemas.microsoft.com/office/drawing/2014/main" id="{A1F31052-C1BA-428E-81B6-6BCC0051F4B8}"/>
                  </a:ext>
                </a:extLst>
              </p:cNvPr>
              <p:cNvSpPr/>
              <p:nvPr/>
            </p:nvSpPr>
            <p:spPr bwMode="auto">
              <a:xfrm>
                <a:off x="348940" y="3082796"/>
                <a:ext cx="426480" cy="914400"/>
              </a:xfrm>
              <a:prstGeom prst="cube">
                <a:avLst>
                  <a:gd name="adj" fmla="val 54371"/>
                </a:avLst>
              </a:prstGeom>
              <a:solidFill>
                <a:srgbClr val="92D050"/>
              </a:solid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sp>
            <p:nvSpPr>
              <p:cNvPr id="219" name="Cube 218">
                <a:extLst>
                  <a:ext uri="{FF2B5EF4-FFF2-40B4-BE49-F238E27FC236}">
                    <a16:creationId xmlns:a16="http://schemas.microsoft.com/office/drawing/2014/main" id="{B6AFA029-728E-4249-8DF1-39714A438C3E}"/>
                  </a:ext>
                </a:extLst>
              </p:cNvPr>
              <p:cNvSpPr/>
              <p:nvPr/>
            </p:nvSpPr>
            <p:spPr bwMode="auto">
              <a:xfrm>
                <a:off x="552855" y="3082796"/>
                <a:ext cx="426480" cy="914400"/>
              </a:xfrm>
              <a:prstGeom prst="cube">
                <a:avLst>
                  <a:gd name="adj" fmla="val 54371"/>
                </a:avLst>
              </a:prstGeom>
              <a:solidFill>
                <a:srgbClr val="00B050"/>
              </a:solid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sp>
            <p:nvSpPr>
              <p:cNvPr id="220" name="Cube 219">
                <a:extLst>
                  <a:ext uri="{FF2B5EF4-FFF2-40B4-BE49-F238E27FC236}">
                    <a16:creationId xmlns:a16="http://schemas.microsoft.com/office/drawing/2014/main" id="{03A940AE-91C5-4DEB-B10F-3A32D8E76CD1}"/>
                  </a:ext>
                </a:extLst>
              </p:cNvPr>
              <p:cNvSpPr/>
              <p:nvPr/>
            </p:nvSpPr>
            <p:spPr bwMode="auto">
              <a:xfrm>
                <a:off x="754984" y="3080649"/>
                <a:ext cx="426480" cy="914401"/>
              </a:xfrm>
              <a:prstGeom prst="cube">
                <a:avLst>
                  <a:gd name="adj" fmla="val 54371"/>
                </a:avLst>
              </a:prstGeom>
              <a:solidFill>
                <a:schemeClr val="accent4">
                  <a:lumMod val="50000"/>
                </a:schemeClr>
              </a:solid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dirty="0">
                  <a:ln>
                    <a:noFill/>
                  </a:ln>
                  <a:solidFill>
                    <a:schemeClr val="tx1"/>
                  </a:solidFill>
                  <a:effectLst/>
                  <a:latin typeface="Verdana" pitchFamily="34" charset="0"/>
                </a:endParaRPr>
              </a:p>
            </p:txBody>
          </p:sp>
        </p:grpSp>
        <p:grpSp>
          <p:nvGrpSpPr>
            <p:cNvPr id="212" name="Group 211">
              <a:extLst>
                <a:ext uri="{FF2B5EF4-FFF2-40B4-BE49-F238E27FC236}">
                  <a16:creationId xmlns:a16="http://schemas.microsoft.com/office/drawing/2014/main" id="{FE57CB19-CF7B-45AE-BA5B-05E7BEB7ACE6}"/>
                </a:ext>
              </a:extLst>
            </p:cNvPr>
            <p:cNvGrpSpPr/>
            <p:nvPr/>
          </p:nvGrpSpPr>
          <p:grpSpPr>
            <a:xfrm>
              <a:off x="6817611" y="3424824"/>
              <a:ext cx="566676" cy="587518"/>
              <a:chOff x="145023" y="3080649"/>
              <a:chExt cx="1036441" cy="916547"/>
            </a:xfrm>
          </p:grpSpPr>
          <p:sp>
            <p:nvSpPr>
              <p:cNvPr id="213" name="Cube 212">
                <a:extLst>
                  <a:ext uri="{FF2B5EF4-FFF2-40B4-BE49-F238E27FC236}">
                    <a16:creationId xmlns:a16="http://schemas.microsoft.com/office/drawing/2014/main" id="{7558A463-28C2-41C4-A4B7-0746BAA4BB43}"/>
                  </a:ext>
                </a:extLst>
              </p:cNvPr>
              <p:cNvSpPr/>
              <p:nvPr/>
            </p:nvSpPr>
            <p:spPr bwMode="auto">
              <a:xfrm>
                <a:off x="145023" y="3082796"/>
                <a:ext cx="426480" cy="914400"/>
              </a:xfrm>
              <a:prstGeom prst="cube">
                <a:avLst>
                  <a:gd name="adj" fmla="val 54371"/>
                </a:avLst>
              </a:prstGeom>
              <a:solidFill>
                <a:schemeClr val="accent2">
                  <a:lumMod val="40000"/>
                  <a:lumOff val="60000"/>
                </a:schemeClr>
              </a:solid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dirty="0">
                  <a:ln>
                    <a:noFill/>
                  </a:ln>
                  <a:solidFill>
                    <a:schemeClr val="tx1"/>
                  </a:solidFill>
                  <a:effectLst/>
                  <a:latin typeface="Verdana" pitchFamily="34" charset="0"/>
                </a:endParaRPr>
              </a:p>
            </p:txBody>
          </p:sp>
          <p:sp>
            <p:nvSpPr>
              <p:cNvPr id="214" name="Cube 213">
                <a:extLst>
                  <a:ext uri="{FF2B5EF4-FFF2-40B4-BE49-F238E27FC236}">
                    <a16:creationId xmlns:a16="http://schemas.microsoft.com/office/drawing/2014/main" id="{4C27A0CF-8092-445C-9D35-CBF50E58EB31}"/>
                  </a:ext>
                </a:extLst>
              </p:cNvPr>
              <p:cNvSpPr/>
              <p:nvPr/>
            </p:nvSpPr>
            <p:spPr bwMode="auto">
              <a:xfrm>
                <a:off x="348940" y="3082796"/>
                <a:ext cx="426480" cy="914400"/>
              </a:xfrm>
              <a:prstGeom prst="cube">
                <a:avLst>
                  <a:gd name="adj" fmla="val 54371"/>
                </a:avLst>
              </a:prstGeom>
              <a:solidFill>
                <a:srgbClr val="00B0F0"/>
              </a:solid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sp>
            <p:nvSpPr>
              <p:cNvPr id="215" name="Cube 214">
                <a:extLst>
                  <a:ext uri="{FF2B5EF4-FFF2-40B4-BE49-F238E27FC236}">
                    <a16:creationId xmlns:a16="http://schemas.microsoft.com/office/drawing/2014/main" id="{0AD8D788-D283-40E3-9CA1-DA251598F608}"/>
                  </a:ext>
                </a:extLst>
              </p:cNvPr>
              <p:cNvSpPr/>
              <p:nvPr/>
            </p:nvSpPr>
            <p:spPr bwMode="auto">
              <a:xfrm>
                <a:off x="552855" y="3082796"/>
                <a:ext cx="426480" cy="914400"/>
              </a:xfrm>
              <a:prstGeom prst="cube">
                <a:avLst>
                  <a:gd name="adj" fmla="val 54371"/>
                </a:avLst>
              </a:prstGeom>
              <a:solidFill>
                <a:srgbClr val="0070C0"/>
              </a:solid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dirty="0">
                  <a:ln>
                    <a:noFill/>
                  </a:ln>
                  <a:solidFill>
                    <a:schemeClr val="tx1"/>
                  </a:solidFill>
                  <a:effectLst/>
                  <a:latin typeface="Verdana" pitchFamily="34" charset="0"/>
                </a:endParaRPr>
              </a:p>
            </p:txBody>
          </p:sp>
          <p:sp>
            <p:nvSpPr>
              <p:cNvPr id="216" name="Cube 215">
                <a:extLst>
                  <a:ext uri="{FF2B5EF4-FFF2-40B4-BE49-F238E27FC236}">
                    <a16:creationId xmlns:a16="http://schemas.microsoft.com/office/drawing/2014/main" id="{21741FAA-EE95-4396-A46B-35D85E5F5519}"/>
                  </a:ext>
                </a:extLst>
              </p:cNvPr>
              <p:cNvSpPr/>
              <p:nvPr/>
            </p:nvSpPr>
            <p:spPr bwMode="auto">
              <a:xfrm>
                <a:off x="754984" y="3080649"/>
                <a:ext cx="426480" cy="914401"/>
              </a:xfrm>
              <a:prstGeom prst="cube">
                <a:avLst>
                  <a:gd name="adj" fmla="val 54371"/>
                </a:avLst>
              </a:prstGeom>
              <a:solidFill>
                <a:schemeClr val="accent1">
                  <a:lumMod val="75000"/>
                </a:schemeClr>
              </a:solid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dirty="0">
                  <a:ln>
                    <a:noFill/>
                  </a:ln>
                  <a:solidFill>
                    <a:schemeClr val="tx1"/>
                  </a:solidFill>
                  <a:effectLst/>
                  <a:latin typeface="Verdana" pitchFamily="34" charset="0"/>
                </a:endParaRPr>
              </a:p>
            </p:txBody>
          </p:sp>
        </p:grpSp>
      </p:grpSp>
      <p:sp>
        <p:nvSpPr>
          <p:cNvPr id="221" name="TextBox 220">
            <a:extLst>
              <a:ext uri="{FF2B5EF4-FFF2-40B4-BE49-F238E27FC236}">
                <a16:creationId xmlns:a16="http://schemas.microsoft.com/office/drawing/2014/main" id="{4CDAFE96-3329-4928-9B1C-3DC0B8600C70}"/>
              </a:ext>
            </a:extLst>
          </p:cNvPr>
          <p:cNvSpPr txBox="1"/>
          <p:nvPr/>
        </p:nvSpPr>
        <p:spPr>
          <a:xfrm>
            <a:off x="6063445" y="2744689"/>
            <a:ext cx="736331" cy="307777"/>
          </a:xfrm>
          <a:prstGeom prst="rect">
            <a:avLst/>
          </a:prstGeom>
          <a:noFill/>
        </p:spPr>
        <p:txBody>
          <a:bodyPr wrap="square" rtlCol="0">
            <a:spAutoFit/>
          </a:bodyPr>
          <a:lstStyle/>
          <a:p>
            <a:r>
              <a:rPr lang="en-US" sz="1400" dirty="0">
                <a:latin typeface="Segoe UI Light" panose="020B0502040204020203" pitchFamily="34" charset="0"/>
                <a:cs typeface="Segoe UI Light" panose="020B0502040204020203" pitchFamily="34" charset="0"/>
              </a:rPr>
              <a:t>Conv.</a:t>
            </a:r>
          </a:p>
        </p:txBody>
      </p:sp>
      <p:sp>
        <p:nvSpPr>
          <p:cNvPr id="223" name="Arrow: Right 222">
            <a:extLst>
              <a:ext uri="{FF2B5EF4-FFF2-40B4-BE49-F238E27FC236}">
                <a16:creationId xmlns:a16="http://schemas.microsoft.com/office/drawing/2014/main" id="{27E43D41-8AF2-4851-940D-AB75AF7CD51A}"/>
              </a:ext>
            </a:extLst>
          </p:cNvPr>
          <p:cNvSpPr/>
          <p:nvPr/>
        </p:nvSpPr>
        <p:spPr bwMode="auto">
          <a:xfrm>
            <a:off x="6190138" y="2983324"/>
            <a:ext cx="266407" cy="142252"/>
          </a:xfrm>
          <a:prstGeom prst="rightArrow">
            <a:avLst/>
          </a:prstGeom>
          <a:solidFill>
            <a:schemeClr val="tx1">
              <a:lumMod val="50000"/>
              <a:lumOff val="50000"/>
            </a:schemeClr>
          </a:solidFill>
          <a:ln w="9525" cap="flat" cmpd="sng" algn="ctr">
            <a:noFill/>
            <a:prstDash val="solid"/>
            <a:round/>
            <a:headEnd type="none" w="med" len="med"/>
            <a:tailEnd type="none" w="med" len="med"/>
          </a:ln>
          <a:effectLst>
            <a:outerShdw dist="35921" dir="2700000" algn="ctr" rotWithShape="0">
              <a:srgbClr val="AFAFAF"/>
            </a:outerShdw>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a:ln>
                <a:noFill/>
              </a:ln>
              <a:solidFill>
                <a:schemeClr val="tx1"/>
              </a:solidFill>
              <a:effectLst/>
              <a:latin typeface="Verdana" pitchFamily="34" charset="0"/>
            </a:endParaRPr>
          </a:p>
        </p:txBody>
      </p:sp>
      <p:sp>
        <p:nvSpPr>
          <p:cNvPr id="236" name="Arrow: Right 235">
            <a:extLst>
              <a:ext uri="{FF2B5EF4-FFF2-40B4-BE49-F238E27FC236}">
                <a16:creationId xmlns:a16="http://schemas.microsoft.com/office/drawing/2014/main" id="{338FBBEB-0F0D-48F5-AAA4-51B20CA4CA6F}"/>
              </a:ext>
            </a:extLst>
          </p:cNvPr>
          <p:cNvSpPr/>
          <p:nvPr/>
        </p:nvSpPr>
        <p:spPr bwMode="auto">
          <a:xfrm>
            <a:off x="10840402" y="3697205"/>
            <a:ext cx="248999" cy="159618"/>
          </a:xfrm>
          <a:prstGeom prst="rightArrow">
            <a:avLst/>
          </a:prstGeom>
          <a:solidFill>
            <a:schemeClr val="tx1">
              <a:lumMod val="50000"/>
              <a:lumOff val="50000"/>
            </a:schemeClr>
          </a:solidFill>
          <a:ln w="9525" cap="flat" cmpd="sng" algn="ctr">
            <a:noFill/>
            <a:prstDash val="solid"/>
            <a:round/>
            <a:headEnd type="none" w="med" len="med"/>
            <a:tailEnd type="none" w="med" len="med"/>
          </a:ln>
          <a:effectLst>
            <a:outerShdw dist="35921" dir="2700000" algn="ctr" rotWithShape="0">
              <a:srgbClr val="AFAFAF"/>
            </a:outerShdw>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a:ln>
                <a:noFill/>
              </a:ln>
              <a:solidFill>
                <a:schemeClr val="tx1"/>
              </a:solidFill>
              <a:effectLst/>
              <a:latin typeface="Verdana" pitchFamily="34" charset="0"/>
            </a:endParaRPr>
          </a:p>
        </p:txBody>
      </p:sp>
      <p:grpSp>
        <p:nvGrpSpPr>
          <p:cNvPr id="237" name="Group 236">
            <a:extLst>
              <a:ext uri="{FF2B5EF4-FFF2-40B4-BE49-F238E27FC236}">
                <a16:creationId xmlns:a16="http://schemas.microsoft.com/office/drawing/2014/main" id="{184F0608-0D07-48E5-A7C4-3F9C7805688B}"/>
              </a:ext>
            </a:extLst>
          </p:cNvPr>
          <p:cNvGrpSpPr/>
          <p:nvPr/>
        </p:nvGrpSpPr>
        <p:grpSpPr>
          <a:xfrm>
            <a:off x="11219315" y="3400755"/>
            <a:ext cx="1018722" cy="593314"/>
            <a:chOff x="6365565" y="3419028"/>
            <a:chExt cx="1018722" cy="593314"/>
          </a:xfrm>
        </p:grpSpPr>
        <p:grpSp>
          <p:nvGrpSpPr>
            <p:cNvPr id="238" name="Group 237">
              <a:extLst>
                <a:ext uri="{FF2B5EF4-FFF2-40B4-BE49-F238E27FC236}">
                  <a16:creationId xmlns:a16="http://schemas.microsoft.com/office/drawing/2014/main" id="{9C5034F5-F4BA-493C-8894-92B006757511}"/>
                </a:ext>
              </a:extLst>
            </p:cNvPr>
            <p:cNvGrpSpPr/>
            <p:nvPr/>
          </p:nvGrpSpPr>
          <p:grpSpPr>
            <a:xfrm>
              <a:off x="6365565" y="3419028"/>
              <a:ext cx="566676" cy="587518"/>
              <a:chOff x="145023" y="3080649"/>
              <a:chExt cx="1036441" cy="916547"/>
            </a:xfrm>
          </p:grpSpPr>
          <p:sp>
            <p:nvSpPr>
              <p:cNvPr id="244" name="Cube 243">
                <a:extLst>
                  <a:ext uri="{FF2B5EF4-FFF2-40B4-BE49-F238E27FC236}">
                    <a16:creationId xmlns:a16="http://schemas.microsoft.com/office/drawing/2014/main" id="{182ABEEC-AE0D-42A6-AA43-E04F8F4F680E}"/>
                  </a:ext>
                </a:extLst>
              </p:cNvPr>
              <p:cNvSpPr/>
              <p:nvPr/>
            </p:nvSpPr>
            <p:spPr bwMode="auto">
              <a:xfrm>
                <a:off x="145023" y="3082796"/>
                <a:ext cx="426480" cy="914400"/>
              </a:xfrm>
              <a:prstGeom prst="cube">
                <a:avLst>
                  <a:gd name="adj" fmla="val 54371"/>
                </a:avLst>
              </a:prstGeom>
              <a:solidFill>
                <a:schemeClr val="accent4">
                  <a:lumMod val="40000"/>
                  <a:lumOff val="60000"/>
                </a:schemeClr>
              </a:solid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a:ln>
                    <a:noFill/>
                  </a:ln>
                  <a:solidFill>
                    <a:schemeClr val="tx1"/>
                  </a:solidFill>
                  <a:effectLst/>
                  <a:latin typeface="Verdana" pitchFamily="34" charset="0"/>
                </a:endParaRPr>
              </a:p>
            </p:txBody>
          </p:sp>
          <p:sp>
            <p:nvSpPr>
              <p:cNvPr id="245" name="Cube 244">
                <a:extLst>
                  <a:ext uri="{FF2B5EF4-FFF2-40B4-BE49-F238E27FC236}">
                    <a16:creationId xmlns:a16="http://schemas.microsoft.com/office/drawing/2014/main" id="{90A14007-D67B-4DB7-95A4-CDD7CDF530BD}"/>
                  </a:ext>
                </a:extLst>
              </p:cNvPr>
              <p:cNvSpPr/>
              <p:nvPr/>
            </p:nvSpPr>
            <p:spPr bwMode="auto">
              <a:xfrm>
                <a:off x="348940" y="3082796"/>
                <a:ext cx="426480" cy="914400"/>
              </a:xfrm>
              <a:prstGeom prst="cube">
                <a:avLst>
                  <a:gd name="adj" fmla="val 54371"/>
                </a:avLst>
              </a:prstGeom>
              <a:solidFill>
                <a:srgbClr val="92D050"/>
              </a:solid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a:ln>
                    <a:noFill/>
                  </a:ln>
                  <a:solidFill>
                    <a:schemeClr val="tx1"/>
                  </a:solidFill>
                  <a:effectLst/>
                  <a:latin typeface="Verdana" pitchFamily="34" charset="0"/>
                </a:endParaRPr>
              </a:p>
            </p:txBody>
          </p:sp>
          <p:sp>
            <p:nvSpPr>
              <p:cNvPr id="246" name="Cube 245">
                <a:extLst>
                  <a:ext uri="{FF2B5EF4-FFF2-40B4-BE49-F238E27FC236}">
                    <a16:creationId xmlns:a16="http://schemas.microsoft.com/office/drawing/2014/main" id="{E0431C9B-CAA3-468B-9C3B-33A1ECDEE1A9}"/>
                  </a:ext>
                </a:extLst>
              </p:cNvPr>
              <p:cNvSpPr/>
              <p:nvPr/>
            </p:nvSpPr>
            <p:spPr bwMode="auto">
              <a:xfrm>
                <a:off x="552855" y="3082796"/>
                <a:ext cx="426480" cy="914400"/>
              </a:xfrm>
              <a:prstGeom prst="cube">
                <a:avLst>
                  <a:gd name="adj" fmla="val 54371"/>
                </a:avLst>
              </a:prstGeom>
              <a:solidFill>
                <a:srgbClr val="00B050"/>
              </a:solid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a:ln>
                    <a:noFill/>
                  </a:ln>
                  <a:solidFill>
                    <a:schemeClr val="tx1"/>
                  </a:solidFill>
                  <a:effectLst/>
                  <a:latin typeface="Verdana" pitchFamily="34" charset="0"/>
                </a:endParaRPr>
              </a:p>
            </p:txBody>
          </p:sp>
          <p:sp>
            <p:nvSpPr>
              <p:cNvPr id="247" name="Cube 246">
                <a:extLst>
                  <a:ext uri="{FF2B5EF4-FFF2-40B4-BE49-F238E27FC236}">
                    <a16:creationId xmlns:a16="http://schemas.microsoft.com/office/drawing/2014/main" id="{36283B7F-23E2-42B2-B370-3155E5655D6D}"/>
                  </a:ext>
                </a:extLst>
              </p:cNvPr>
              <p:cNvSpPr/>
              <p:nvPr/>
            </p:nvSpPr>
            <p:spPr bwMode="auto">
              <a:xfrm>
                <a:off x="754984" y="3080649"/>
                <a:ext cx="426480" cy="914401"/>
              </a:xfrm>
              <a:prstGeom prst="cube">
                <a:avLst>
                  <a:gd name="adj" fmla="val 54371"/>
                </a:avLst>
              </a:prstGeom>
              <a:solidFill>
                <a:schemeClr val="accent4">
                  <a:lumMod val="50000"/>
                </a:schemeClr>
              </a:solid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a:ln>
                    <a:noFill/>
                  </a:ln>
                  <a:solidFill>
                    <a:schemeClr val="tx1"/>
                  </a:solidFill>
                  <a:effectLst/>
                  <a:latin typeface="Verdana" pitchFamily="34" charset="0"/>
                </a:endParaRPr>
              </a:p>
            </p:txBody>
          </p:sp>
        </p:grpSp>
        <p:grpSp>
          <p:nvGrpSpPr>
            <p:cNvPr id="239" name="Group 238">
              <a:extLst>
                <a:ext uri="{FF2B5EF4-FFF2-40B4-BE49-F238E27FC236}">
                  <a16:creationId xmlns:a16="http://schemas.microsoft.com/office/drawing/2014/main" id="{CC070838-B750-49CC-8CDC-D9BB60A111BD}"/>
                </a:ext>
              </a:extLst>
            </p:cNvPr>
            <p:cNvGrpSpPr/>
            <p:nvPr/>
          </p:nvGrpSpPr>
          <p:grpSpPr>
            <a:xfrm>
              <a:off x="6817611" y="3424824"/>
              <a:ext cx="566676" cy="587518"/>
              <a:chOff x="145023" y="3080649"/>
              <a:chExt cx="1036441" cy="916547"/>
            </a:xfrm>
          </p:grpSpPr>
          <p:sp>
            <p:nvSpPr>
              <p:cNvPr id="240" name="Cube 239">
                <a:extLst>
                  <a:ext uri="{FF2B5EF4-FFF2-40B4-BE49-F238E27FC236}">
                    <a16:creationId xmlns:a16="http://schemas.microsoft.com/office/drawing/2014/main" id="{3C138C71-A8D4-459B-ACE7-C3BAC000ED07}"/>
                  </a:ext>
                </a:extLst>
              </p:cNvPr>
              <p:cNvSpPr/>
              <p:nvPr/>
            </p:nvSpPr>
            <p:spPr bwMode="auto">
              <a:xfrm>
                <a:off x="145023" y="3082796"/>
                <a:ext cx="426480" cy="914400"/>
              </a:xfrm>
              <a:prstGeom prst="cube">
                <a:avLst>
                  <a:gd name="adj" fmla="val 54371"/>
                </a:avLst>
              </a:prstGeom>
              <a:solidFill>
                <a:schemeClr val="accent2">
                  <a:lumMod val="40000"/>
                  <a:lumOff val="60000"/>
                </a:schemeClr>
              </a:solid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a:ln>
                    <a:noFill/>
                  </a:ln>
                  <a:solidFill>
                    <a:schemeClr val="tx1"/>
                  </a:solidFill>
                  <a:effectLst/>
                  <a:latin typeface="Verdana" pitchFamily="34" charset="0"/>
                </a:endParaRPr>
              </a:p>
            </p:txBody>
          </p:sp>
          <p:sp>
            <p:nvSpPr>
              <p:cNvPr id="241" name="Cube 240">
                <a:extLst>
                  <a:ext uri="{FF2B5EF4-FFF2-40B4-BE49-F238E27FC236}">
                    <a16:creationId xmlns:a16="http://schemas.microsoft.com/office/drawing/2014/main" id="{70E9F44A-320A-44E9-A942-57DA453794A3}"/>
                  </a:ext>
                </a:extLst>
              </p:cNvPr>
              <p:cNvSpPr/>
              <p:nvPr/>
            </p:nvSpPr>
            <p:spPr bwMode="auto">
              <a:xfrm>
                <a:off x="348940" y="3082796"/>
                <a:ext cx="426480" cy="914400"/>
              </a:xfrm>
              <a:prstGeom prst="cube">
                <a:avLst>
                  <a:gd name="adj" fmla="val 54371"/>
                </a:avLst>
              </a:prstGeom>
              <a:solidFill>
                <a:srgbClr val="00B0F0"/>
              </a:solid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a:ln>
                    <a:noFill/>
                  </a:ln>
                  <a:solidFill>
                    <a:schemeClr val="tx1"/>
                  </a:solidFill>
                  <a:effectLst/>
                  <a:latin typeface="Verdana" pitchFamily="34" charset="0"/>
                </a:endParaRPr>
              </a:p>
            </p:txBody>
          </p:sp>
          <p:sp>
            <p:nvSpPr>
              <p:cNvPr id="242" name="Cube 241">
                <a:extLst>
                  <a:ext uri="{FF2B5EF4-FFF2-40B4-BE49-F238E27FC236}">
                    <a16:creationId xmlns:a16="http://schemas.microsoft.com/office/drawing/2014/main" id="{F0349558-E401-455D-AA91-DDCFE412EA8B}"/>
                  </a:ext>
                </a:extLst>
              </p:cNvPr>
              <p:cNvSpPr/>
              <p:nvPr/>
            </p:nvSpPr>
            <p:spPr bwMode="auto">
              <a:xfrm>
                <a:off x="552855" y="3082796"/>
                <a:ext cx="426480" cy="914400"/>
              </a:xfrm>
              <a:prstGeom prst="cube">
                <a:avLst>
                  <a:gd name="adj" fmla="val 54371"/>
                </a:avLst>
              </a:prstGeom>
              <a:solidFill>
                <a:srgbClr val="0070C0"/>
              </a:solid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a:ln>
                    <a:noFill/>
                  </a:ln>
                  <a:solidFill>
                    <a:schemeClr val="tx1"/>
                  </a:solidFill>
                  <a:effectLst/>
                  <a:latin typeface="Verdana" pitchFamily="34" charset="0"/>
                </a:endParaRPr>
              </a:p>
            </p:txBody>
          </p:sp>
          <p:sp>
            <p:nvSpPr>
              <p:cNvPr id="243" name="Cube 242">
                <a:extLst>
                  <a:ext uri="{FF2B5EF4-FFF2-40B4-BE49-F238E27FC236}">
                    <a16:creationId xmlns:a16="http://schemas.microsoft.com/office/drawing/2014/main" id="{AAF5577D-57A5-46BD-99FD-2329137FDF59}"/>
                  </a:ext>
                </a:extLst>
              </p:cNvPr>
              <p:cNvSpPr/>
              <p:nvPr/>
            </p:nvSpPr>
            <p:spPr bwMode="auto">
              <a:xfrm>
                <a:off x="754984" y="3080649"/>
                <a:ext cx="426480" cy="914401"/>
              </a:xfrm>
              <a:prstGeom prst="cube">
                <a:avLst>
                  <a:gd name="adj" fmla="val 54371"/>
                </a:avLst>
              </a:prstGeom>
              <a:solidFill>
                <a:schemeClr val="accent1">
                  <a:lumMod val="75000"/>
                </a:schemeClr>
              </a:solid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a:ln>
                    <a:noFill/>
                  </a:ln>
                  <a:solidFill>
                    <a:schemeClr val="tx1"/>
                  </a:solidFill>
                  <a:effectLst/>
                  <a:latin typeface="Verdana" pitchFamily="34" charset="0"/>
                </a:endParaRPr>
              </a:p>
            </p:txBody>
          </p:sp>
        </p:grpSp>
      </p:grpSp>
      <p:sp>
        <p:nvSpPr>
          <p:cNvPr id="248" name="Rectangle: Rounded Corners 247">
            <a:extLst>
              <a:ext uri="{FF2B5EF4-FFF2-40B4-BE49-F238E27FC236}">
                <a16:creationId xmlns:a16="http://schemas.microsoft.com/office/drawing/2014/main" id="{63AF2CE5-2968-49A5-B3AF-88EC7BB4D986}"/>
              </a:ext>
            </a:extLst>
          </p:cNvPr>
          <p:cNvSpPr/>
          <p:nvPr/>
        </p:nvSpPr>
        <p:spPr bwMode="auto">
          <a:xfrm>
            <a:off x="1668804" y="1750471"/>
            <a:ext cx="1246822" cy="3804191"/>
          </a:xfrm>
          <a:prstGeom prst="roundRect">
            <a:avLst/>
          </a:prstGeom>
          <a:noFill/>
          <a:ln>
            <a:solidFill>
              <a:schemeClr val="tx1">
                <a:lumMod val="60000"/>
                <a:lumOff val="40000"/>
              </a:schemeClr>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r>
              <a:rPr lang="en-US" sz="1400" dirty="0">
                <a:gradFill>
                  <a:gsLst>
                    <a:gs pos="0">
                      <a:srgbClr val="FFFFFF"/>
                    </a:gs>
                    <a:gs pos="100000">
                      <a:srgbClr val="FFFFFF"/>
                    </a:gs>
                  </a:gsLst>
                  <a:lin ang="5400000" scaled="0"/>
                </a:gradFill>
                <a:ea typeface="Segoe UI" pitchFamily="34" charset="0"/>
                <a:cs typeface="Segoe UI" pitchFamily="34" charset="0"/>
              </a:rPr>
              <a:t>c</a:t>
            </a:r>
          </a:p>
        </p:txBody>
      </p:sp>
      <p:sp>
        <p:nvSpPr>
          <p:cNvPr id="249" name="Rectangle: Rounded Corners 248">
            <a:extLst>
              <a:ext uri="{FF2B5EF4-FFF2-40B4-BE49-F238E27FC236}">
                <a16:creationId xmlns:a16="http://schemas.microsoft.com/office/drawing/2014/main" id="{353D4B13-7E5C-4E23-AE40-2D3B3FBD32C3}"/>
              </a:ext>
            </a:extLst>
          </p:cNvPr>
          <p:cNvSpPr/>
          <p:nvPr/>
        </p:nvSpPr>
        <p:spPr bwMode="auto">
          <a:xfrm>
            <a:off x="4770437" y="1516062"/>
            <a:ext cx="5876365" cy="4343400"/>
          </a:xfrm>
          <a:prstGeom prst="roundRect">
            <a:avLst/>
          </a:prstGeom>
          <a:noFill/>
          <a:ln>
            <a:solidFill>
              <a:schemeClr val="tx1">
                <a:lumMod val="60000"/>
                <a:lumOff val="40000"/>
              </a:schemeClr>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r>
              <a:rPr lang="en-US" sz="1400" dirty="0">
                <a:gradFill>
                  <a:gsLst>
                    <a:gs pos="0">
                      <a:srgbClr val="FFFFFF"/>
                    </a:gs>
                    <a:gs pos="100000">
                      <a:srgbClr val="FFFFFF"/>
                    </a:gs>
                  </a:gsLst>
                  <a:lin ang="5400000" scaled="0"/>
                </a:gradFill>
                <a:ea typeface="Segoe UI" pitchFamily="34" charset="0"/>
                <a:cs typeface="Segoe UI" pitchFamily="34" charset="0"/>
              </a:rPr>
              <a:t>c</a:t>
            </a:r>
          </a:p>
        </p:txBody>
      </p:sp>
      <p:grpSp>
        <p:nvGrpSpPr>
          <p:cNvPr id="105" name="Group 104">
            <a:extLst>
              <a:ext uri="{FF2B5EF4-FFF2-40B4-BE49-F238E27FC236}">
                <a16:creationId xmlns:a16="http://schemas.microsoft.com/office/drawing/2014/main" id="{9DDF7577-90E8-44ED-AFDB-8705F7A72225}"/>
              </a:ext>
            </a:extLst>
          </p:cNvPr>
          <p:cNvGrpSpPr/>
          <p:nvPr/>
        </p:nvGrpSpPr>
        <p:grpSpPr>
          <a:xfrm>
            <a:off x="6573974" y="1738851"/>
            <a:ext cx="368768" cy="522372"/>
            <a:chOff x="5229843" y="2394609"/>
            <a:chExt cx="344671" cy="586142"/>
          </a:xfrm>
        </p:grpSpPr>
        <p:sp>
          <p:nvSpPr>
            <p:cNvPr id="106" name="Cube 105">
              <a:extLst>
                <a:ext uri="{FF2B5EF4-FFF2-40B4-BE49-F238E27FC236}">
                  <a16:creationId xmlns:a16="http://schemas.microsoft.com/office/drawing/2014/main" id="{0178B0B6-BE90-4DC1-82CB-6F1317D1057F}"/>
                </a:ext>
              </a:extLst>
            </p:cNvPr>
            <p:cNvSpPr/>
            <p:nvPr/>
          </p:nvSpPr>
          <p:spPr bwMode="auto">
            <a:xfrm>
              <a:off x="5229843" y="2394609"/>
              <a:ext cx="233179" cy="586142"/>
            </a:xfrm>
            <a:prstGeom prst="cube">
              <a:avLst>
                <a:gd name="adj" fmla="val 54371"/>
              </a:avLst>
            </a:prstGeom>
            <a:solidFill>
              <a:schemeClr val="accent4">
                <a:lumMod val="40000"/>
                <a:lumOff val="60000"/>
              </a:schemeClr>
            </a:solid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a:ln>
                  <a:noFill/>
                </a:ln>
                <a:solidFill>
                  <a:schemeClr val="tx1"/>
                </a:solidFill>
                <a:effectLst/>
                <a:latin typeface="Verdana" pitchFamily="34" charset="0"/>
              </a:endParaRPr>
            </a:p>
          </p:txBody>
        </p:sp>
        <p:sp>
          <p:nvSpPr>
            <p:cNvPr id="107" name="Cube 106">
              <a:extLst>
                <a:ext uri="{FF2B5EF4-FFF2-40B4-BE49-F238E27FC236}">
                  <a16:creationId xmlns:a16="http://schemas.microsoft.com/office/drawing/2014/main" id="{AE515A2F-7AF5-400C-9E36-50D1C38CBBEC}"/>
                </a:ext>
              </a:extLst>
            </p:cNvPr>
            <p:cNvSpPr/>
            <p:nvPr/>
          </p:nvSpPr>
          <p:spPr bwMode="auto">
            <a:xfrm>
              <a:off x="5341335" y="2394609"/>
              <a:ext cx="233179" cy="586142"/>
            </a:xfrm>
            <a:prstGeom prst="cube">
              <a:avLst>
                <a:gd name="adj" fmla="val 54371"/>
              </a:avLst>
            </a:prstGeom>
            <a:solidFill>
              <a:srgbClr val="92D050"/>
            </a:solid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a:ln>
                  <a:noFill/>
                </a:ln>
                <a:solidFill>
                  <a:schemeClr val="tx1"/>
                </a:solidFill>
                <a:effectLst/>
                <a:latin typeface="Verdana" pitchFamily="34" charset="0"/>
              </a:endParaRPr>
            </a:p>
          </p:txBody>
        </p:sp>
      </p:grpSp>
      <p:grpSp>
        <p:nvGrpSpPr>
          <p:cNvPr id="108" name="Group 107">
            <a:extLst>
              <a:ext uri="{FF2B5EF4-FFF2-40B4-BE49-F238E27FC236}">
                <a16:creationId xmlns:a16="http://schemas.microsoft.com/office/drawing/2014/main" id="{AF86B665-DA45-423D-A425-630CF117ED9C}"/>
              </a:ext>
            </a:extLst>
          </p:cNvPr>
          <p:cNvGrpSpPr/>
          <p:nvPr/>
        </p:nvGrpSpPr>
        <p:grpSpPr>
          <a:xfrm>
            <a:off x="6594019" y="2708788"/>
            <a:ext cx="367721" cy="523598"/>
            <a:chOff x="5452826" y="2393233"/>
            <a:chExt cx="343693" cy="587518"/>
          </a:xfrm>
        </p:grpSpPr>
        <p:sp>
          <p:nvSpPr>
            <p:cNvPr id="109" name="Cube 108">
              <a:extLst>
                <a:ext uri="{FF2B5EF4-FFF2-40B4-BE49-F238E27FC236}">
                  <a16:creationId xmlns:a16="http://schemas.microsoft.com/office/drawing/2014/main" id="{5D89CD40-1406-4064-9423-144B9F5BC4BC}"/>
                </a:ext>
              </a:extLst>
            </p:cNvPr>
            <p:cNvSpPr/>
            <p:nvPr/>
          </p:nvSpPr>
          <p:spPr bwMode="auto">
            <a:xfrm>
              <a:off x="5452826" y="2394609"/>
              <a:ext cx="233179" cy="586142"/>
            </a:xfrm>
            <a:prstGeom prst="cube">
              <a:avLst>
                <a:gd name="adj" fmla="val 54371"/>
              </a:avLst>
            </a:prstGeom>
            <a:solidFill>
              <a:srgbClr val="00B050"/>
            </a:solid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a:ln>
                  <a:noFill/>
                </a:ln>
                <a:solidFill>
                  <a:schemeClr val="tx1"/>
                </a:solidFill>
                <a:effectLst/>
                <a:latin typeface="Verdana" pitchFamily="34" charset="0"/>
              </a:endParaRPr>
            </a:p>
          </p:txBody>
        </p:sp>
        <p:sp>
          <p:nvSpPr>
            <p:cNvPr id="110" name="Cube 109">
              <a:extLst>
                <a:ext uri="{FF2B5EF4-FFF2-40B4-BE49-F238E27FC236}">
                  <a16:creationId xmlns:a16="http://schemas.microsoft.com/office/drawing/2014/main" id="{A8C21682-2C41-46D9-B21B-E71FF93C05BE}"/>
                </a:ext>
              </a:extLst>
            </p:cNvPr>
            <p:cNvSpPr/>
            <p:nvPr/>
          </p:nvSpPr>
          <p:spPr bwMode="auto">
            <a:xfrm>
              <a:off x="5563340" y="2393233"/>
              <a:ext cx="233179" cy="586142"/>
            </a:xfrm>
            <a:prstGeom prst="cube">
              <a:avLst>
                <a:gd name="adj" fmla="val 54371"/>
              </a:avLst>
            </a:prstGeom>
            <a:solidFill>
              <a:schemeClr val="accent4">
                <a:lumMod val="50000"/>
              </a:schemeClr>
            </a:solid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a:ln>
                  <a:noFill/>
                </a:ln>
                <a:solidFill>
                  <a:schemeClr val="tx1"/>
                </a:solidFill>
                <a:effectLst/>
                <a:latin typeface="Verdana" pitchFamily="34" charset="0"/>
              </a:endParaRPr>
            </a:p>
          </p:txBody>
        </p:sp>
      </p:grpSp>
      <p:sp>
        <p:nvSpPr>
          <p:cNvPr id="111" name="TextBox 110">
            <a:extLst>
              <a:ext uri="{FF2B5EF4-FFF2-40B4-BE49-F238E27FC236}">
                <a16:creationId xmlns:a16="http://schemas.microsoft.com/office/drawing/2014/main" id="{CD6B02B6-B693-432F-91B3-CB6B189BC4B1}"/>
              </a:ext>
            </a:extLst>
          </p:cNvPr>
          <p:cNvSpPr txBox="1"/>
          <p:nvPr/>
        </p:nvSpPr>
        <p:spPr>
          <a:xfrm>
            <a:off x="6069083" y="1814382"/>
            <a:ext cx="736331" cy="307777"/>
          </a:xfrm>
          <a:prstGeom prst="rect">
            <a:avLst/>
          </a:prstGeom>
          <a:noFill/>
        </p:spPr>
        <p:txBody>
          <a:bodyPr wrap="square" rtlCol="0">
            <a:spAutoFit/>
          </a:bodyPr>
          <a:lstStyle/>
          <a:p>
            <a:r>
              <a:rPr lang="en-US" sz="1400" dirty="0">
                <a:latin typeface="Segoe UI Light" panose="020B0502040204020203" pitchFamily="34" charset="0"/>
                <a:cs typeface="Segoe UI Light" panose="020B0502040204020203" pitchFamily="34" charset="0"/>
              </a:rPr>
              <a:t>Conv.</a:t>
            </a:r>
          </a:p>
        </p:txBody>
      </p:sp>
      <p:sp>
        <p:nvSpPr>
          <p:cNvPr id="112" name="Arrow: Right 111">
            <a:extLst>
              <a:ext uri="{FF2B5EF4-FFF2-40B4-BE49-F238E27FC236}">
                <a16:creationId xmlns:a16="http://schemas.microsoft.com/office/drawing/2014/main" id="{130190DB-D061-419A-8C05-0ADC0A20003F}"/>
              </a:ext>
            </a:extLst>
          </p:cNvPr>
          <p:cNvSpPr/>
          <p:nvPr/>
        </p:nvSpPr>
        <p:spPr bwMode="auto">
          <a:xfrm>
            <a:off x="6195776" y="2053017"/>
            <a:ext cx="266407" cy="142252"/>
          </a:xfrm>
          <a:prstGeom prst="rightArrow">
            <a:avLst/>
          </a:prstGeom>
          <a:solidFill>
            <a:schemeClr val="tx1">
              <a:lumMod val="50000"/>
              <a:lumOff val="50000"/>
            </a:schemeClr>
          </a:solidFill>
          <a:ln w="9525" cap="flat" cmpd="sng" algn="ctr">
            <a:noFill/>
            <a:prstDash val="solid"/>
            <a:round/>
            <a:headEnd type="none" w="med" len="med"/>
            <a:tailEnd type="none" w="med" len="med"/>
          </a:ln>
          <a:effectLst>
            <a:outerShdw dist="35921" dir="2700000" algn="ctr" rotWithShape="0">
              <a:srgbClr val="AFAFAF"/>
            </a:outerShdw>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a:ln>
                <a:noFill/>
              </a:ln>
              <a:solidFill>
                <a:schemeClr val="tx1"/>
              </a:solidFill>
              <a:effectLst/>
              <a:latin typeface="Verdana" pitchFamily="34" charset="0"/>
            </a:endParaRPr>
          </a:p>
        </p:txBody>
      </p:sp>
      <p:grpSp>
        <p:nvGrpSpPr>
          <p:cNvPr id="113" name="Group 112">
            <a:extLst>
              <a:ext uri="{FF2B5EF4-FFF2-40B4-BE49-F238E27FC236}">
                <a16:creationId xmlns:a16="http://schemas.microsoft.com/office/drawing/2014/main" id="{EE33A7C3-4F8F-4F29-98F9-4EDE2DBAD1C7}"/>
              </a:ext>
            </a:extLst>
          </p:cNvPr>
          <p:cNvGrpSpPr/>
          <p:nvPr/>
        </p:nvGrpSpPr>
        <p:grpSpPr>
          <a:xfrm>
            <a:off x="4851647" y="2224092"/>
            <a:ext cx="566676" cy="587518"/>
            <a:chOff x="145023" y="3080649"/>
            <a:chExt cx="1036441" cy="916547"/>
          </a:xfrm>
        </p:grpSpPr>
        <p:sp>
          <p:nvSpPr>
            <p:cNvPr id="115" name="Cube 114">
              <a:extLst>
                <a:ext uri="{FF2B5EF4-FFF2-40B4-BE49-F238E27FC236}">
                  <a16:creationId xmlns:a16="http://schemas.microsoft.com/office/drawing/2014/main" id="{C41394A4-EBDC-445D-B795-83EBF45E8160}"/>
                </a:ext>
              </a:extLst>
            </p:cNvPr>
            <p:cNvSpPr/>
            <p:nvPr/>
          </p:nvSpPr>
          <p:spPr bwMode="auto">
            <a:xfrm>
              <a:off x="145023" y="3082796"/>
              <a:ext cx="426480" cy="914400"/>
            </a:xfrm>
            <a:prstGeom prst="cube">
              <a:avLst>
                <a:gd name="adj" fmla="val 54371"/>
              </a:avLst>
            </a:prstGeom>
            <a:solidFill>
              <a:schemeClr val="accent4">
                <a:lumMod val="40000"/>
                <a:lumOff val="60000"/>
              </a:schemeClr>
            </a:solid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a:ln>
                  <a:noFill/>
                </a:ln>
                <a:solidFill>
                  <a:schemeClr val="tx1"/>
                </a:solidFill>
                <a:effectLst/>
                <a:latin typeface="Verdana" pitchFamily="34" charset="0"/>
              </a:endParaRPr>
            </a:p>
          </p:txBody>
        </p:sp>
        <p:sp>
          <p:nvSpPr>
            <p:cNvPr id="116" name="Cube 115">
              <a:extLst>
                <a:ext uri="{FF2B5EF4-FFF2-40B4-BE49-F238E27FC236}">
                  <a16:creationId xmlns:a16="http://schemas.microsoft.com/office/drawing/2014/main" id="{E225F291-283E-48D5-8C66-49B25232C8CC}"/>
                </a:ext>
              </a:extLst>
            </p:cNvPr>
            <p:cNvSpPr/>
            <p:nvPr/>
          </p:nvSpPr>
          <p:spPr bwMode="auto">
            <a:xfrm>
              <a:off x="348940" y="3082796"/>
              <a:ext cx="426480" cy="914400"/>
            </a:xfrm>
            <a:prstGeom prst="cube">
              <a:avLst>
                <a:gd name="adj" fmla="val 54371"/>
              </a:avLst>
            </a:prstGeom>
            <a:solidFill>
              <a:srgbClr val="92D050"/>
            </a:solid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a:ln>
                  <a:noFill/>
                </a:ln>
                <a:solidFill>
                  <a:schemeClr val="tx1"/>
                </a:solidFill>
                <a:effectLst/>
                <a:latin typeface="Verdana" pitchFamily="34" charset="0"/>
              </a:endParaRPr>
            </a:p>
          </p:txBody>
        </p:sp>
        <p:sp>
          <p:nvSpPr>
            <p:cNvPr id="117" name="Cube 116">
              <a:extLst>
                <a:ext uri="{FF2B5EF4-FFF2-40B4-BE49-F238E27FC236}">
                  <a16:creationId xmlns:a16="http://schemas.microsoft.com/office/drawing/2014/main" id="{63EC52AB-0600-473C-A8F7-9E0C2A37CE84}"/>
                </a:ext>
              </a:extLst>
            </p:cNvPr>
            <p:cNvSpPr/>
            <p:nvPr/>
          </p:nvSpPr>
          <p:spPr bwMode="auto">
            <a:xfrm>
              <a:off x="552855" y="3082796"/>
              <a:ext cx="426480" cy="914400"/>
            </a:xfrm>
            <a:prstGeom prst="cube">
              <a:avLst>
                <a:gd name="adj" fmla="val 54371"/>
              </a:avLst>
            </a:prstGeom>
            <a:solidFill>
              <a:srgbClr val="00B050"/>
            </a:solid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a:ln>
                  <a:noFill/>
                </a:ln>
                <a:solidFill>
                  <a:schemeClr val="tx1"/>
                </a:solidFill>
                <a:effectLst/>
                <a:latin typeface="Verdana" pitchFamily="34" charset="0"/>
              </a:endParaRPr>
            </a:p>
          </p:txBody>
        </p:sp>
        <p:sp>
          <p:nvSpPr>
            <p:cNvPr id="118" name="Cube 117">
              <a:extLst>
                <a:ext uri="{FF2B5EF4-FFF2-40B4-BE49-F238E27FC236}">
                  <a16:creationId xmlns:a16="http://schemas.microsoft.com/office/drawing/2014/main" id="{1465EE2F-ACFD-4A7B-837F-E39EF38D4F27}"/>
                </a:ext>
              </a:extLst>
            </p:cNvPr>
            <p:cNvSpPr/>
            <p:nvPr/>
          </p:nvSpPr>
          <p:spPr bwMode="auto">
            <a:xfrm>
              <a:off x="754984" y="3080649"/>
              <a:ext cx="426480" cy="914401"/>
            </a:xfrm>
            <a:prstGeom prst="cube">
              <a:avLst>
                <a:gd name="adj" fmla="val 54371"/>
              </a:avLst>
            </a:prstGeom>
            <a:solidFill>
              <a:schemeClr val="accent4">
                <a:lumMod val="50000"/>
              </a:schemeClr>
            </a:solid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a:ln>
                  <a:noFill/>
                </a:ln>
                <a:solidFill>
                  <a:schemeClr val="tx1"/>
                </a:solidFill>
                <a:effectLst/>
                <a:latin typeface="Verdana" pitchFamily="34" charset="0"/>
              </a:endParaRPr>
            </a:p>
          </p:txBody>
        </p:sp>
      </p:grpSp>
      <p:sp>
        <p:nvSpPr>
          <p:cNvPr id="119" name="Arrow: Right 118">
            <a:extLst>
              <a:ext uri="{FF2B5EF4-FFF2-40B4-BE49-F238E27FC236}">
                <a16:creationId xmlns:a16="http://schemas.microsoft.com/office/drawing/2014/main" id="{B6B2F688-1895-4824-AF5A-D21FA5A7D30B}"/>
              </a:ext>
            </a:extLst>
          </p:cNvPr>
          <p:cNvSpPr/>
          <p:nvPr/>
        </p:nvSpPr>
        <p:spPr bwMode="auto">
          <a:xfrm>
            <a:off x="5444607" y="2460627"/>
            <a:ext cx="248999" cy="159618"/>
          </a:xfrm>
          <a:prstGeom prst="rightArrow">
            <a:avLst/>
          </a:prstGeom>
          <a:solidFill>
            <a:schemeClr val="tx1">
              <a:lumMod val="50000"/>
              <a:lumOff val="50000"/>
            </a:schemeClr>
          </a:solidFill>
          <a:ln w="9525" cap="flat" cmpd="sng" algn="ctr">
            <a:noFill/>
            <a:prstDash val="solid"/>
            <a:round/>
            <a:headEnd type="none" w="med" len="med"/>
            <a:tailEnd type="none" w="med" len="med"/>
          </a:ln>
          <a:effectLst>
            <a:outerShdw dist="35921" dir="2700000" algn="ctr" rotWithShape="0">
              <a:srgbClr val="AFAFAF"/>
            </a:outerShdw>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a:ln>
                <a:noFill/>
              </a:ln>
              <a:solidFill>
                <a:schemeClr val="tx1"/>
              </a:solidFill>
              <a:effectLst/>
              <a:latin typeface="Verdana" pitchFamily="34" charset="0"/>
            </a:endParaRPr>
          </a:p>
        </p:txBody>
      </p:sp>
      <p:sp>
        <p:nvSpPr>
          <p:cNvPr id="120" name="TextBox 119">
            <a:extLst>
              <a:ext uri="{FF2B5EF4-FFF2-40B4-BE49-F238E27FC236}">
                <a16:creationId xmlns:a16="http://schemas.microsoft.com/office/drawing/2014/main" id="{619B8B94-9F14-4A8C-A6C4-2EFB71614791}"/>
              </a:ext>
            </a:extLst>
          </p:cNvPr>
          <p:cNvSpPr txBox="1"/>
          <p:nvPr/>
        </p:nvSpPr>
        <p:spPr>
          <a:xfrm>
            <a:off x="5361345" y="2238891"/>
            <a:ext cx="704492" cy="307777"/>
          </a:xfrm>
          <a:prstGeom prst="rect">
            <a:avLst/>
          </a:prstGeom>
          <a:noFill/>
        </p:spPr>
        <p:txBody>
          <a:bodyPr wrap="square" rtlCol="0">
            <a:spAutoFit/>
          </a:bodyPr>
          <a:lstStyle/>
          <a:p>
            <a:r>
              <a:rPr lang="en-US" sz="1400" dirty="0">
                <a:latin typeface="Segoe UI Light" panose="020B0502040204020203" pitchFamily="34" charset="0"/>
                <a:cs typeface="Segoe UI Light" panose="020B0502040204020203" pitchFamily="34" charset="0"/>
              </a:rPr>
              <a:t>Split</a:t>
            </a:r>
          </a:p>
        </p:txBody>
      </p:sp>
      <p:sp>
        <p:nvSpPr>
          <p:cNvPr id="122" name="Arrow: Right 121">
            <a:extLst>
              <a:ext uri="{FF2B5EF4-FFF2-40B4-BE49-F238E27FC236}">
                <a16:creationId xmlns:a16="http://schemas.microsoft.com/office/drawing/2014/main" id="{9A6DCD56-F90E-43E6-A104-FE64504EB18C}"/>
              </a:ext>
            </a:extLst>
          </p:cNvPr>
          <p:cNvSpPr/>
          <p:nvPr/>
        </p:nvSpPr>
        <p:spPr bwMode="auto">
          <a:xfrm>
            <a:off x="7014859" y="2460627"/>
            <a:ext cx="248999" cy="159618"/>
          </a:xfrm>
          <a:prstGeom prst="rightArrow">
            <a:avLst/>
          </a:prstGeom>
          <a:solidFill>
            <a:schemeClr val="tx1">
              <a:lumMod val="50000"/>
              <a:lumOff val="50000"/>
            </a:schemeClr>
          </a:solidFill>
          <a:ln w="9525" cap="flat" cmpd="sng" algn="ctr">
            <a:noFill/>
            <a:prstDash val="solid"/>
            <a:round/>
            <a:headEnd type="none" w="med" len="med"/>
            <a:tailEnd type="none" w="med" len="med"/>
          </a:ln>
          <a:effectLst>
            <a:outerShdw dist="35921" dir="2700000" algn="ctr" rotWithShape="0">
              <a:srgbClr val="AFAFAF"/>
            </a:outerShdw>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a:ln>
                <a:noFill/>
              </a:ln>
              <a:solidFill>
                <a:schemeClr val="tx1"/>
              </a:solidFill>
              <a:effectLst/>
              <a:latin typeface="Verdana" pitchFamily="34" charset="0"/>
            </a:endParaRPr>
          </a:p>
        </p:txBody>
      </p:sp>
      <p:grpSp>
        <p:nvGrpSpPr>
          <p:cNvPr id="123" name="Group 122">
            <a:extLst>
              <a:ext uri="{FF2B5EF4-FFF2-40B4-BE49-F238E27FC236}">
                <a16:creationId xmlns:a16="http://schemas.microsoft.com/office/drawing/2014/main" id="{6F7C0346-2C6D-4873-B273-1E44C079A572}"/>
              </a:ext>
            </a:extLst>
          </p:cNvPr>
          <p:cNvGrpSpPr/>
          <p:nvPr/>
        </p:nvGrpSpPr>
        <p:grpSpPr>
          <a:xfrm>
            <a:off x="7363183" y="2231000"/>
            <a:ext cx="566676" cy="587518"/>
            <a:chOff x="145023" y="3080649"/>
            <a:chExt cx="1036441" cy="916547"/>
          </a:xfrm>
        </p:grpSpPr>
        <p:sp>
          <p:nvSpPr>
            <p:cNvPr id="124" name="Cube 123">
              <a:extLst>
                <a:ext uri="{FF2B5EF4-FFF2-40B4-BE49-F238E27FC236}">
                  <a16:creationId xmlns:a16="http://schemas.microsoft.com/office/drawing/2014/main" id="{9D36BC59-3661-4953-BF56-01A33BFF30E1}"/>
                </a:ext>
              </a:extLst>
            </p:cNvPr>
            <p:cNvSpPr/>
            <p:nvPr/>
          </p:nvSpPr>
          <p:spPr bwMode="auto">
            <a:xfrm>
              <a:off x="145023" y="3082796"/>
              <a:ext cx="426480" cy="914400"/>
            </a:xfrm>
            <a:prstGeom prst="cube">
              <a:avLst>
                <a:gd name="adj" fmla="val 54371"/>
              </a:avLst>
            </a:prstGeom>
            <a:solidFill>
              <a:schemeClr val="accent4">
                <a:lumMod val="40000"/>
                <a:lumOff val="60000"/>
              </a:schemeClr>
            </a:solid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a:ln>
                  <a:noFill/>
                </a:ln>
                <a:solidFill>
                  <a:schemeClr val="tx1"/>
                </a:solidFill>
                <a:effectLst/>
                <a:latin typeface="Verdana" pitchFamily="34" charset="0"/>
              </a:endParaRPr>
            </a:p>
          </p:txBody>
        </p:sp>
        <p:sp>
          <p:nvSpPr>
            <p:cNvPr id="125" name="Cube 124">
              <a:extLst>
                <a:ext uri="{FF2B5EF4-FFF2-40B4-BE49-F238E27FC236}">
                  <a16:creationId xmlns:a16="http://schemas.microsoft.com/office/drawing/2014/main" id="{4864D4F4-3ADD-418E-AFEF-1F6C82320AEE}"/>
                </a:ext>
              </a:extLst>
            </p:cNvPr>
            <p:cNvSpPr/>
            <p:nvPr/>
          </p:nvSpPr>
          <p:spPr bwMode="auto">
            <a:xfrm>
              <a:off x="348940" y="3082796"/>
              <a:ext cx="426480" cy="914400"/>
            </a:xfrm>
            <a:prstGeom prst="cube">
              <a:avLst>
                <a:gd name="adj" fmla="val 54371"/>
              </a:avLst>
            </a:prstGeom>
            <a:solidFill>
              <a:srgbClr val="92D050"/>
            </a:solid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a:ln>
                  <a:noFill/>
                </a:ln>
                <a:solidFill>
                  <a:schemeClr val="tx1"/>
                </a:solidFill>
                <a:effectLst/>
                <a:latin typeface="Verdana" pitchFamily="34" charset="0"/>
              </a:endParaRPr>
            </a:p>
          </p:txBody>
        </p:sp>
        <p:sp>
          <p:nvSpPr>
            <p:cNvPr id="126" name="Cube 125">
              <a:extLst>
                <a:ext uri="{FF2B5EF4-FFF2-40B4-BE49-F238E27FC236}">
                  <a16:creationId xmlns:a16="http://schemas.microsoft.com/office/drawing/2014/main" id="{F1D05056-FF86-46B9-A9FD-8EC30DD4A5CD}"/>
                </a:ext>
              </a:extLst>
            </p:cNvPr>
            <p:cNvSpPr/>
            <p:nvPr/>
          </p:nvSpPr>
          <p:spPr bwMode="auto">
            <a:xfrm>
              <a:off x="552855" y="3082796"/>
              <a:ext cx="426480" cy="914400"/>
            </a:xfrm>
            <a:prstGeom prst="cube">
              <a:avLst>
                <a:gd name="adj" fmla="val 54371"/>
              </a:avLst>
            </a:prstGeom>
            <a:solidFill>
              <a:srgbClr val="00B050"/>
            </a:solid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a:ln>
                  <a:noFill/>
                </a:ln>
                <a:solidFill>
                  <a:schemeClr val="tx1"/>
                </a:solidFill>
                <a:effectLst/>
                <a:latin typeface="Verdana" pitchFamily="34" charset="0"/>
              </a:endParaRPr>
            </a:p>
          </p:txBody>
        </p:sp>
        <p:sp>
          <p:nvSpPr>
            <p:cNvPr id="127" name="Cube 126">
              <a:extLst>
                <a:ext uri="{FF2B5EF4-FFF2-40B4-BE49-F238E27FC236}">
                  <a16:creationId xmlns:a16="http://schemas.microsoft.com/office/drawing/2014/main" id="{2283D84D-DE03-40F1-8B84-CE01ECF6DE60}"/>
                </a:ext>
              </a:extLst>
            </p:cNvPr>
            <p:cNvSpPr/>
            <p:nvPr/>
          </p:nvSpPr>
          <p:spPr bwMode="auto">
            <a:xfrm>
              <a:off x="754984" y="3080649"/>
              <a:ext cx="426480" cy="914401"/>
            </a:xfrm>
            <a:prstGeom prst="cube">
              <a:avLst>
                <a:gd name="adj" fmla="val 54371"/>
              </a:avLst>
            </a:prstGeom>
            <a:solidFill>
              <a:schemeClr val="accent4">
                <a:lumMod val="50000"/>
              </a:schemeClr>
            </a:solid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a:ln>
                  <a:noFill/>
                </a:ln>
                <a:solidFill>
                  <a:schemeClr val="tx1"/>
                </a:solidFill>
                <a:effectLst/>
                <a:latin typeface="Verdana" pitchFamily="34" charset="0"/>
              </a:endParaRPr>
            </a:p>
          </p:txBody>
        </p:sp>
      </p:grpSp>
      <p:grpSp>
        <p:nvGrpSpPr>
          <p:cNvPr id="128" name="Group 127">
            <a:extLst>
              <a:ext uri="{FF2B5EF4-FFF2-40B4-BE49-F238E27FC236}">
                <a16:creationId xmlns:a16="http://schemas.microsoft.com/office/drawing/2014/main" id="{85E32F03-09F4-4D87-9CBD-2F5A0F3164BF}"/>
              </a:ext>
            </a:extLst>
          </p:cNvPr>
          <p:cNvGrpSpPr/>
          <p:nvPr/>
        </p:nvGrpSpPr>
        <p:grpSpPr>
          <a:xfrm>
            <a:off x="8275652" y="1763475"/>
            <a:ext cx="368768" cy="522372"/>
            <a:chOff x="5229843" y="2394609"/>
            <a:chExt cx="344671" cy="586142"/>
          </a:xfrm>
        </p:grpSpPr>
        <p:sp>
          <p:nvSpPr>
            <p:cNvPr id="129" name="Cube 128">
              <a:extLst>
                <a:ext uri="{FF2B5EF4-FFF2-40B4-BE49-F238E27FC236}">
                  <a16:creationId xmlns:a16="http://schemas.microsoft.com/office/drawing/2014/main" id="{9B76B187-41E4-4685-8851-6FA627A8D625}"/>
                </a:ext>
              </a:extLst>
            </p:cNvPr>
            <p:cNvSpPr/>
            <p:nvPr/>
          </p:nvSpPr>
          <p:spPr bwMode="auto">
            <a:xfrm>
              <a:off x="5229843" y="2394609"/>
              <a:ext cx="233179" cy="586142"/>
            </a:xfrm>
            <a:prstGeom prst="cube">
              <a:avLst>
                <a:gd name="adj" fmla="val 54371"/>
              </a:avLst>
            </a:prstGeom>
            <a:solidFill>
              <a:schemeClr val="accent4">
                <a:lumMod val="40000"/>
                <a:lumOff val="60000"/>
              </a:schemeClr>
            </a:solid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a:ln>
                  <a:noFill/>
                </a:ln>
                <a:solidFill>
                  <a:schemeClr val="tx1"/>
                </a:solidFill>
                <a:effectLst/>
                <a:latin typeface="Verdana" pitchFamily="34" charset="0"/>
              </a:endParaRPr>
            </a:p>
          </p:txBody>
        </p:sp>
        <p:sp>
          <p:nvSpPr>
            <p:cNvPr id="130" name="Cube 129">
              <a:extLst>
                <a:ext uri="{FF2B5EF4-FFF2-40B4-BE49-F238E27FC236}">
                  <a16:creationId xmlns:a16="http://schemas.microsoft.com/office/drawing/2014/main" id="{549B1D1A-302C-4512-ADFE-EEB6C0B5BCF6}"/>
                </a:ext>
              </a:extLst>
            </p:cNvPr>
            <p:cNvSpPr/>
            <p:nvPr/>
          </p:nvSpPr>
          <p:spPr bwMode="auto">
            <a:xfrm>
              <a:off x="5341335" y="2394609"/>
              <a:ext cx="233179" cy="586142"/>
            </a:xfrm>
            <a:prstGeom prst="cube">
              <a:avLst>
                <a:gd name="adj" fmla="val 54371"/>
              </a:avLst>
            </a:prstGeom>
            <a:solidFill>
              <a:srgbClr val="00B050"/>
            </a:solid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a:ln>
                  <a:noFill/>
                </a:ln>
                <a:solidFill>
                  <a:schemeClr val="tx1"/>
                </a:solidFill>
                <a:effectLst/>
                <a:latin typeface="Verdana" pitchFamily="34" charset="0"/>
              </a:endParaRPr>
            </a:p>
          </p:txBody>
        </p:sp>
      </p:grpSp>
      <p:grpSp>
        <p:nvGrpSpPr>
          <p:cNvPr id="131" name="Group 130">
            <a:extLst>
              <a:ext uri="{FF2B5EF4-FFF2-40B4-BE49-F238E27FC236}">
                <a16:creationId xmlns:a16="http://schemas.microsoft.com/office/drawing/2014/main" id="{9B762C27-F4D7-4EC4-8C44-1B5B1F736FDE}"/>
              </a:ext>
            </a:extLst>
          </p:cNvPr>
          <p:cNvGrpSpPr/>
          <p:nvPr/>
        </p:nvGrpSpPr>
        <p:grpSpPr>
          <a:xfrm>
            <a:off x="8275652" y="2733412"/>
            <a:ext cx="367721" cy="523598"/>
            <a:chOff x="5452826" y="2393233"/>
            <a:chExt cx="343693" cy="587518"/>
          </a:xfrm>
        </p:grpSpPr>
        <p:sp>
          <p:nvSpPr>
            <p:cNvPr id="132" name="Cube 131">
              <a:extLst>
                <a:ext uri="{FF2B5EF4-FFF2-40B4-BE49-F238E27FC236}">
                  <a16:creationId xmlns:a16="http://schemas.microsoft.com/office/drawing/2014/main" id="{31441991-4AD8-402E-A7BE-516AC52311D9}"/>
                </a:ext>
              </a:extLst>
            </p:cNvPr>
            <p:cNvSpPr/>
            <p:nvPr/>
          </p:nvSpPr>
          <p:spPr bwMode="auto">
            <a:xfrm>
              <a:off x="5452826" y="2394609"/>
              <a:ext cx="233179" cy="586142"/>
            </a:xfrm>
            <a:prstGeom prst="cube">
              <a:avLst>
                <a:gd name="adj" fmla="val 54371"/>
              </a:avLst>
            </a:prstGeom>
            <a:solidFill>
              <a:srgbClr val="92D050"/>
            </a:solid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a:ln>
                  <a:noFill/>
                </a:ln>
                <a:solidFill>
                  <a:schemeClr val="tx1"/>
                </a:solidFill>
                <a:effectLst/>
                <a:latin typeface="Verdana" pitchFamily="34" charset="0"/>
              </a:endParaRPr>
            </a:p>
          </p:txBody>
        </p:sp>
        <p:sp>
          <p:nvSpPr>
            <p:cNvPr id="133" name="Cube 132">
              <a:extLst>
                <a:ext uri="{FF2B5EF4-FFF2-40B4-BE49-F238E27FC236}">
                  <a16:creationId xmlns:a16="http://schemas.microsoft.com/office/drawing/2014/main" id="{2433C4C4-6720-486B-A46B-4F1BC09E12EE}"/>
                </a:ext>
              </a:extLst>
            </p:cNvPr>
            <p:cNvSpPr/>
            <p:nvPr/>
          </p:nvSpPr>
          <p:spPr bwMode="auto">
            <a:xfrm>
              <a:off x="5563340" y="2393233"/>
              <a:ext cx="233179" cy="586142"/>
            </a:xfrm>
            <a:prstGeom prst="cube">
              <a:avLst>
                <a:gd name="adj" fmla="val 54371"/>
              </a:avLst>
            </a:prstGeom>
            <a:solidFill>
              <a:schemeClr val="accent4">
                <a:lumMod val="50000"/>
              </a:schemeClr>
            </a:solid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a:ln>
                  <a:noFill/>
                </a:ln>
                <a:solidFill>
                  <a:schemeClr val="tx1"/>
                </a:solidFill>
                <a:effectLst/>
                <a:latin typeface="Verdana" pitchFamily="34" charset="0"/>
              </a:endParaRPr>
            </a:p>
          </p:txBody>
        </p:sp>
      </p:grpSp>
      <p:sp>
        <p:nvSpPr>
          <p:cNvPr id="134" name="TextBox 133">
            <a:extLst>
              <a:ext uri="{FF2B5EF4-FFF2-40B4-BE49-F238E27FC236}">
                <a16:creationId xmlns:a16="http://schemas.microsoft.com/office/drawing/2014/main" id="{FDAB89B5-55A9-4F74-A21C-A2D0AB445DA0}"/>
              </a:ext>
            </a:extLst>
          </p:cNvPr>
          <p:cNvSpPr txBox="1"/>
          <p:nvPr/>
        </p:nvSpPr>
        <p:spPr>
          <a:xfrm>
            <a:off x="8626000" y="2769313"/>
            <a:ext cx="736331" cy="307777"/>
          </a:xfrm>
          <a:prstGeom prst="rect">
            <a:avLst/>
          </a:prstGeom>
          <a:noFill/>
        </p:spPr>
        <p:txBody>
          <a:bodyPr wrap="square" rtlCol="0">
            <a:spAutoFit/>
          </a:bodyPr>
          <a:lstStyle/>
          <a:p>
            <a:r>
              <a:rPr lang="en-US" sz="1400" dirty="0">
                <a:latin typeface="Segoe UI Light" panose="020B0502040204020203" pitchFamily="34" charset="0"/>
                <a:cs typeface="Segoe UI Light" panose="020B0502040204020203" pitchFamily="34" charset="0"/>
              </a:rPr>
              <a:t>Conv.</a:t>
            </a:r>
          </a:p>
        </p:txBody>
      </p:sp>
      <p:sp>
        <p:nvSpPr>
          <p:cNvPr id="135" name="Arrow: Right 134">
            <a:extLst>
              <a:ext uri="{FF2B5EF4-FFF2-40B4-BE49-F238E27FC236}">
                <a16:creationId xmlns:a16="http://schemas.microsoft.com/office/drawing/2014/main" id="{0117721B-854F-4C71-B392-8DEF92A7EE48}"/>
              </a:ext>
            </a:extLst>
          </p:cNvPr>
          <p:cNvSpPr/>
          <p:nvPr/>
        </p:nvSpPr>
        <p:spPr bwMode="auto">
          <a:xfrm>
            <a:off x="8752693" y="3007948"/>
            <a:ext cx="266407" cy="142252"/>
          </a:xfrm>
          <a:prstGeom prst="rightArrow">
            <a:avLst/>
          </a:prstGeom>
          <a:solidFill>
            <a:schemeClr val="tx1">
              <a:lumMod val="50000"/>
              <a:lumOff val="50000"/>
            </a:schemeClr>
          </a:solidFill>
          <a:ln w="9525" cap="flat" cmpd="sng" algn="ctr">
            <a:noFill/>
            <a:prstDash val="solid"/>
            <a:round/>
            <a:headEnd type="none" w="med" len="med"/>
            <a:tailEnd type="none" w="med" len="med"/>
          </a:ln>
          <a:effectLst>
            <a:outerShdw dist="35921" dir="2700000" algn="ctr" rotWithShape="0">
              <a:srgbClr val="AFAFAF"/>
            </a:outerShdw>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a:ln>
                <a:noFill/>
              </a:ln>
              <a:solidFill>
                <a:schemeClr val="tx1"/>
              </a:solidFill>
              <a:effectLst/>
              <a:latin typeface="Verdana" pitchFamily="34" charset="0"/>
            </a:endParaRPr>
          </a:p>
        </p:txBody>
      </p:sp>
      <p:grpSp>
        <p:nvGrpSpPr>
          <p:cNvPr id="136" name="Group 135">
            <a:extLst>
              <a:ext uri="{FF2B5EF4-FFF2-40B4-BE49-F238E27FC236}">
                <a16:creationId xmlns:a16="http://schemas.microsoft.com/office/drawing/2014/main" id="{0E7125FA-4B48-4E06-8581-32D55305E877}"/>
              </a:ext>
            </a:extLst>
          </p:cNvPr>
          <p:cNvGrpSpPr/>
          <p:nvPr/>
        </p:nvGrpSpPr>
        <p:grpSpPr>
          <a:xfrm>
            <a:off x="9136529" y="1763475"/>
            <a:ext cx="368768" cy="522372"/>
            <a:chOff x="5229843" y="2394609"/>
            <a:chExt cx="344671" cy="586142"/>
          </a:xfrm>
        </p:grpSpPr>
        <p:sp>
          <p:nvSpPr>
            <p:cNvPr id="137" name="Cube 136">
              <a:extLst>
                <a:ext uri="{FF2B5EF4-FFF2-40B4-BE49-F238E27FC236}">
                  <a16:creationId xmlns:a16="http://schemas.microsoft.com/office/drawing/2014/main" id="{C502B41A-1ABF-4D47-A6ED-9D0042957710}"/>
                </a:ext>
              </a:extLst>
            </p:cNvPr>
            <p:cNvSpPr/>
            <p:nvPr/>
          </p:nvSpPr>
          <p:spPr bwMode="auto">
            <a:xfrm>
              <a:off x="5229843" y="2394609"/>
              <a:ext cx="233179" cy="586142"/>
            </a:xfrm>
            <a:prstGeom prst="cube">
              <a:avLst>
                <a:gd name="adj" fmla="val 54371"/>
              </a:avLst>
            </a:prstGeom>
            <a:solidFill>
              <a:schemeClr val="accent4">
                <a:lumMod val="40000"/>
                <a:lumOff val="60000"/>
              </a:schemeClr>
            </a:solid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a:ln>
                  <a:noFill/>
                </a:ln>
                <a:solidFill>
                  <a:schemeClr val="tx1"/>
                </a:solidFill>
                <a:effectLst/>
                <a:latin typeface="Verdana" pitchFamily="34" charset="0"/>
              </a:endParaRPr>
            </a:p>
          </p:txBody>
        </p:sp>
        <p:sp>
          <p:nvSpPr>
            <p:cNvPr id="138" name="Cube 137">
              <a:extLst>
                <a:ext uri="{FF2B5EF4-FFF2-40B4-BE49-F238E27FC236}">
                  <a16:creationId xmlns:a16="http://schemas.microsoft.com/office/drawing/2014/main" id="{3984929F-1705-4F05-846E-D8E2EA24BF81}"/>
                </a:ext>
              </a:extLst>
            </p:cNvPr>
            <p:cNvSpPr/>
            <p:nvPr/>
          </p:nvSpPr>
          <p:spPr bwMode="auto">
            <a:xfrm>
              <a:off x="5341335" y="2394609"/>
              <a:ext cx="233179" cy="586142"/>
            </a:xfrm>
            <a:prstGeom prst="cube">
              <a:avLst>
                <a:gd name="adj" fmla="val 54371"/>
              </a:avLst>
            </a:prstGeom>
            <a:solidFill>
              <a:srgbClr val="00B050"/>
            </a:solid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a:ln>
                  <a:noFill/>
                </a:ln>
                <a:solidFill>
                  <a:schemeClr val="tx1"/>
                </a:solidFill>
                <a:effectLst/>
                <a:latin typeface="Verdana" pitchFamily="34" charset="0"/>
              </a:endParaRPr>
            </a:p>
          </p:txBody>
        </p:sp>
      </p:grpSp>
      <p:grpSp>
        <p:nvGrpSpPr>
          <p:cNvPr id="139" name="Group 138">
            <a:extLst>
              <a:ext uri="{FF2B5EF4-FFF2-40B4-BE49-F238E27FC236}">
                <a16:creationId xmlns:a16="http://schemas.microsoft.com/office/drawing/2014/main" id="{640C8341-C770-4F1C-ABAC-E475CDDB1305}"/>
              </a:ext>
            </a:extLst>
          </p:cNvPr>
          <p:cNvGrpSpPr/>
          <p:nvPr/>
        </p:nvGrpSpPr>
        <p:grpSpPr>
          <a:xfrm>
            <a:off x="9156574" y="2733412"/>
            <a:ext cx="367721" cy="523598"/>
            <a:chOff x="5452826" y="2393233"/>
            <a:chExt cx="343693" cy="587518"/>
          </a:xfrm>
        </p:grpSpPr>
        <p:sp>
          <p:nvSpPr>
            <p:cNvPr id="140" name="Cube 139">
              <a:extLst>
                <a:ext uri="{FF2B5EF4-FFF2-40B4-BE49-F238E27FC236}">
                  <a16:creationId xmlns:a16="http://schemas.microsoft.com/office/drawing/2014/main" id="{15067F6C-E99F-4BD3-B7AC-C52346509351}"/>
                </a:ext>
              </a:extLst>
            </p:cNvPr>
            <p:cNvSpPr/>
            <p:nvPr/>
          </p:nvSpPr>
          <p:spPr bwMode="auto">
            <a:xfrm>
              <a:off x="5452826" y="2394609"/>
              <a:ext cx="233179" cy="586142"/>
            </a:xfrm>
            <a:prstGeom prst="cube">
              <a:avLst>
                <a:gd name="adj" fmla="val 54371"/>
              </a:avLst>
            </a:prstGeom>
            <a:solidFill>
              <a:srgbClr val="92D050"/>
            </a:solid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a:ln>
                  <a:noFill/>
                </a:ln>
                <a:solidFill>
                  <a:schemeClr val="tx1"/>
                </a:solidFill>
                <a:effectLst/>
                <a:latin typeface="Verdana" pitchFamily="34" charset="0"/>
              </a:endParaRPr>
            </a:p>
          </p:txBody>
        </p:sp>
        <p:sp>
          <p:nvSpPr>
            <p:cNvPr id="141" name="Cube 140">
              <a:extLst>
                <a:ext uri="{FF2B5EF4-FFF2-40B4-BE49-F238E27FC236}">
                  <a16:creationId xmlns:a16="http://schemas.microsoft.com/office/drawing/2014/main" id="{E93A3935-EEE5-4E8C-851B-557EE1F8E306}"/>
                </a:ext>
              </a:extLst>
            </p:cNvPr>
            <p:cNvSpPr/>
            <p:nvPr/>
          </p:nvSpPr>
          <p:spPr bwMode="auto">
            <a:xfrm>
              <a:off x="5563340" y="2393233"/>
              <a:ext cx="233179" cy="586142"/>
            </a:xfrm>
            <a:prstGeom prst="cube">
              <a:avLst>
                <a:gd name="adj" fmla="val 54371"/>
              </a:avLst>
            </a:prstGeom>
            <a:solidFill>
              <a:schemeClr val="accent4">
                <a:lumMod val="50000"/>
              </a:schemeClr>
            </a:solid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a:ln>
                  <a:noFill/>
                </a:ln>
                <a:solidFill>
                  <a:schemeClr val="tx1"/>
                </a:solidFill>
                <a:effectLst/>
                <a:latin typeface="Verdana" pitchFamily="34" charset="0"/>
              </a:endParaRPr>
            </a:p>
          </p:txBody>
        </p:sp>
      </p:grpSp>
      <p:sp>
        <p:nvSpPr>
          <p:cNvPr id="142" name="TextBox 141">
            <a:extLst>
              <a:ext uri="{FF2B5EF4-FFF2-40B4-BE49-F238E27FC236}">
                <a16:creationId xmlns:a16="http://schemas.microsoft.com/office/drawing/2014/main" id="{A0F8AA08-C2F3-4C6D-A881-4FD54CAFC81D}"/>
              </a:ext>
            </a:extLst>
          </p:cNvPr>
          <p:cNvSpPr txBox="1"/>
          <p:nvPr/>
        </p:nvSpPr>
        <p:spPr>
          <a:xfrm>
            <a:off x="8631638" y="1839006"/>
            <a:ext cx="736331" cy="307777"/>
          </a:xfrm>
          <a:prstGeom prst="rect">
            <a:avLst/>
          </a:prstGeom>
          <a:noFill/>
        </p:spPr>
        <p:txBody>
          <a:bodyPr wrap="square" rtlCol="0">
            <a:spAutoFit/>
          </a:bodyPr>
          <a:lstStyle/>
          <a:p>
            <a:r>
              <a:rPr lang="en-US" sz="1400" dirty="0">
                <a:latin typeface="Segoe UI Light" panose="020B0502040204020203" pitchFamily="34" charset="0"/>
                <a:cs typeface="Segoe UI Light" panose="020B0502040204020203" pitchFamily="34" charset="0"/>
              </a:rPr>
              <a:t>Conv.</a:t>
            </a:r>
          </a:p>
        </p:txBody>
      </p:sp>
      <p:sp>
        <p:nvSpPr>
          <p:cNvPr id="143" name="Arrow: Right 142">
            <a:extLst>
              <a:ext uri="{FF2B5EF4-FFF2-40B4-BE49-F238E27FC236}">
                <a16:creationId xmlns:a16="http://schemas.microsoft.com/office/drawing/2014/main" id="{D44B4E7E-607B-46F2-9770-12CCA4F8CEED}"/>
              </a:ext>
            </a:extLst>
          </p:cNvPr>
          <p:cNvSpPr/>
          <p:nvPr/>
        </p:nvSpPr>
        <p:spPr bwMode="auto">
          <a:xfrm>
            <a:off x="8758331" y="2077641"/>
            <a:ext cx="266407" cy="142252"/>
          </a:xfrm>
          <a:prstGeom prst="rightArrow">
            <a:avLst/>
          </a:prstGeom>
          <a:solidFill>
            <a:schemeClr val="tx1">
              <a:lumMod val="50000"/>
              <a:lumOff val="50000"/>
            </a:schemeClr>
          </a:solidFill>
          <a:ln w="9525" cap="flat" cmpd="sng" algn="ctr">
            <a:noFill/>
            <a:prstDash val="solid"/>
            <a:round/>
            <a:headEnd type="none" w="med" len="med"/>
            <a:tailEnd type="none" w="med" len="med"/>
          </a:ln>
          <a:effectLst>
            <a:outerShdw dist="35921" dir="2700000" algn="ctr" rotWithShape="0">
              <a:srgbClr val="AFAFAF"/>
            </a:outerShdw>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a:ln>
                <a:noFill/>
              </a:ln>
              <a:solidFill>
                <a:schemeClr val="tx1"/>
              </a:solidFill>
              <a:effectLst/>
              <a:latin typeface="Verdana" pitchFamily="34" charset="0"/>
            </a:endParaRPr>
          </a:p>
        </p:txBody>
      </p:sp>
      <p:sp>
        <p:nvSpPr>
          <p:cNvPr id="144" name="Arrow: Right 143">
            <a:extLst>
              <a:ext uri="{FF2B5EF4-FFF2-40B4-BE49-F238E27FC236}">
                <a16:creationId xmlns:a16="http://schemas.microsoft.com/office/drawing/2014/main" id="{87127F3A-BD3A-4DB5-87D9-DE727BC2C390}"/>
              </a:ext>
            </a:extLst>
          </p:cNvPr>
          <p:cNvSpPr/>
          <p:nvPr/>
        </p:nvSpPr>
        <p:spPr bwMode="auto">
          <a:xfrm>
            <a:off x="8007162" y="2485251"/>
            <a:ext cx="248999" cy="159618"/>
          </a:xfrm>
          <a:prstGeom prst="rightArrow">
            <a:avLst/>
          </a:prstGeom>
          <a:solidFill>
            <a:schemeClr val="tx1">
              <a:lumMod val="50000"/>
              <a:lumOff val="50000"/>
            </a:schemeClr>
          </a:solidFill>
          <a:ln w="9525" cap="flat" cmpd="sng" algn="ctr">
            <a:noFill/>
            <a:prstDash val="solid"/>
            <a:round/>
            <a:headEnd type="none" w="med" len="med"/>
            <a:tailEnd type="none" w="med" len="med"/>
          </a:ln>
          <a:effectLst>
            <a:outerShdw dist="35921" dir="2700000" algn="ctr" rotWithShape="0">
              <a:srgbClr val="AFAFAF"/>
            </a:outerShdw>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a:ln>
                <a:noFill/>
              </a:ln>
              <a:solidFill>
                <a:schemeClr val="tx1"/>
              </a:solidFill>
              <a:effectLst/>
              <a:latin typeface="Verdana" pitchFamily="34" charset="0"/>
            </a:endParaRPr>
          </a:p>
        </p:txBody>
      </p:sp>
      <p:sp>
        <p:nvSpPr>
          <p:cNvPr id="145" name="TextBox 144">
            <a:extLst>
              <a:ext uri="{FF2B5EF4-FFF2-40B4-BE49-F238E27FC236}">
                <a16:creationId xmlns:a16="http://schemas.microsoft.com/office/drawing/2014/main" id="{CC1241B4-E72B-4CF0-8A46-EB4A10B26770}"/>
              </a:ext>
            </a:extLst>
          </p:cNvPr>
          <p:cNvSpPr txBox="1"/>
          <p:nvPr/>
        </p:nvSpPr>
        <p:spPr>
          <a:xfrm>
            <a:off x="7923900" y="2263515"/>
            <a:ext cx="732737" cy="307777"/>
          </a:xfrm>
          <a:prstGeom prst="rect">
            <a:avLst/>
          </a:prstGeom>
          <a:noFill/>
        </p:spPr>
        <p:txBody>
          <a:bodyPr wrap="square" rtlCol="0">
            <a:spAutoFit/>
          </a:bodyPr>
          <a:lstStyle/>
          <a:p>
            <a:r>
              <a:rPr lang="en-US" sz="1400" dirty="0">
                <a:latin typeface="Segoe UI Light" panose="020B0502040204020203" pitchFamily="34" charset="0"/>
                <a:cs typeface="Segoe UI Light" panose="020B0502040204020203" pitchFamily="34" charset="0"/>
              </a:rPr>
              <a:t>Split</a:t>
            </a:r>
          </a:p>
        </p:txBody>
      </p:sp>
      <p:sp>
        <p:nvSpPr>
          <p:cNvPr id="146" name="TextBox 145">
            <a:extLst>
              <a:ext uri="{FF2B5EF4-FFF2-40B4-BE49-F238E27FC236}">
                <a16:creationId xmlns:a16="http://schemas.microsoft.com/office/drawing/2014/main" id="{C84FDB3F-97DD-4397-B8D6-1F9E68D902DE}"/>
              </a:ext>
            </a:extLst>
          </p:cNvPr>
          <p:cNvSpPr txBox="1"/>
          <p:nvPr/>
        </p:nvSpPr>
        <p:spPr>
          <a:xfrm>
            <a:off x="9422409" y="2239030"/>
            <a:ext cx="822666" cy="307777"/>
          </a:xfrm>
          <a:prstGeom prst="rect">
            <a:avLst/>
          </a:prstGeom>
          <a:noFill/>
        </p:spPr>
        <p:txBody>
          <a:bodyPr wrap="square" rtlCol="0">
            <a:spAutoFit/>
          </a:bodyPr>
          <a:lstStyle/>
          <a:p>
            <a:r>
              <a:rPr lang="en-US" sz="1400" dirty="0">
                <a:latin typeface="Segoe UI Light" panose="020B0502040204020203" pitchFamily="34" charset="0"/>
                <a:cs typeface="Segoe UI Light" panose="020B0502040204020203" pitchFamily="34" charset="0"/>
              </a:rPr>
              <a:t>Concat</a:t>
            </a:r>
          </a:p>
        </p:txBody>
      </p:sp>
      <p:sp>
        <p:nvSpPr>
          <p:cNvPr id="147" name="Arrow: Right 146">
            <a:extLst>
              <a:ext uri="{FF2B5EF4-FFF2-40B4-BE49-F238E27FC236}">
                <a16:creationId xmlns:a16="http://schemas.microsoft.com/office/drawing/2014/main" id="{E1236A8A-4B63-4F24-99CF-9CBF04EE1CB4}"/>
              </a:ext>
            </a:extLst>
          </p:cNvPr>
          <p:cNvSpPr/>
          <p:nvPr/>
        </p:nvSpPr>
        <p:spPr bwMode="auto">
          <a:xfrm>
            <a:off x="9577414" y="2485251"/>
            <a:ext cx="248999" cy="159618"/>
          </a:xfrm>
          <a:prstGeom prst="rightArrow">
            <a:avLst/>
          </a:prstGeom>
          <a:solidFill>
            <a:schemeClr val="tx1">
              <a:lumMod val="50000"/>
              <a:lumOff val="50000"/>
            </a:schemeClr>
          </a:solidFill>
          <a:ln w="9525" cap="flat" cmpd="sng" algn="ctr">
            <a:noFill/>
            <a:prstDash val="solid"/>
            <a:round/>
            <a:headEnd type="none" w="med" len="med"/>
            <a:tailEnd type="none" w="med" len="med"/>
          </a:ln>
          <a:effectLst>
            <a:outerShdw dist="35921" dir="2700000" algn="ctr" rotWithShape="0">
              <a:srgbClr val="AFAFAF"/>
            </a:outerShdw>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a:ln>
                <a:noFill/>
              </a:ln>
              <a:solidFill>
                <a:schemeClr val="tx1"/>
              </a:solidFill>
              <a:effectLst/>
              <a:latin typeface="Verdana" pitchFamily="34" charset="0"/>
            </a:endParaRPr>
          </a:p>
        </p:txBody>
      </p:sp>
      <p:grpSp>
        <p:nvGrpSpPr>
          <p:cNvPr id="157" name="Group 156">
            <a:extLst>
              <a:ext uri="{FF2B5EF4-FFF2-40B4-BE49-F238E27FC236}">
                <a16:creationId xmlns:a16="http://schemas.microsoft.com/office/drawing/2014/main" id="{25DAFC7A-3A4F-4297-A246-6051CC414950}"/>
              </a:ext>
            </a:extLst>
          </p:cNvPr>
          <p:cNvGrpSpPr/>
          <p:nvPr/>
        </p:nvGrpSpPr>
        <p:grpSpPr>
          <a:xfrm>
            <a:off x="5713319" y="4111120"/>
            <a:ext cx="368768" cy="522372"/>
            <a:chOff x="5229843" y="2394609"/>
            <a:chExt cx="344671" cy="586142"/>
          </a:xfrm>
        </p:grpSpPr>
        <p:sp>
          <p:nvSpPr>
            <p:cNvPr id="158" name="Cube 157">
              <a:extLst>
                <a:ext uri="{FF2B5EF4-FFF2-40B4-BE49-F238E27FC236}">
                  <a16:creationId xmlns:a16="http://schemas.microsoft.com/office/drawing/2014/main" id="{960E3F5D-80C3-4883-8268-F2B8B7B95AAE}"/>
                </a:ext>
              </a:extLst>
            </p:cNvPr>
            <p:cNvSpPr/>
            <p:nvPr/>
          </p:nvSpPr>
          <p:spPr bwMode="auto">
            <a:xfrm>
              <a:off x="5229843" y="2394609"/>
              <a:ext cx="233179" cy="586142"/>
            </a:xfrm>
            <a:prstGeom prst="cube">
              <a:avLst>
                <a:gd name="adj" fmla="val 54371"/>
              </a:avLst>
            </a:prstGeom>
            <a:solidFill>
              <a:schemeClr val="accent2">
                <a:lumMod val="40000"/>
                <a:lumOff val="60000"/>
              </a:schemeClr>
            </a:solid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a:ln>
                  <a:noFill/>
                </a:ln>
                <a:solidFill>
                  <a:schemeClr val="tx1"/>
                </a:solidFill>
                <a:effectLst/>
                <a:latin typeface="Verdana" pitchFamily="34" charset="0"/>
              </a:endParaRPr>
            </a:p>
          </p:txBody>
        </p:sp>
        <p:sp>
          <p:nvSpPr>
            <p:cNvPr id="159" name="Cube 158">
              <a:extLst>
                <a:ext uri="{FF2B5EF4-FFF2-40B4-BE49-F238E27FC236}">
                  <a16:creationId xmlns:a16="http://schemas.microsoft.com/office/drawing/2014/main" id="{8D4F66E0-A329-47AE-87E8-E6627ACADF43}"/>
                </a:ext>
              </a:extLst>
            </p:cNvPr>
            <p:cNvSpPr/>
            <p:nvPr/>
          </p:nvSpPr>
          <p:spPr bwMode="auto">
            <a:xfrm>
              <a:off x="5341335" y="2394609"/>
              <a:ext cx="233179" cy="586142"/>
            </a:xfrm>
            <a:prstGeom prst="cube">
              <a:avLst>
                <a:gd name="adj" fmla="val 54371"/>
              </a:avLst>
            </a:prstGeom>
            <a:solidFill>
              <a:srgbClr val="00B0F0"/>
            </a:solid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a:ln>
                  <a:noFill/>
                </a:ln>
                <a:solidFill>
                  <a:schemeClr val="tx1"/>
                </a:solidFill>
                <a:effectLst/>
                <a:latin typeface="Verdana" pitchFamily="34" charset="0"/>
              </a:endParaRPr>
            </a:p>
          </p:txBody>
        </p:sp>
      </p:grpSp>
      <p:grpSp>
        <p:nvGrpSpPr>
          <p:cNvPr id="160" name="Group 159">
            <a:extLst>
              <a:ext uri="{FF2B5EF4-FFF2-40B4-BE49-F238E27FC236}">
                <a16:creationId xmlns:a16="http://schemas.microsoft.com/office/drawing/2014/main" id="{571D9701-FE28-491B-91B8-3D63E811F0B0}"/>
              </a:ext>
            </a:extLst>
          </p:cNvPr>
          <p:cNvGrpSpPr/>
          <p:nvPr/>
        </p:nvGrpSpPr>
        <p:grpSpPr>
          <a:xfrm>
            <a:off x="5713319" y="5081057"/>
            <a:ext cx="367721" cy="523598"/>
            <a:chOff x="5452826" y="2393233"/>
            <a:chExt cx="343693" cy="587518"/>
          </a:xfrm>
        </p:grpSpPr>
        <p:sp>
          <p:nvSpPr>
            <p:cNvPr id="161" name="Cube 160">
              <a:extLst>
                <a:ext uri="{FF2B5EF4-FFF2-40B4-BE49-F238E27FC236}">
                  <a16:creationId xmlns:a16="http://schemas.microsoft.com/office/drawing/2014/main" id="{49D4BF3F-BCCE-4415-987C-1E533599F9C4}"/>
                </a:ext>
              </a:extLst>
            </p:cNvPr>
            <p:cNvSpPr/>
            <p:nvPr/>
          </p:nvSpPr>
          <p:spPr bwMode="auto">
            <a:xfrm>
              <a:off x="5452826" y="2394609"/>
              <a:ext cx="233179" cy="586142"/>
            </a:xfrm>
            <a:prstGeom prst="cube">
              <a:avLst>
                <a:gd name="adj" fmla="val 54371"/>
              </a:avLst>
            </a:prstGeom>
            <a:solidFill>
              <a:srgbClr val="0070C0"/>
            </a:solid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a:ln>
                  <a:noFill/>
                </a:ln>
                <a:solidFill>
                  <a:schemeClr val="tx1"/>
                </a:solidFill>
                <a:effectLst/>
                <a:latin typeface="Verdana" pitchFamily="34" charset="0"/>
              </a:endParaRPr>
            </a:p>
          </p:txBody>
        </p:sp>
        <p:sp>
          <p:nvSpPr>
            <p:cNvPr id="163" name="Cube 162">
              <a:extLst>
                <a:ext uri="{FF2B5EF4-FFF2-40B4-BE49-F238E27FC236}">
                  <a16:creationId xmlns:a16="http://schemas.microsoft.com/office/drawing/2014/main" id="{EBE4BAFA-71A6-49C6-BADC-E4EE6AE781A9}"/>
                </a:ext>
              </a:extLst>
            </p:cNvPr>
            <p:cNvSpPr/>
            <p:nvPr/>
          </p:nvSpPr>
          <p:spPr bwMode="auto">
            <a:xfrm>
              <a:off x="5563340" y="2393233"/>
              <a:ext cx="233179" cy="586142"/>
            </a:xfrm>
            <a:prstGeom prst="cube">
              <a:avLst>
                <a:gd name="adj" fmla="val 54371"/>
              </a:avLst>
            </a:prstGeom>
            <a:solidFill>
              <a:schemeClr val="tx2">
                <a:lumMod val="75000"/>
              </a:schemeClr>
            </a:solid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a:ln>
                  <a:noFill/>
                </a:ln>
                <a:solidFill>
                  <a:schemeClr val="tx1"/>
                </a:solidFill>
                <a:effectLst/>
                <a:latin typeface="Verdana" pitchFamily="34" charset="0"/>
              </a:endParaRPr>
            </a:p>
          </p:txBody>
        </p:sp>
      </p:grpSp>
      <p:sp>
        <p:nvSpPr>
          <p:cNvPr id="164" name="TextBox 163">
            <a:extLst>
              <a:ext uri="{FF2B5EF4-FFF2-40B4-BE49-F238E27FC236}">
                <a16:creationId xmlns:a16="http://schemas.microsoft.com/office/drawing/2014/main" id="{37FC86AC-0FE0-4914-A93A-526437B9885C}"/>
              </a:ext>
            </a:extLst>
          </p:cNvPr>
          <p:cNvSpPr txBox="1"/>
          <p:nvPr/>
        </p:nvSpPr>
        <p:spPr>
          <a:xfrm>
            <a:off x="6063667" y="5116958"/>
            <a:ext cx="736331" cy="307777"/>
          </a:xfrm>
          <a:prstGeom prst="rect">
            <a:avLst/>
          </a:prstGeom>
          <a:noFill/>
        </p:spPr>
        <p:txBody>
          <a:bodyPr wrap="square" rtlCol="0">
            <a:spAutoFit/>
          </a:bodyPr>
          <a:lstStyle/>
          <a:p>
            <a:r>
              <a:rPr lang="en-US" sz="1400" dirty="0">
                <a:latin typeface="Segoe UI Light" panose="020B0502040204020203" pitchFamily="34" charset="0"/>
                <a:cs typeface="Segoe UI Light" panose="020B0502040204020203" pitchFamily="34" charset="0"/>
              </a:rPr>
              <a:t>Conv.</a:t>
            </a:r>
          </a:p>
        </p:txBody>
      </p:sp>
      <p:sp>
        <p:nvSpPr>
          <p:cNvPr id="165" name="Arrow: Right 164">
            <a:extLst>
              <a:ext uri="{FF2B5EF4-FFF2-40B4-BE49-F238E27FC236}">
                <a16:creationId xmlns:a16="http://schemas.microsoft.com/office/drawing/2014/main" id="{EA844AD0-32BF-421C-BC20-6CC9D1484AB7}"/>
              </a:ext>
            </a:extLst>
          </p:cNvPr>
          <p:cNvSpPr/>
          <p:nvPr/>
        </p:nvSpPr>
        <p:spPr bwMode="auto">
          <a:xfrm>
            <a:off x="6190360" y="5355593"/>
            <a:ext cx="266407" cy="142252"/>
          </a:xfrm>
          <a:prstGeom prst="rightArrow">
            <a:avLst/>
          </a:prstGeom>
          <a:solidFill>
            <a:schemeClr val="tx1">
              <a:lumMod val="50000"/>
              <a:lumOff val="50000"/>
            </a:schemeClr>
          </a:solidFill>
          <a:ln w="9525" cap="flat" cmpd="sng" algn="ctr">
            <a:noFill/>
            <a:prstDash val="solid"/>
            <a:round/>
            <a:headEnd type="none" w="med" len="med"/>
            <a:tailEnd type="none" w="med" len="med"/>
          </a:ln>
          <a:effectLst>
            <a:outerShdw dist="35921" dir="2700000" algn="ctr" rotWithShape="0">
              <a:srgbClr val="AFAFAF"/>
            </a:outerShdw>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a:ln>
                <a:noFill/>
              </a:ln>
              <a:solidFill>
                <a:schemeClr val="tx1"/>
              </a:solidFill>
              <a:effectLst/>
              <a:latin typeface="Verdana" pitchFamily="34" charset="0"/>
            </a:endParaRPr>
          </a:p>
        </p:txBody>
      </p:sp>
      <p:grpSp>
        <p:nvGrpSpPr>
          <p:cNvPr id="166" name="Group 165">
            <a:extLst>
              <a:ext uri="{FF2B5EF4-FFF2-40B4-BE49-F238E27FC236}">
                <a16:creationId xmlns:a16="http://schemas.microsoft.com/office/drawing/2014/main" id="{3ABFCF24-7319-4D9C-AB23-044DD13CEB4E}"/>
              </a:ext>
            </a:extLst>
          </p:cNvPr>
          <p:cNvGrpSpPr/>
          <p:nvPr/>
        </p:nvGrpSpPr>
        <p:grpSpPr>
          <a:xfrm>
            <a:off x="6574196" y="4111120"/>
            <a:ext cx="368768" cy="522372"/>
            <a:chOff x="5229843" y="2394609"/>
            <a:chExt cx="344671" cy="586142"/>
          </a:xfrm>
        </p:grpSpPr>
        <p:sp>
          <p:nvSpPr>
            <p:cNvPr id="167" name="Cube 166">
              <a:extLst>
                <a:ext uri="{FF2B5EF4-FFF2-40B4-BE49-F238E27FC236}">
                  <a16:creationId xmlns:a16="http://schemas.microsoft.com/office/drawing/2014/main" id="{8A5004A7-7D77-4D9E-A7A8-46432D14F8F6}"/>
                </a:ext>
              </a:extLst>
            </p:cNvPr>
            <p:cNvSpPr/>
            <p:nvPr/>
          </p:nvSpPr>
          <p:spPr bwMode="auto">
            <a:xfrm>
              <a:off x="5229843" y="2394609"/>
              <a:ext cx="233179" cy="586142"/>
            </a:xfrm>
            <a:prstGeom prst="cube">
              <a:avLst>
                <a:gd name="adj" fmla="val 54371"/>
              </a:avLst>
            </a:prstGeom>
            <a:solidFill>
              <a:schemeClr val="accent2">
                <a:lumMod val="40000"/>
                <a:lumOff val="60000"/>
              </a:schemeClr>
            </a:solid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a:ln>
                  <a:noFill/>
                </a:ln>
                <a:solidFill>
                  <a:schemeClr val="tx1"/>
                </a:solidFill>
                <a:effectLst/>
                <a:latin typeface="Verdana" pitchFamily="34" charset="0"/>
              </a:endParaRPr>
            </a:p>
          </p:txBody>
        </p:sp>
        <p:sp>
          <p:nvSpPr>
            <p:cNvPr id="168" name="Cube 167">
              <a:extLst>
                <a:ext uri="{FF2B5EF4-FFF2-40B4-BE49-F238E27FC236}">
                  <a16:creationId xmlns:a16="http://schemas.microsoft.com/office/drawing/2014/main" id="{7E39FC73-DBA1-4976-B4DC-1B295FEE5F13}"/>
                </a:ext>
              </a:extLst>
            </p:cNvPr>
            <p:cNvSpPr/>
            <p:nvPr/>
          </p:nvSpPr>
          <p:spPr bwMode="auto">
            <a:xfrm>
              <a:off x="5341335" y="2394609"/>
              <a:ext cx="233179" cy="586142"/>
            </a:xfrm>
            <a:prstGeom prst="cube">
              <a:avLst>
                <a:gd name="adj" fmla="val 54371"/>
              </a:avLst>
            </a:prstGeom>
            <a:solidFill>
              <a:srgbClr val="00B0F0"/>
            </a:solid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a:ln>
                  <a:noFill/>
                </a:ln>
                <a:solidFill>
                  <a:schemeClr val="tx1"/>
                </a:solidFill>
                <a:effectLst/>
                <a:latin typeface="Verdana" pitchFamily="34" charset="0"/>
              </a:endParaRPr>
            </a:p>
          </p:txBody>
        </p:sp>
      </p:grpSp>
      <p:grpSp>
        <p:nvGrpSpPr>
          <p:cNvPr id="169" name="Group 168">
            <a:extLst>
              <a:ext uri="{FF2B5EF4-FFF2-40B4-BE49-F238E27FC236}">
                <a16:creationId xmlns:a16="http://schemas.microsoft.com/office/drawing/2014/main" id="{E417D5C2-5A64-4190-8E2D-28EE6B02909B}"/>
              </a:ext>
            </a:extLst>
          </p:cNvPr>
          <p:cNvGrpSpPr/>
          <p:nvPr/>
        </p:nvGrpSpPr>
        <p:grpSpPr>
          <a:xfrm>
            <a:off x="6594241" y="5081057"/>
            <a:ext cx="367721" cy="523598"/>
            <a:chOff x="5452826" y="2393233"/>
            <a:chExt cx="343693" cy="587518"/>
          </a:xfrm>
        </p:grpSpPr>
        <p:sp>
          <p:nvSpPr>
            <p:cNvPr id="170" name="Cube 169">
              <a:extLst>
                <a:ext uri="{FF2B5EF4-FFF2-40B4-BE49-F238E27FC236}">
                  <a16:creationId xmlns:a16="http://schemas.microsoft.com/office/drawing/2014/main" id="{37F2C1BA-191F-40FF-BF3F-8320B2F952C4}"/>
                </a:ext>
              </a:extLst>
            </p:cNvPr>
            <p:cNvSpPr/>
            <p:nvPr/>
          </p:nvSpPr>
          <p:spPr bwMode="auto">
            <a:xfrm>
              <a:off x="5452826" y="2394609"/>
              <a:ext cx="233179" cy="586142"/>
            </a:xfrm>
            <a:prstGeom prst="cube">
              <a:avLst>
                <a:gd name="adj" fmla="val 54371"/>
              </a:avLst>
            </a:prstGeom>
            <a:solidFill>
              <a:srgbClr val="0070C0"/>
            </a:solid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a:ln>
                  <a:noFill/>
                </a:ln>
                <a:solidFill>
                  <a:schemeClr val="tx1"/>
                </a:solidFill>
                <a:effectLst/>
                <a:latin typeface="Verdana" pitchFamily="34" charset="0"/>
              </a:endParaRPr>
            </a:p>
          </p:txBody>
        </p:sp>
        <p:sp>
          <p:nvSpPr>
            <p:cNvPr id="171" name="Cube 170">
              <a:extLst>
                <a:ext uri="{FF2B5EF4-FFF2-40B4-BE49-F238E27FC236}">
                  <a16:creationId xmlns:a16="http://schemas.microsoft.com/office/drawing/2014/main" id="{B356315F-2DB6-46A3-ADFB-E5A503D28E1E}"/>
                </a:ext>
              </a:extLst>
            </p:cNvPr>
            <p:cNvSpPr/>
            <p:nvPr/>
          </p:nvSpPr>
          <p:spPr bwMode="auto">
            <a:xfrm>
              <a:off x="5563340" y="2393233"/>
              <a:ext cx="233179" cy="586142"/>
            </a:xfrm>
            <a:prstGeom prst="cube">
              <a:avLst>
                <a:gd name="adj" fmla="val 54371"/>
              </a:avLst>
            </a:prstGeom>
            <a:solidFill>
              <a:schemeClr val="tx2">
                <a:lumMod val="75000"/>
              </a:schemeClr>
            </a:solid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a:ln>
                  <a:noFill/>
                </a:ln>
                <a:solidFill>
                  <a:schemeClr val="tx1"/>
                </a:solidFill>
                <a:effectLst/>
                <a:latin typeface="Verdana" pitchFamily="34" charset="0"/>
              </a:endParaRPr>
            </a:p>
          </p:txBody>
        </p:sp>
      </p:grpSp>
      <p:sp>
        <p:nvSpPr>
          <p:cNvPr id="172" name="TextBox 171">
            <a:extLst>
              <a:ext uri="{FF2B5EF4-FFF2-40B4-BE49-F238E27FC236}">
                <a16:creationId xmlns:a16="http://schemas.microsoft.com/office/drawing/2014/main" id="{48FF3956-D955-4EBE-893B-72A59522CD28}"/>
              </a:ext>
            </a:extLst>
          </p:cNvPr>
          <p:cNvSpPr txBox="1"/>
          <p:nvPr/>
        </p:nvSpPr>
        <p:spPr>
          <a:xfrm>
            <a:off x="6069305" y="4186651"/>
            <a:ext cx="736331" cy="307777"/>
          </a:xfrm>
          <a:prstGeom prst="rect">
            <a:avLst/>
          </a:prstGeom>
          <a:noFill/>
        </p:spPr>
        <p:txBody>
          <a:bodyPr wrap="square" rtlCol="0">
            <a:spAutoFit/>
          </a:bodyPr>
          <a:lstStyle/>
          <a:p>
            <a:r>
              <a:rPr lang="en-US" sz="1400" dirty="0">
                <a:latin typeface="Segoe UI Light" panose="020B0502040204020203" pitchFamily="34" charset="0"/>
                <a:cs typeface="Segoe UI Light" panose="020B0502040204020203" pitchFamily="34" charset="0"/>
              </a:rPr>
              <a:t>Conv.</a:t>
            </a:r>
          </a:p>
        </p:txBody>
      </p:sp>
      <p:sp>
        <p:nvSpPr>
          <p:cNvPr id="173" name="Arrow: Right 172">
            <a:extLst>
              <a:ext uri="{FF2B5EF4-FFF2-40B4-BE49-F238E27FC236}">
                <a16:creationId xmlns:a16="http://schemas.microsoft.com/office/drawing/2014/main" id="{BFD92E77-86FC-41BF-A090-38ABAB9C0A20}"/>
              </a:ext>
            </a:extLst>
          </p:cNvPr>
          <p:cNvSpPr/>
          <p:nvPr/>
        </p:nvSpPr>
        <p:spPr bwMode="auto">
          <a:xfrm>
            <a:off x="6195998" y="4425286"/>
            <a:ext cx="266407" cy="142252"/>
          </a:xfrm>
          <a:prstGeom prst="rightArrow">
            <a:avLst/>
          </a:prstGeom>
          <a:solidFill>
            <a:schemeClr val="tx1">
              <a:lumMod val="50000"/>
              <a:lumOff val="50000"/>
            </a:schemeClr>
          </a:solidFill>
          <a:ln w="9525" cap="flat" cmpd="sng" algn="ctr">
            <a:noFill/>
            <a:prstDash val="solid"/>
            <a:round/>
            <a:headEnd type="none" w="med" len="med"/>
            <a:tailEnd type="none" w="med" len="med"/>
          </a:ln>
          <a:effectLst>
            <a:outerShdw dist="35921" dir="2700000" algn="ctr" rotWithShape="0">
              <a:srgbClr val="AFAFAF"/>
            </a:outerShdw>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a:ln>
                <a:noFill/>
              </a:ln>
              <a:solidFill>
                <a:schemeClr val="tx1"/>
              </a:solidFill>
              <a:effectLst/>
              <a:latin typeface="Verdana" pitchFamily="34" charset="0"/>
            </a:endParaRPr>
          </a:p>
        </p:txBody>
      </p:sp>
      <p:grpSp>
        <p:nvGrpSpPr>
          <p:cNvPr id="174" name="Group 173">
            <a:extLst>
              <a:ext uri="{FF2B5EF4-FFF2-40B4-BE49-F238E27FC236}">
                <a16:creationId xmlns:a16="http://schemas.microsoft.com/office/drawing/2014/main" id="{83A1B62D-1897-4CE4-B87F-D6B466F683EF}"/>
              </a:ext>
            </a:extLst>
          </p:cNvPr>
          <p:cNvGrpSpPr/>
          <p:nvPr/>
        </p:nvGrpSpPr>
        <p:grpSpPr>
          <a:xfrm>
            <a:off x="4851869" y="4596361"/>
            <a:ext cx="566676" cy="587518"/>
            <a:chOff x="145023" y="3080649"/>
            <a:chExt cx="1036441" cy="916547"/>
          </a:xfrm>
        </p:grpSpPr>
        <p:sp>
          <p:nvSpPr>
            <p:cNvPr id="175" name="Cube 174">
              <a:extLst>
                <a:ext uri="{FF2B5EF4-FFF2-40B4-BE49-F238E27FC236}">
                  <a16:creationId xmlns:a16="http://schemas.microsoft.com/office/drawing/2014/main" id="{3FC4A11B-AF0D-4ACB-B772-D50F5D1EA9EB}"/>
                </a:ext>
              </a:extLst>
            </p:cNvPr>
            <p:cNvSpPr/>
            <p:nvPr/>
          </p:nvSpPr>
          <p:spPr bwMode="auto">
            <a:xfrm>
              <a:off x="145023" y="3082796"/>
              <a:ext cx="426480" cy="914400"/>
            </a:xfrm>
            <a:prstGeom prst="cube">
              <a:avLst>
                <a:gd name="adj" fmla="val 54371"/>
              </a:avLst>
            </a:prstGeom>
            <a:solidFill>
              <a:schemeClr val="accent2">
                <a:lumMod val="40000"/>
                <a:lumOff val="60000"/>
              </a:schemeClr>
            </a:solid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a:ln>
                  <a:noFill/>
                </a:ln>
                <a:solidFill>
                  <a:schemeClr val="tx1"/>
                </a:solidFill>
                <a:effectLst/>
                <a:latin typeface="Verdana" pitchFamily="34" charset="0"/>
              </a:endParaRPr>
            </a:p>
          </p:txBody>
        </p:sp>
        <p:sp>
          <p:nvSpPr>
            <p:cNvPr id="176" name="Cube 175">
              <a:extLst>
                <a:ext uri="{FF2B5EF4-FFF2-40B4-BE49-F238E27FC236}">
                  <a16:creationId xmlns:a16="http://schemas.microsoft.com/office/drawing/2014/main" id="{6B5A4F5A-AF4E-48E1-AB3D-9A1466F7197B}"/>
                </a:ext>
              </a:extLst>
            </p:cNvPr>
            <p:cNvSpPr/>
            <p:nvPr/>
          </p:nvSpPr>
          <p:spPr bwMode="auto">
            <a:xfrm>
              <a:off x="348940" y="3082796"/>
              <a:ext cx="426480" cy="914400"/>
            </a:xfrm>
            <a:prstGeom prst="cube">
              <a:avLst>
                <a:gd name="adj" fmla="val 54371"/>
              </a:avLst>
            </a:prstGeom>
            <a:solidFill>
              <a:srgbClr val="00B0F0"/>
            </a:solid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a:ln>
                  <a:noFill/>
                </a:ln>
                <a:solidFill>
                  <a:schemeClr val="tx1"/>
                </a:solidFill>
                <a:effectLst/>
                <a:latin typeface="Verdana" pitchFamily="34" charset="0"/>
              </a:endParaRPr>
            </a:p>
          </p:txBody>
        </p:sp>
        <p:sp>
          <p:nvSpPr>
            <p:cNvPr id="177" name="Cube 176">
              <a:extLst>
                <a:ext uri="{FF2B5EF4-FFF2-40B4-BE49-F238E27FC236}">
                  <a16:creationId xmlns:a16="http://schemas.microsoft.com/office/drawing/2014/main" id="{62DF059F-5650-4F13-A739-C193CA62B16A}"/>
                </a:ext>
              </a:extLst>
            </p:cNvPr>
            <p:cNvSpPr/>
            <p:nvPr/>
          </p:nvSpPr>
          <p:spPr bwMode="auto">
            <a:xfrm>
              <a:off x="552855" y="3082796"/>
              <a:ext cx="426480" cy="914400"/>
            </a:xfrm>
            <a:prstGeom prst="cube">
              <a:avLst>
                <a:gd name="adj" fmla="val 54371"/>
              </a:avLst>
            </a:prstGeom>
            <a:solidFill>
              <a:srgbClr val="0070C0"/>
            </a:solid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a:ln>
                  <a:noFill/>
                </a:ln>
                <a:solidFill>
                  <a:schemeClr val="tx1"/>
                </a:solidFill>
                <a:effectLst/>
                <a:latin typeface="Verdana" pitchFamily="34" charset="0"/>
              </a:endParaRPr>
            </a:p>
          </p:txBody>
        </p:sp>
        <p:sp>
          <p:nvSpPr>
            <p:cNvPr id="250" name="Cube 249">
              <a:extLst>
                <a:ext uri="{FF2B5EF4-FFF2-40B4-BE49-F238E27FC236}">
                  <a16:creationId xmlns:a16="http://schemas.microsoft.com/office/drawing/2014/main" id="{3482ED8D-0C94-4F74-ADDB-DAAAB7274B79}"/>
                </a:ext>
              </a:extLst>
            </p:cNvPr>
            <p:cNvSpPr/>
            <p:nvPr/>
          </p:nvSpPr>
          <p:spPr bwMode="auto">
            <a:xfrm>
              <a:off x="754984" y="3080649"/>
              <a:ext cx="426480" cy="914401"/>
            </a:xfrm>
            <a:prstGeom prst="cube">
              <a:avLst>
                <a:gd name="adj" fmla="val 54371"/>
              </a:avLst>
            </a:prstGeom>
            <a:solidFill>
              <a:schemeClr val="tx2">
                <a:lumMod val="75000"/>
              </a:schemeClr>
            </a:solid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a:ln>
                  <a:noFill/>
                </a:ln>
                <a:solidFill>
                  <a:schemeClr val="tx1"/>
                </a:solidFill>
                <a:effectLst/>
                <a:latin typeface="Verdana" pitchFamily="34" charset="0"/>
              </a:endParaRPr>
            </a:p>
          </p:txBody>
        </p:sp>
      </p:grpSp>
      <p:sp>
        <p:nvSpPr>
          <p:cNvPr id="251" name="Arrow: Right 250">
            <a:extLst>
              <a:ext uri="{FF2B5EF4-FFF2-40B4-BE49-F238E27FC236}">
                <a16:creationId xmlns:a16="http://schemas.microsoft.com/office/drawing/2014/main" id="{4E4B2180-DB6B-4C1B-B615-F19B1D3DE497}"/>
              </a:ext>
            </a:extLst>
          </p:cNvPr>
          <p:cNvSpPr/>
          <p:nvPr/>
        </p:nvSpPr>
        <p:spPr bwMode="auto">
          <a:xfrm>
            <a:off x="5444829" y="4832896"/>
            <a:ext cx="248999" cy="159618"/>
          </a:xfrm>
          <a:prstGeom prst="rightArrow">
            <a:avLst/>
          </a:prstGeom>
          <a:solidFill>
            <a:schemeClr val="tx1">
              <a:lumMod val="50000"/>
              <a:lumOff val="50000"/>
            </a:schemeClr>
          </a:solidFill>
          <a:ln w="9525" cap="flat" cmpd="sng" algn="ctr">
            <a:noFill/>
            <a:prstDash val="solid"/>
            <a:round/>
            <a:headEnd type="none" w="med" len="med"/>
            <a:tailEnd type="none" w="med" len="med"/>
          </a:ln>
          <a:effectLst>
            <a:outerShdw dist="35921" dir="2700000" algn="ctr" rotWithShape="0">
              <a:srgbClr val="AFAFAF"/>
            </a:outerShdw>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a:ln>
                <a:noFill/>
              </a:ln>
              <a:solidFill>
                <a:schemeClr val="tx1"/>
              </a:solidFill>
              <a:effectLst/>
              <a:latin typeface="Verdana" pitchFamily="34" charset="0"/>
            </a:endParaRPr>
          </a:p>
        </p:txBody>
      </p:sp>
      <p:sp>
        <p:nvSpPr>
          <p:cNvPr id="252" name="TextBox 251">
            <a:extLst>
              <a:ext uri="{FF2B5EF4-FFF2-40B4-BE49-F238E27FC236}">
                <a16:creationId xmlns:a16="http://schemas.microsoft.com/office/drawing/2014/main" id="{2C6E62C5-50CD-45A7-A085-E4AE3FC50969}"/>
              </a:ext>
            </a:extLst>
          </p:cNvPr>
          <p:cNvSpPr txBox="1"/>
          <p:nvPr/>
        </p:nvSpPr>
        <p:spPr>
          <a:xfrm>
            <a:off x="5361567" y="4611160"/>
            <a:ext cx="704270" cy="307777"/>
          </a:xfrm>
          <a:prstGeom prst="rect">
            <a:avLst/>
          </a:prstGeom>
          <a:noFill/>
        </p:spPr>
        <p:txBody>
          <a:bodyPr wrap="square" rtlCol="0">
            <a:spAutoFit/>
          </a:bodyPr>
          <a:lstStyle/>
          <a:p>
            <a:r>
              <a:rPr lang="en-US" sz="1400" dirty="0">
                <a:latin typeface="Segoe UI Light" panose="020B0502040204020203" pitchFamily="34" charset="0"/>
                <a:cs typeface="Segoe UI Light" panose="020B0502040204020203" pitchFamily="34" charset="0"/>
              </a:rPr>
              <a:t>Split</a:t>
            </a:r>
          </a:p>
        </p:txBody>
      </p:sp>
      <p:sp>
        <p:nvSpPr>
          <p:cNvPr id="254" name="Arrow: Right 253">
            <a:extLst>
              <a:ext uri="{FF2B5EF4-FFF2-40B4-BE49-F238E27FC236}">
                <a16:creationId xmlns:a16="http://schemas.microsoft.com/office/drawing/2014/main" id="{FBDCFD8A-04AF-4F09-AD13-3FBC40F3A5F0}"/>
              </a:ext>
            </a:extLst>
          </p:cNvPr>
          <p:cNvSpPr/>
          <p:nvPr/>
        </p:nvSpPr>
        <p:spPr bwMode="auto">
          <a:xfrm>
            <a:off x="7015081" y="4832896"/>
            <a:ext cx="248999" cy="159618"/>
          </a:xfrm>
          <a:prstGeom prst="rightArrow">
            <a:avLst/>
          </a:prstGeom>
          <a:solidFill>
            <a:schemeClr val="tx1">
              <a:lumMod val="50000"/>
              <a:lumOff val="50000"/>
            </a:schemeClr>
          </a:solidFill>
          <a:ln w="9525" cap="flat" cmpd="sng" algn="ctr">
            <a:noFill/>
            <a:prstDash val="solid"/>
            <a:round/>
            <a:headEnd type="none" w="med" len="med"/>
            <a:tailEnd type="none" w="med" len="med"/>
          </a:ln>
          <a:effectLst>
            <a:outerShdw dist="35921" dir="2700000" algn="ctr" rotWithShape="0">
              <a:srgbClr val="AFAFAF"/>
            </a:outerShdw>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a:ln>
                <a:noFill/>
              </a:ln>
              <a:solidFill>
                <a:schemeClr val="tx1"/>
              </a:solidFill>
              <a:effectLst/>
              <a:latin typeface="Verdana" pitchFamily="34" charset="0"/>
            </a:endParaRPr>
          </a:p>
        </p:txBody>
      </p:sp>
      <p:grpSp>
        <p:nvGrpSpPr>
          <p:cNvPr id="260" name="Group 259">
            <a:extLst>
              <a:ext uri="{FF2B5EF4-FFF2-40B4-BE49-F238E27FC236}">
                <a16:creationId xmlns:a16="http://schemas.microsoft.com/office/drawing/2014/main" id="{045FF4B5-EE16-418E-B2D6-74790D6F2A56}"/>
              </a:ext>
            </a:extLst>
          </p:cNvPr>
          <p:cNvGrpSpPr/>
          <p:nvPr/>
        </p:nvGrpSpPr>
        <p:grpSpPr>
          <a:xfrm>
            <a:off x="8275874" y="4135744"/>
            <a:ext cx="368768" cy="522372"/>
            <a:chOff x="5229843" y="2394609"/>
            <a:chExt cx="344671" cy="586142"/>
          </a:xfrm>
        </p:grpSpPr>
        <p:sp>
          <p:nvSpPr>
            <p:cNvPr id="261" name="Cube 260">
              <a:extLst>
                <a:ext uri="{FF2B5EF4-FFF2-40B4-BE49-F238E27FC236}">
                  <a16:creationId xmlns:a16="http://schemas.microsoft.com/office/drawing/2014/main" id="{097DE2C8-3EBA-4540-9D40-F8784515BBB1}"/>
                </a:ext>
              </a:extLst>
            </p:cNvPr>
            <p:cNvSpPr/>
            <p:nvPr/>
          </p:nvSpPr>
          <p:spPr bwMode="auto">
            <a:xfrm>
              <a:off x="5229843" y="2394609"/>
              <a:ext cx="233179" cy="586142"/>
            </a:xfrm>
            <a:prstGeom prst="cube">
              <a:avLst>
                <a:gd name="adj" fmla="val 54371"/>
              </a:avLst>
            </a:prstGeom>
            <a:solidFill>
              <a:schemeClr val="accent2">
                <a:lumMod val="40000"/>
                <a:lumOff val="60000"/>
              </a:schemeClr>
            </a:solid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a:ln>
                  <a:noFill/>
                </a:ln>
                <a:solidFill>
                  <a:schemeClr val="tx1"/>
                </a:solidFill>
                <a:effectLst/>
                <a:latin typeface="Verdana" pitchFamily="34" charset="0"/>
              </a:endParaRPr>
            </a:p>
          </p:txBody>
        </p:sp>
        <p:sp>
          <p:nvSpPr>
            <p:cNvPr id="262" name="Cube 261">
              <a:extLst>
                <a:ext uri="{FF2B5EF4-FFF2-40B4-BE49-F238E27FC236}">
                  <a16:creationId xmlns:a16="http://schemas.microsoft.com/office/drawing/2014/main" id="{CD6374F0-6B28-4D0C-8A4A-8D8FA4C7D5CD}"/>
                </a:ext>
              </a:extLst>
            </p:cNvPr>
            <p:cNvSpPr/>
            <p:nvPr/>
          </p:nvSpPr>
          <p:spPr bwMode="auto">
            <a:xfrm>
              <a:off x="5341335" y="2394609"/>
              <a:ext cx="233179" cy="586142"/>
            </a:xfrm>
            <a:prstGeom prst="cube">
              <a:avLst>
                <a:gd name="adj" fmla="val 54371"/>
              </a:avLst>
            </a:prstGeom>
            <a:solidFill>
              <a:srgbClr val="0070C0"/>
            </a:solid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a:ln>
                  <a:noFill/>
                </a:ln>
                <a:solidFill>
                  <a:schemeClr val="tx1"/>
                </a:solidFill>
                <a:effectLst/>
                <a:latin typeface="Verdana" pitchFamily="34" charset="0"/>
              </a:endParaRPr>
            </a:p>
          </p:txBody>
        </p:sp>
      </p:grpSp>
      <p:grpSp>
        <p:nvGrpSpPr>
          <p:cNvPr id="263" name="Group 262">
            <a:extLst>
              <a:ext uri="{FF2B5EF4-FFF2-40B4-BE49-F238E27FC236}">
                <a16:creationId xmlns:a16="http://schemas.microsoft.com/office/drawing/2014/main" id="{163EC38A-493D-4947-89F7-30367D759242}"/>
              </a:ext>
            </a:extLst>
          </p:cNvPr>
          <p:cNvGrpSpPr/>
          <p:nvPr/>
        </p:nvGrpSpPr>
        <p:grpSpPr>
          <a:xfrm>
            <a:off x="8275874" y="5105681"/>
            <a:ext cx="367721" cy="523598"/>
            <a:chOff x="5452826" y="2393233"/>
            <a:chExt cx="343693" cy="587518"/>
          </a:xfrm>
        </p:grpSpPr>
        <p:sp>
          <p:nvSpPr>
            <p:cNvPr id="264" name="Cube 263">
              <a:extLst>
                <a:ext uri="{FF2B5EF4-FFF2-40B4-BE49-F238E27FC236}">
                  <a16:creationId xmlns:a16="http://schemas.microsoft.com/office/drawing/2014/main" id="{93C426A9-DCAF-4EF4-A592-CA2A57E7619A}"/>
                </a:ext>
              </a:extLst>
            </p:cNvPr>
            <p:cNvSpPr/>
            <p:nvPr/>
          </p:nvSpPr>
          <p:spPr bwMode="auto">
            <a:xfrm>
              <a:off x="5452826" y="2394609"/>
              <a:ext cx="233179" cy="586142"/>
            </a:xfrm>
            <a:prstGeom prst="cube">
              <a:avLst>
                <a:gd name="adj" fmla="val 54371"/>
              </a:avLst>
            </a:prstGeom>
            <a:solidFill>
              <a:srgbClr val="00B0F0"/>
            </a:solid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a:ln>
                  <a:noFill/>
                </a:ln>
                <a:solidFill>
                  <a:schemeClr val="tx1"/>
                </a:solidFill>
                <a:effectLst/>
                <a:latin typeface="Verdana" pitchFamily="34" charset="0"/>
              </a:endParaRPr>
            </a:p>
          </p:txBody>
        </p:sp>
        <p:sp>
          <p:nvSpPr>
            <p:cNvPr id="265" name="Cube 264">
              <a:extLst>
                <a:ext uri="{FF2B5EF4-FFF2-40B4-BE49-F238E27FC236}">
                  <a16:creationId xmlns:a16="http://schemas.microsoft.com/office/drawing/2014/main" id="{14D9AE1E-35D3-4248-97AD-72D63653DE25}"/>
                </a:ext>
              </a:extLst>
            </p:cNvPr>
            <p:cNvSpPr/>
            <p:nvPr/>
          </p:nvSpPr>
          <p:spPr bwMode="auto">
            <a:xfrm>
              <a:off x="5563340" y="2393233"/>
              <a:ext cx="233179" cy="586142"/>
            </a:xfrm>
            <a:prstGeom prst="cube">
              <a:avLst>
                <a:gd name="adj" fmla="val 54371"/>
              </a:avLst>
            </a:prstGeom>
            <a:solidFill>
              <a:schemeClr val="tx2">
                <a:lumMod val="75000"/>
              </a:schemeClr>
            </a:solid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a:ln>
                  <a:noFill/>
                </a:ln>
                <a:solidFill>
                  <a:schemeClr val="tx1"/>
                </a:solidFill>
                <a:effectLst/>
                <a:latin typeface="Verdana" pitchFamily="34" charset="0"/>
              </a:endParaRPr>
            </a:p>
          </p:txBody>
        </p:sp>
      </p:grpSp>
      <p:sp>
        <p:nvSpPr>
          <p:cNvPr id="266" name="TextBox 265">
            <a:extLst>
              <a:ext uri="{FF2B5EF4-FFF2-40B4-BE49-F238E27FC236}">
                <a16:creationId xmlns:a16="http://schemas.microsoft.com/office/drawing/2014/main" id="{59DEE46E-1C85-4EAF-931D-E9088E0568F7}"/>
              </a:ext>
            </a:extLst>
          </p:cNvPr>
          <p:cNvSpPr txBox="1"/>
          <p:nvPr/>
        </p:nvSpPr>
        <p:spPr>
          <a:xfrm>
            <a:off x="8626222" y="5141582"/>
            <a:ext cx="736331" cy="307777"/>
          </a:xfrm>
          <a:prstGeom prst="rect">
            <a:avLst/>
          </a:prstGeom>
          <a:noFill/>
        </p:spPr>
        <p:txBody>
          <a:bodyPr wrap="square" rtlCol="0">
            <a:spAutoFit/>
          </a:bodyPr>
          <a:lstStyle/>
          <a:p>
            <a:r>
              <a:rPr lang="en-US" sz="1400" dirty="0">
                <a:latin typeface="Segoe UI Light" panose="020B0502040204020203" pitchFamily="34" charset="0"/>
                <a:cs typeface="Segoe UI Light" panose="020B0502040204020203" pitchFamily="34" charset="0"/>
              </a:rPr>
              <a:t>Conv.</a:t>
            </a:r>
          </a:p>
        </p:txBody>
      </p:sp>
      <p:sp>
        <p:nvSpPr>
          <p:cNvPr id="267" name="Arrow: Right 266">
            <a:extLst>
              <a:ext uri="{FF2B5EF4-FFF2-40B4-BE49-F238E27FC236}">
                <a16:creationId xmlns:a16="http://schemas.microsoft.com/office/drawing/2014/main" id="{DBBACD94-618C-4A5B-B7E9-A5C447A42028}"/>
              </a:ext>
            </a:extLst>
          </p:cNvPr>
          <p:cNvSpPr/>
          <p:nvPr/>
        </p:nvSpPr>
        <p:spPr bwMode="auto">
          <a:xfrm>
            <a:off x="8752915" y="5380217"/>
            <a:ext cx="266407" cy="142252"/>
          </a:xfrm>
          <a:prstGeom prst="rightArrow">
            <a:avLst/>
          </a:prstGeom>
          <a:solidFill>
            <a:schemeClr val="tx1">
              <a:lumMod val="50000"/>
              <a:lumOff val="50000"/>
            </a:schemeClr>
          </a:solidFill>
          <a:ln w="9525" cap="flat" cmpd="sng" algn="ctr">
            <a:noFill/>
            <a:prstDash val="solid"/>
            <a:round/>
            <a:headEnd type="none" w="med" len="med"/>
            <a:tailEnd type="none" w="med" len="med"/>
          </a:ln>
          <a:effectLst>
            <a:outerShdw dist="35921" dir="2700000" algn="ctr" rotWithShape="0">
              <a:srgbClr val="AFAFAF"/>
            </a:outerShdw>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a:ln>
                <a:noFill/>
              </a:ln>
              <a:solidFill>
                <a:schemeClr val="tx1"/>
              </a:solidFill>
              <a:effectLst/>
              <a:latin typeface="Verdana" pitchFamily="34" charset="0"/>
            </a:endParaRPr>
          </a:p>
        </p:txBody>
      </p:sp>
      <p:grpSp>
        <p:nvGrpSpPr>
          <p:cNvPr id="268" name="Group 267">
            <a:extLst>
              <a:ext uri="{FF2B5EF4-FFF2-40B4-BE49-F238E27FC236}">
                <a16:creationId xmlns:a16="http://schemas.microsoft.com/office/drawing/2014/main" id="{A1625E4C-1ED3-474B-BD61-C64880E4C566}"/>
              </a:ext>
            </a:extLst>
          </p:cNvPr>
          <p:cNvGrpSpPr/>
          <p:nvPr/>
        </p:nvGrpSpPr>
        <p:grpSpPr>
          <a:xfrm>
            <a:off x="9136751" y="4135744"/>
            <a:ext cx="368768" cy="522372"/>
            <a:chOff x="5229843" y="2394609"/>
            <a:chExt cx="344671" cy="586142"/>
          </a:xfrm>
        </p:grpSpPr>
        <p:sp>
          <p:nvSpPr>
            <p:cNvPr id="269" name="Cube 268">
              <a:extLst>
                <a:ext uri="{FF2B5EF4-FFF2-40B4-BE49-F238E27FC236}">
                  <a16:creationId xmlns:a16="http://schemas.microsoft.com/office/drawing/2014/main" id="{0D522CA8-26E2-4403-9415-60D032DB018B}"/>
                </a:ext>
              </a:extLst>
            </p:cNvPr>
            <p:cNvSpPr/>
            <p:nvPr/>
          </p:nvSpPr>
          <p:spPr bwMode="auto">
            <a:xfrm>
              <a:off x="5229843" y="2394609"/>
              <a:ext cx="233179" cy="586142"/>
            </a:xfrm>
            <a:prstGeom prst="cube">
              <a:avLst>
                <a:gd name="adj" fmla="val 54371"/>
              </a:avLst>
            </a:prstGeom>
            <a:solidFill>
              <a:schemeClr val="accent2">
                <a:lumMod val="40000"/>
                <a:lumOff val="60000"/>
              </a:schemeClr>
            </a:solid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a:ln>
                  <a:noFill/>
                </a:ln>
                <a:solidFill>
                  <a:schemeClr val="tx1"/>
                </a:solidFill>
                <a:effectLst/>
                <a:latin typeface="Verdana" pitchFamily="34" charset="0"/>
              </a:endParaRPr>
            </a:p>
          </p:txBody>
        </p:sp>
        <p:sp>
          <p:nvSpPr>
            <p:cNvPr id="270" name="Cube 269">
              <a:extLst>
                <a:ext uri="{FF2B5EF4-FFF2-40B4-BE49-F238E27FC236}">
                  <a16:creationId xmlns:a16="http://schemas.microsoft.com/office/drawing/2014/main" id="{C1CD7C04-531F-478F-98E0-8214A0DFFF23}"/>
                </a:ext>
              </a:extLst>
            </p:cNvPr>
            <p:cNvSpPr/>
            <p:nvPr/>
          </p:nvSpPr>
          <p:spPr bwMode="auto">
            <a:xfrm>
              <a:off x="5341335" y="2394609"/>
              <a:ext cx="233179" cy="586142"/>
            </a:xfrm>
            <a:prstGeom prst="cube">
              <a:avLst>
                <a:gd name="adj" fmla="val 54371"/>
              </a:avLst>
            </a:prstGeom>
            <a:solidFill>
              <a:srgbClr val="0070C0"/>
            </a:solid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a:ln>
                  <a:noFill/>
                </a:ln>
                <a:solidFill>
                  <a:schemeClr val="tx1"/>
                </a:solidFill>
                <a:effectLst/>
                <a:latin typeface="Verdana" pitchFamily="34" charset="0"/>
              </a:endParaRPr>
            </a:p>
          </p:txBody>
        </p:sp>
      </p:grpSp>
      <p:grpSp>
        <p:nvGrpSpPr>
          <p:cNvPr id="271" name="Group 270">
            <a:extLst>
              <a:ext uri="{FF2B5EF4-FFF2-40B4-BE49-F238E27FC236}">
                <a16:creationId xmlns:a16="http://schemas.microsoft.com/office/drawing/2014/main" id="{860FD08A-56C8-464F-8B7A-18B2FCBD4A53}"/>
              </a:ext>
            </a:extLst>
          </p:cNvPr>
          <p:cNvGrpSpPr/>
          <p:nvPr/>
        </p:nvGrpSpPr>
        <p:grpSpPr>
          <a:xfrm>
            <a:off x="9156796" y="5105681"/>
            <a:ext cx="367721" cy="523598"/>
            <a:chOff x="5452826" y="2393233"/>
            <a:chExt cx="343693" cy="587518"/>
          </a:xfrm>
        </p:grpSpPr>
        <p:sp>
          <p:nvSpPr>
            <p:cNvPr id="272" name="Cube 271">
              <a:extLst>
                <a:ext uri="{FF2B5EF4-FFF2-40B4-BE49-F238E27FC236}">
                  <a16:creationId xmlns:a16="http://schemas.microsoft.com/office/drawing/2014/main" id="{8949A4FC-3A67-4A01-ACBA-DF1E3945B17E}"/>
                </a:ext>
              </a:extLst>
            </p:cNvPr>
            <p:cNvSpPr/>
            <p:nvPr/>
          </p:nvSpPr>
          <p:spPr bwMode="auto">
            <a:xfrm>
              <a:off x="5452826" y="2394609"/>
              <a:ext cx="233179" cy="586142"/>
            </a:xfrm>
            <a:prstGeom prst="cube">
              <a:avLst>
                <a:gd name="adj" fmla="val 54371"/>
              </a:avLst>
            </a:prstGeom>
            <a:solidFill>
              <a:srgbClr val="00B0F0"/>
            </a:solid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a:ln>
                  <a:noFill/>
                </a:ln>
                <a:solidFill>
                  <a:schemeClr val="tx1"/>
                </a:solidFill>
                <a:effectLst/>
                <a:latin typeface="Verdana" pitchFamily="34" charset="0"/>
              </a:endParaRPr>
            </a:p>
          </p:txBody>
        </p:sp>
        <p:sp>
          <p:nvSpPr>
            <p:cNvPr id="273" name="Cube 272">
              <a:extLst>
                <a:ext uri="{FF2B5EF4-FFF2-40B4-BE49-F238E27FC236}">
                  <a16:creationId xmlns:a16="http://schemas.microsoft.com/office/drawing/2014/main" id="{42A1F972-AE66-4BD6-ABF1-4446393E36E1}"/>
                </a:ext>
              </a:extLst>
            </p:cNvPr>
            <p:cNvSpPr/>
            <p:nvPr/>
          </p:nvSpPr>
          <p:spPr bwMode="auto">
            <a:xfrm>
              <a:off x="5563340" y="2393233"/>
              <a:ext cx="233179" cy="586142"/>
            </a:xfrm>
            <a:prstGeom prst="cube">
              <a:avLst>
                <a:gd name="adj" fmla="val 54371"/>
              </a:avLst>
            </a:prstGeom>
            <a:solidFill>
              <a:schemeClr val="tx2">
                <a:lumMod val="75000"/>
              </a:schemeClr>
            </a:solid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a:ln>
                  <a:noFill/>
                </a:ln>
                <a:solidFill>
                  <a:schemeClr val="tx1"/>
                </a:solidFill>
                <a:effectLst/>
                <a:latin typeface="Verdana" pitchFamily="34" charset="0"/>
              </a:endParaRPr>
            </a:p>
          </p:txBody>
        </p:sp>
      </p:grpSp>
      <p:sp>
        <p:nvSpPr>
          <p:cNvPr id="274" name="TextBox 273">
            <a:extLst>
              <a:ext uri="{FF2B5EF4-FFF2-40B4-BE49-F238E27FC236}">
                <a16:creationId xmlns:a16="http://schemas.microsoft.com/office/drawing/2014/main" id="{604844AD-CB14-4EDD-9563-880C9F3922EE}"/>
              </a:ext>
            </a:extLst>
          </p:cNvPr>
          <p:cNvSpPr txBox="1"/>
          <p:nvPr/>
        </p:nvSpPr>
        <p:spPr>
          <a:xfrm>
            <a:off x="8631860" y="4211275"/>
            <a:ext cx="736331" cy="307777"/>
          </a:xfrm>
          <a:prstGeom prst="rect">
            <a:avLst/>
          </a:prstGeom>
          <a:noFill/>
        </p:spPr>
        <p:txBody>
          <a:bodyPr wrap="square" rtlCol="0">
            <a:spAutoFit/>
          </a:bodyPr>
          <a:lstStyle/>
          <a:p>
            <a:r>
              <a:rPr lang="en-US" sz="1400" dirty="0">
                <a:latin typeface="Segoe UI Light" panose="020B0502040204020203" pitchFamily="34" charset="0"/>
                <a:cs typeface="Segoe UI Light" panose="020B0502040204020203" pitchFamily="34" charset="0"/>
              </a:rPr>
              <a:t>Conv.</a:t>
            </a:r>
          </a:p>
        </p:txBody>
      </p:sp>
      <p:sp>
        <p:nvSpPr>
          <p:cNvPr id="275" name="Arrow: Right 274">
            <a:extLst>
              <a:ext uri="{FF2B5EF4-FFF2-40B4-BE49-F238E27FC236}">
                <a16:creationId xmlns:a16="http://schemas.microsoft.com/office/drawing/2014/main" id="{DB54B86C-4292-49E3-91D4-6DE50D599CE8}"/>
              </a:ext>
            </a:extLst>
          </p:cNvPr>
          <p:cNvSpPr/>
          <p:nvPr/>
        </p:nvSpPr>
        <p:spPr bwMode="auto">
          <a:xfrm>
            <a:off x="8758553" y="4449910"/>
            <a:ext cx="266407" cy="142252"/>
          </a:xfrm>
          <a:prstGeom prst="rightArrow">
            <a:avLst/>
          </a:prstGeom>
          <a:solidFill>
            <a:schemeClr val="tx1">
              <a:lumMod val="50000"/>
              <a:lumOff val="50000"/>
            </a:schemeClr>
          </a:solidFill>
          <a:ln w="9525" cap="flat" cmpd="sng" algn="ctr">
            <a:noFill/>
            <a:prstDash val="solid"/>
            <a:round/>
            <a:headEnd type="none" w="med" len="med"/>
            <a:tailEnd type="none" w="med" len="med"/>
          </a:ln>
          <a:effectLst>
            <a:outerShdw dist="35921" dir="2700000" algn="ctr" rotWithShape="0">
              <a:srgbClr val="AFAFAF"/>
            </a:outerShdw>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a:ln>
                <a:noFill/>
              </a:ln>
              <a:solidFill>
                <a:schemeClr val="tx1"/>
              </a:solidFill>
              <a:effectLst/>
              <a:latin typeface="Verdana" pitchFamily="34" charset="0"/>
            </a:endParaRPr>
          </a:p>
        </p:txBody>
      </p:sp>
      <p:sp>
        <p:nvSpPr>
          <p:cNvPr id="276" name="Arrow: Right 275">
            <a:extLst>
              <a:ext uri="{FF2B5EF4-FFF2-40B4-BE49-F238E27FC236}">
                <a16:creationId xmlns:a16="http://schemas.microsoft.com/office/drawing/2014/main" id="{D8E2F828-997E-43A4-9996-19098CEE98AD}"/>
              </a:ext>
            </a:extLst>
          </p:cNvPr>
          <p:cNvSpPr/>
          <p:nvPr/>
        </p:nvSpPr>
        <p:spPr bwMode="auto">
          <a:xfrm>
            <a:off x="8007384" y="4857520"/>
            <a:ext cx="248999" cy="159618"/>
          </a:xfrm>
          <a:prstGeom prst="rightArrow">
            <a:avLst/>
          </a:prstGeom>
          <a:solidFill>
            <a:schemeClr val="tx1">
              <a:lumMod val="50000"/>
              <a:lumOff val="50000"/>
            </a:schemeClr>
          </a:solidFill>
          <a:ln w="9525" cap="flat" cmpd="sng" algn="ctr">
            <a:noFill/>
            <a:prstDash val="solid"/>
            <a:round/>
            <a:headEnd type="none" w="med" len="med"/>
            <a:tailEnd type="none" w="med" len="med"/>
          </a:ln>
          <a:effectLst>
            <a:outerShdw dist="35921" dir="2700000" algn="ctr" rotWithShape="0">
              <a:srgbClr val="AFAFAF"/>
            </a:outerShdw>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a:ln>
                <a:noFill/>
              </a:ln>
              <a:solidFill>
                <a:schemeClr val="tx1"/>
              </a:solidFill>
              <a:effectLst/>
              <a:latin typeface="Verdana" pitchFamily="34" charset="0"/>
            </a:endParaRPr>
          </a:p>
        </p:txBody>
      </p:sp>
      <p:sp>
        <p:nvSpPr>
          <p:cNvPr id="277" name="TextBox 276">
            <a:extLst>
              <a:ext uri="{FF2B5EF4-FFF2-40B4-BE49-F238E27FC236}">
                <a16:creationId xmlns:a16="http://schemas.microsoft.com/office/drawing/2014/main" id="{5C999911-6FFF-483E-8721-EF7EE621C66C}"/>
              </a:ext>
            </a:extLst>
          </p:cNvPr>
          <p:cNvSpPr txBox="1"/>
          <p:nvPr/>
        </p:nvSpPr>
        <p:spPr>
          <a:xfrm>
            <a:off x="7924122" y="4635784"/>
            <a:ext cx="732515" cy="307777"/>
          </a:xfrm>
          <a:prstGeom prst="rect">
            <a:avLst/>
          </a:prstGeom>
          <a:noFill/>
        </p:spPr>
        <p:txBody>
          <a:bodyPr wrap="square" rtlCol="0">
            <a:spAutoFit/>
          </a:bodyPr>
          <a:lstStyle/>
          <a:p>
            <a:r>
              <a:rPr lang="en-US" sz="1400" dirty="0">
                <a:latin typeface="Segoe UI Light" panose="020B0502040204020203" pitchFamily="34" charset="0"/>
                <a:cs typeface="Segoe UI Light" panose="020B0502040204020203" pitchFamily="34" charset="0"/>
              </a:rPr>
              <a:t>Split</a:t>
            </a:r>
          </a:p>
        </p:txBody>
      </p:sp>
      <p:sp>
        <p:nvSpPr>
          <p:cNvPr id="278" name="TextBox 277">
            <a:extLst>
              <a:ext uri="{FF2B5EF4-FFF2-40B4-BE49-F238E27FC236}">
                <a16:creationId xmlns:a16="http://schemas.microsoft.com/office/drawing/2014/main" id="{2EDA6358-FF2D-4D53-9464-D2C95B9C34DC}"/>
              </a:ext>
            </a:extLst>
          </p:cNvPr>
          <p:cNvSpPr txBox="1"/>
          <p:nvPr/>
        </p:nvSpPr>
        <p:spPr>
          <a:xfrm>
            <a:off x="9422631" y="4611299"/>
            <a:ext cx="822666" cy="307777"/>
          </a:xfrm>
          <a:prstGeom prst="rect">
            <a:avLst/>
          </a:prstGeom>
          <a:noFill/>
        </p:spPr>
        <p:txBody>
          <a:bodyPr wrap="square" rtlCol="0">
            <a:spAutoFit/>
          </a:bodyPr>
          <a:lstStyle/>
          <a:p>
            <a:r>
              <a:rPr lang="en-US" sz="1400" dirty="0">
                <a:latin typeface="Segoe UI Light" panose="020B0502040204020203" pitchFamily="34" charset="0"/>
                <a:cs typeface="Segoe UI Light" panose="020B0502040204020203" pitchFamily="34" charset="0"/>
              </a:rPr>
              <a:t>Concat</a:t>
            </a:r>
          </a:p>
        </p:txBody>
      </p:sp>
      <p:sp>
        <p:nvSpPr>
          <p:cNvPr id="279" name="Arrow: Right 278">
            <a:extLst>
              <a:ext uri="{FF2B5EF4-FFF2-40B4-BE49-F238E27FC236}">
                <a16:creationId xmlns:a16="http://schemas.microsoft.com/office/drawing/2014/main" id="{44CC8F46-A6C0-4756-8C09-FEF81C770A5D}"/>
              </a:ext>
            </a:extLst>
          </p:cNvPr>
          <p:cNvSpPr/>
          <p:nvPr/>
        </p:nvSpPr>
        <p:spPr bwMode="auto">
          <a:xfrm>
            <a:off x="9577636" y="4857520"/>
            <a:ext cx="248999" cy="159618"/>
          </a:xfrm>
          <a:prstGeom prst="rightArrow">
            <a:avLst/>
          </a:prstGeom>
          <a:solidFill>
            <a:schemeClr val="tx1">
              <a:lumMod val="50000"/>
              <a:lumOff val="50000"/>
            </a:schemeClr>
          </a:solidFill>
          <a:ln w="9525" cap="flat" cmpd="sng" algn="ctr">
            <a:noFill/>
            <a:prstDash val="solid"/>
            <a:round/>
            <a:headEnd type="none" w="med" len="med"/>
            <a:tailEnd type="none" w="med" len="med"/>
          </a:ln>
          <a:effectLst>
            <a:outerShdw dist="35921" dir="2700000" algn="ctr" rotWithShape="0">
              <a:srgbClr val="AFAFAF"/>
            </a:outerShdw>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a:ln>
                <a:noFill/>
              </a:ln>
              <a:solidFill>
                <a:schemeClr val="tx1"/>
              </a:solidFill>
              <a:effectLst/>
              <a:latin typeface="Verdana" pitchFamily="34" charset="0"/>
            </a:endParaRPr>
          </a:p>
        </p:txBody>
      </p:sp>
      <p:grpSp>
        <p:nvGrpSpPr>
          <p:cNvPr id="285" name="Group 284">
            <a:extLst>
              <a:ext uri="{FF2B5EF4-FFF2-40B4-BE49-F238E27FC236}">
                <a16:creationId xmlns:a16="http://schemas.microsoft.com/office/drawing/2014/main" id="{D0D704C7-BDCD-4130-A032-571B61ADE74E}"/>
              </a:ext>
            </a:extLst>
          </p:cNvPr>
          <p:cNvGrpSpPr/>
          <p:nvPr/>
        </p:nvGrpSpPr>
        <p:grpSpPr>
          <a:xfrm>
            <a:off x="7362996" y="4592162"/>
            <a:ext cx="566676" cy="587518"/>
            <a:chOff x="145023" y="3080649"/>
            <a:chExt cx="1036441" cy="916547"/>
          </a:xfrm>
        </p:grpSpPr>
        <p:sp>
          <p:nvSpPr>
            <p:cNvPr id="286" name="Cube 285">
              <a:extLst>
                <a:ext uri="{FF2B5EF4-FFF2-40B4-BE49-F238E27FC236}">
                  <a16:creationId xmlns:a16="http://schemas.microsoft.com/office/drawing/2014/main" id="{DF72A03D-7EC8-4052-8645-E84DA38DAC21}"/>
                </a:ext>
              </a:extLst>
            </p:cNvPr>
            <p:cNvSpPr/>
            <p:nvPr/>
          </p:nvSpPr>
          <p:spPr bwMode="auto">
            <a:xfrm>
              <a:off x="145023" y="3082796"/>
              <a:ext cx="426480" cy="914400"/>
            </a:xfrm>
            <a:prstGeom prst="cube">
              <a:avLst>
                <a:gd name="adj" fmla="val 54371"/>
              </a:avLst>
            </a:prstGeom>
            <a:solidFill>
              <a:schemeClr val="accent2">
                <a:lumMod val="40000"/>
                <a:lumOff val="60000"/>
              </a:schemeClr>
            </a:solid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a:ln>
                  <a:noFill/>
                </a:ln>
                <a:solidFill>
                  <a:schemeClr val="tx1"/>
                </a:solidFill>
                <a:effectLst/>
                <a:latin typeface="Verdana" pitchFamily="34" charset="0"/>
              </a:endParaRPr>
            </a:p>
          </p:txBody>
        </p:sp>
        <p:sp>
          <p:nvSpPr>
            <p:cNvPr id="287" name="Cube 286">
              <a:extLst>
                <a:ext uri="{FF2B5EF4-FFF2-40B4-BE49-F238E27FC236}">
                  <a16:creationId xmlns:a16="http://schemas.microsoft.com/office/drawing/2014/main" id="{713FDB0F-097E-480B-AC44-F5003EE2A343}"/>
                </a:ext>
              </a:extLst>
            </p:cNvPr>
            <p:cNvSpPr/>
            <p:nvPr/>
          </p:nvSpPr>
          <p:spPr bwMode="auto">
            <a:xfrm>
              <a:off x="348940" y="3082796"/>
              <a:ext cx="426480" cy="914400"/>
            </a:xfrm>
            <a:prstGeom prst="cube">
              <a:avLst>
                <a:gd name="adj" fmla="val 54371"/>
              </a:avLst>
            </a:prstGeom>
            <a:solidFill>
              <a:srgbClr val="00B0F0"/>
            </a:solid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a:ln>
                  <a:noFill/>
                </a:ln>
                <a:solidFill>
                  <a:schemeClr val="tx1"/>
                </a:solidFill>
                <a:effectLst/>
                <a:latin typeface="Verdana" pitchFamily="34" charset="0"/>
              </a:endParaRPr>
            </a:p>
          </p:txBody>
        </p:sp>
        <p:sp>
          <p:nvSpPr>
            <p:cNvPr id="288" name="Cube 287">
              <a:extLst>
                <a:ext uri="{FF2B5EF4-FFF2-40B4-BE49-F238E27FC236}">
                  <a16:creationId xmlns:a16="http://schemas.microsoft.com/office/drawing/2014/main" id="{8A74607D-B042-42F6-A4E7-6F544256EF33}"/>
                </a:ext>
              </a:extLst>
            </p:cNvPr>
            <p:cNvSpPr/>
            <p:nvPr/>
          </p:nvSpPr>
          <p:spPr bwMode="auto">
            <a:xfrm>
              <a:off x="552855" y="3082796"/>
              <a:ext cx="426480" cy="914400"/>
            </a:xfrm>
            <a:prstGeom prst="cube">
              <a:avLst>
                <a:gd name="adj" fmla="val 54371"/>
              </a:avLst>
            </a:prstGeom>
            <a:solidFill>
              <a:srgbClr val="0070C0"/>
            </a:solid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a:ln>
                  <a:noFill/>
                </a:ln>
                <a:solidFill>
                  <a:schemeClr val="tx1"/>
                </a:solidFill>
                <a:effectLst/>
                <a:latin typeface="Verdana" pitchFamily="34" charset="0"/>
              </a:endParaRPr>
            </a:p>
          </p:txBody>
        </p:sp>
        <p:sp>
          <p:nvSpPr>
            <p:cNvPr id="289" name="Cube 288">
              <a:extLst>
                <a:ext uri="{FF2B5EF4-FFF2-40B4-BE49-F238E27FC236}">
                  <a16:creationId xmlns:a16="http://schemas.microsoft.com/office/drawing/2014/main" id="{9B375236-1E30-4224-A6B1-2E747E51624B}"/>
                </a:ext>
              </a:extLst>
            </p:cNvPr>
            <p:cNvSpPr/>
            <p:nvPr/>
          </p:nvSpPr>
          <p:spPr bwMode="auto">
            <a:xfrm>
              <a:off x="754984" y="3080649"/>
              <a:ext cx="426480" cy="914401"/>
            </a:xfrm>
            <a:prstGeom prst="cube">
              <a:avLst>
                <a:gd name="adj" fmla="val 54371"/>
              </a:avLst>
            </a:prstGeom>
            <a:solidFill>
              <a:schemeClr val="tx2">
                <a:lumMod val="75000"/>
              </a:schemeClr>
            </a:solid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a:ln>
                  <a:noFill/>
                </a:ln>
                <a:solidFill>
                  <a:schemeClr val="tx1"/>
                </a:solidFill>
                <a:effectLst/>
                <a:latin typeface="Verdana" pitchFamily="34" charset="0"/>
              </a:endParaRPr>
            </a:p>
          </p:txBody>
        </p:sp>
      </p:grpSp>
      <p:sp>
        <p:nvSpPr>
          <p:cNvPr id="235" name="TextBox 234">
            <a:extLst>
              <a:ext uri="{FF2B5EF4-FFF2-40B4-BE49-F238E27FC236}">
                <a16:creationId xmlns:a16="http://schemas.microsoft.com/office/drawing/2014/main" id="{431050F1-DEDE-41CF-83A0-9DFE685A1EE9}"/>
              </a:ext>
            </a:extLst>
          </p:cNvPr>
          <p:cNvSpPr txBox="1"/>
          <p:nvPr/>
        </p:nvSpPr>
        <p:spPr>
          <a:xfrm>
            <a:off x="10670872" y="3426453"/>
            <a:ext cx="822666" cy="307777"/>
          </a:xfrm>
          <a:prstGeom prst="rect">
            <a:avLst/>
          </a:prstGeom>
          <a:noFill/>
        </p:spPr>
        <p:txBody>
          <a:bodyPr wrap="square" rtlCol="0">
            <a:spAutoFit/>
          </a:bodyPr>
          <a:lstStyle/>
          <a:p>
            <a:r>
              <a:rPr lang="en-US" sz="1400" dirty="0">
                <a:latin typeface="Segoe UI Light" panose="020B0502040204020203" pitchFamily="34" charset="0"/>
                <a:cs typeface="Segoe UI Light" panose="020B0502040204020203" pitchFamily="34" charset="0"/>
              </a:rPr>
              <a:t>Concat</a:t>
            </a:r>
          </a:p>
        </p:txBody>
      </p:sp>
      <p:sp>
        <p:nvSpPr>
          <p:cNvPr id="253" name="TextBox 252">
            <a:extLst>
              <a:ext uri="{FF2B5EF4-FFF2-40B4-BE49-F238E27FC236}">
                <a16:creationId xmlns:a16="http://schemas.microsoft.com/office/drawing/2014/main" id="{571996BB-9094-4D91-AD7A-C341A514DBF1}"/>
              </a:ext>
            </a:extLst>
          </p:cNvPr>
          <p:cNvSpPr txBox="1"/>
          <p:nvPr/>
        </p:nvSpPr>
        <p:spPr>
          <a:xfrm>
            <a:off x="6860076" y="4586675"/>
            <a:ext cx="822666" cy="307777"/>
          </a:xfrm>
          <a:prstGeom prst="rect">
            <a:avLst/>
          </a:prstGeom>
          <a:noFill/>
        </p:spPr>
        <p:txBody>
          <a:bodyPr wrap="square" rtlCol="0">
            <a:spAutoFit/>
          </a:bodyPr>
          <a:lstStyle/>
          <a:p>
            <a:r>
              <a:rPr lang="en-US" sz="1400" dirty="0">
                <a:latin typeface="Segoe UI Light" panose="020B0502040204020203" pitchFamily="34" charset="0"/>
                <a:cs typeface="Segoe UI Light" panose="020B0502040204020203" pitchFamily="34" charset="0"/>
              </a:rPr>
              <a:t>Concat</a:t>
            </a:r>
          </a:p>
        </p:txBody>
      </p:sp>
      <p:sp>
        <p:nvSpPr>
          <p:cNvPr id="121" name="TextBox 120">
            <a:extLst>
              <a:ext uri="{FF2B5EF4-FFF2-40B4-BE49-F238E27FC236}">
                <a16:creationId xmlns:a16="http://schemas.microsoft.com/office/drawing/2014/main" id="{41A1260B-9AC1-433B-9D43-6FBCA16599F3}"/>
              </a:ext>
            </a:extLst>
          </p:cNvPr>
          <p:cNvSpPr txBox="1"/>
          <p:nvPr/>
        </p:nvSpPr>
        <p:spPr>
          <a:xfrm>
            <a:off x="6859854" y="2214406"/>
            <a:ext cx="822666" cy="307777"/>
          </a:xfrm>
          <a:prstGeom prst="rect">
            <a:avLst/>
          </a:prstGeom>
          <a:noFill/>
        </p:spPr>
        <p:txBody>
          <a:bodyPr wrap="square" rtlCol="0">
            <a:spAutoFit/>
          </a:bodyPr>
          <a:lstStyle/>
          <a:p>
            <a:r>
              <a:rPr lang="en-US" sz="1400" dirty="0">
                <a:latin typeface="Segoe UI Light" panose="020B0502040204020203" pitchFamily="34" charset="0"/>
                <a:cs typeface="Segoe UI Light" panose="020B0502040204020203" pitchFamily="34" charset="0"/>
              </a:rPr>
              <a:t>Concat</a:t>
            </a:r>
          </a:p>
        </p:txBody>
      </p:sp>
      <p:sp>
        <p:nvSpPr>
          <p:cNvPr id="162" name="TextBox 161">
            <a:extLst>
              <a:ext uri="{FF2B5EF4-FFF2-40B4-BE49-F238E27FC236}">
                <a16:creationId xmlns:a16="http://schemas.microsoft.com/office/drawing/2014/main" id="{9DA01EE6-53CA-4911-AC44-1DF91A547617}"/>
              </a:ext>
            </a:extLst>
          </p:cNvPr>
          <p:cNvSpPr txBox="1"/>
          <p:nvPr/>
        </p:nvSpPr>
        <p:spPr>
          <a:xfrm>
            <a:off x="2932606" y="3415311"/>
            <a:ext cx="822666" cy="307777"/>
          </a:xfrm>
          <a:prstGeom prst="rect">
            <a:avLst/>
          </a:prstGeom>
          <a:noFill/>
        </p:spPr>
        <p:txBody>
          <a:bodyPr wrap="square" rtlCol="0">
            <a:spAutoFit/>
          </a:bodyPr>
          <a:lstStyle/>
          <a:p>
            <a:r>
              <a:rPr lang="en-US" sz="1400" dirty="0">
                <a:latin typeface="Segoe UI Light" panose="020B0502040204020203" pitchFamily="34" charset="0"/>
                <a:cs typeface="Segoe UI Light" panose="020B0502040204020203" pitchFamily="34" charset="0"/>
              </a:rPr>
              <a:t>Concat</a:t>
            </a:r>
          </a:p>
        </p:txBody>
      </p:sp>
      <p:sp>
        <p:nvSpPr>
          <p:cNvPr id="5" name="Slide Number Placeholder 4">
            <a:extLst>
              <a:ext uri="{FF2B5EF4-FFF2-40B4-BE49-F238E27FC236}">
                <a16:creationId xmlns:a16="http://schemas.microsoft.com/office/drawing/2014/main" id="{D79F3C12-3042-4605-B591-C8563D3C0EC1}"/>
              </a:ext>
            </a:extLst>
          </p:cNvPr>
          <p:cNvSpPr>
            <a:spLocks noGrp="1"/>
          </p:cNvSpPr>
          <p:nvPr>
            <p:ph type="sldNum" sz="quarter" idx="4"/>
          </p:nvPr>
        </p:nvSpPr>
        <p:spPr/>
        <p:txBody>
          <a:bodyPr/>
          <a:lstStyle/>
          <a:p>
            <a:pPr algn="ctr"/>
            <a:fld id="{1BA29183-7CD2-4C0C-A7F1-D2FD10734D96}" type="slidenum">
              <a:rPr lang="en-US" smtClean="0"/>
              <a:pPr algn="ctr"/>
              <a:t>94</a:t>
            </a:fld>
            <a:endParaRPr lang="en-US" dirty="0"/>
          </a:p>
        </p:txBody>
      </p:sp>
    </p:spTree>
    <p:extLst>
      <p:ext uri="{BB962C8B-B14F-4D97-AF65-F5344CB8AC3E}">
        <p14:creationId xmlns:p14="http://schemas.microsoft.com/office/powerpoint/2010/main" val="3857568156"/>
      </p:ext>
    </p:extLst>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304CAF14-8C12-47A3-8A27-F385B8F05B5A}"/>
              </a:ext>
            </a:extLst>
          </p:cNvPr>
          <p:cNvSpPr txBox="1"/>
          <p:nvPr/>
        </p:nvSpPr>
        <p:spPr>
          <a:xfrm>
            <a:off x="0" y="1668462"/>
            <a:ext cx="12436475" cy="4038600"/>
          </a:xfrm>
          <a:prstGeom prst="rect">
            <a:avLst/>
          </a:prstGeom>
          <a:solidFill>
            <a:schemeClr val="tx1">
              <a:lumMod val="20000"/>
              <a:lumOff val="80000"/>
              <a:alpha val="47000"/>
            </a:schemeClr>
          </a:solidFill>
        </p:spPr>
        <p:txBody>
          <a:bodyPr wrap="square" lIns="182880" tIns="146304" rIns="182880" bIns="146304" rtlCol="0">
            <a:spAutoFit/>
          </a:bodyPr>
          <a:lstStyle/>
          <a:p>
            <a:pPr>
              <a:lnSpc>
                <a:spcPct val="90000"/>
              </a:lnSpc>
              <a:spcAft>
                <a:spcPts val="600"/>
              </a:spcAft>
            </a:pPr>
            <a:endParaRPr lang="en-US" sz="2400" dirty="0" err="1">
              <a:gradFill>
                <a:gsLst>
                  <a:gs pos="2917">
                    <a:schemeClr val="tx1"/>
                  </a:gs>
                  <a:gs pos="30000">
                    <a:schemeClr val="tx1"/>
                  </a:gs>
                </a:gsLst>
                <a:lin ang="5400000" scaled="0"/>
              </a:gradFill>
            </a:endParaRPr>
          </a:p>
        </p:txBody>
      </p:sp>
      <p:sp>
        <p:nvSpPr>
          <p:cNvPr id="280" name="Rectangle: Rounded Corners 279">
            <a:extLst>
              <a:ext uri="{FF2B5EF4-FFF2-40B4-BE49-F238E27FC236}">
                <a16:creationId xmlns:a16="http://schemas.microsoft.com/office/drawing/2014/main" id="{9EDCC0EC-2186-401E-8904-67927F6C1AC2}"/>
              </a:ext>
            </a:extLst>
          </p:cNvPr>
          <p:cNvSpPr/>
          <p:nvPr/>
        </p:nvSpPr>
        <p:spPr bwMode="auto">
          <a:xfrm>
            <a:off x="8876630" y="1750471"/>
            <a:ext cx="1392319" cy="3804191"/>
          </a:xfrm>
          <a:prstGeom prst="roundRect">
            <a:avLst/>
          </a:prstGeom>
          <a:solidFill>
            <a:schemeClr val="accent5">
              <a:alpha val="25000"/>
            </a:schemeClr>
          </a:solidFill>
          <a:ln>
            <a:solidFill>
              <a:schemeClr val="tx1">
                <a:lumMod val="60000"/>
                <a:lumOff val="40000"/>
              </a:schemeClr>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1400" dirty="0">
              <a:gradFill>
                <a:gsLst>
                  <a:gs pos="0">
                    <a:srgbClr val="FFFFFF"/>
                  </a:gs>
                  <a:gs pos="100000">
                    <a:srgbClr val="FFFFFF"/>
                  </a:gs>
                </a:gsLst>
                <a:lin ang="5400000" scaled="0"/>
              </a:gradFill>
              <a:ea typeface="Segoe UI" pitchFamily="34" charset="0"/>
              <a:cs typeface="Segoe UI" pitchFamily="34" charset="0"/>
            </a:endParaRPr>
          </a:p>
        </p:txBody>
      </p:sp>
      <p:sp>
        <p:nvSpPr>
          <p:cNvPr id="259" name="Rectangle: Rounded Corners 258">
            <a:extLst>
              <a:ext uri="{FF2B5EF4-FFF2-40B4-BE49-F238E27FC236}">
                <a16:creationId xmlns:a16="http://schemas.microsoft.com/office/drawing/2014/main" id="{7F15FD4F-66D6-4B83-9D2A-76120AF92FB1}"/>
              </a:ext>
            </a:extLst>
          </p:cNvPr>
          <p:cNvSpPr/>
          <p:nvPr/>
        </p:nvSpPr>
        <p:spPr bwMode="auto">
          <a:xfrm>
            <a:off x="5221237" y="1750471"/>
            <a:ext cx="1349782" cy="3804191"/>
          </a:xfrm>
          <a:prstGeom prst="roundRect">
            <a:avLst/>
          </a:prstGeom>
          <a:solidFill>
            <a:schemeClr val="tx2">
              <a:lumMod val="20000"/>
              <a:lumOff val="80000"/>
            </a:schemeClr>
          </a:solidFill>
          <a:ln>
            <a:solidFill>
              <a:schemeClr val="tx1">
                <a:lumMod val="60000"/>
                <a:lumOff val="40000"/>
              </a:schemeClr>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1400" dirty="0">
              <a:gradFill>
                <a:gsLst>
                  <a:gs pos="0">
                    <a:srgbClr val="FFFFFF"/>
                  </a:gs>
                  <a:gs pos="100000">
                    <a:srgbClr val="FFFFFF"/>
                  </a:gs>
                </a:gsLst>
                <a:lin ang="5400000" scaled="0"/>
              </a:gradFill>
              <a:ea typeface="Segoe UI" pitchFamily="34" charset="0"/>
              <a:cs typeface="Segoe UI" pitchFamily="34" charset="0"/>
            </a:endParaRPr>
          </a:p>
        </p:txBody>
      </p:sp>
      <p:sp>
        <p:nvSpPr>
          <p:cNvPr id="248" name="Rectangle: Rounded Corners 247">
            <a:extLst>
              <a:ext uri="{FF2B5EF4-FFF2-40B4-BE49-F238E27FC236}">
                <a16:creationId xmlns:a16="http://schemas.microsoft.com/office/drawing/2014/main" id="{63AF2CE5-2968-49A5-B3AF-88EC7BB4D986}"/>
              </a:ext>
            </a:extLst>
          </p:cNvPr>
          <p:cNvSpPr/>
          <p:nvPr/>
        </p:nvSpPr>
        <p:spPr bwMode="auto">
          <a:xfrm>
            <a:off x="1668804" y="1750471"/>
            <a:ext cx="1246822" cy="3804191"/>
          </a:xfrm>
          <a:prstGeom prst="roundRect">
            <a:avLst/>
          </a:prstGeom>
          <a:solidFill>
            <a:schemeClr val="accent2">
              <a:lumMod val="20000"/>
              <a:lumOff val="80000"/>
            </a:schemeClr>
          </a:solidFill>
          <a:ln>
            <a:solidFill>
              <a:schemeClr val="tx1">
                <a:lumMod val="60000"/>
                <a:lumOff val="40000"/>
              </a:schemeClr>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1400" dirty="0">
              <a:gradFill>
                <a:gsLst>
                  <a:gs pos="0">
                    <a:srgbClr val="FFFFFF"/>
                  </a:gs>
                  <a:gs pos="100000">
                    <a:srgbClr val="FFFFFF"/>
                  </a:gs>
                </a:gsLst>
                <a:lin ang="5400000" scaled="0"/>
              </a:gradFill>
              <a:ea typeface="Segoe UI" pitchFamily="34" charset="0"/>
              <a:cs typeface="Segoe UI" pitchFamily="34" charset="0"/>
            </a:endParaRPr>
          </a:p>
        </p:txBody>
      </p:sp>
      <p:sp>
        <p:nvSpPr>
          <p:cNvPr id="36" name="TextBox 35">
            <a:extLst>
              <a:ext uri="{FF2B5EF4-FFF2-40B4-BE49-F238E27FC236}">
                <a16:creationId xmlns:a16="http://schemas.microsoft.com/office/drawing/2014/main" id="{BD74115D-7377-4E8F-9C0C-823B8E4C4D5E}"/>
              </a:ext>
            </a:extLst>
          </p:cNvPr>
          <p:cNvSpPr txBox="1"/>
          <p:nvPr/>
        </p:nvSpPr>
        <p:spPr>
          <a:xfrm>
            <a:off x="1168699" y="3415311"/>
            <a:ext cx="629938" cy="307777"/>
          </a:xfrm>
          <a:prstGeom prst="rect">
            <a:avLst/>
          </a:prstGeom>
          <a:noFill/>
        </p:spPr>
        <p:txBody>
          <a:bodyPr wrap="square" rtlCol="0">
            <a:spAutoFit/>
          </a:bodyPr>
          <a:lstStyle/>
          <a:p>
            <a:r>
              <a:rPr lang="en-US" sz="1400" dirty="0">
                <a:latin typeface="Segoe UI Light" panose="020B0502040204020203" pitchFamily="34" charset="0"/>
                <a:cs typeface="Segoe UI Light" panose="020B0502040204020203" pitchFamily="34" charset="0"/>
              </a:rPr>
              <a:t>Split</a:t>
            </a:r>
          </a:p>
        </p:txBody>
      </p:sp>
      <p:grpSp>
        <p:nvGrpSpPr>
          <p:cNvPr id="19" name="Group 18">
            <a:extLst>
              <a:ext uri="{FF2B5EF4-FFF2-40B4-BE49-F238E27FC236}">
                <a16:creationId xmlns:a16="http://schemas.microsoft.com/office/drawing/2014/main" id="{64AEBFF0-A9F8-4792-BECA-420D2A618A92}"/>
              </a:ext>
            </a:extLst>
          </p:cNvPr>
          <p:cNvGrpSpPr/>
          <p:nvPr/>
        </p:nvGrpSpPr>
        <p:grpSpPr>
          <a:xfrm>
            <a:off x="1741519" y="1886812"/>
            <a:ext cx="1095633" cy="565179"/>
            <a:chOff x="1741519" y="1886812"/>
            <a:chExt cx="1095633" cy="565179"/>
          </a:xfrm>
        </p:grpSpPr>
        <p:sp>
          <p:nvSpPr>
            <p:cNvPr id="150" name="TextBox 149">
              <a:extLst>
                <a:ext uri="{FF2B5EF4-FFF2-40B4-BE49-F238E27FC236}">
                  <a16:creationId xmlns:a16="http://schemas.microsoft.com/office/drawing/2014/main" id="{9A4EEEC3-E3B0-433F-A971-39E2E25950AF}"/>
                </a:ext>
              </a:extLst>
            </p:cNvPr>
            <p:cNvSpPr txBox="1"/>
            <p:nvPr/>
          </p:nvSpPr>
          <p:spPr>
            <a:xfrm>
              <a:off x="2031944" y="1973262"/>
              <a:ext cx="688216" cy="307777"/>
            </a:xfrm>
            <a:prstGeom prst="rect">
              <a:avLst/>
            </a:prstGeom>
            <a:noFill/>
          </p:spPr>
          <p:txBody>
            <a:bodyPr wrap="square" rtlCol="0">
              <a:spAutoFit/>
            </a:bodyPr>
            <a:lstStyle/>
            <a:p>
              <a:r>
                <a:rPr lang="en-US" sz="1400" dirty="0">
                  <a:latin typeface="Segoe UI Light" panose="020B0502040204020203" pitchFamily="34" charset="0"/>
                  <a:cs typeface="Segoe UI Light" panose="020B0502040204020203" pitchFamily="34" charset="0"/>
                </a:rPr>
                <a:t>Conv.</a:t>
              </a:r>
            </a:p>
          </p:txBody>
        </p:sp>
        <p:grpSp>
          <p:nvGrpSpPr>
            <p:cNvPr id="3" name="Group 2">
              <a:extLst>
                <a:ext uri="{FF2B5EF4-FFF2-40B4-BE49-F238E27FC236}">
                  <a16:creationId xmlns:a16="http://schemas.microsoft.com/office/drawing/2014/main" id="{226DDD0A-4C0A-4DEC-8CBA-F31149914861}"/>
                </a:ext>
              </a:extLst>
            </p:cNvPr>
            <p:cNvGrpSpPr/>
            <p:nvPr/>
          </p:nvGrpSpPr>
          <p:grpSpPr>
            <a:xfrm>
              <a:off x="1741519" y="1887750"/>
              <a:ext cx="321372" cy="564241"/>
              <a:chOff x="1759943" y="775630"/>
              <a:chExt cx="495894" cy="825246"/>
            </a:xfrm>
          </p:grpSpPr>
          <p:sp>
            <p:nvSpPr>
              <p:cNvPr id="77" name="Cube 76">
                <a:extLst>
                  <a:ext uri="{FF2B5EF4-FFF2-40B4-BE49-F238E27FC236}">
                    <a16:creationId xmlns:a16="http://schemas.microsoft.com/office/drawing/2014/main" id="{39211AD1-8BA2-4F00-84C9-7260C1BE7BED}"/>
                  </a:ext>
                </a:extLst>
              </p:cNvPr>
              <p:cNvSpPr/>
              <p:nvPr/>
            </p:nvSpPr>
            <p:spPr bwMode="auto">
              <a:xfrm>
                <a:off x="1759943" y="775630"/>
                <a:ext cx="343494" cy="825246"/>
              </a:xfrm>
              <a:prstGeom prst="cube">
                <a:avLst>
                  <a:gd name="adj" fmla="val 54371"/>
                </a:avLst>
              </a:prstGeom>
              <a:solidFill>
                <a:schemeClr val="accent4">
                  <a:lumMod val="40000"/>
                  <a:lumOff val="60000"/>
                </a:schemeClr>
              </a:solid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a:ln>
                    <a:noFill/>
                  </a:ln>
                  <a:solidFill>
                    <a:schemeClr val="tx1"/>
                  </a:solidFill>
                  <a:effectLst/>
                  <a:latin typeface="Verdana" pitchFamily="34" charset="0"/>
                </a:endParaRPr>
              </a:p>
            </p:txBody>
          </p:sp>
          <p:sp>
            <p:nvSpPr>
              <p:cNvPr id="78" name="Cube 77">
                <a:extLst>
                  <a:ext uri="{FF2B5EF4-FFF2-40B4-BE49-F238E27FC236}">
                    <a16:creationId xmlns:a16="http://schemas.microsoft.com/office/drawing/2014/main" id="{3539C867-785F-4949-A6EA-1643F4C19223}"/>
                  </a:ext>
                </a:extLst>
              </p:cNvPr>
              <p:cNvSpPr/>
              <p:nvPr/>
            </p:nvSpPr>
            <p:spPr bwMode="auto">
              <a:xfrm>
                <a:off x="1912343" y="775630"/>
                <a:ext cx="343494" cy="825246"/>
              </a:xfrm>
              <a:prstGeom prst="cube">
                <a:avLst>
                  <a:gd name="adj" fmla="val 54371"/>
                </a:avLst>
              </a:prstGeom>
              <a:solidFill>
                <a:schemeClr val="accent2">
                  <a:lumMod val="40000"/>
                  <a:lumOff val="60000"/>
                </a:schemeClr>
              </a:solid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a:ln>
                    <a:noFill/>
                  </a:ln>
                  <a:solidFill>
                    <a:schemeClr val="tx1"/>
                  </a:solidFill>
                  <a:effectLst/>
                  <a:latin typeface="Verdana" pitchFamily="34" charset="0"/>
                </a:endParaRPr>
              </a:p>
            </p:txBody>
          </p:sp>
        </p:grpSp>
        <p:grpSp>
          <p:nvGrpSpPr>
            <p:cNvPr id="196" name="Group 195">
              <a:extLst>
                <a:ext uri="{FF2B5EF4-FFF2-40B4-BE49-F238E27FC236}">
                  <a16:creationId xmlns:a16="http://schemas.microsoft.com/office/drawing/2014/main" id="{221568B9-A9B6-477C-AC8A-BA4260515787}"/>
                </a:ext>
              </a:extLst>
            </p:cNvPr>
            <p:cNvGrpSpPr/>
            <p:nvPr/>
          </p:nvGrpSpPr>
          <p:grpSpPr>
            <a:xfrm>
              <a:off x="2515780" y="1886812"/>
              <a:ext cx="321372" cy="564241"/>
              <a:chOff x="1759943" y="775630"/>
              <a:chExt cx="495894" cy="825246"/>
            </a:xfrm>
          </p:grpSpPr>
          <p:sp>
            <p:nvSpPr>
              <p:cNvPr id="197" name="Cube 196">
                <a:extLst>
                  <a:ext uri="{FF2B5EF4-FFF2-40B4-BE49-F238E27FC236}">
                    <a16:creationId xmlns:a16="http://schemas.microsoft.com/office/drawing/2014/main" id="{91A4A835-5AE1-4103-B71B-0FC1E940CE9C}"/>
                  </a:ext>
                </a:extLst>
              </p:cNvPr>
              <p:cNvSpPr/>
              <p:nvPr/>
            </p:nvSpPr>
            <p:spPr bwMode="auto">
              <a:xfrm>
                <a:off x="1759943" y="775630"/>
                <a:ext cx="343494" cy="825246"/>
              </a:xfrm>
              <a:prstGeom prst="cube">
                <a:avLst>
                  <a:gd name="adj" fmla="val 54371"/>
                </a:avLst>
              </a:prstGeom>
              <a:solidFill>
                <a:schemeClr val="accent4">
                  <a:lumMod val="40000"/>
                  <a:lumOff val="60000"/>
                </a:schemeClr>
              </a:solid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a:ln>
                    <a:noFill/>
                  </a:ln>
                  <a:solidFill>
                    <a:schemeClr val="tx1"/>
                  </a:solidFill>
                  <a:effectLst/>
                  <a:latin typeface="Verdana" pitchFamily="34" charset="0"/>
                </a:endParaRPr>
              </a:p>
            </p:txBody>
          </p:sp>
          <p:sp>
            <p:nvSpPr>
              <p:cNvPr id="198" name="Cube 197">
                <a:extLst>
                  <a:ext uri="{FF2B5EF4-FFF2-40B4-BE49-F238E27FC236}">
                    <a16:creationId xmlns:a16="http://schemas.microsoft.com/office/drawing/2014/main" id="{F1C15F26-EB7B-405C-93EA-65A77B4C0693}"/>
                  </a:ext>
                </a:extLst>
              </p:cNvPr>
              <p:cNvSpPr/>
              <p:nvPr/>
            </p:nvSpPr>
            <p:spPr bwMode="auto">
              <a:xfrm>
                <a:off x="1912343" y="775630"/>
                <a:ext cx="343494" cy="825246"/>
              </a:xfrm>
              <a:prstGeom prst="cube">
                <a:avLst>
                  <a:gd name="adj" fmla="val 54371"/>
                </a:avLst>
              </a:prstGeom>
              <a:solidFill>
                <a:schemeClr val="accent2">
                  <a:lumMod val="40000"/>
                  <a:lumOff val="60000"/>
                </a:schemeClr>
              </a:solid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a:ln>
                    <a:noFill/>
                  </a:ln>
                  <a:solidFill>
                    <a:schemeClr val="tx1"/>
                  </a:solidFill>
                  <a:effectLst/>
                  <a:latin typeface="Verdana" pitchFamily="34" charset="0"/>
                </a:endParaRPr>
              </a:p>
            </p:txBody>
          </p:sp>
        </p:grpSp>
        <p:sp>
          <p:nvSpPr>
            <p:cNvPr id="420" name="Arrow: Right 419">
              <a:extLst>
                <a:ext uri="{FF2B5EF4-FFF2-40B4-BE49-F238E27FC236}">
                  <a16:creationId xmlns:a16="http://schemas.microsoft.com/office/drawing/2014/main" id="{CFB6EB35-518D-48D6-9F1E-C7065FE3B563}"/>
                </a:ext>
              </a:extLst>
            </p:cNvPr>
            <p:cNvSpPr/>
            <p:nvPr/>
          </p:nvSpPr>
          <p:spPr bwMode="auto">
            <a:xfrm>
              <a:off x="2158636" y="2211897"/>
              <a:ext cx="248999" cy="159618"/>
            </a:xfrm>
            <a:prstGeom prst="rightArrow">
              <a:avLst/>
            </a:prstGeom>
            <a:solidFill>
              <a:schemeClr val="tx1">
                <a:lumMod val="50000"/>
                <a:lumOff val="50000"/>
              </a:schemeClr>
            </a:solidFill>
            <a:ln w="9525" cap="flat" cmpd="sng" algn="ctr">
              <a:noFill/>
              <a:prstDash val="solid"/>
              <a:round/>
              <a:headEnd type="none" w="med" len="med"/>
              <a:tailEnd type="none" w="med" len="med"/>
            </a:ln>
            <a:effectLst>
              <a:outerShdw dist="35921" dir="2700000" algn="ctr" rotWithShape="0">
                <a:srgbClr val="AFAFAF"/>
              </a:outerShdw>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a:ln>
                  <a:noFill/>
                </a:ln>
                <a:solidFill>
                  <a:schemeClr val="tx1"/>
                </a:solidFill>
                <a:effectLst/>
                <a:latin typeface="Verdana" pitchFamily="34" charset="0"/>
              </a:endParaRPr>
            </a:p>
          </p:txBody>
        </p:sp>
      </p:grpSp>
      <p:grpSp>
        <p:nvGrpSpPr>
          <p:cNvPr id="20" name="Group 19">
            <a:extLst>
              <a:ext uri="{FF2B5EF4-FFF2-40B4-BE49-F238E27FC236}">
                <a16:creationId xmlns:a16="http://schemas.microsoft.com/office/drawing/2014/main" id="{1A42D29F-46BA-43EA-BF30-7ECBAEEE4963}"/>
              </a:ext>
            </a:extLst>
          </p:cNvPr>
          <p:cNvGrpSpPr/>
          <p:nvPr/>
        </p:nvGrpSpPr>
        <p:grpSpPr>
          <a:xfrm>
            <a:off x="1735722" y="2836002"/>
            <a:ext cx="1099370" cy="564241"/>
            <a:chOff x="1735722" y="2836002"/>
            <a:chExt cx="1099370" cy="564241"/>
          </a:xfrm>
        </p:grpSpPr>
        <p:sp>
          <p:nvSpPr>
            <p:cNvPr id="152" name="TextBox 151">
              <a:extLst>
                <a:ext uri="{FF2B5EF4-FFF2-40B4-BE49-F238E27FC236}">
                  <a16:creationId xmlns:a16="http://schemas.microsoft.com/office/drawing/2014/main" id="{47720062-6C5F-4F21-80A0-9D9C6DD0DA1C}"/>
                </a:ext>
              </a:extLst>
            </p:cNvPr>
            <p:cNvSpPr txBox="1"/>
            <p:nvPr/>
          </p:nvSpPr>
          <p:spPr>
            <a:xfrm>
              <a:off x="2034360" y="2884247"/>
              <a:ext cx="688216" cy="307777"/>
            </a:xfrm>
            <a:prstGeom prst="rect">
              <a:avLst/>
            </a:prstGeom>
            <a:noFill/>
          </p:spPr>
          <p:txBody>
            <a:bodyPr wrap="square" rtlCol="0">
              <a:spAutoFit/>
            </a:bodyPr>
            <a:lstStyle/>
            <a:p>
              <a:r>
                <a:rPr lang="en-US" sz="1400" dirty="0">
                  <a:latin typeface="Segoe UI Light" panose="020B0502040204020203" pitchFamily="34" charset="0"/>
                  <a:cs typeface="Segoe UI Light" panose="020B0502040204020203" pitchFamily="34" charset="0"/>
                </a:rPr>
                <a:t>Conv.</a:t>
              </a:r>
            </a:p>
          </p:txBody>
        </p:sp>
        <p:grpSp>
          <p:nvGrpSpPr>
            <p:cNvPr id="184" name="Group 183">
              <a:extLst>
                <a:ext uri="{FF2B5EF4-FFF2-40B4-BE49-F238E27FC236}">
                  <a16:creationId xmlns:a16="http://schemas.microsoft.com/office/drawing/2014/main" id="{9CCCFC04-6BC9-42F4-B4EC-0EC6DD51EC78}"/>
                </a:ext>
              </a:extLst>
            </p:cNvPr>
            <p:cNvGrpSpPr/>
            <p:nvPr/>
          </p:nvGrpSpPr>
          <p:grpSpPr>
            <a:xfrm>
              <a:off x="1735722" y="2836002"/>
              <a:ext cx="321372" cy="564241"/>
              <a:chOff x="1759943" y="775630"/>
              <a:chExt cx="495894" cy="825246"/>
            </a:xfrm>
          </p:grpSpPr>
          <p:sp>
            <p:nvSpPr>
              <p:cNvPr id="185" name="Cube 184">
                <a:extLst>
                  <a:ext uri="{FF2B5EF4-FFF2-40B4-BE49-F238E27FC236}">
                    <a16:creationId xmlns:a16="http://schemas.microsoft.com/office/drawing/2014/main" id="{C97C7C5A-D7FC-45FC-97CF-5E77CE7AB56D}"/>
                  </a:ext>
                </a:extLst>
              </p:cNvPr>
              <p:cNvSpPr/>
              <p:nvPr/>
            </p:nvSpPr>
            <p:spPr bwMode="auto">
              <a:xfrm>
                <a:off x="1759943" y="775630"/>
                <a:ext cx="343494" cy="825246"/>
              </a:xfrm>
              <a:prstGeom prst="cube">
                <a:avLst>
                  <a:gd name="adj" fmla="val 54371"/>
                </a:avLst>
              </a:prstGeom>
              <a:solidFill>
                <a:srgbClr val="92D050"/>
              </a:solid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a:ln>
                    <a:noFill/>
                  </a:ln>
                  <a:solidFill>
                    <a:schemeClr val="tx1"/>
                  </a:solidFill>
                  <a:effectLst/>
                  <a:latin typeface="Verdana" pitchFamily="34" charset="0"/>
                </a:endParaRPr>
              </a:p>
            </p:txBody>
          </p:sp>
          <p:sp>
            <p:nvSpPr>
              <p:cNvPr id="186" name="Cube 185">
                <a:extLst>
                  <a:ext uri="{FF2B5EF4-FFF2-40B4-BE49-F238E27FC236}">
                    <a16:creationId xmlns:a16="http://schemas.microsoft.com/office/drawing/2014/main" id="{C3A32F56-49CE-4AD1-B4B9-AD2A2F26B464}"/>
                  </a:ext>
                </a:extLst>
              </p:cNvPr>
              <p:cNvSpPr/>
              <p:nvPr/>
            </p:nvSpPr>
            <p:spPr bwMode="auto">
              <a:xfrm>
                <a:off x="1912343" y="775630"/>
                <a:ext cx="343494" cy="825246"/>
              </a:xfrm>
              <a:prstGeom prst="cube">
                <a:avLst>
                  <a:gd name="adj" fmla="val 54371"/>
                </a:avLst>
              </a:prstGeom>
              <a:solidFill>
                <a:srgbClr val="00B0F0"/>
              </a:solid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a:ln>
                    <a:noFill/>
                  </a:ln>
                  <a:solidFill>
                    <a:schemeClr val="tx1"/>
                  </a:solidFill>
                  <a:effectLst/>
                  <a:latin typeface="Verdana" pitchFamily="34" charset="0"/>
                </a:endParaRPr>
              </a:p>
            </p:txBody>
          </p:sp>
        </p:grpSp>
        <p:sp>
          <p:nvSpPr>
            <p:cNvPr id="421" name="Arrow: Right 420">
              <a:extLst>
                <a:ext uri="{FF2B5EF4-FFF2-40B4-BE49-F238E27FC236}">
                  <a16:creationId xmlns:a16="http://schemas.microsoft.com/office/drawing/2014/main" id="{749675CE-A7D4-44AD-A7C5-11CC9794635F}"/>
                </a:ext>
              </a:extLst>
            </p:cNvPr>
            <p:cNvSpPr/>
            <p:nvPr/>
          </p:nvSpPr>
          <p:spPr bwMode="auto">
            <a:xfrm>
              <a:off x="2144104" y="3112215"/>
              <a:ext cx="248999" cy="159618"/>
            </a:xfrm>
            <a:prstGeom prst="rightArrow">
              <a:avLst/>
            </a:prstGeom>
            <a:solidFill>
              <a:schemeClr val="tx1">
                <a:lumMod val="50000"/>
                <a:lumOff val="50000"/>
              </a:schemeClr>
            </a:solidFill>
            <a:ln w="9525" cap="flat" cmpd="sng" algn="ctr">
              <a:noFill/>
              <a:prstDash val="solid"/>
              <a:round/>
              <a:headEnd type="none" w="med" len="med"/>
              <a:tailEnd type="none" w="med" len="med"/>
            </a:ln>
            <a:effectLst>
              <a:outerShdw dist="35921" dir="2700000" algn="ctr" rotWithShape="0">
                <a:srgbClr val="AFAFAF"/>
              </a:outerShdw>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a:ln>
                  <a:noFill/>
                </a:ln>
                <a:solidFill>
                  <a:schemeClr val="tx1"/>
                </a:solidFill>
                <a:effectLst/>
                <a:latin typeface="Verdana" pitchFamily="34" charset="0"/>
              </a:endParaRPr>
            </a:p>
          </p:txBody>
        </p:sp>
        <p:grpSp>
          <p:nvGrpSpPr>
            <p:cNvPr id="424" name="Group 423">
              <a:extLst>
                <a:ext uri="{FF2B5EF4-FFF2-40B4-BE49-F238E27FC236}">
                  <a16:creationId xmlns:a16="http://schemas.microsoft.com/office/drawing/2014/main" id="{EA2254ED-6230-4D81-9A89-E736EF06FFF6}"/>
                </a:ext>
              </a:extLst>
            </p:cNvPr>
            <p:cNvGrpSpPr/>
            <p:nvPr/>
          </p:nvGrpSpPr>
          <p:grpSpPr>
            <a:xfrm>
              <a:off x="2513720" y="2836002"/>
              <a:ext cx="321372" cy="564241"/>
              <a:chOff x="1759943" y="775630"/>
              <a:chExt cx="495894" cy="825246"/>
            </a:xfrm>
          </p:grpSpPr>
          <p:sp>
            <p:nvSpPr>
              <p:cNvPr id="425" name="Cube 424">
                <a:extLst>
                  <a:ext uri="{FF2B5EF4-FFF2-40B4-BE49-F238E27FC236}">
                    <a16:creationId xmlns:a16="http://schemas.microsoft.com/office/drawing/2014/main" id="{A4C675FE-4003-4D24-BDCF-524E59AB7687}"/>
                  </a:ext>
                </a:extLst>
              </p:cNvPr>
              <p:cNvSpPr/>
              <p:nvPr/>
            </p:nvSpPr>
            <p:spPr bwMode="auto">
              <a:xfrm>
                <a:off x="1759943" y="775630"/>
                <a:ext cx="343494" cy="825246"/>
              </a:xfrm>
              <a:prstGeom prst="cube">
                <a:avLst>
                  <a:gd name="adj" fmla="val 54371"/>
                </a:avLst>
              </a:prstGeom>
              <a:solidFill>
                <a:srgbClr val="92D050"/>
              </a:solid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a:ln>
                    <a:noFill/>
                  </a:ln>
                  <a:solidFill>
                    <a:schemeClr val="tx1"/>
                  </a:solidFill>
                  <a:effectLst/>
                  <a:latin typeface="Verdana" pitchFamily="34" charset="0"/>
                </a:endParaRPr>
              </a:p>
            </p:txBody>
          </p:sp>
          <p:sp>
            <p:nvSpPr>
              <p:cNvPr id="426" name="Cube 425">
                <a:extLst>
                  <a:ext uri="{FF2B5EF4-FFF2-40B4-BE49-F238E27FC236}">
                    <a16:creationId xmlns:a16="http://schemas.microsoft.com/office/drawing/2014/main" id="{B9E9DFE8-96A5-4707-836C-722EC602CD66}"/>
                  </a:ext>
                </a:extLst>
              </p:cNvPr>
              <p:cNvSpPr/>
              <p:nvPr/>
            </p:nvSpPr>
            <p:spPr bwMode="auto">
              <a:xfrm>
                <a:off x="1912343" y="775630"/>
                <a:ext cx="343494" cy="825246"/>
              </a:xfrm>
              <a:prstGeom prst="cube">
                <a:avLst>
                  <a:gd name="adj" fmla="val 54371"/>
                </a:avLst>
              </a:prstGeom>
              <a:solidFill>
                <a:srgbClr val="00B0F0"/>
              </a:solid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a:ln>
                    <a:noFill/>
                  </a:ln>
                  <a:solidFill>
                    <a:schemeClr val="tx1"/>
                  </a:solidFill>
                  <a:effectLst/>
                  <a:latin typeface="Verdana" pitchFamily="34" charset="0"/>
                </a:endParaRPr>
              </a:p>
            </p:txBody>
          </p:sp>
        </p:grpSp>
      </p:grpSp>
      <p:grpSp>
        <p:nvGrpSpPr>
          <p:cNvPr id="21" name="Group 20">
            <a:extLst>
              <a:ext uri="{FF2B5EF4-FFF2-40B4-BE49-F238E27FC236}">
                <a16:creationId xmlns:a16="http://schemas.microsoft.com/office/drawing/2014/main" id="{7957BCED-EB05-4812-B7E1-6C9120DC4733}"/>
              </a:ext>
            </a:extLst>
          </p:cNvPr>
          <p:cNvGrpSpPr/>
          <p:nvPr/>
        </p:nvGrpSpPr>
        <p:grpSpPr>
          <a:xfrm>
            <a:off x="1736888" y="3830377"/>
            <a:ext cx="1099370" cy="564241"/>
            <a:chOff x="1736888" y="3830377"/>
            <a:chExt cx="1099370" cy="564241"/>
          </a:xfrm>
        </p:grpSpPr>
        <p:sp>
          <p:nvSpPr>
            <p:cNvPr id="154" name="TextBox 153">
              <a:extLst>
                <a:ext uri="{FF2B5EF4-FFF2-40B4-BE49-F238E27FC236}">
                  <a16:creationId xmlns:a16="http://schemas.microsoft.com/office/drawing/2014/main" id="{EFC64284-1CFA-4C13-9E41-6FF8864C4AB4}"/>
                </a:ext>
              </a:extLst>
            </p:cNvPr>
            <p:cNvSpPr txBox="1"/>
            <p:nvPr/>
          </p:nvSpPr>
          <p:spPr>
            <a:xfrm>
              <a:off x="2031944" y="3879651"/>
              <a:ext cx="688216" cy="307777"/>
            </a:xfrm>
            <a:prstGeom prst="rect">
              <a:avLst/>
            </a:prstGeom>
            <a:noFill/>
          </p:spPr>
          <p:txBody>
            <a:bodyPr wrap="square" rtlCol="0">
              <a:spAutoFit/>
            </a:bodyPr>
            <a:lstStyle/>
            <a:p>
              <a:r>
                <a:rPr lang="en-US" sz="1400" dirty="0">
                  <a:latin typeface="Segoe UI Light" panose="020B0502040204020203" pitchFamily="34" charset="0"/>
                  <a:cs typeface="Segoe UI Light" panose="020B0502040204020203" pitchFamily="34" charset="0"/>
                </a:rPr>
                <a:t>Conv.</a:t>
              </a:r>
            </a:p>
          </p:txBody>
        </p:sp>
        <p:grpSp>
          <p:nvGrpSpPr>
            <p:cNvPr id="187" name="Group 186">
              <a:extLst>
                <a:ext uri="{FF2B5EF4-FFF2-40B4-BE49-F238E27FC236}">
                  <a16:creationId xmlns:a16="http://schemas.microsoft.com/office/drawing/2014/main" id="{DEE18C49-327B-4330-A082-23FFDCA75D53}"/>
                </a:ext>
              </a:extLst>
            </p:cNvPr>
            <p:cNvGrpSpPr/>
            <p:nvPr/>
          </p:nvGrpSpPr>
          <p:grpSpPr>
            <a:xfrm>
              <a:off x="1736888" y="3830377"/>
              <a:ext cx="321372" cy="564241"/>
              <a:chOff x="1759943" y="775630"/>
              <a:chExt cx="495894" cy="825246"/>
            </a:xfrm>
          </p:grpSpPr>
          <p:sp>
            <p:nvSpPr>
              <p:cNvPr id="188" name="Cube 187">
                <a:extLst>
                  <a:ext uri="{FF2B5EF4-FFF2-40B4-BE49-F238E27FC236}">
                    <a16:creationId xmlns:a16="http://schemas.microsoft.com/office/drawing/2014/main" id="{DC8AC890-7242-4972-9909-68D0FCE09CED}"/>
                  </a:ext>
                </a:extLst>
              </p:cNvPr>
              <p:cNvSpPr/>
              <p:nvPr/>
            </p:nvSpPr>
            <p:spPr bwMode="auto">
              <a:xfrm>
                <a:off x="1759943" y="775630"/>
                <a:ext cx="343494" cy="825246"/>
              </a:xfrm>
              <a:prstGeom prst="cube">
                <a:avLst>
                  <a:gd name="adj" fmla="val 54371"/>
                </a:avLst>
              </a:prstGeom>
              <a:solidFill>
                <a:srgbClr val="00B050"/>
              </a:solid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a:ln>
                    <a:noFill/>
                  </a:ln>
                  <a:solidFill>
                    <a:schemeClr val="tx1"/>
                  </a:solidFill>
                  <a:effectLst/>
                  <a:latin typeface="Verdana" pitchFamily="34" charset="0"/>
                </a:endParaRPr>
              </a:p>
            </p:txBody>
          </p:sp>
          <p:sp>
            <p:nvSpPr>
              <p:cNvPr id="189" name="Cube 188">
                <a:extLst>
                  <a:ext uri="{FF2B5EF4-FFF2-40B4-BE49-F238E27FC236}">
                    <a16:creationId xmlns:a16="http://schemas.microsoft.com/office/drawing/2014/main" id="{0C0DA682-A034-4C0E-864B-C82BA5A226AA}"/>
                  </a:ext>
                </a:extLst>
              </p:cNvPr>
              <p:cNvSpPr/>
              <p:nvPr/>
            </p:nvSpPr>
            <p:spPr bwMode="auto">
              <a:xfrm>
                <a:off x="1912343" y="775630"/>
                <a:ext cx="343494" cy="825246"/>
              </a:xfrm>
              <a:prstGeom prst="cube">
                <a:avLst>
                  <a:gd name="adj" fmla="val 54371"/>
                </a:avLst>
              </a:prstGeom>
              <a:solidFill>
                <a:srgbClr val="0070C0"/>
              </a:solid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a:ln>
                    <a:noFill/>
                  </a:ln>
                  <a:solidFill>
                    <a:schemeClr val="tx1"/>
                  </a:solidFill>
                  <a:effectLst/>
                  <a:latin typeface="Verdana" pitchFamily="34" charset="0"/>
                </a:endParaRPr>
              </a:p>
            </p:txBody>
          </p:sp>
        </p:grpSp>
        <p:sp>
          <p:nvSpPr>
            <p:cNvPr id="422" name="Arrow: Right 421">
              <a:extLst>
                <a:ext uri="{FF2B5EF4-FFF2-40B4-BE49-F238E27FC236}">
                  <a16:creationId xmlns:a16="http://schemas.microsoft.com/office/drawing/2014/main" id="{E5FF50B3-530E-4398-83DB-EB1A946E6213}"/>
                </a:ext>
              </a:extLst>
            </p:cNvPr>
            <p:cNvSpPr/>
            <p:nvPr/>
          </p:nvSpPr>
          <p:spPr bwMode="auto">
            <a:xfrm>
              <a:off x="2147083" y="4118382"/>
              <a:ext cx="248999" cy="159618"/>
            </a:xfrm>
            <a:prstGeom prst="rightArrow">
              <a:avLst/>
            </a:prstGeom>
            <a:solidFill>
              <a:schemeClr val="tx1">
                <a:lumMod val="50000"/>
                <a:lumOff val="50000"/>
              </a:schemeClr>
            </a:solidFill>
            <a:ln w="9525" cap="flat" cmpd="sng" algn="ctr">
              <a:noFill/>
              <a:prstDash val="solid"/>
              <a:round/>
              <a:headEnd type="none" w="med" len="med"/>
              <a:tailEnd type="none" w="med" len="med"/>
            </a:ln>
            <a:effectLst>
              <a:outerShdw dist="35921" dir="2700000" algn="ctr" rotWithShape="0">
                <a:srgbClr val="AFAFAF"/>
              </a:outerShdw>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a:ln>
                  <a:noFill/>
                </a:ln>
                <a:solidFill>
                  <a:schemeClr val="tx1"/>
                </a:solidFill>
                <a:effectLst/>
                <a:latin typeface="Verdana" pitchFamily="34" charset="0"/>
              </a:endParaRPr>
            </a:p>
          </p:txBody>
        </p:sp>
        <p:grpSp>
          <p:nvGrpSpPr>
            <p:cNvPr id="427" name="Group 426">
              <a:extLst>
                <a:ext uri="{FF2B5EF4-FFF2-40B4-BE49-F238E27FC236}">
                  <a16:creationId xmlns:a16="http://schemas.microsoft.com/office/drawing/2014/main" id="{BBAF1F49-9427-49D5-A7D4-615E882BEAB4}"/>
                </a:ext>
              </a:extLst>
            </p:cNvPr>
            <p:cNvGrpSpPr/>
            <p:nvPr/>
          </p:nvGrpSpPr>
          <p:grpSpPr>
            <a:xfrm>
              <a:off x="2514886" y="3830377"/>
              <a:ext cx="321372" cy="564241"/>
              <a:chOff x="1759943" y="775630"/>
              <a:chExt cx="495894" cy="825246"/>
            </a:xfrm>
          </p:grpSpPr>
          <p:sp>
            <p:nvSpPr>
              <p:cNvPr id="428" name="Cube 427">
                <a:extLst>
                  <a:ext uri="{FF2B5EF4-FFF2-40B4-BE49-F238E27FC236}">
                    <a16:creationId xmlns:a16="http://schemas.microsoft.com/office/drawing/2014/main" id="{4E665CC7-5559-4C1A-B971-9BB4AD2F4D6F}"/>
                  </a:ext>
                </a:extLst>
              </p:cNvPr>
              <p:cNvSpPr/>
              <p:nvPr/>
            </p:nvSpPr>
            <p:spPr bwMode="auto">
              <a:xfrm>
                <a:off x="1759943" y="775630"/>
                <a:ext cx="343494" cy="825246"/>
              </a:xfrm>
              <a:prstGeom prst="cube">
                <a:avLst>
                  <a:gd name="adj" fmla="val 54371"/>
                </a:avLst>
              </a:prstGeom>
              <a:solidFill>
                <a:srgbClr val="00B050"/>
              </a:solid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a:ln>
                    <a:noFill/>
                  </a:ln>
                  <a:solidFill>
                    <a:schemeClr val="tx1"/>
                  </a:solidFill>
                  <a:effectLst/>
                  <a:latin typeface="Verdana" pitchFamily="34" charset="0"/>
                </a:endParaRPr>
              </a:p>
            </p:txBody>
          </p:sp>
          <p:sp>
            <p:nvSpPr>
              <p:cNvPr id="429" name="Cube 428">
                <a:extLst>
                  <a:ext uri="{FF2B5EF4-FFF2-40B4-BE49-F238E27FC236}">
                    <a16:creationId xmlns:a16="http://schemas.microsoft.com/office/drawing/2014/main" id="{34AE9B90-62D5-4ED6-88A4-2CBA7C9916F8}"/>
                  </a:ext>
                </a:extLst>
              </p:cNvPr>
              <p:cNvSpPr/>
              <p:nvPr/>
            </p:nvSpPr>
            <p:spPr bwMode="auto">
              <a:xfrm>
                <a:off x="1912343" y="775630"/>
                <a:ext cx="343494" cy="825246"/>
              </a:xfrm>
              <a:prstGeom prst="cube">
                <a:avLst>
                  <a:gd name="adj" fmla="val 54371"/>
                </a:avLst>
              </a:prstGeom>
              <a:solidFill>
                <a:srgbClr val="0070C0"/>
              </a:solid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a:ln>
                    <a:noFill/>
                  </a:ln>
                  <a:solidFill>
                    <a:schemeClr val="tx1"/>
                  </a:solidFill>
                  <a:effectLst/>
                  <a:latin typeface="Verdana" pitchFamily="34" charset="0"/>
                </a:endParaRPr>
              </a:p>
            </p:txBody>
          </p:sp>
        </p:grpSp>
      </p:grpSp>
      <p:grpSp>
        <p:nvGrpSpPr>
          <p:cNvPr id="22" name="Group 21">
            <a:extLst>
              <a:ext uri="{FF2B5EF4-FFF2-40B4-BE49-F238E27FC236}">
                <a16:creationId xmlns:a16="http://schemas.microsoft.com/office/drawing/2014/main" id="{A621E28E-8D03-4727-865E-2A00B201239A}"/>
              </a:ext>
            </a:extLst>
          </p:cNvPr>
          <p:cNvGrpSpPr/>
          <p:nvPr/>
        </p:nvGrpSpPr>
        <p:grpSpPr>
          <a:xfrm>
            <a:off x="1740993" y="4870577"/>
            <a:ext cx="1099370" cy="564241"/>
            <a:chOff x="1740993" y="4870577"/>
            <a:chExt cx="1099370" cy="564241"/>
          </a:xfrm>
        </p:grpSpPr>
        <p:sp>
          <p:nvSpPr>
            <p:cNvPr id="156" name="TextBox 155">
              <a:extLst>
                <a:ext uri="{FF2B5EF4-FFF2-40B4-BE49-F238E27FC236}">
                  <a16:creationId xmlns:a16="http://schemas.microsoft.com/office/drawing/2014/main" id="{F0F255B0-A1C6-43DE-A126-D42B193F25D8}"/>
                </a:ext>
              </a:extLst>
            </p:cNvPr>
            <p:cNvSpPr txBox="1"/>
            <p:nvPr/>
          </p:nvSpPr>
          <p:spPr>
            <a:xfrm>
              <a:off x="2031944" y="4945062"/>
              <a:ext cx="688216" cy="307777"/>
            </a:xfrm>
            <a:prstGeom prst="rect">
              <a:avLst/>
            </a:prstGeom>
            <a:noFill/>
          </p:spPr>
          <p:txBody>
            <a:bodyPr wrap="square" rtlCol="0">
              <a:spAutoFit/>
            </a:bodyPr>
            <a:lstStyle/>
            <a:p>
              <a:r>
                <a:rPr lang="en-US" sz="1400" dirty="0">
                  <a:latin typeface="Segoe UI Light" panose="020B0502040204020203" pitchFamily="34" charset="0"/>
                  <a:cs typeface="Segoe UI Light" panose="020B0502040204020203" pitchFamily="34" charset="0"/>
                </a:rPr>
                <a:t>Conv.</a:t>
              </a:r>
            </a:p>
          </p:txBody>
        </p:sp>
        <p:grpSp>
          <p:nvGrpSpPr>
            <p:cNvPr id="190" name="Group 189">
              <a:extLst>
                <a:ext uri="{FF2B5EF4-FFF2-40B4-BE49-F238E27FC236}">
                  <a16:creationId xmlns:a16="http://schemas.microsoft.com/office/drawing/2014/main" id="{2F6BD3CE-79E4-4FFB-9210-1C87B961C719}"/>
                </a:ext>
              </a:extLst>
            </p:cNvPr>
            <p:cNvGrpSpPr/>
            <p:nvPr/>
          </p:nvGrpSpPr>
          <p:grpSpPr>
            <a:xfrm>
              <a:off x="1740993" y="4870577"/>
              <a:ext cx="321372" cy="564241"/>
              <a:chOff x="1759943" y="775630"/>
              <a:chExt cx="495894" cy="825246"/>
            </a:xfrm>
          </p:grpSpPr>
          <p:sp>
            <p:nvSpPr>
              <p:cNvPr id="192" name="Cube 191">
                <a:extLst>
                  <a:ext uri="{FF2B5EF4-FFF2-40B4-BE49-F238E27FC236}">
                    <a16:creationId xmlns:a16="http://schemas.microsoft.com/office/drawing/2014/main" id="{F9224E63-38E1-4733-995B-5ED14C975D3F}"/>
                  </a:ext>
                </a:extLst>
              </p:cNvPr>
              <p:cNvSpPr/>
              <p:nvPr/>
            </p:nvSpPr>
            <p:spPr bwMode="auto">
              <a:xfrm>
                <a:off x="1759943" y="775630"/>
                <a:ext cx="343494" cy="825246"/>
              </a:xfrm>
              <a:prstGeom prst="cube">
                <a:avLst>
                  <a:gd name="adj" fmla="val 54371"/>
                </a:avLst>
              </a:prstGeom>
              <a:solidFill>
                <a:schemeClr val="accent4">
                  <a:lumMod val="50000"/>
                </a:schemeClr>
              </a:solid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a:ln>
                    <a:noFill/>
                  </a:ln>
                  <a:solidFill>
                    <a:schemeClr val="tx1"/>
                  </a:solidFill>
                  <a:effectLst/>
                  <a:latin typeface="Verdana" pitchFamily="34" charset="0"/>
                </a:endParaRPr>
              </a:p>
            </p:txBody>
          </p:sp>
          <p:sp>
            <p:nvSpPr>
              <p:cNvPr id="193" name="Cube 192">
                <a:extLst>
                  <a:ext uri="{FF2B5EF4-FFF2-40B4-BE49-F238E27FC236}">
                    <a16:creationId xmlns:a16="http://schemas.microsoft.com/office/drawing/2014/main" id="{BB773EE1-1AFF-47F0-8377-2A4918102C20}"/>
                  </a:ext>
                </a:extLst>
              </p:cNvPr>
              <p:cNvSpPr/>
              <p:nvPr/>
            </p:nvSpPr>
            <p:spPr bwMode="auto">
              <a:xfrm>
                <a:off x="1912343" y="775630"/>
                <a:ext cx="343494" cy="825246"/>
              </a:xfrm>
              <a:prstGeom prst="cube">
                <a:avLst>
                  <a:gd name="adj" fmla="val 54371"/>
                </a:avLst>
              </a:prstGeom>
              <a:solidFill>
                <a:schemeClr val="tx2">
                  <a:lumMod val="75000"/>
                </a:schemeClr>
              </a:solid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a:ln>
                    <a:noFill/>
                  </a:ln>
                  <a:solidFill>
                    <a:schemeClr val="tx1"/>
                  </a:solidFill>
                  <a:effectLst/>
                  <a:latin typeface="Verdana" pitchFamily="34" charset="0"/>
                </a:endParaRPr>
              </a:p>
            </p:txBody>
          </p:sp>
        </p:grpSp>
        <p:sp>
          <p:nvSpPr>
            <p:cNvPr id="423" name="Arrow: Right 422">
              <a:extLst>
                <a:ext uri="{FF2B5EF4-FFF2-40B4-BE49-F238E27FC236}">
                  <a16:creationId xmlns:a16="http://schemas.microsoft.com/office/drawing/2014/main" id="{5AC1F445-2B9C-4DDA-B81B-7431304369F7}"/>
                </a:ext>
              </a:extLst>
            </p:cNvPr>
            <p:cNvSpPr/>
            <p:nvPr/>
          </p:nvSpPr>
          <p:spPr bwMode="auto">
            <a:xfrm>
              <a:off x="2159539" y="5170214"/>
              <a:ext cx="248999" cy="159618"/>
            </a:xfrm>
            <a:prstGeom prst="rightArrow">
              <a:avLst/>
            </a:prstGeom>
            <a:solidFill>
              <a:schemeClr val="tx1">
                <a:lumMod val="50000"/>
                <a:lumOff val="50000"/>
              </a:schemeClr>
            </a:solidFill>
            <a:ln w="9525" cap="flat" cmpd="sng" algn="ctr">
              <a:noFill/>
              <a:prstDash val="solid"/>
              <a:round/>
              <a:headEnd type="none" w="med" len="med"/>
              <a:tailEnd type="none" w="med" len="med"/>
            </a:ln>
            <a:effectLst>
              <a:outerShdw dist="35921" dir="2700000" algn="ctr" rotWithShape="0">
                <a:srgbClr val="AFAFAF"/>
              </a:outerShdw>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a:ln>
                  <a:noFill/>
                </a:ln>
                <a:solidFill>
                  <a:schemeClr val="tx1"/>
                </a:solidFill>
                <a:effectLst/>
                <a:latin typeface="Verdana" pitchFamily="34" charset="0"/>
              </a:endParaRPr>
            </a:p>
          </p:txBody>
        </p:sp>
        <p:grpSp>
          <p:nvGrpSpPr>
            <p:cNvPr id="430" name="Group 429">
              <a:extLst>
                <a:ext uri="{FF2B5EF4-FFF2-40B4-BE49-F238E27FC236}">
                  <a16:creationId xmlns:a16="http://schemas.microsoft.com/office/drawing/2014/main" id="{21008B72-520E-490E-A1F5-54CB53BFD341}"/>
                </a:ext>
              </a:extLst>
            </p:cNvPr>
            <p:cNvGrpSpPr/>
            <p:nvPr/>
          </p:nvGrpSpPr>
          <p:grpSpPr>
            <a:xfrm>
              <a:off x="2518991" y="4870577"/>
              <a:ext cx="321372" cy="564241"/>
              <a:chOff x="1759943" y="775630"/>
              <a:chExt cx="495894" cy="825246"/>
            </a:xfrm>
          </p:grpSpPr>
          <p:sp>
            <p:nvSpPr>
              <p:cNvPr id="431" name="Cube 430">
                <a:extLst>
                  <a:ext uri="{FF2B5EF4-FFF2-40B4-BE49-F238E27FC236}">
                    <a16:creationId xmlns:a16="http://schemas.microsoft.com/office/drawing/2014/main" id="{78C2CE85-80F7-4A2D-9797-6023EF789B2D}"/>
                  </a:ext>
                </a:extLst>
              </p:cNvPr>
              <p:cNvSpPr/>
              <p:nvPr/>
            </p:nvSpPr>
            <p:spPr bwMode="auto">
              <a:xfrm>
                <a:off x="1759943" y="775630"/>
                <a:ext cx="343494" cy="825246"/>
              </a:xfrm>
              <a:prstGeom prst="cube">
                <a:avLst>
                  <a:gd name="adj" fmla="val 54371"/>
                </a:avLst>
              </a:prstGeom>
              <a:solidFill>
                <a:schemeClr val="accent4">
                  <a:lumMod val="50000"/>
                </a:schemeClr>
              </a:solid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a:ln>
                    <a:noFill/>
                  </a:ln>
                  <a:solidFill>
                    <a:schemeClr val="tx1"/>
                  </a:solidFill>
                  <a:effectLst/>
                  <a:latin typeface="Verdana" pitchFamily="34" charset="0"/>
                </a:endParaRPr>
              </a:p>
            </p:txBody>
          </p:sp>
          <p:sp>
            <p:nvSpPr>
              <p:cNvPr id="432" name="Cube 431">
                <a:extLst>
                  <a:ext uri="{FF2B5EF4-FFF2-40B4-BE49-F238E27FC236}">
                    <a16:creationId xmlns:a16="http://schemas.microsoft.com/office/drawing/2014/main" id="{7E29C134-2347-476E-BB4D-1D21E6544821}"/>
                  </a:ext>
                </a:extLst>
              </p:cNvPr>
              <p:cNvSpPr/>
              <p:nvPr/>
            </p:nvSpPr>
            <p:spPr bwMode="auto">
              <a:xfrm>
                <a:off x="1912343" y="775630"/>
                <a:ext cx="343494" cy="825246"/>
              </a:xfrm>
              <a:prstGeom prst="cube">
                <a:avLst>
                  <a:gd name="adj" fmla="val 54371"/>
                </a:avLst>
              </a:prstGeom>
              <a:solidFill>
                <a:schemeClr val="tx2">
                  <a:lumMod val="75000"/>
                </a:schemeClr>
              </a:solid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a:ln>
                    <a:noFill/>
                  </a:ln>
                  <a:solidFill>
                    <a:schemeClr val="tx1"/>
                  </a:solidFill>
                  <a:effectLst/>
                  <a:latin typeface="Verdana" pitchFamily="34" charset="0"/>
                </a:endParaRPr>
              </a:p>
            </p:txBody>
          </p:sp>
        </p:grpSp>
      </p:grpSp>
      <p:grpSp>
        <p:nvGrpSpPr>
          <p:cNvPr id="8" name="Group 7">
            <a:extLst>
              <a:ext uri="{FF2B5EF4-FFF2-40B4-BE49-F238E27FC236}">
                <a16:creationId xmlns:a16="http://schemas.microsoft.com/office/drawing/2014/main" id="{219A1CF3-A64E-46B7-A261-B610CBFA86A6}"/>
              </a:ext>
            </a:extLst>
          </p:cNvPr>
          <p:cNvGrpSpPr/>
          <p:nvPr/>
        </p:nvGrpSpPr>
        <p:grpSpPr>
          <a:xfrm>
            <a:off x="122237" y="3405243"/>
            <a:ext cx="1378723" cy="593314"/>
            <a:chOff x="122237" y="3405243"/>
            <a:chExt cx="1378723" cy="593314"/>
          </a:xfrm>
        </p:grpSpPr>
        <p:sp>
          <p:nvSpPr>
            <p:cNvPr id="34" name="Arrow: Right 33">
              <a:extLst>
                <a:ext uri="{FF2B5EF4-FFF2-40B4-BE49-F238E27FC236}">
                  <a16:creationId xmlns:a16="http://schemas.microsoft.com/office/drawing/2014/main" id="{FF2D2982-820F-4977-AD43-0218F748F412}"/>
                </a:ext>
              </a:extLst>
            </p:cNvPr>
            <p:cNvSpPr/>
            <p:nvPr/>
          </p:nvSpPr>
          <p:spPr bwMode="auto">
            <a:xfrm>
              <a:off x="1251961" y="3637047"/>
              <a:ext cx="248999" cy="159618"/>
            </a:xfrm>
            <a:prstGeom prst="rightArrow">
              <a:avLst/>
            </a:prstGeom>
            <a:solidFill>
              <a:schemeClr val="tx1">
                <a:lumMod val="50000"/>
                <a:lumOff val="50000"/>
              </a:schemeClr>
            </a:solidFill>
            <a:ln w="9525" cap="flat" cmpd="sng" algn="ctr">
              <a:noFill/>
              <a:prstDash val="solid"/>
              <a:round/>
              <a:headEnd type="none" w="med" len="med"/>
              <a:tailEnd type="none" w="med" len="med"/>
            </a:ln>
            <a:effectLst>
              <a:outerShdw dist="35921" dir="2700000" algn="ctr" rotWithShape="0">
                <a:srgbClr val="AFAFAF"/>
              </a:outerShdw>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a:ln>
                  <a:noFill/>
                </a:ln>
                <a:solidFill>
                  <a:schemeClr val="tx1"/>
                </a:solidFill>
                <a:effectLst/>
                <a:latin typeface="Verdana" pitchFamily="34" charset="0"/>
              </a:endParaRPr>
            </a:p>
          </p:txBody>
        </p:sp>
        <p:grpSp>
          <p:nvGrpSpPr>
            <p:cNvPr id="210" name="Group 209">
              <a:extLst>
                <a:ext uri="{FF2B5EF4-FFF2-40B4-BE49-F238E27FC236}">
                  <a16:creationId xmlns:a16="http://schemas.microsoft.com/office/drawing/2014/main" id="{87727C18-B849-4E3E-AFF6-E249AC7E5D94}"/>
                </a:ext>
              </a:extLst>
            </p:cNvPr>
            <p:cNvGrpSpPr/>
            <p:nvPr/>
          </p:nvGrpSpPr>
          <p:grpSpPr>
            <a:xfrm>
              <a:off x="122237" y="3405243"/>
              <a:ext cx="1018722" cy="593314"/>
              <a:chOff x="6365565" y="3419028"/>
              <a:chExt cx="1018722" cy="593314"/>
            </a:xfrm>
          </p:grpSpPr>
          <p:grpSp>
            <p:nvGrpSpPr>
              <p:cNvPr id="211" name="Group 210">
                <a:extLst>
                  <a:ext uri="{FF2B5EF4-FFF2-40B4-BE49-F238E27FC236}">
                    <a16:creationId xmlns:a16="http://schemas.microsoft.com/office/drawing/2014/main" id="{2B414202-8779-4F80-85B1-F5FB4D4C2807}"/>
                  </a:ext>
                </a:extLst>
              </p:cNvPr>
              <p:cNvGrpSpPr/>
              <p:nvPr/>
            </p:nvGrpSpPr>
            <p:grpSpPr>
              <a:xfrm>
                <a:off x="6365565" y="3419028"/>
                <a:ext cx="566676" cy="587518"/>
                <a:chOff x="145023" y="3080649"/>
                <a:chExt cx="1036441" cy="916547"/>
              </a:xfrm>
            </p:grpSpPr>
            <p:sp>
              <p:nvSpPr>
                <p:cNvPr id="217" name="Cube 216">
                  <a:extLst>
                    <a:ext uri="{FF2B5EF4-FFF2-40B4-BE49-F238E27FC236}">
                      <a16:creationId xmlns:a16="http://schemas.microsoft.com/office/drawing/2014/main" id="{536845F4-C292-4A68-A0A4-5ADBFD6CDDEE}"/>
                    </a:ext>
                  </a:extLst>
                </p:cNvPr>
                <p:cNvSpPr/>
                <p:nvPr/>
              </p:nvSpPr>
              <p:spPr bwMode="auto">
                <a:xfrm>
                  <a:off x="145023" y="3082796"/>
                  <a:ext cx="426480" cy="914400"/>
                </a:xfrm>
                <a:prstGeom prst="cube">
                  <a:avLst>
                    <a:gd name="adj" fmla="val 54371"/>
                  </a:avLst>
                </a:prstGeom>
                <a:solidFill>
                  <a:schemeClr val="accent4">
                    <a:lumMod val="40000"/>
                    <a:lumOff val="60000"/>
                  </a:schemeClr>
                </a:solid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dirty="0">
                    <a:ln>
                      <a:noFill/>
                    </a:ln>
                    <a:solidFill>
                      <a:schemeClr val="tx1"/>
                    </a:solidFill>
                    <a:effectLst/>
                    <a:latin typeface="Verdana" pitchFamily="34" charset="0"/>
                  </a:endParaRPr>
                </a:p>
              </p:txBody>
            </p:sp>
            <p:sp>
              <p:nvSpPr>
                <p:cNvPr id="218" name="Cube 217">
                  <a:extLst>
                    <a:ext uri="{FF2B5EF4-FFF2-40B4-BE49-F238E27FC236}">
                      <a16:creationId xmlns:a16="http://schemas.microsoft.com/office/drawing/2014/main" id="{A1F31052-C1BA-428E-81B6-6BCC0051F4B8}"/>
                    </a:ext>
                  </a:extLst>
                </p:cNvPr>
                <p:cNvSpPr/>
                <p:nvPr/>
              </p:nvSpPr>
              <p:spPr bwMode="auto">
                <a:xfrm>
                  <a:off x="348940" y="3082796"/>
                  <a:ext cx="426480" cy="914400"/>
                </a:xfrm>
                <a:prstGeom prst="cube">
                  <a:avLst>
                    <a:gd name="adj" fmla="val 54371"/>
                  </a:avLst>
                </a:prstGeom>
                <a:solidFill>
                  <a:srgbClr val="92D050"/>
                </a:solid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sp>
              <p:nvSpPr>
                <p:cNvPr id="219" name="Cube 218">
                  <a:extLst>
                    <a:ext uri="{FF2B5EF4-FFF2-40B4-BE49-F238E27FC236}">
                      <a16:creationId xmlns:a16="http://schemas.microsoft.com/office/drawing/2014/main" id="{B6AFA029-728E-4249-8DF1-39714A438C3E}"/>
                    </a:ext>
                  </a:extLst>
                </p:cNvPr>
                <p:cNvSpPr/>
                <p:nvPr/>
              </p:nvSpPr>
              <p:spPr bwMode="auto">
                <a:xfrm>
                  <a:off x="552855" y="3082796"/>
                  <a:ext cx="426480" cy="914400"/>
                </a:xfrm>
                <a:prstGeom prst="cube">
                  <a:avLst>
                    <a:gd name="adj" fmla="val 54371"/>
                  </a:avLst>
                </a:prstGeom>
                <a:solidFill>
                  <a:srgbClr val="00B050"/>
                </a:solid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sp>
              <p:nvSpPr>
                <p:cNvPr id="220" name="Cube 219">
                  <a:extLst>
                    <a:ext uri="{FF2B5EF4-FFF2-40B4-BE49-F238E27FC236}">
                      <a16:creationId xmlns:a16="http://schemas.microsoft.com/office/drawing/2014/main" id="{03A940AE-91C5-4DEB-B10F-3A32D8E76CD1}"/>
                    </a:ext>
                  </a:extLst>
                </p:cNvPr>
                <p:cNvSpPr/>
                <p:nvPr/>
              </p:nvSpPr>
              <p:spPr bwMode="auto">
                <a:xfrm>
                  <a:off x="754984" y="3080649"/>
                  <a:ext cx="426480" cy="914401"/>
                </a:xfrm>
                <a:prstGeom prst="cube">
                  <a:avLst>
                    <a:gd name="adj" fmla="val 54371"/>
                  </a:avLst>
                </a:prstGeom>
                <a:solidFill>
                  <a:schemeClr val="accent4">
                    <a:lumMod val="50000"/>
                  </a:schemeClr>
                </a:solid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dirty="0">
                    <a:ln>
                      <a:noFill/>
                    </a:ln>
                    <a:solidFill>
                      <a:schemeClr val="tx1"/>
                    </a:solidFill>
                    <a:effectLst/>
                    <a:latin typeface="Verdana" pitchFamily="34" charset="0"/>
                  </a:endParaRPr>
                </a:p>
              </p:txBody>
            </p:sp>
          </p:grpSp>
          <p:grpSp>
            <p:nvGrpSpPr>
              <p:cNvPr id="212" name="Group 211">
                <a:extLst>
                  <a:ext uri="{FF2B5EF4-FFF2-40B4-BE49-F238E27FC236}">
                    <a16:creationId xmlns:a16="http://schemas.microsoft.com/office/drawing/2014/main" id="{FE57CB19-CF7B-45AE-BA5B-05E7BEB7ACE6}"/>
                  </a:ext>
                </a:extLst>
              </p:cNvPr>
              <p:cNvGrpSpPr/>
              <p:nvPr/>
            </p:nvGrpSpPr>
            <p:grpSpPr>
              <a:xfrm>
                <a:off x="6817611" y="3424824"/>
                <a:ext cx="566676" cy="587518"/>
                <a:chOff x="145023" y="3080649"/>
                <a:chExt cx="1036441" cy="916547"/>
              </a:xfrm>
            </p:grpSpPr>
            <p:sp>
              <p:nvSpPr>
                <p:cNvPr id="213" name="Cube 212">
                  <a:extLst>
                    <a:ext uri="{FF2B5EF4-FFF2-40B4-BE49-F238E27FC236}">
                      <a16:creationId xmlns:a16="http://schemas.microsoft.com/office/drawing/2014/main" id="{7558A463-28C2-41C4-A4B7-0746BAA4BB43}"/>
                    </a:ext>
                  </a:extLst>
                </p:cNvPr>
                <p:cNvSpPr/>
                <p:nvPr/>
              </p:nvSpPr>
              <p:spPr bwMode="auto">
                <a:xfrm>
                  <a:off x="145023" y="3082796"/>
                  <a:ext cx="426480" cy="914400"/>
                </a:xfrm>
                <a:prstGeom prst="cube">
                  <a:avLst>
                    <a:gd name="adj" fmla="val 54371"/>
                  </a:avLst>
                </a:prstGeom>
                <a:solidFill>
                  <a:schemeClr val="accent2">
                    <a:lumMod val="40000"/>
                    <a:lumOff val="60000"/>
                  </a:schemeClr>
                </a:solid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dirty="0">
                    <a:ln>
                      <a:noFill/>
                    </a:ln>
                    <a:solidFill>
                      <a:schemeClr val="tx1"/>
                    </a:solidFill>
                    <a:effectLst/>
                    <a:latin typeface="Verdana" pitchFamily="34" charset="0"/>
                  </a:endParaRPr>
                </a:p>
              </p:txBody>
            </p:sp>
            <p:sp>
              <p:nvSpPr>
                <p:cNvPr id="214" name="Cube 213">
                  <a:extLst>
                    <a:ext uri="{FF2B5EF4-FFF2-40B4-BE49-F238E27FC236}">
                      <a16:creationId xmlns:a16="http://schemas.microsoft.com/office/drawing/2014/main" id="{4C27A0CF-8092-445C-9D35-CBF50E58EB31}"/>
                    </a:ext>
                  </a:extLst>
                </p:cNvPr>
                <p:cNvSpPr/>
                <p:nvPr/>
              </p:nvSpPr>
              <p:spPr bwMode="auto">
                <a:xfrm>
                  <a:off x="348940" y="3082796"/>
                  <a:ext cx="426480" cy="914400"/>
                </a:xfrm>
                <a:prstGeom prst="cube">
                  <a:avLst>
                    <a:gd name="adj" fmla="val 54371"/>
                  </a:avLst>
                </a:prstGeom>
                <a:solidFill>
                  <a:srgbClr val="00B0F0"/>
                </a:solid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sp>
              <p:nvSpPr>
                <p:cNvPr id="215" name="Cube 214">
                  <a:extLst>
                    <a:ext uri="{FF2B5EF4-FFF2-40B4-BE49-F238E27FC236}">
                      <a16:creationId xmlns:a16="http://schemas.microsoft.com/office/drawing/2014/main" id="{0AD8D788-D283-40E3-9CA1-DA251598F608}"/>
                    </a:ext>
                  </a:extLst>
                </p:cNvPr>
                <p:cNvSpPr/>
                <p:nvPr/>
              </p:nvSpPr>
              <p:spPr bwMode="auto">
                <a:xfrm>
                  <a:off x="552855" y="3082796"/>
                  <a:ext cx="426480" cy="914400"/>
                </a:xfrm>
                <a:prstGeom prst="cube">
                  <a:avLst>
                    <a:gd name="adj" fmla="val 54371"/>
                  </a:avLst>
                </a:prstGeom>
                <a:solidFill>
                  <a:srgbClr val="0070C0"/>
                </a:solid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dirty="0">
                    <a:ln>
                      <a:noFill/>
                    </a:ln>
                    <a:solidFill>
                      <a:schemeClr val="tx1"/>
                    </a:solidFill>
                    <a:effectLst/>
                    <a:latin typeface="Verdana" pitchFamily="34" charset="0"/>
                  </a:endParaRPr>
                </a:p>
              </p:txBody>
            </p:sp>
            <p:sp>
              <p:nvSpPr>
                <p:cNvPr id="216" name="Cube 215">
                  <a:extLst>
                    <a:ext uri="{FF2B5EF4-FFF2-40B4-BE49-F238E27FC236}">
                      <a16:creationId xmlns:a16="http://schemas.microsoft.com/office/drawing/2014/main" id="{21741FAA-EE95-4396-A46B-35D85E5F5519}"/>
                    </a:ext>
                  </a:extLst>
                </p:cNvPr>
                <p:cNvSpPr/>
                <p:nvPr/>
              </p:nvSpPr>
              <p:spPr bwMode="auto">
                <a:xfrm>
                  <a:off x="754984" y="3080649"/>
                  <a:ext cx="426480" cy="914401"/>
                </a:xfrm>
                <a:prstGeom prst="cube">
                  <a:avLst>
                    <a:gd name="adj" fmla="val 54371"/>
                  </a:avLst>
                </a:prstGeom>
                <a:solidFill>
                  <a:schemeClr val="accent1">
                    <a:lumMod val="75000"/>
                  </a:schemeClr>
                </a:solid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dirty="0">
                    <a:ln>
                      <a:noFill/>
                    </a:ln>
                    <a:solidFill>
                      <a:schemeClr val="tx1"/>
                    </a:solidFill>
                    <a:effectLst/>
                    <a:latin typeface="Verdana" pitchFamily="34" charset="0"/>
                  </a:endParaRPr>
                </a:p>
              </p:txBody>
            </p:sp>
          </p:grpSp>
        </p:grpSp>
      </p:grpSp>
      <p:grpSp>
        <p:nvGrpSpPr>
          <p:cNvPr id="11" name="Group 10">
            <a:extLst>
              <a:ext uri="{FF2B5EF4-FFF2-40B4-BE49-F238E27FC236}">
                <a16:creationId xmlns:a16="http://schemas.microsoft.com/office/drawing/2014/main" id="{4104E602-356E-456F-8171-308EEB6BE51E}"/>
              </a:ext>
            </a:extLst>
          </p:cNvPr>
          <p:cNvGrpSpPr/>
          <p:nvPr/>
        </p:nvGrpSpPr>
        <p:grpSpPr>
          <a:xfrm>
            <a:off x="5274172" y="2876645"/>
            <a:ext cx="1248643" cy="523598"/>
            <a:chOff x="5713097" y="2708788"/>
            <a:chExt cx="1248643" cy="523598"/>
          </a:xfrm>
        </p:grpSpPr>
        <p:grpSp>
          <p:nvGrpSpPr>
            <p:cNvPr id="2" name="Group 1">
              <a:extLst>
                <a:ext uri="{FF2B5EF4-FFF2-40B4-BE49-F238E27FC236}">
                  <a16:creationId xmlns:a16="http://schemas.microsoft.com/office/drawing/2014/main" id="{20DB9D64-15E7-4FB0-B8AC-63DBFFD0DE33}"/>
                </a:ext>
              </a:extLst>
            </p:cNvPr>
            <p:cNvGrpSpPr/>
            <p:nvPr/>
          </p:nvGrpSpPr>
          <p:grpSpPr>
            <a:xfrm>
              <a:off x="5713097" y="2708788"/>
              <a:ext cx="367721" cy="523598"/>
              <a:chOff x="5452826" y="2393233"/>
              <a:chExt cx="343693" cy="587518"/>
            </a:xfrm>
          </p:grpSpPr>
          <p:sp>
            <p:nvSpPr>
              <p:cNvPr id="181" name="Cube 180">
                <a:extLst>
                  <a:ext uri="{FF2B5EF4-FFF2-40B4-BE49-F238E27FC236}">
                    <a16:creationId xmlns:a16="http://schemas.microsoft.com/office/drawing/2014/main" id="{D3AC994E-79B6-4B3B-A538-51ECFC0651B1}"/>
                  </a:ext>
                </a:extLst>
              </p:cNvPr>
              <p:cNvSpPr/>
              <p:nvPr/>
            </p:nvSpPr>
            <p:spPr bwMode="auto">
              <a:xfrm>
                <a:off x="5452826" y="2394609"/>
                <a:ext cx="233179" cy="586142"/>
              </a:xfrm>
              <a:prstGeom prst="cube">
                <a:avLst>
                  <a:gd name="adj" fmla="val 54371"/>
                </a:avLst>
              </a:prstGeom>
              <a:solidFill>
                <a:srgbClr val="00B050"/>
              </a:solid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a:ln>
                    <a:noFill/>
                  </a:ln>
                  <a:solidFill>
                    <a:schemeClr val="tx1"/>
                  </a:solidFill>
                  <a:effectLst/>
                  <a:latin typeface="Verdana" pitchFamily="34" charset="0"/>
                </a:endParaRPr>
              </a:p>
            </p:txBody>
          </p:sp>
          <p:sp>
            <p:nvSpPr>
              <p:cNvPr id="182" name="Cube 181">
                <a:extLst>
                  <a:ext uri="{FF2B5EF4-FFF2-40B4-BE49-F238E27FC236}">
                    <a16:creationId xmlns:a16="http://schemas.microsoft.com/office/drawing/2014/main" id="{079045E7-0503-4448-B176-1E68BB6EEBF5}"/>
                  </a:ext>
                </a:extLst>
              </p:cNvPr>
              <p:cNvSpPr/>
              <p:nvPr/>
            </p:nvSpPr>
            <p:spPr bwMode="auto">
              <a:xfrm>
                <a:off x="5563340" y="2393233"/>
                <a:ext cx="233179" cy="586142"/>
              </a:xfrm>
              <a:prstGeom prst="cube">
                <a:avLst>
                  <a:gd name="adj" fmla="val 54371"/>
                </a:avLst>
              </a:prstGeom>
              <a:solidFill>
                <a:schemeClr val="accent4">
                  <a:lumMod val="50000"/>
                </a:schemeClr>
              </a:solid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a:ln>
                    <a:noFill/>
                  </a:ln>
                  <a:solidFill>
                    <a:schemeClr val="tx1"/>
                  </a:solidFill>
                  <a:effectLst/>
                  <a:latin typeface="Verdana" pitchFamily="34" charset="0"/>
                </a:endParaRPr>
              </a:p>
            </p:txBody>
          </p:sp>
        </p:grpSp>
        <p:sp>
          <p:nvSpPr>
            <p:cNvPr id="221" name="TextBox 220">
              <a:extLst>
                <a:ext uri="{FF2B5EF4-FFF2-40B4-BE49-F238E27FC236}">
                  <a16:creationId xmlns:a16="http://schemas.microsoft.com/office/drawing/2014/main" id="{4CDAFE96-3329-4928-9B1C-3DC0B8600C70}"/>
                </a:ext>
              </a:extLst>
            </p:cNvPr>
            <p:cNvSpPr txBox="1"/>
            <p:nvPr/>
          </p:nvSpPr>
          <p:spPr>
            <a:xfrm>
              <a:off x="6063445" y="2744689"/>
              <a:ext cx="736331" cy="307777"/>
            </a:xfrm>
            <a:prstGeom prst="rect">
              <a:avLst/>
            </a:prstGeom>
            <a:noFill/>
          </p:spPr>
          <p:txBody>
            <a:bodyPr wrap="square" rtlCol="0">
              <a:spAutoFit/>
            </a:bodyPr>
            <a:lstStyle/>
            <a:p>
              <a:r>
                <a:rPr lang="en-US" sz="1400" dirty="0">
                  <a:latin typeface="Segoe UI Light" panose="020B0502040204020203" pitchFamily="34" charset="0"/>
                  <a:cs typeface="Segoe UI Light" panose="020B0502040204020203" pitchFamily="34" charset="0"/>
                </a:rPr>
                <a:t>Conv.</a:t>
              </a:r>
            </a:p>
          </p:txBody>
        </p:sp>
        <p:sp>
          <p:nvSpPr>
            <p:cNvPr id="223" name="Arrow: Right 222">
              <a:extLst>
                <a:ext uri="{FF2B5EF4-FFF2-40B4-BE49-F238E27FC236}">
                  <a16:creationId xmlns:a16="http://schemas.microsoft.com/office/drawing/2014/main" id="{27E43D41-8AF2-4851-940D-AB75AF7CD51A}"/>
                </a:ext>
              </a:extLst>
            </p:cNvPr>
            <p:cNvSpPr/>
            <p:nvPr/>
          </p:nvSpPr>
          <p:spPr bwMode="auto">
            <a:xfrm>
              <a:off x="6190138" y="2983324"/>
              <a:ext cx="266407" cy="142252"/>
            </a:xfrm>
            <a:prstGeom prst="rightArrow">
              <a:avLst/>
            </a:prstGeom>
            <a:solidFill>
              <a:schemeClr val="tx1">
                <a:lumMod val="50000"/>
                <a:lumOff val="50000"/>
              </a:schemeClr>
            </a:solidFill>
            <a:ln w="9525" cap="flat" cmpd="sng" algn="ctr">
              <a:noFill/>
              <a:prstDash val="solid"/>
              <a:round/>
              <a:headEnd type="none" w="med" len="med"/>
              <a:tailEnd type="none" w="med" len="med"/>
            </a:ln>
            <a:effectLst>
              <a:outerShdw dist="35921" dir="2700000" algn="ctr" rotWithShape="0">
                <a:srgbClr val="AFAFAF"/>
              </a:outerShdw>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a:ln>
                  <a:noFill/>
                </a:ln>
                <a:solidFill>
                  <a:schemeClr val="tx1"/>
                </a:solidFill>
                <a:effectLst/>
                <a:latin typeface="Verdana" pitchFamily="34" charset="0"/>
              </a:endParaRPr>
            </a:p>
          </p:txBody>
        </p:sp>
        <p:grpSp>
          <p:nvGrpSpPr>
            <p:cNvPr id="108" name="Group 107">
              <a:extLst>
                <a:ext uri="{FF2B5EF4-FFF2-40B4-BE49-F238E27FC236}">
                  <a16:creationId xmlns:a16="http://schemas.microsoft.com/office/drawing/2014/main" id="{AF86B665-DA45-423D-A425-630CF117ED9C}"/>
                </a:ext>
              </a:extLst>
            </p:cNvPr>
            <p:cNvGrpSpPr/>
            <p:nvPr/>
          </p:nvGrpSpPr>
          <p:grpSpPr>
            <a:xfrm>
              <a:off x="6594019" y="2708788"/>
              <a:ext cx="367721" cy="523598"/>
              <a:chOff x="5452826" y="2393233"/>
              <a:chExt cx="343693" cy="587518"/>
            </a:xfrm>
          </p:grpSpPr>
          <p:sp>
            <p:nvSpPr>
              <p:cNvPr id="109" name="Cube 108">
                <a:extLst>
                  <a:ext uri="{FF2B5EF4-FFF2-40B4-BE49-F238E27FC236}">
                    <a16:creationId xmlns:a16="http://schemas.microsoft.com/office/drawing/2014/main" id="{5D89CD40-1406-4064-9423-144B9F5BC4BC}"/>
                  </a:ext>
                </a:extLst>
              </p:cNvPr>
              <p:cNvSpPr/>
              <p:nvPr/>
            </p:nvSpPr>
            <p:spPr bwMode="auto">
              <a:xfrm>
                <a:off x="5452826" y="2394609"/>
                <a:ext cx="233179" cy="586142"/>
              </a:xfrm>
              <a:prstGeom prst="cube">
                <a:avLst>
                  <a:gd name="adj" fmla="val 54371"/>
                </a:avLst>
              </a:prstGeom>
              <a:solidFill>
                <a:srgbClr val="00B050"/>
              </a:solid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a:ln>
                    <a:noFill/>
                  </a:ln>
                  <a:solidFill>
                    <a:schemeClr val="tx1"/>
                  </a:solidFill>
                  <a:effectLst/>
                  <a:latin typeface="Verdana" pitchFamily="34" charset="0"/>
                </a:endParaRPr>
              </a:p>
            </p:txBody>
          </p:sp>
          <p:sp>
            <p:nvSpPr>
              <p:cNvPr id="110" name="Cube 109">
                <a:extLst>
                  <a:ext uri="{FF2B5EF4-FFF2-40B4-BE49-F238E27FC236}">
                    <a16:creationId xmlns:a16="http://schemas.microsoft.com/office/drawing/2014/main" id="{A8C21682-2C41-46D9-B21B-E71FF93C05BE}"/>
                  </a:ext>
                </a:extLst>
              </p:cNvPr>
              <p:cNvSpPr/>
              <p:nvPr/>
            </p:nvSpPr>
            <p:spPr bwMode="auto">
              <a:xfrm>
                <a:off x="5563340" y="2393233"/>
                <a:ext cx="233179" cy="586142"/>
              </a:xfrm>
              <a:prstGeom prst="cube">
                <a:avLst>
                  <a:gd name="adj" fmla="val 54371"/>
                </a:avLst>
              </a:prstGeom>
              <a:solidFill>
                <a:schemeClr val="accent4">
                  <a:lumMod val="50000"/>
                </a:schemeClr>
              </a:solid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a:ln>
                    <a:noFill/>
                  </a:ln>
                  <a:solidFill>
                    <a:schemeClr val="tx1"/>
                  </a:solidFill>
                  <a:effectLst/>
                  <a:latin typeface="Verdana" pitchFamily="34" charset="0"/>
                </a:endParaRPr>
              </a:p>
            </p:txBody>
          </p:sp>
        </p:grpSp>
      </p:grpSp>
      <p:grpSp>
        <p:nvGrpSpPr>
          <p:cNvPr id="10" name="Group 9">
            <a:extLst>
              <a:ext uri="{FF2B5EF4-FFF2-40B4-BE49-F238E27FC236}">
                <a16:creationId xmlns:a16="http://schemas.microsoft.com/office/drawing/2014/main" id="{EF5C0A67-F1BE-4FC0-8C1F-0C8C03103EC8}"/>
              </a:ext>
            </a:extLst>
          </p:cNvPr>
          <p:cNvGrpSpPr/>
          <p:nvPr/>
        </p:nvGrpSpPr>
        <p:grpSpPr>
          <a:xfrm>
            <a:off x="5274172" y="1929619"/>
            <a:ext cx="1229645" cy="522372"/>
            <a:chOff x="5713097" y="1738851"/>
            <a:chExt cx="1229645" cy="522372"/>
          </a:xfrm>
        </p:grpSpPr>
        <p:grpSp>
          <p:nvGrpSpPr>
            <p:cNvPr id="4" name="Group 3">
              <a:extLst>
                <a:ext uri="{FF2B5EF4-FFF2-40B4-BE49-F238E27FC236}">
                  <a16:creationId xmlns:a16="http://schemas.microsoft.com/office/drawing/2014/main" id="{4ED72FFA-C437-45D9-9B06-9EB9AC2286E4}"/>
                </a:ext>
              </a:extLst>
            </p:cNvPr>
            <p:cNvGrpSpPr/>
            <p:nvPr/>
          </p:nvGrpSpPr>
          <p:grpSpPr>
            <a:xfrm>
              <a:off x="5713097" y="1738851"/>
              <a:ext cx="368768" cy="522372"/>
              <a:chOff x="5229843" y="2394609"/>
              <a:chExt cx="344671" cy="586142"/>
            </a:xfrm>
          </p:grpSpPr>
          <p:sp>
            <p:nvSpPr>
              <p:cNvPr id="179" name="Cube 178">
                <a:extLst>
                  <a:ext uri="{FF2B5EF4-FFF2-40B4-BE49-F238E27FC236}">
                    <a16:creationId xmlns:a16="http://schemas.microsoft.com/office/drawing/2014/main" id="{444E1A51-1A4A-4675-86D5-82AB6F05E622}"/>
                  </a:ext>
                </a:extLst>
              </p:cNvPr>
              <p:cNvSpPr/>
              <p:nvPr/>
            </p:nvSpPr>
            <p:spPr bwMode="auto">
              <a:xfrm>
                <a:off x="5229843" y="2394609"/>
                <a:ext cx="233179" cy="586142"/>
              </a:xfrm>
              <a:prstGeom prst="cube">
                <a:avLst>
                  <a:gd name="adj" fmla="val 54371"/>
                </a:avLst>
              </a:prstGeom>
              <a:solidFill>
                <a:schemeClr val="accent4">
                  <a:lumMod val="40000"/>
                  <a:lumOff val="60000"/>
                </a:schemeClr>
              </a:solid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a:ln>
                    <a:noFill/>
                  </a:ln>
                  <a:solidFill>
                    <a:schemeClr val="tx1"/>
                  </a:solidFill>
                  <a:effectLst/>
                  <a:latin typeface="Verdana" pitchFamily="34" charset="0"/>
                </a:endParaRPr>
              </a:p>
            </p:txBody>
          </p:sp>
          <p:sp>
            <p:nvSpPr>
              <p:cNvPr id="180" name="Cube 179">
                <a:extLst>
                  <a:ext uri="{FF2B5EF4-FFF2-40B4-BE49-F238E27FC236}">
                    <a16:creationId xmlns:a16="http://schemas.microsoft.com/office/drawing/2014/main" id="{BD5B342F-1851-4B09-9BAC-2C0E9CA9C346}"/>
                  </a:ext>
                </a:extLst>
              </p:cNvPr>
              <p:cNvSpPr/>
              <p:nvPr/>
            </p:nvSpPr>
            <p:spPr bwMode="auto">
              <a:xfrm>
                <a:off x="5341335" y="2394609"/>
                <a:ext cx="233179" cy="586142"/>
              </a:xfrm>
              <a:prstGeom prst="cube">
                <a:avLst>
                  <a:gd name="adj" fmla="val 54371"/>
                </a:avLst>
              </a:prstGeom>
              <a:solidFill>
                <a:srgbClr val="92D050"/>
              </a:solid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a:ln>
                    <a:noFill/>
                  </a:ln>
                  <a:solidFill>
                    <a:schemeClr val="tx1"/>
                  </a:solidFill>
                  <a:effectLst/>
                  <a:latin typeface="Verdana" pitchFamily="34" charset="0"/>
                </a:endParaRPr>
              </a:p>
            </p:txBody>
          </p:sp>
        </p:grpSp>
        <p:grpSp>
          <p:nvGrpSpPr>
            <p:cNvPr id="105" name="Group 104">
              <a:extLst>
                <a:ext uri="{FF2B5EF4-FFF2-40B4-BE49-F238E27FC236}">
                  <a16:creationId xmlns:a16="http://schemas.microsoft.com/office/drawing/2014/main" id="{9DDF7577-90E8-44ED-AFDB-8705F7A72225}"/>
                </a:ext>
              </a:extLst>
            </p:cNvPr>
            <p:cNvGrpSpPr/>
            <p:nvPr/>
          </p:nvGrpSpPr>
          <p:grpSpPr>
            <a:xfrm>
              <a:off x="6573974" y="1738851"/>
              <a:ext cx="368768" cy="522372"/>
              <a:chOff x="5229843" y="2394609"/>
              <a:chExt cx="344671" cy="586142"/>
            </a:xfrm>
          </p:grpSpPr>
          <p:sp>
            <p:nvSpPr>
              <p:cNvPr id="106" name="Cube 105">
                <a:extLst>
                  <a:ext uri="{FF2B5EF4-FFF2-40B4-BE49-F238E27FC236}">
                    <a16:creationId xmlns:a16="http://schemas.microsoft.com/office/drawing/2014/main" id="{0178B0B6-BE90-4DC1-82CB-6F1317D1057F}"/>
                  </a:ext>
                </a:extLst>
              </p:cNvPr>
              <p:cNvSpPr/>
              <p:nvPr/>
            </p:nvSpPr>
            <p:spPr bwMode="auto">
              <a:xfrm>
                <a:off x="5229843" y="2394609"/>
                <a:ext cx="233179" cy="586142"/>
              </a:xfrm>
              <a:prstGeom prst="cube">
                <a:avLst>
                  <a:gd name="adj" fmla="val 54371"/>
                </a:avLst>
              </a:prstGeom>
              <a:solidFill>
                <a:schemeClr val="accent4">
                  <a:lumMod val="40000"/>
                  <a:lumOff val="60000"/>
                </a:schemeClr>
              </a:solid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a:ln>
                    <a:noFill/>
                  </a:ln>
                  <a:solidFill>
                    <a:schemeClr val="tx1"/>
                  </a:solidFill>
                  <a:effectLst/>
                  <a:latin typeface="Verdana" pitchFamily="34" charset="0"/>
                </a:endParaRPr>
              </a:p>
            </p:txBody>
          </p:sp>
          <p:sp>
            <p:nvSpPr>
              <p:cNvPr id="107" name="Cube 106">
                <a:extLst>
                  <a:ext uri="{FF2B5EF4-FFF2-40B4-BE49-F238E27FC236}">
                    <a16:creationId xmlns:a16="http://schemas.microsoft.com/office/drawing/2014/main" id="{AE515A2F-7AF5-400C-9E36-50D1C38CBBEC}"/>
                  </a:ext>
                </a:extLst>
              </p:cNvPr>
              <p:cNvSpPr/>
              <p:nvPr/>
            </p:nvSpPr>
            <p:spPr bwMode="auto">
              <a:xfrm>
                <a:off x="5341335" y="2394609"/>
                <a:ext cx="233179" cy="586142"/>
              </a:xfrm>
              <a:prstGeom prst="cube">
                <a:avLst>
                  <a:gd name="adj" fmla="val 54371"/>
                </a:avLst>
              </a:prstGeom>
              <a:solidFill>
                <a:srgbClr val="92D050"/>
              </a:solid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a:ln>
                    <a:noFill/>
                  </a:ln>
                  <a:solidFill>
                    <a:schemeClr val="tx1"/>
                  </a:solidFill>
                  <a:effectLst/>
                  <a:latin typeface="Verdana" pitchFamily="34" charset="0"/>
                </a:endParaRPr>
              </a:p>
            </p:txBody>
          </p:sp>
        </p:grpSp>
        <p:sp>
          <p:nvSpPr>
            <p:cNvPr id="111" name="TextBox 110">
              <a:extLst>
                <a:ext uri="{FF2B5EF4-FFF2-40B4-BE49-F238E27FC236}">
                  <a16:creationId xmlns:a16="http://schemas.microsoft.com/office/drawing/2014/main" id="{CD6B02B6-B693-432F-91B3-CB6B189BC4B1}"/>
                </a:ext>
              </a:extLst>
            </p:cNvPr>
            <p:cNvSpPr txBox="1"/>
            <p:nvPr/>
          </p:nvSpPr>
          <p:spPr>
            <a:xfrm>
              <a:off x="6069083" y="1814382"/>
              <a:ext cx="736331" cy="307777"/>
            </a:xfrm>
            <a:prstGeom prst="rect">
              <a:avLst/>
            </a:prstGeom>
            <a:noFill/>
          </p:spPr>
          <p:txBody>
            <a:bodyPr wrap="square" rtlCol="0">
              <a:spAutoFit/>
            </a:bodyPr>
            <a:lstStyle/>
            <a:p>
              <a:r>
                <a:rPr lang="en-US" sz="1400" dirty="0">
                  <a:latin typeface="Segoe UI Light" panose="020B0502040204020203" pitchFamily="34" charset="0"/>
                  <a:cs typeface="Segoe UI Light" panose="020B0502040204020203" pitchFamily="34" charset="0"/>
                </a:rPr>
                <a:t>Conv.</a:t>
              </a:r>
            </a:p>
          </p:txBody>
        </p:sp>
        <p:sp>
          <p:nvSpPr>
            <p:cNvPr id="112" name="Arrow: Right 111">
              <a:extLst>
                <a:ext uri="{FF2B5EF4-FFF2-40B4-BE49-F238E27FC236}">
                  <a16:creationId xmlns:a16="http://schemas.microsoft.com/office/drawing/2014/main" id="{130190DB-D061-419A-8C05-0ADC0A20003F}"/>
                </a:ext>
              </a:extLst>
            </p:cNvPr>
            <p:cNvSpPr/>
            <p:nvPr/>
          </p:nvSpPr>
          <p:spPr bwMode="auto">
            <a:xfrm>
              <a:off x="6195776" y="2053017"/>
              <a:ext cx="266407" cy="142252"/>
            </a:xfrm>
            <a:prstGeom prst="rightArrow">
              <a:avLst/>
            </a:prstGeom>
            <a:solidFill>
              <a:schemeClr val="tx1">
                <a:lumMod val="50000"/>
                <a:lumOff val="50000"/>
              </a:schemeClr>
            </a:solidFill>
            <a:ln w="9525" cap="flat" cmpd="sng" algn="ctr">
              <a:noFill/>
              <a:prstDash val="solid"/>
              <a:round/>
              <a:headEnd type="none" w="med" len="med"/>
              <a:tailEnd type="none" w="med" len="med"/>
            </a:ln>
            <a:effectLst>
              <a:outerShdw dist="35921" dir="2700000" algn="ctr" rotWithShape="0">
                <a:srgbClr val="AFAFAF"/>
              </a:outerShdw>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a:ln>
                  <a:noFill/>
                </a:ln>
                <a:solidFill>
                  <a:schemeClr val="tx1"/>
                </a:solidFill>
                <a:effectLst/>
                <a:latin typeface="Verdana" pitchFamily="34" charset="0"/>
              </a:endParaRPr>
            </a:p>
          </p:txBody>
        </p:sp>
      </p:grpSp>
      <p:grpSp>
        <p:nvGrpSpPr>
          <p:cNvPr id="16" name="Group 15">
            <a:extLst>
              <a:ext uri="{FF2B5EF4-FFF2-40B4-BE49-F238E27FC236}">
                <a16:creationId xmlns:a16="http://schemas.microsoft.com/office/drawing/2014/main" id="{C4407921-C84C-43B8-8EC0-3B9FB0348A4C}"/>
              </a:ext>
            </a:extLst>
          </p:cNvPr>
          <p:cNvGrpSpPr/>
          <p:nvPr/>
        </p:nvGrpSpPr>
        <p:grpSpPr>
          <a:xfrm>
            <a:off x="8961437" y="2876645"/>
            <a:ext cx="1248643" cy="523598"/>
            <a:chOff x="8275652" y="2733412"/>
            <a:chExt cx="1248643" cy="523598"/>
          </a:xfrm>
        </p:grpSpPr>
        <p:grpSp>
          <p:nvGrpSpPr>
            <p:cNvPr id="131" name="Group 130">
              <a:extLst>
                <a:ext uri="{FF2B5EF4-FFF2-40B4-BE49-F238E27FC236}">
                  <a16:creationId xmlns:a16="http://schemas.microsoft.com/office/drawing/2014/main" id="{9B762C27-F4D7-4EC4-8C44-1B5B1F736FDE}"/>
                </a:ext>
              </a:extLst>
            </p:cNvPr>
            <p:cNvGrpSpPr/>
            <p:nvPr/>
          </p:nvGrpSpPr>
          <p:grpSpPr>
            <a:xfrm>
              <a:off x="8275652" y="2733412"/>
              <a:ext cx="367721" cy="523598"/>
              <a:chOff x="5452826" y="2393233"/>
              <a:chExt cx="343693" cy="587518"/>
            </a:xfrm>
          </p:grpSpPr>
          <p:sp>
            <p:nvSpPr>
              <p:cNvPr id="132" name="Cube 131">
                <a:extLst>
                  <a:ext uri="{FF2B5EF4-FFF2-40B4-BE49-F238E27FC236}">
                    <a16:creationId xmlns:a16="http://schemas.microsoft.com/office/drawing/2014/main" id="{31441991-4AD8-402E-A7BE-516AC52311D9}"/>
                  </a:ext>
                </a:extLst>
              </p:cNvPr>
              <p:cNvSpPr/>
              <p:nvPr/>
            </p:nvSpPr>
            <p:spPr bwMode="auto">
              <a:xfrm>
                <a:off x="5452826" y="2394609"/>
                <a:ext cx="233179" cy="586142"/>
              </a:xfrm>
              <a:prstGeom prst="cube">
                <a:avLst>
                  <a:gd name="adj" fmla="val 54371"/>
                </a:avLst>
              </a:prstGeom>
              <a:solidFill>
                <a:srgbClr val="92D050"/>
              </a:solid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a:ln>
                    <a:noFill/>
                  </a:ln>
                  <a:solidFill>
                    <a:schemeClr val="tx1"/>
                  </a:solidFill>
                  <a:effectLst/>
                  <a:latin typeface="Verdana" pitchFamily="34" charset="0"/>
                </a:endParaRPr>
              </a:p>
            </p:txBody>
          </p:sp>
          <p:sp>
            <p:nvSpPr>
              <p:cNvPr id="133" name="Cube 132">
                <a:extLst>
                  <a:ext uri="{FF2B5EF4-FFF2-40B4-BE49-F238E27FC236}">
                    <a16:creationId xmlns:a16="http://schemas.microsoft.com/office/drawing/2014/main" id="{2433C4C4-6720-486B-A46B-4F1BC09E12EE}"/>
                  </a:ext>
                </a:extLst>
              </p:cNvPr>
              <p:cNvSpPr/>
              <p:nvPr/>
            </p:nvSpPr>
            <p:spPr bwMode="auto">
              <a:xfrm>
                <a:off x="5563340" y="2393233"/>
                <a:ext cx="233179" cy="586142"/>
              </a:xfrm>
              <a:prstGeom prst="cube">
                <a:avLst>
                  <a:gd name="adj" fmla="val 54371"/>
                </a:avLst>
              </a:prstGeom>
              <a:solidFill>
                <a:schemeClr val="accent4">
                  <a:lumMod val="50000"/>
                </a:schemeClr>
              </a:solid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a:ln>
                    <a:noFill/>
                  </a:ln>
                  <a:solidFill>
                    <a:schemeClr val="tx1"/>
                  </a:solidFill>
                  <a:effectLst/>
                  <a:latin typeface="Verdana" pitchFamily="34" charset="0"/>
                </a:endParaRPr>
              </a:p>
            </p:txBody>
          </p:sp>
        </p:grpSp>
        <p:sp>
          <p:nvSpPr>
            <p:cNvPr id="134" name="TextBox 133">
              <a:extLst>
                <a:ext uri="{FF2B5EF4-FFF2-40B4-BE49-F238E27FC236}">
                  <a16:creationId xmlns:a16="http://schemas.microsoft.com/office/drawing/2014/main" id="{FDAB89B5-55A9-4F74-A21C-A2D0AB445DA0}"/>
                </a:ext>
              </a:extLst>
            </p:cNvPr>
            <p:cNvSpPr txBox="1"/>
            <p:nvPr/>
          </p:nvSpPr>
          <p:spPr>
            <a:xfrm>
              <a:off x="8626000" y="2769313"/>
              <a:ext cx="736331" cy="307777"/>
            </a:xfrm>
            <a:prstGeom prst="rect">
              <a:avLst/>
            </a:prstGeom>
            <a:noFill/>
          </p:spPr>
          <p:txBody>
            <a:bodyPr wrap="square" rtlCol="0">
              <a:spAutoFit/>
            </a:bodyPr>
            <a:lstStyle/>
            <a:p>
              <a:r>
                <a:rPr lang="en-US" sz="1400" dirty="0">
                  <a:latin typeface="Segoe UI Light" panose="020B0502040204020203" pitchFamily="34" charset="0"/>
                  <a:cs typeface="Segoe UI Light" panose="020B0502040204020203" pitchFamily="34" charset="0"/>
                </a:rPr>
                <a:t>Conv.</a:t>
              </a:r>
            </a:p>
          </p:txBody>
        </p:sp>
        <p:sp>
          <p:nvSpPr>
            <p:cNvPr id="135" name="Arrow: Right 134">
              <a:extLst>
                <a:ext uri="{FF2B5EF4-FFF2-40B4-BE49-F238E27FC236}">
                  <a16:creationId xmlns:a16="http://schemas.microsoft.com/office/drawing/2014/main" id="{0117721B-854F-4C71-B392-8DEF92A7EE48}"/>
                </a:ext>
              </a:extLst>
            </p:cNvPr>
            <p:cNvSpPr/>
            <p:nvPr/>
          </p:nvSpPr>
          <p:spPr bwMode="auto">
            <a:xfrm>
              <a:off x="8752693" y="3007948"/>
              <a:ext cx="266407" cy="142252"/>
            </a:xfrm>
            <a:prstGeom prst="rightArrow">
              <a:avLst/>
            </a:prstGeom>
            <a:solidFill>
              <a:schemeClr val="tx1">
                <a:lumMod val="50000"/>
                <a:lumOff val="50000"/>
              </a:schemeClr>
            </a:solidFill>
            <a:ln w="9525" cap="flat" cmpd="sng" algn="ctr">
              <a:noFill/>
              <a:prstDash val="solid"/>
              <a:round/>
              <a:headEnd type="none" w="med" len="med"/>
              <a:tailEnd type="none" w="med" len="med"/>
            </a:ln>
            <a:effectLst>
              <a:outerShdw dist="35921" dir="2700000" algn="ctr" rotWithShape="0">
                <a:srgbClr val="AFAFAF"/>
              </a:outerShdw>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a:ln>
                  <a:noFill/>
                </a:ln>
                <a:solidFill>
                  <a:schemeClr val="tx1"/>
                </a:solidFill>
                <a:effectLst/>
                <a:latin typeface="Verdana" pitchFamily="34" charset="0"/>
              </a:endParaRPr>
            </a:p>
          </p:txBody>
        </p:sp>
        <p:grpSp>
          <p:nvGrpSpPr>
            <p:cNvPr id="139" name="Group 138">
              <a:extLst>
                <a:ext uri="{FF2B5EF4-FFF2-40B4-BE49-F238E27FC236}">
                  <a16:creationId xmlns:a16="http://schemas.microsoft.com/office/drawing/2014/main" id="{640C8341-C770-4F1C-ABAC-E475CDDB1305}"/>
                </a:ext>
              </a:extLst>
            </p:cNvPr>
            <p:cNvGrpSpPr/>
            <p:nvPr/>
          </p:nvGrpSpPr>
          <p:grpSpPr>
            <a:xfrm>
              <a:off x="9156574" y="2733412"/>
              <a:ext cx="367721" cy="523598"/>
              <a:chOff x="5452826" y="2393233"/>
              <a:chExt cx="343693" cy="587518"/>
            </a:xfrm>
          </p:grpSpPr>
          <p:sp>
            <p:nvSpPr>
              <p:cNvPr id="140" name="Cube 139">
                <a:extLst>
                  <a:ext uri="{FF2B5EF4-FFF2-40B4-BE49-F238E27FC236}">
                    <a16:creationId xmlns:a16="http://schemas.microsoft.com/office/drawing/2014/main" id="{15067F6C-E99F-4BD3-B7AC-C52346509351}"/>
                  </a:ext>
                </a:extLst>
              </p:cNvPr>
              <p:cNvSpPr/>
              <p:nvPr/>
            </p:nvSpPr>
            <p:spPr bwMode="auto">
              <a:xfrm>
                <a:off x="5452826" y="2394609"/>
                <a:ext cx="233179" cy="586142"/>
              </a:xfrm>
              <a:prstGeom prst="cube">
                <a:avLst>
                  <a:gd name="adj" fmla="val 54371"/>
                </a:avLst>
              </a:prstGeom>
              <a:solidFill>
                <a:srgbClr val="92D050"/>
              </a:solid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a:ln>
                    <a:noFill/>
                  </a:ln>
                  <a:solidFill>
                    <a:schemeClr val="tx1"/>
                  </a:solidFill>
                  <a:effectLst/>
                  <a:latin typeface="Verdana" pitchFamily="34" charset="0"/>
                </a:endParaRPr>
              </a:p>
            </p:txBody>
          </p:sp>
          <p:sp>
            <p:nvSpPr>
              <p:cNvPr id="141" name="Cube 140">
                <a:extLst>
                  <a:ext uri="{FF2B5EF4-FFF2-40B4-BE49-F238E27FC236}">
                    <a16:creationId xmlns:a16="http://schemas.microsoft.com/office/drawing/2014/main" id="{E93A3935-EEE5-4E8C-851B-557EE1F8E306}"/>
                  </a:ext>
                </a:extLst>
              </p:cNvPr>
              <p:cNvSpPr/>
              <p:nvPr/>
            </p:nvSpPr>
            <p:spPr bwMode="auto">
              <a:xfrm>
                <a:off x="5563340" y="2393233"/>
                <a:ext cx="233179" cy="586142"/>
              </a:xfrm>
              <a:prstGeom prst="cube">
                <a:avLst>
                  <a:gd name="adj" fmla="val 54371"/>
                </a:avLst>
              </a:prstGeom>
              <a:solidFill>
                <a:schemeClr val="accent4">
                  <a:lumMod val="50000"/>
                </a:schemeClr>
              </a:solid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a:ln>
                    <a:noFill/>
                  </a:ln>
                  <a:solidFill>
                    <a:schemeClr val="tx1"/>
                  </a:solidFill>
                  <a:effectLst/>
                  <a:latin typeface="Verdana" pitchFamily="34" charset="0"/>
                </a:endParaRPr>
              </a:p>
            </p:txBody>
          </p:sp>
        </p:grpSp>
      </p:grpSp>
      <p:grpSp>
        <p:nvGrpSpPr>
          <p:cNvPr id="15" name="Group 14">
            <a:extLst>
              <a:ext uri="{FF2B5EF4-FFF2-40B4-BE49-F238E27FC236}">
                <a16:creationId xmlns:a16="http://schemas.microsoft.com/office/drawing/2014/main" id="{B11974FC-3C17-4C4F-807F-33844E91891E}"/>
              </a:ext>
            </a:extLst>
          </p:cNvPr>
          <p:cNvGrpSpPr/>
          <p:nvPr/>
        </p:nvGrpSpPr>
        <p:grpSpPr>
          <a:xfrm>
            <a:off x="8961437" y="1929619"/>
            <a:ext cx="1229645" cy="522372"/>
            <a:chOff x="8275652" y="1763475"/>
            <a:chExt cx="1229645" cy="522372"/>
          </a:xfrm>
        </p:grpSpPr>
        <p:grpSp>
          <p:nvGrpSpPr>
            <p:cNvPr id="128" name="Group 127">
              <a:extLst>
                <a:ext uri="{FF2B5EF4-FFF2-40B4-BE49-F238E27FC236}">
                  <a16:creationId xmlns:a16="http://schemas.microsoft.com/office/drawing/2014/main" id="{85E32F03-09F4-4D87-9CBD-2F5A0F3164BF}"/>
                </a:ext>
              </a:extLst>
            </p:cNvPr>
            <p:cNvGrpSpPr/>
            <p:nvPr/>
          </p:nvGrpSpPr>
          <p:grpSpPr>
            <a:xfrm>
              <a:off x="8275652" y="1763475"/>
              <a:ext cx="368768" cy="522372"/>
              <a:chOff x="5229843" y="2394609"/>
              <a:chExt cx="344671" cy="586142"/>
            </a:xfrm>
          </p:grpSpPr>
          <p:sp>
            <p:nvSpPr>
              <p:cNvPr id="129" name="Cube 128">
                <a:extLst>
                  <a:ext uri="{FF2B5EF4-FFF2-40B4-BE49-F238E27FC236}">
                    <a16:creationId xmlns:a16="http://schemas.microsoft.com/office/drawing/2014/main" id="{9B76B187-41E4-4685-8851-6FA627A8D625}"/>
                  </a:ext>
                </a:extLst>
              </p:cNvPr>
              <p:cNvSpPr/>
              <p:nvPr/>
            </p:nvSpPr>
            <p:spPr bwMode="auto">
              <a:xfrm>
                <a:off x="5229843" y="2394609"/>
                <a:ext cx="233179" cy="586142"/>
              </a:xfrm>
              <a:prstGeom prst="cube">
                <a:avLst>
                  <a:gd name="adj" fmla="val 54371"/>
                </a:avLst>
              </a:prstGeom>
              <a:solidFill>
                <a:schemeClr val="accent4">
                  <a:lumMod val="40000"/>
                  <a:lumOff val="60000"/>
                </a:schemeClr>
              </a:solid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a:ln>
                    <a:noFill/>
                  </a:ln>
                  <a:solidFill>
                    <a:schemeClr val="tx1"/>
                  </a:solidFill>
                  <a:effectLst/>
                  <a:latin typeface="Verdana" pitchFamily="34" charset="0"/>
                </a:endParaRPr>
              </a:p>
            </p:txBody>
          </p:sp>
          <p:sp>
            <p:nvSpPr>
              <p:cNvPr id="130" name="Cube 129">
                <a:extLst>
                  <a:ext uri="{FF2B5EF4-FFF2-40B4-BE49-F238E27FC236}">
                    <a16:creationId xmlns:a16="http://schemas.microsoft.com/office/drawing/2014/main" id="{549B1D1A-302C-4512-ADFE-EEB6C0B5BCF6}"/>
                  </a:ext>
                </a:extLst>
              </p:cNvPr>
              <p:cNvSpPr/>
              <p:nvPr/>
            </p:nvSpPr>
            <p:spPr bwMode="auto">
              <a:xfrm>
                <a:off x="5341335" y="2394609"/>
                <a:ext cx="233179" cy="586142"/>
              </a:xfrm>
              <a:prstGeom prst="cube">
                <a:avLst>
                  <a:gd name="adj" fmla="val 54371"/>
                </a:avLst>
              </a:prstGeom>
              <a:solidFill>
                <a:srgbClr val="00B050"/>
              </a:solid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a:ln>
                    <a:noFill/>
                  </a:ln>
                  <a:solidFill>
                    <a:schemeClr val="tx1"/>
                  </a:solidFill>
                  <a:effectLst/>
                  <a:latin typeface="Verdana" pitchFamily="34" charset="0"/>
                </a:endParaRPr>
              </a:p>
            </p:txBody>
          </p:sp>
        </p:grpSp>
        <p:grpSp>
          <p:nvGrpSpPr>
            <p:cNvPr id="136" name="Group 135">
              <a:extLst>
                <a:ext uri="{FF2B5EF4-FFF2-40B4-BE49-F238E27FC236}">
                  <a16:creationId xmlns:a16="http://schemas.microsoft.com/office/drawing/2014/main" id="{0E7125FA-4B48-4E06-8581-32D55305E877}"/>
                </a:ext>
              </a:extLst>
            </p:cNvPr>
            <p:cNvGrpSpPr/>
            <p:nvPr/>
          </p:nvGrpSpPr>
          <p:grpSpPr>
            <a:xfrm>
              <a:off x="9136529" y="1763475"/>
              <a:ext cx="368768" cy="522372"/>
              <a:chOff x="5229843" y="2394609"/>
              <a:chExt cx="344671" cy="586142"/>
            </a:xfrm>
          </p:grpSpPr>
          <p:sp>
            <p:nvSpPr>
              <p:cNvPr id="137" name="Cube 136">
                <a:extLst>
                  <a:ext uri="{FF2B5EF4-FFF2-40B4-BE49-F238E27FC236}">
                    <a16:creationId xmlns:a16="http://schemas.microsoft.com/office/drawing/2014/main" id="{C502B41A-1ABF-4D47-A6ED-9D0042957710}"/>
                  </a:ext>
                </a:extLst>
              </p:cNvPr>
              <p:cNvSpPr/>
              <p:nvPr/>
            </p:nvSpPr>
            <p:spPr bwMode="auto">
              <a:xfrm>
                <a:off x="5229843" y="2394609"/>
                <a:ext cx="233179" cy="586142"/>
              </a:xfrm>
              <a:prstGeom prst="cube">
                <a:avLst>
                  <a:gd name="adj" fmla="val 54371"/>
                </a:avLst>
              </a:prstGeom>
              <a:solidFill>
                <a:schemeClr val="accent4">
                  <a:lumMod val="40000"/>
                  <a:lumOff val="60000"/>
                </a:schemeClr>
              </a:solid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a:ln>
                    <a:noFill/>
                  </a:ln>
                  <a:solidFill>
                    <a:schemeClr val="tx1"/>
                  </a:solidFill>
                  <a:effectLst/>
                  <a:latin typeface="Verdana" pitchFamily="34" charset="0"/>
                </a:endParaRPr>
              </a:p>
            </p:txBody>
          </p:sp>
          <p:sp>
            <p:nvSpPr>
              <p:cNvPr id="138" name="Cube 137">
                <a:extLst>
                  <a:ext uri="{FF2B5EF4-FFF2-40B4-BE49-F238E27FC236}">
                    <a16:creationId xmlns:a16="http://schemas.microsoft.com/office/drawing/2014/main" id="{3984929F-1705-4F05-846E-D8E2EA24BF81}"/>
                  </a:ext>
                </a:extLst>
              </p:cNvPr>
              <p:cNvSpPr/>
              <p:nvPr/>
            </p:nvSpPr>
            <p:spPr bwMode="auto">
              <a:xfrm>
                <a:off x="5341335" y="2394609"/>
                <a:ext cx="233179" cy="586142"/>
              </a:xfrm>
              <a:prstGeom prst="cube">
                <a:avLst>
                  <a:gd name="adj" fmla="val 54371"/>
                </a:avLst>
              </a:prstGeom>
              <a:solidFill>
                <a:srgbClr val="00B050"/>
              </a:solid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a:ln>
                    <a:noFill/>
                  </a:ln>
                  <a:solidFill>
                    <a:schemeClr val="tx1"/>
                  </a:solidFill>
                  <a:effectLst/>
                  <a:latin typeface="Verdana" pitchFamily="34" charset="0"/>
                </a:endParaRPr>
              </a:p>
            </p:txBody>
          </p:sp>
        </p:grpSp>
        <p:sp>
          <p:nvSpPr>
            <p:cNvPr id="142" name="TextBox 141">
              <a:extLst>
                <a:ext uri="{FF2B5EF4-FFF2-40B4-BE49-F238E27FC236}">
                  <a16:creationId xmlns:a16="http://schemas.microsoft.com/office/drawing/2014/main" id="{A0F8AA08-C2F3-4C6D-A881-4FD54CAFC81D}"/>
                </a:ext>
              </a:extLst>
            </p:cNvPr>
            <p:cNvSpPr txBox="1"/>
            <p:nvPr/>
          </p:nvSpPr>
          <p:spPr>
            <a:xfrm>
              <a:off x="8631638" y="1839006"/>
              <a:ext cx="736331" cy="307777"/>
            </a:xfrm>
            <a:prstGeom prst="rect">
              <a:avLst/>
            </a:prstGeom>
            <a:noFill/>
          </p:spPr>
          <p:txBody>
            <a:bodyPr wrap="square" rtlCol="0">
              <a:spAutoFit/>
            </a:bodyPr>
            <a:lstStyle/>
            <a:p>
              <a:r>
                <a:rPr lang="en-US" sz="1400" dirty="0">
                  <a:latin typeface="Segoe UI Light" panose="020B0502040204020203" pitchFamily="34" charset="0"/>
                  <a:cs typeface="Segoe UI Light" panose="020B0502040204020203" pitchFamily="34" charset="0"/>
                </a:rPr>
                <a:t>Conv.</a:t>
              </a:r>
            </a:p>
          </p:txBody>
        </p:sp>
        <p:sp>
          <p:nvSpPr>
            <p:cNvPr id="143" name="Arrow: Right 142">
              <a:extLst>
                <a:ext uri="{FF2B5EF4-FFF2-40B4-BE49-F238E27FC236}">
                  <a16:creationId xmlns:a16="http://schemas.microsoft.com/office/drawing/2014/main" id="{D44B4E7E-607B-46F2-9770-12CCA4F8CEED}"/>
                </a:ext>
              </a:extLst>
            </p:cNvPr>
            <p:cNvSpPr/>
            <p:nvPr/>
          </p:nvSpPr>
          <p:spPr bwMode="auto">
            <a:xfrm>
              <a:off x="8758331" y="2077641"/>
              <a:ext cx="266407" cy="142252"/>
            </a:xfrm>
            <a:prstGeom prst="rightArrow">
              <a:avLst/>
            </a:prstGeom>
            <a:solidFill>
              <a:schemeClr val="tx1">
                <a:lumMod val="50000"/>
                <a:lumOff val="50000"/>
              </a:schemeClr>
            </a:solidFill>
            <a:ln w="9525" cap="flat" cmpd="sng" algn="ctr">
              <a:noFill/>
              <a:prstDash val="solid"/>
              <a:round/>
              <a:headEnd type="none" w="med" len="med"/>
              <a:tailEnd type="none" w="med" len="med"/>
            </a:ln>
            <a:effectLst>
              <a:outerShdw dist="35921" dir="2700000" algn="ctr" rotWithShape="0">
                <a:srgbClr val="AFAFAF"/>
              </a:outerShdw>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a:ln>
                  <a:noFill/>
                </a:ln>
                <a:solidFill>
                  <a:schemeClr val="tx1"/>
                </a:solidFill>
                <a:effectLst/>
                <a:latin typeface="Verdana" pitchFamily="34" charset="0"/>
              </a:endParaRPr>
            </a:p>
          </p:txBody>
        </p:sp>
      </p:grpSp>
      <p:grpSp>
        <p:nvGrpSpPr>
          <p:cNvPr id="13" name="Group 12">
            <a:extLst>
              <a:ext uri="{FF2B5EF4-FFF2-40B4-BE49-F238E27FC236}">
                <a16:creationId xmlns:a16="http://schemas.microsoft.com/office/drawing/2014/main" id="{485BE35A-D081-45B2-ABF0-55E5F76A7A65}"/>
              </a:ext>
            </a:extLst>
          </p:cNvPr>
          <p:cNvGrpSpPr/>
          <p:nvPr/>
        </p:nvGrpSpPr>
        <p:grpSpPr>
          <a:xfrm>
            <a:off x="5274394" y="4870577"/>
            <a:ext cx="1248643" cy="523598"/>
            <a:chOff x="5713319" y="5081057"/>
            <a:chExt cx="1248643" cy="523598"/>
          </a:xfrm>
        </p:grpSpPr>
        <p:grpSp>
          <p:nvGrpSpPr>
            <p:cNvPr id="160" name="Group 159">
              <a:extLst>
                <a:ext uri="{FF2B5EF4-FFF2-40B4-BE49-F238E27FC236}">
                  <a16:creationId xmlns:a16="http://schemas.microsoft.com/office/drawing/2014/main" id="{571D9701-FE28-491B-91B8-3D63E811F0B0}"/>
                </a:ext>
              </a:extLst>
            </p:cNvPr>
            <p:cNvGrpSpPr/>
            <p:nvPr/>
          </p:nvGrpSpPr>
          <p:grpSpPr>
            <a:xfrm>
              <a:off x="5713319" y="5081057"/>
              <a:ext cx="367721" cy="523598"/>
              <a:chOff x="5452826" y="2393233"/>
              <a:chExt cx="343693" cy="587518"/>
            </a:xfrm>
          </p:grpSpPr>
          <p:sp>
            <p:nvSpPr>
              <p:cNvPr id="161" name="Cube 160">
                <a:extLst>
                  <a:ext uri="{FF2B5EF4-FFF2-40B4-BE49-F238E27FC236}">
                    <a16:creationId xmlns:a16="http://schemas.microsoft.com/office/drawing/2014/main" id="{49D4BF3F-BCCE-4415-987C-1E533599F9C4}"/>
                  </a:ext>
                </a:extLst>
              </p:cNvPr>
              <p:cNvSpPr/>
              <p:nvPr/>
            </p:nvSpPr>
            <p:spPr bwMode="auto">
              <a:xfrm>
                <a:off x="5452826" y="2394609"/>
                <a:ext cx="233179" cy="586142"/>
              </a:xfrm>
              <a:prstGeom prst="cube">
                <a:avLst>
                  <a:gd name="adj" fmla="val 54371"/>
                </a:avLst>
              </a:prstGeom>
              <a:solidFill>
                <a:srgbClr val="0070C0"/>
              </a:solid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a:ln>
                    <a:noFill/>
                  </a:ln>
                  <a:solidFill>
                    <a:schemeClr val="tx1"/>
                  </a:solidFill>
                  <a:effectLst/>
                  <a:latin typeface="Verdana" pitchFamily="34" charset="0"/>
                </a:endParaRPr>
              </a:p>
            </p:txBody>
          </p:sp>
          <p:sp>
            <p:nvSpPr>
              <p:cNvPr id="163" name="Cube 162">
                <a:extLst>
                  <a:ext uri="{FF2B5EF4-FFF2-40B4-BE49-F238E27FC236}">
                    <a16:creationId xmlns:a16="http://schemas.microsoft.com/office/drawing/2014/main" id="{EBE4BAFA-71A6-49C6-BADC-E4EE6AE781A9}"/>
                  </a:ext>
                </a:extLst>
              </p:cNvPr>
              <p:cNvSpPr/>
              <p:nvPr/>
            </p:nvSpPr>
            <p:spPr bwMode="auto">
              <a:xfrm>
                <a:off x="5563340" y="2393233"/>
                <a:ext cx="233179" cy="586142"/>
              </a:xfrm>
              <a:prstGeom prst="cube">
                <a:avLst>
                  <a:gd name="adj" fmla="val 54371"/>
                </a:avLst>
              </a:prstGeom>
              <a:solidFill>
                <a:schemeClr val="tx2">
                  <a:lumMod val="75000"/>
                </a:schemeClr>
              </a:solid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a:ln>
                    <a:noFill/>
                  </a:ln>
                  <a:solidFill>
                    <a:schemeClr val="tx1"/>
                  </a:solidFill>
                  <a:effectLst/>
                  <a:latin typeface="Verdana" pitchFamily="34" charset="0"/>
                </a:endParaRPr>
              </a:p>
            </p:txBody>
          </p:sp>
        </p:grpSp>
        <p:sp>
          <p:nvSpPr>
            <p:cNvPr id="164" name="TextBox 163">
              <a:extLst>
                <a:ext uri="{FF2B5EF4-FFF2-40B4-BE49-F238E27FC236}">
                  <a16:creationId xmlns:a16="http://schemas.microsoft.com/office/drawing/2014/main" id="{37FC86AC-0FE0-4914-A93A-526437B9885C}"/>
                </a:ext>
              </a:extLst>
            </p:cNvPr>
            <p:cNvSpPr txBox="1"/>
            <p:nvPr/>
          </p:nvSpPr>
          <p:spPr>
            <a:xfrm>
              <a:off x="6063667" y="5116958"/>
              <a:ext cx="736331" cy="307777"/>
            </a:xfrm>
            <a:prstGeom prst="rect">
              <a:avLst/>
            </a:prstGeom>
            <a:noFill/>
          </p:spPr>
          <p:txBody>
            <a:bodyPr wrap="square" rtlCol="0">
              <a:spAutoFit/>
            </a:bodyPr>
            <a:lstStyle/>
            <a:p>
              <a:r>
                <a:rPr lang="en-US" sz="1400" dirty="0">
                  <a:latin typeface="Segoe UI Light" panose="020B0502040204020203" pitchFamily="34" charset="0"/>
                  <a:cs typeface="Segoe UI Light" panose="020B0502040204020203" pitchFamily="34" charset="0"/>
                </a:rPr>
                <a:t>Conv.</a:t>
              </a:r>
            </a:p>
          </p:txBody>
        </p:sp>
        <p:sp>
          <p:nvSpPr>
            <p:cNvPr id="165" name="Arrow: Right 164">
              <a:extLst>
                <a:ext uri="{FF2B5EF4-FFF2-40B4-BE49-F238E27FC236}">
                  <a16:creationId xmlns:a16="http://schemas.microsoft.com/office/drawing/2014/main" id="{EA844AD0-32BF-421C-BC20-6CC9D1484AB7}"/>
                </a:ext>
              </a:extLst>
            </p:cNvPr>
            <p:cNvSpPr/>
            <p:nvPr/>
          </p:nvSpPr>
          <p:spPr bwMode="auto">
            <a:xfrm>
              <a:off x="6190360" y="5355593"/>
              <a:ext cx="266407" cy="142252"/>
            </a:xfrm>
            <a:prstGeom prst="rightArrow">
              <a:avLst/>
            </a:prstGeom>
            <a:solidFill>
              <a:schemeClr val="tx1">
                <a:lumMod val="50000"/>
                <a:lumOff val="50000"/>
              </a:schemeClr>
            </a:solidFill>
            <a:ln w="9525" cap="flat" cmpd="sng" algn="ctr">
              <a:noFill/>
              <a:prstDash val="solid"/>
              <a:round/>
              <a:headEnd type="none" w="med" len="med"/>
              <a:tailEnd type="none" w="med" len="med"/>
            </a:ln>
            <a:effectLst>
              <a:outerShdw dist="35921" dir="2700000" algn="ctr" rotWithShape="0">
                <a:srgbClr val="AFAFAF"/>
              </a:outerShdw>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a:ln>
                  <a:noFill/>
                </a:ln>
                <a:solidFill>
                  <a:schemeClr val="tx1"/>
                </a:solidFill>
                <a:effectLst/>
                <a:latin typeface="Verdana" pitchFamily="34" charset="0"/>
              </a:endParaRPr>
            </a:p>
          </p:txBody>
        </p:sp>
        <p:grpSp>
          <p:nvGrpSpPr>
            <p:cNvPr id="169" name="Group 168">
              <a:extLst>
                <a:ext uri="{FF2B5EF4-FFF2-40B4-BE49-F238E27FC236}">
                  <a16:creationId xmlns:a16="http://schemas.microsoft.com/office/drawing/2014/main" id="{E417D5C2-5A64-4190-8E2D-28EE6B02909B}"/>
                </a:ext>
              </a:extLst>
            </p:cNvPr>
            <p:cNvGrpSpPr/>
            <p:nvPr/>
          </p:nvGrpSpPr>
          <p:grpSpPr>
            <a:xfrm>
              <a:off x="6594241" y="5081057"/>
              <a:ext cx="367721" cy="523598"/>
              <a:chOff x="5452826" y="2393233"/>
              <a:chExt cx="343693" cy="587518"/>
            </a:xfrm>
          </p:grpSpPr>
          <p:sp>
            <p:nvSpPr>
              <p:cNvPr id="170" name="Cube 169">
                <a:extLst>
                  <a:ext uri="{FF2B5EF4-FFF2-40B4-BE49-F238E27FC236}">
                    <a16:creationId xmlns:a16="http://schemas.microsoft.com/office/drawing/2014/main" id="{37F2C1BA-191F-40FF-BF3F-8320B2F952C4}"/>
                  </a:ext>
                </a:extLst>
              </p:cNvPr>
              <p:cNvSpPr/>
              <p:nvPr/>
            </p:nvSpPr>
            <p:spPr bwMode="auto">
              <a:xfrm>
                <a:off x="5452826" y="2394609"/>
                <a:ext cx="233179" cy="586142"/>
              </a:xfrm>
              <a:prstGeom prst="cube">
                <a:avLst>
                  <a:gd name="adj" fmla="val 54371"/>
                </a:avLst>
              </a:prstGeom>
              <a:solidFill>
                <a:srgbClr val="0070C0"/>
              </a:solid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a:ln>
                    <a:noFill/>
                  </a:ln>
                  <a:solidFill>
                    <a:schemeClr val="tx1"/>
                  </a:solidFill>
                  <a:effectLst/>
                  <a:latin typeface="Verdana" pitchFamily="34" charset="0"/>
                </a:endParaRPr>
              </a:p>
            </p:txBody>
          </p:sp>
          <p:sp>
            <p:nvSpPr>
              <p:cNvPr id="171" name="Cube 170">
                <a:extLst>
                  <a:ext uri="{FF2B5EF4-FFF2-40B4-BE49-F238E27FC236}">
                    <a16:creationId xmlns:a16="http://schemas.microsoft.com/office/drawing/2014/main" id="{B356315F-2DB6-46A3-ADFB-E5A503D28E1E}"/>
                  </a:ext>
                </a:extLst>
              </p:cNvPr>
              <p:cNvSpPr/>
              <p:nvPr/>
            </p:nvSpPr>
            <p:spPr bwMode="auto">
              <a:xfrm>
                <a:off x="5563340" y="2393233"/>
                <a:ext cx="233179" cy="586142"/>
              </a:xfrm>
              <a:prstGeom prst="cube">
                <a:avLst>
                  <a:gd name="adj" fmla="val 54371"/>
                </a:avLst>
              </a:prstGeom>
              <a:solidFill>
                <a:schemeClr val="tx2">
                  <a:lumMod val="75000"/>
                </a:schemeClr>
              </a:solid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a:ln>
                    <a:noFill/>
                  </a:ln>
                  <a:solidFill>
                    <a:schemeClr val="tx1"/>
                  </a:solidFill>
                  <a:effectLst/>
                  <a:latin typeface="Verdana" pitchFamily="34" charset="0"/>
                </a:endParaRPr>
              </a:p>
            </p:txBody>
          </p:sp>
        </p:grpSp>
      </p:grpSp>
      <p:grpSp>
        <p:nvGrpSpPr>
          <p:cNvPr id="12" name="Group 11">
            <a:extLst>
              <a:ext uri="{FF2B5EF4-FFF2-40B4-BE49-F238E27FC236}">
                <a16:creationId xmlns:a16="http://schemas.microsoft.com/office/drawing/2014/main" id="{F9232838-89D9-45DA-BAC4-4C6896A154DD}"/>
              </a:ext>
            </a:extLst>
          </p:cNvPr>
          <p:cNvGrpSpPr/>
          <p:nvPr/>
        </p:nvGrpSpPr>
        <p:grpSpPr>
          <a:xfrm>
            <a:off x="5274394" y="3830377"/>
            <a:ext cx="1229645" cy="522372"/>
            <a:chOff x="5713319" y="4111120"/>
            <a:chExt cx="1229645" cy="522372"/>
          </a:xfrm>
        </p:grpSpPr>
        <p:grpSp>
          <p:nvGrpSpPr>
            <p:cNvPr id="157" name="Group 156">
              <a:extLst>
                <a:ext uri="{FF2B5EF4-FFF2-40B4-BE49-F238E27FC236}">
                  <a16:creationId xmlns:a16="http://schemas.microsoft.com/office/drawing/2014/main" id="{25DAFC7A-3A4F-4297-A246-6051CC414950}"/>
                </a:ext>
              </a:extLst>
            </p:cNvPr>
            <p:cNvGrpSpPr/>
            <p:nvPr/>
          </p:nvGrpSpPr>
          <p:grpSpPr>
            <a:xfrm>
              <a:off x="5713319" y="4111120"/>
              <a:ext cx="368768" cy="522372"/>
              <a:chOff x="5229843" y="2394609"/>
              <a:chExt cx="344671" cy="586142"/>
            </a:xfrm>
          </p:grpSpPr>
          <p:sp>
            <p:nvSpPr>
              <p:cNvPr id="158" name="Cube 157">
                <a:extLst>
                  <a:ext uri="{FF2B5EF4-FFF2-40B4-BE49-F238E27FC236}">
                    <a16:creationId xmlns:a16="http://schemas.microsoft.com/office/drawing/2014/main" id="{960E3F5D-80C3-4883-8268-F2B8B7B95AAE}"/>
                  </a:ext>
                </a:extLst>
              </p:cNvPr>
              <p:cNvSpPr/>
              <p:nvPr/>
            </p:nvSpPr>
            <p:spPr bwMode="auto">
              <a:xfrm>
                <a:off x="5229843" y="2394609"/>
                <a:ext cx="233179" cy="586142"/>
              </a:xfrm>
              <a:prstGeom prst="cube">
                <a:avLst>
                  <a:gd name="adj" fmla="val 54371"/>
                </a:avLst>
              </a:prstGeom>
              <a:solidFill>
                <a:schemeClr val="accent2">
                  <a:lumMod val="40000"/>
                  <a:lumOff val="60000"/>
                </a:schemeClr>
              </a:solid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a:ln>
                    <a:noFill/>
                  </a:ln>
                  <a:solidFill>
                    <a:schemeClr val="tx1"/>
                  </a:solidFill>
                  <a:effectLst/>
                  <a:latin typeface="Verdana" pitchFamily="34" charset="0"/>
                </a:endParaRPr>
              </a:p>
            </p:txBody>
          </p:sp>
          <p:sp>
            <p:nvSpPr>
              <p:cNvPr id="159" name="Cube 158">
                <a:extLst>
                  <a:ext uri="{FF2B5EF4-FFF2-40B4-BE49-F238E27FC236}">
                    <a16:creationId xmlns:a16="http://schemas.microsoft.com/office/drawing/2014/main" id="{8D4F66E0-A329-47AE-87E8-E6627ACADF43}"/>
                  </a:ext>
                </a:extLst>
              </p:cNvPr>
              <p:cNvSpPr/>
              <p:nvPr/>
            </p:nvSpPr>
            <p:spPr bwMode="auto">
              <a:xfrm>
                <a:off x="5341335" y="2394609"/>
                <a:ext cx="233179" cy="586142"/>
              </a:xfrm>
              <a:prstGeom prst="cube">
                <a:avLst>
                  <a:gd name="adj" fmla="val 54371"/>
                </a:avLst>
              </a:prstGeom>
              <a:solidFill>
                <a:srgbClr val="00B0F0"/>
              </a:solid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a:ln>
                    <a:noFill/>
                  </a:ln>
                  <a:solidFill>
                    <a:schemeClr val="tx1"/>
                  </a:solidFill>
                  <a:effectLst/>
                  <a:latin typeface="Verdana" pitchFamily="34" charset="0"/>
                </a:endParaRPr>
              </a:p>
            </p:txBody>
          </p:sp>
        </p:grpSp>
        <p:grpSp>
          <p:nvGrpSpPr>
            <p:cNvPr id="166" name="Group 165">
              <a:extLst>
                <a:ext uri="{FF2B5EF4-FFF2-40B4-BE49-F238E27FC236}">
                  <a16:creationId xmlns:a16="http://schemas.microsoft.com/office/drawing/2014/main" id="{3ABFCF24-7319-4D9C-AB23-044DD13CEB4E}"/>
                </a:ext>
              </a:extLst>
            </p:cNvPr>
            <p:cNvGrpSpPr/>
            <p:nvPr/>
          </p:nvGrpSpPr>
          <p:grpSpPr>
            <a:xfrm>
              <a:off x="6574196" y="4111120"/>
              <a:ext cx="368768" cy="522372"/>
              <a:chOff x="5229843" y="2394609"/>
              <a:chExt cx="344671" cy="586142"/>
            </a:xfrm>
          </p:grpSpPr>
          <p:sp>
            <p:nvSpPr>
              <p:cNvPr id="167" name="Cube 166">
                <a:extLst>
                  <a:ext uri="{FF2B5EF4-FFF2-40B4-BE49-F238E27FC236}">
                    <a16:creationId xmlns:a16="http://schemas.microsoft.com/office/drawing/2014/main" id="{8A5004A7-7D77-4D9E-A7A8-46432D14F8F6}"/>
                  </a:ext>
                </a:extLst>
              </p:cNvPr>
              <p:cNvSpPr/>
              <p:nvPr/>
            </p:nvSpPr>
            <p:spPr bwMode="auto">
              <a:xfrm>
                <a:off x="5229843" y="2394609"/>
                <a:ext cx="233179" cy="586142"/>
              </a:xfrm>
              <a:prstGeom prst="cube">
                <a:avLst>
                  <a:gd name="adj" fmla="val 54371"/>
                </a:avLst>
              </a:prstGeom>
              <a:solidFill>
                <a:schemeClr val="accent2">
                  <a:lumMod val="40000"/>
                  <a:lumOff val="60000"/>
                </a:schemeClr>
              </a:solid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a:ln>
                    <a:noFill/>
                  </a:ln>
                  <a:solidFill>
                    <a:schemeClr val="tx1"/>
                  </a:solidFill>
                  <a:effectLst/>
                  <a:latin typeface="Verdana" pitchFamily="34" charset="0"/>
                </a:endParaRPr>
              </a:p>
            </p:txBody>
          </p:sp>
          <p:sp>
            <p:nvSpPr>
              <p:cNvPr id="168" name="Cube 167">
                <a:extLst>
                  <a:ext uri="{FF2B5EF4-FFF2-40B4-BE49-F238E27FC236}">
                    <a16:creationId xmlns:a16="http://schemas.microsoft.com/office/drawing/2014/main" id="{7E39FC73-DBA1-4976-B4DC-1B295FEE5F13}"/>
                  </a:ext>
                </a:extLst>
              </p:cNvPr>
              <p:cNvSpPr/>
              <p:nvPr/>
            </p:nvSpPr>
            <p:spPr bwMode="auto">
              <a:xfrm>
                <a:off x="5341335" y="2394609"/>
                <a:ext cx="233179" cy="586142"/>
              </a:xfrm>
              <a:prstGeom prst="cube">
                <a:avLst>
                  <a:gd name="adj" fmla="val 54371"/>
                </a:avLst>
              </a:prstGeom>
              <a:solidFill>
                <a:srgbClr val="00B0F0"/>
              </a:solid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a:ln>
                    <a:noFill/>
                  </a:ln>
                  <a:solidFill>
                    <a:schemeClr val="tx1"/>
                  </a:solidFill>
                  <a:effectLst/>
                  <a:latin typeface="Verdana" pitchFamily="34" charset="0"/>
                </a:endParaRPr>
              </a:p>
            </p:txBody>
          </p:sp>
        </p:grpSp>
        <p:sp>
          <p:nvSpPr>
            <p:cNvPr id="172" name="TextBox 171">
              <a:extLst>
                <a:ext uri="{FF2B5EF4-FFF2-40B4-BE49-F238E27FC236}">
                  <a16:creationId xmlns:a16="http://schemas.microsoft.com/office/drawing/2014/main" id="{48FF3956-D955-4EBE-893B-72A59522CD28}"/>
                </a:ext>
              </a:extLst>
            </p:cNvPr>
            <p:cNvSpPr txBox="1"/>
            <p:nvPr/>
          </p:nvSpPr>
          <p:spPr>
            <a:xfrm>
              <a:off x="6069305" y="4186651"/>
              <a:ext cx="736331" cy="307777"/>
            </a:xfrm>
            <a:prstGeom prst="rect">
              <a:avLst/>
            </a:prstGeom>
            <a:noFill/>
          </p:spPr>
          <p:txBody>
            <a:bodyPr wrap="square" rtlCol="0">
              <a:spAutoFit/>
            </a:bodyPr>
            <a:lstStyle/>
            <a:p>
              <a:r>
                <a:rPr lang="en-US" sz="1400" dirty="0">
                  <a:latin typeface="Segoe UI Light" panose="020B0502040204020203" pitchFamily="34" charset="0"/>
                  <a:cs typeface="Segoe UI Light" panose="020B0502040204020203" pitchFamily="34" charset="0"/>
                </a:rPr>
                <a:t>Conv.</a:t>
              </a:r>
            </a:p>
          </p:txBody>
        </p:sp>
        <p:sp>
          <p:nvSpPr>
            <p:cNvPr id="173" name="Arrow: Right 172">
              <a:extLst>
                <a:ext uri="{FF2B5EF4-FFF2-40B4-BE49-F238E27FC236}">
                  <a16:creationId xmlns:a16="http://schemas.microsoft.com/office/drawing/2014/main" id="{BFD92E77-86FC-41BF-A090-38ABAB9C0A20}"/>
                </a:ext>
              </a:extLst>
            </p:cNvPr>
            <p:cNvSpPr/>
            <p:nvPr/>
          </p:nvSpPr>
          <p:spPr bwMode="auto">
            <a:xfrm>
              <a:off x="6195998" y="4425286"/>
              <a:ext cx="266407" cy="142252"/>
            </a:xfrm>
            <a:prstGeom prst="rightArrow">
              <a:avLst/>
            </a:prstGeom>
            <a:solidFill>
              <a:schemeClr val="tx1">
                <a:lumMod val="50000"/>
                <a:lumOff val="50000"/>
              </a:schemeClr>
            </a:solidFill>
            <a:ln w="9525" cap="flat" cmpd="sng" algn="ctr">
              <a:noFill/>
              <a:prstDash val="solid"/>
              <a:round/>
              <a:headEnd type="none" w="med" len="med"/>
              <a:tailEnd type="none" w="med" len="med"/>
            </a:ln>
            <a:effectLst>
              <a:outerShdw dist="35921" dir="2700000" algn="ctr" rotWithShape="0">
                <a:srgbClr val="AFAFAF"/>
              </a:outerShdw>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a:ln>
                  <a:noFill/>
                </a:ln>
                <a:solidFill>
                  <a:schemeClr val="tx1"/>
                </a:solidFill>
                <a:effectLst/>
                <a:latin typeface="Verdana" pitchFamily="34" charset="0"/>
              </a:endParaRPr>
            </a:p>
          </p:txBody>
        </p:sp>
      </p:grpSp>
      <p:grpSp>
        <p:nvGrpSpPr>
          <p:cNvPr id="18" name="Group 17">
            <a:extLst>
              <a:ext uri="{FF2B5EF4-FFF2-40B4-BE49-F238E27FC236}">
                <a16:creationId xmlns:a16="http://schemas.microsoft.com/office/drawing/2014/main" id="{178B6755-290B-446B-B1F5-2FF0983A77A5}"/>
              </a:ext>
            </a:extLst>
          </p:cNvPr>
          <p:cNvGrpSpPr/>
          <p:nvPr/>
        </p:nvGrpSpPr>
        <p:grpSpPr>
          <a:xfrm>
            <a:off x="8961659" y="4870577"/>
            <a:ext cx="1248643" cy="523598"/>
            <a:chOff x="8275874" y="5105681"/>
            <a:chExt cx="1248643" cy="523598"/>
          </a:xfrm>
        </p:grpSpPr>
        <p:grpSp>
          <p:nvGrpSpPr>
            <p:cNvPr id="263" name="Group 262">
              <a:extLst>
                <a:ext uri="{FF2B5EF4-FFF2-40B4-BE49-F238E27FC236}">
                  <a16:creationId xmlns:a16="http://schemas.microsoft.com/office/drawing/2014/main" id="{163EC38A-493D-4947-89F7-30367D759242}"/>
                </a:ext>
              </a:extLst>
            </p:cNvPr>
            <p:cNvGrpSpPr/>
            <p:nvPr/>
          </p:nvGrpSpPr>
          <p:grpSpPr>
            <a:xfrm>
              <a:off x="8275874" y="5105681"/>
              <a:ext cx="367721" cy="523598"/>
              <a:chOff x="5452826" y="2393233"/>
              <a:chExt cx="343693" cy="587518"/>
            </a:xfrm>
          </p:grpSpPr>
          <p:sp>
            <p:nvSpPr>
              <p:cNvPr id="264" name="Cube 263">
                <a:extLst>
                  <a:ext uri="{FF2B5EF4-FFF2-40B4-BE49-F238E27FC236}">
                    <a16:creationId xmlns:a16="http://schemas.microsoft.com/office/drawing/2014/main" id="{93C426A9-DCAF-4EF4-A592-CA2A57E7619A}"/>
                  </a:ext>
                </a:extLst>
              </p:cNvPr>
              <p:cNvSpPr/>
              <p:nvPr/>
            </p:nvSpPr>
            <p:spPr bwMode="auto">
              <a:xfrm>
                <a:off x="5452826" y="2394609"/>
                <a:ext cx="233179" cy="586142"/>
              </a:xfrm>
              <a:prstGeom prst="cube">
                <a:avLst>
                  <a:gd name="adj" fmla="val 54371"/>
                </a:avLst>
              </a:prstGeom>
              <a:solidFill>
                <a:srgbClr val="00B0F0"/>
              </a:solid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a:ln>
                    <a:noFill/>
                  </a:ln>
                  <a:solidFill>
                    <a:schemeClr val="tx1"/>
                  </a:solidFill>
                  <a:effectLst/>
                  <a:latin typeface="Verdana" pitchFamily="34" charset="0"/>
                </a:endParaRPr>
              </a:p>
            </p:txBody>
          </p:sp>
          <p:sp>
            <p:nvSpPr>
              <p:cNvPr id="265" name="Cube 264">
                <a:extLst>
                  <a:ext uri="{FF2B5EF4-FFF2-40B4-BE49-F238E27FC236}">
                    <a16:creationId xmlns:a16="http://schemas.microsoft.com/office/drawing/2014/main" id="{14D9AE1E-35D3-4248-97AD-72D63653DE25}"/>
                  </a:ext>
                </a:extLst>
              </p:cNvPr>
              <p:cNvSpPr/>
              <p:nvPr/>
            </p:nvSpPr>
            <p:spPr bwMode="auto">
              <a:xfrm>
                <a:off x="5563340" y="2393233"/>
                <a:ext cx="233179" cy="586142"/>
              </a:xfrm>
              <a:prstGeom prst="cube">
                <a:avLst>
                  <a:gd name="adj" fmla="val 54371"/>
                </a:avLst>
              </a:prstGeom>
              <a:solidFill>
                <a:schemeClr val="tx2">
                  <a:lumMod val="75000"/>
                </a:schemeClr>
              </a:solid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a:ln>
                    <a:noFill/>
                  </a:ln>
                  <a:solidFill>
                    <a:schemeClr val="tx1"/>
                  </a:solidFill>
                  <a:effectLst/>
                  <a:latin typeface="Verdana" pitchFamily="34" charset="0"/>
                </a:endParaRPr>
              </a:p>
            </p:txBody>
          </p:sp>
        </p:grpSp>
        <p:sp>
          <p:nvSpPr>
            <p:cNvPr id="266" name="TextBox 265">
              <a:extLst>
                <a:ext uri="{FF2B5EF4-FFF2-40B4-BE49-F238E27FC236}">
                  <a16:creationId xmlns:a16="http://schemas.microsoft.com/office/drawing/2014/main" id="{59DEE46E-1C85-4EAF-931D-E9088E0568F7}"/>
                </a:ext>
              </a:extLst>
            </p:cNvPr>
            <p:cNvSpPr txBox="1"/>
            <p:nvPr/>
          </p:nvSpPr>
          <p:spPr>
            <a:xfrm>
              <a:off x="8626222" y="5141582"/>
              <a:ext cx="736331" cy="307777"/>
            </a:xfrm>
            <a:prstGeom prst="rect">
              <a:avLst/>
            </a:prstGeom>
            <a:noFill/>
          </p:spPr>
          <p:txBody>
            <a:bodyPr wrap="square" rtlCol="0">
              <a:spAutoFit/>
            </a:bodyPr>
            <a:lstStyle/>
            <a:p>
              <a:r>
                <a:rPr lang="en-US" sz="1400" dirty="0">
                  <a:latin typeface="Segoe UI Light" panose="020B0502040204020203" pitchFamily="34" charset="0"/>
                  <a:cs typeface="Segoe UI Light" panose="020B0502040204020203" pitchFamily="34" charset="0"/>
                </a:rPr>
                <a:t>Conv.</a:t>
              </a:r>
            </a:p>
          </p:txBody>
        </p:sp>
        <p:sp>
          <p:nvSpPr>
            <p:cNvPr id="267" name="Arrow: Right 266">
              <a:extLst>
                <a:ext uri="{FF2B5EF4-FFF2-40B4-BE49-F238E27FC236}">
                  <a16:creationId xmlns:a16="http://schemas.microsoft.com/office/drawing/2014/main" id="{DBBACD94-618C-4A5B-B7E9-A5C447A42028}"/>
                </a:ext>
              </a:extLst>
            </p:cNvPr>
            <p:cNvSpPr/>
            <p:nvPr/>
          </p:nvSpPr>
          <p:spPr bwMode="auto">
            <a:xfrm>
              <a:off x="8752915" y="5380217"/>
              <a:ext cx="266407" cy="142252"/>
            </a:xfrm>
            <a:prstGeom prst="rightArrow">
              <a:avLst/>
            </a:prstGeom>
            <a:solidFill>
              <a:schemeClr val="tx1">
                <a:lumMod val="50000"/>
                <a:lumOff val="50000"/>
              </a:schemeClr>
            </a:solidFill>
            <a:ln w="9525" cap="flat" cmpd="sng" algn="ctr">
              <a:noFill/>
              <a:prstDash val="solid"/>
              <a:round/>
              <a:headEnd type="none" w="med" len="med"/>
              <a:tailEnd type="none" w="med" len="med"/>
            </a:ln>
            <a:effectLst>
              <a:outerShdw dist="35921" dir="2700000" algn="ctr" rotWithShape="0">
                <a:srgbClr val="AFAFAF"/>
              </a:outerShdw>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a:ln>
                  <a:noFill/>
                </a:ln>
                <a:solidFill>
                  <a:schemeClr val="tx1"/>
                </a:solidFill>
                <a:effectLst/>
                <a:latin typeface="Verdana" pitchFamily="34" charset="0"/>
              </a:endParaRPr>
            </a:p>
          </p:txBody>
        </p:sp>
        <p:grpSp>
          <p:nvGrpSpPr>
            <p:cNvPr id="271" name="Group 270">
              <a:extLst>
                <a:ext uri="{FF2B5EF4-FFF2-40B4-BE49-F238E27FC236}">
                  <a16:creationId xmlns:a16="http://schemas.microsoft.com/office/drawing/2014/main" id="{860FD08A-56C8-464F-8B7A-18B2FCBD4A53}"/>
                </a:ext>
              </a:extLst>
            </p:cNvPr>
            <p:cNvGrpSpPr/>
            <p:nvPr/>
          </p:nvGrpSpPr>
          <p:grpSpPr>
            <a:xfrm>
              <a:off x="9156796" y="5105681"/>
              <a:ext cx="367721" cy="523598"/>
              <a:chOff x="5452826" y="2393233"/>
              <a:chExt cx="343693" cy="587518"/>
            </a:xfrm>
          </p:grpSpPr>
          <p:sp>
            <p:nvSpPr>
              <p:cNvPr id="272" name="Cube 271">
                <a:extLst>
                  <a:ext uri="{FF2B5EF4-FFF2-40B4-BE49-F238E27FC236}">
                    <a16:creationId xmlns:a16="http://schemas.microsoft.com/office/drawing/2014/main" id="{8949A4FC-3A67-4A01-ACBA-DF1E3945B17E}"/>
                  </a:ext>
                </a:extLst>
              </p:cNvPr>
              <p:cNvSpPr/>
              <p:nvPr/>
            </p:nvSpPr>
            <p:spPr bwMode="auto">
              <a:xfrm>
                <a:off x="5452826" y="2394609"/>
                <a:ext cx="233179" cy="586142"/>
              </a:xfrm>
              <a:prstGeom prst="cube">
                <a:avLst>
                  <a:gd name="adj" fmla="val 54371"/>
                </a:avLst>
              </a:prstGeom>
              <a:solidFill>
                <a:srgbClr val="00B0F0"/>
              </a:solid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a:ln>
                    <a:noFill/>
                  </a:ln>
                  <a:solidFill>
                    <a:schemeClr val="tx1"/>
                  </a:solidFill>
                  <a:effectLst/>
                  <a:latin typeface="Verdana" pitchFamily="34" charset="0"/>
                </a:endParaRPr>
              </a:p>
            </p:txBody>
          </p:sp>
          <p:sp>
            <p:nvSpPr>
              <p:cNvPr id="273" name="Cube 272">
                <a:extLst>
                  <a:ext uri="{FF2B5EF4-FFF2-40B4-BE49-F238E27FC236}">
                    <a16:creationId xmlns:a16="http://schemas.microsoft.com/office/drawing/2014/main" id="{42A1F972-AE66-4BD6-ABF1-4446393E36E1}"/>
                  </a:ext>
                </a:extLst>
              </p:cNvPr>
              <p:cNvSpPr/>
              <p:nvPr/>
            </p:nvSpPr>
            <p:spPr bwMode="auto">
              <a:xfrm>
                <a:off x="5563340" y="2393233"/>
                <a:ext cx="233179" cy="586142"/>
              </a:xfrm>
              <a:prstGeom prst="cube">
                <a:avLst>
                  <a:gd name="adj" fmla="val 54371"/>
                </a:avLst>
              </a:prstGeom>
              <a:solidFill>
                <a:schemeClr val="tx2">
                  <a:lumMod val="75000"/>
                </a:schemeClr>
              </a:solid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a:ln>
                    <a:noFill/>
                  </a:ln>
                  <a:solidFill>
                    <a:schemeClr val="tx1"/>
                  </a:solidFill>
                  <a:effectLst/>
                  <a:latin typeface="Verdana" pitchFamily="34" charset="0"/>
                </a:endParaRPr>
              </a:p>
            </p:txBody>
          </p:sp>
        </p:grpSp>
      </p:grpSp>
      <p:grpSp>
        <p:nvGrpSpPr>
          <p:cNvPr id="17" name="Group 16">
            <a:extLst>
              <a:ext uri="{FF2B5EF4-FFF2-40B4-BE49-F238E27FC236}">
                <a16:creationId xmlns:a16="http://schemas.microsoft.com/office/drawing/2014/main" id="{8F4ADA45-B425-4887-A6DF-E5EC779B4BD0}"/>
              </a:ext>
            </a:extLst>
          </p:cNvPr>
          <p:cNvGrpSpPr/>
          <p:nvPr/>
        </p:nvGrpSpPr>
        <p:grpSpPr>
          <a:xfrm>
            <a:off x="8961659" y="3830377"/>
            <a:ext cx="1229645" cy="522372"/>
            <a:chOff x="8275874" y="4135744"/>
            <a:chExt cx="1229645" cy="522372"/>
          </a:xfrm>
        </p:grpSpPr>
        <p:grpSp>
          <p:nvGrpSpPr>
            <p:cNvPr id="260" name="Group 259">
              <a:extLst>
                <a:ext uri="{FF2B5EF4-FFF2-40B4-BE49-F238E27FC236}">
                  <a16:creationId xmlns:a16="http://schemas.microsoft.com/office/drawing/2014/main" id="{045FF4B5-EE16-418E-B2D6-74790D6F2A56}"/>
                </a:ext>
              </a:extLst>
            </p:cNvPr>
            <p:cNvGrpSpPr/>
            <p:nvPr/>
          </p:nvGrpSpPr>
          <p:grpSpPr>
            <a:xfrm>
              <a:off x="8275874" y="4135744"/>
              <a:ext cx="368768" cy="522372"/>
              <a:chOff x="5229843" y="2394609"/>
              <a:chExt cx="344671" cy="586142"/>
            </a:xfrm>
          </p:grpSpPr>
          <p:sp>
            <p:nvSpPr>
              <p:cNvPr id="261" name="Cube 260">
                <a:extLst>
                  <a:ext uri="{FF2B5EF4-FFF2-40B4-BE49-F238E27FC236}">
                    <a16:creationId xmlns:a16="http://schemas.microsoft.com/office/drawing/2014/main" id="{097DE2C8-3EBA-4540-9D40-F8784515BBB1}"/>
                  </a:ext>
                </a:extLst>
              </p:cNvPr>
              <p:cNvSpPr/>
              <p:nvPr/>
            </p:nvSpPr>
            <p:spPr bwMode="auto">
              <a:xfrm>
                <a:off x="5229843" y="2394609"/>
                <a:ext cx="233179" cy="586142"/>
              </a:xfrm>
              <a:prstGeom prst="cube">
                <a:avLst>
                  <a:gd name="adj" fmla="val 54371"/>
                </a:avLst>
              </a:prstGeom>
              <a:solidFill>
                <a:schemeClr val="accent2">
                  <a:lumMod val="40000"/>
                  <a:lumOff val="60000"/>
                </a:schemeClr>
              </a:solid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a:ln>
                    <a:noFill/>
                  </a:ln>
                  <a:solidFill>
                    <a:schemeClr val="tx1"/>
                  </a:solidFill>
                  <a:effectLst/>
                  <a:latin typeface="Verdana" pitchFamily="34" charset="0"/>
                </a:endParaRPr>
              </a:p>
            </p:txBody>
          </p:sp>
          <p:sp>
            <p:nvSpPr>
              <p:cNvPr id="262" name="Cube 261">
                <a:extLst>
                  <a:ext uri="{FF2B5EF4-FFF2-40B4-BE49-F238E27FC236}">
                    <a16:creationId xmlns:a16="http://schemas.microsoft.com/office/drawing/2014/main" id="{CD6374F0-6B28-4D0C-8A4A-8D8FA4C7D5CD}"/>
                  </a:ext>
                </a:extLst>
              </p:cNvPr>
              <p:cNvSpPr/>
              <p:nvPr/>
            </p:nvSpPr>
            <p:spPr bwMode="auto">
              <a:xfrm>
                <a:off x="5341335" y="2394609"/>
                <a:ext cx="233179" cy="586142"/>
              </a:xfrm>
              <a:prstGeom prst="cube">
                <a:avLst>
                  <a:gd name="adj" fmla="val 54371"/>
                </a:avLst>
              </a:prstGeom>
              <a:solidFill>
                <a:srgbClr val="0070C0"/>
              </a:solid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a:ln>
                    <a:noFill/>
                  </a:ln>
                  <a:solidFill>
                    <a:schemeClr val="tx1"/>
                  </a:solidFill>
                  <a:effectLst/>
                  <a:latin typeface="Verdana" pitchFamily="34" charset="0"/>
                </a:endParaRPr>
              </a:p>
            </p:txBody>
          </p:sp>
        </p:grpSp>
        <p:grpSp>
          <p:nvGrpSpPr>
            <p:cNvPr id="268" name="Group 267">
              <a:extLst>
                <a:ext uri="{FF2B5EF4-FFF2-40B4-BE49-F238E27FC236}">
                  <a16:creationId xmlns:a16="http://schemas.microsoft.com/office/drawing/2014/main" id="{A1625E4C-1ED3-474B-BD61-C64880E4C566}"/>
                </a:ext>
              </a:extLst>
            </p:cNvPr>
            <p:cNvGrpSpPr/>
            <p:nvPr/>
          </p:nvGrpSpPr>
          <p:grpSpPr>
            <a:xfrm>
              <a:off x="9136751" y="4135744"/>
              <a:ext cx="368768" cy="522372"/>
              <a:chOff x="5229843" y="2394609"/>
              <a:chExt cx="344671" cy="586142"/>
            </a:xfrm>
          </p:grpSpPr>
          <p:sp>
            <p:nvSpPr>
              <p:cNvPr id="269" name="Cube 268">
                <a:extLst>
                  <a:ext uri="{FF2B5EF4-FFF2-40B4-BE49-F238E27FC236}">
                    <a16:creationId xmlns:a16="http://schemas.microsoft.com/office/drawing/2014/main" id="{0D522CA8-26E2-4403-9415-60D032DB018B}"/>
                  </a:ext>
                </a:extLst>
              </p:cNvPr>
              <p:cNvSpPr/>
              <p:nvPr/>
            </p:nvSpPr>
            <p:spPr bwMode="auto">
              <a:xfrm>
                <a:off x="5229843" y="2394609"/>
                <a:ext cx="233179" cy="586142"/>
              </a:xfrm>
              <a:prstGeom prst="cube">
                <a:avLst>
                  <a:gd name="adj" fmla="val 54371"/>
                </a:avLst>
              </a:prstGeom>
              <a:solidFill>
                <a:schemeClr val="accent2">
                  <a:lumMod val="40000"/>
                  <a:lumOff val="60000"/>
                </a:schemeClr>
              </a:solid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a:ln>
                    <a:noFill/>
                  </a:ln>
                  <a:solidFill>
                    <a:schemeClr val="tx1"/>
                  </a:solidFill>
                  <a:effectLst/>
                  <a:latin typeface="Verdana" pitchFamily="34" charset="0"/>
                </a:endParaRPr>
              </a:p>
            </p:txBody>
          </p:sp>
          <p:sp>
            <p:nvSpPr>
              <p:cNvPr id="270" name="Cube 269">
                <a:extLst>
                  <a:ext uri="{FF2B5EF4-FFF2-40B4-BE49-F238E27FC236}">
                    <a16:creationId xmlns:a16="http://schemas.microsoft.com/office/drawing/2014/main" id="{C1CD7C04-531F-478F-98E0-8214A0DFFF23}"/>
                  </a:ext>
                </a:extLst>
              </p:cNvPr>
              <p:cNvSpPr/>
              <p:nvPr/>
            </p:nvSpPr>
            <p:spPr bwMode="auto">
              <a:xfrm>
                <a:off x="5341335" y="2394609"/>
                <a:ext cx="233179" cy="586142"/>
              </a:xfrm>
              <a:prstGeom prst="cube">
                <a:avLst>
                  <a:gd name="adj" fmla="val 54371"/>
                </a:avLst>
              </a:prstGeom>
              <a:solidFill>
                <a:srgbClr val="0070C0"/>
              </a:solid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a:ln>
                    <a:noFill/>
                  </a:ln>
                  <a:solidFill>
                    <a:schemeClr val="tx1"/>
                  </a:solidFill>
                  <a:effectLst/>
                  <a:latin typeface="Verdana" pitchFamily="34" charset="0"/>
                </a:endParaRPr>
              </a:p>
            </p:txBody>
          </p:sp>
        </p:grpSp>
        <p:sp>
          <p:nvSpPr>
            <p:cNvPr id="274" name="TextBox 273">
              <a:extLst>
                <a:ext uri="{FF2B5EF4-FFF2-40B4-BE49-F238E27FC236}">
                  <a16:creationId xmlns:a16="http://schemas.microsoft.com/office/drawing/2014/main" id="{604844AD-CB14-4EDD-9563-880C9F3922EE}"/>
                </a:ext>
              </a:extLst>
            </p:cNvPr>
            <p:cNvSpPr txBox="1"/>
            <p:nvPr/>
          </p:nvSpPr>
          <p:spPr>
            <a:xfrm>
              <a:off x="8631860" y="4211275"/>
              <a:ext cx="736331" cy="307777"/>
            </a:xfrm>
            <a:prstGeom prst="rect">
              <a:avLst/>
            </a:prstGeom>
            <a:noFill/>
          </p:spPr>
          <p:txBody>
            <a:bodyPr wrap="square" rtlCol="0">
              <a:spAutoFit/>
            </a:bodyPr>
            <a:lstStyle/>
            <a:p>
              <a:r>
                <a:rPr lang="en-US" sz="1400" dirty="0">
                  <a:latin typeface="Segoe UI Light" panose="020B0502040204020203" pitchFamily="34" charset="0"/>
                  <a:cs typeface="Segoe UI Light" panose="020B0502040204020203" pitchFamily="34" charset="0"/>
                </a:rPr>
                <a:t>Conv.</a:t>
              </a:r>
            </a:p>
          </p:txBody>
        </p:sp>
        <p:sp>
          <p:nvSpPr>
            <p:cNvPr id="275" name="Arrow: Right 274">
              <a:extLst>
                <a:ext uri="{FF2B5EF4-FFF2-40B4-BE49-F238E27FC236}">
                  <a16:creationId xmlns:a16="http://schemas.microsoft.com/office/drawing/2014/main" id="{DB54B86C-4292-49E3-91D4-6DE50D599CE8}"/>
                </a:ext>
              </a:extLst>
            </p:cNvPr>
            <p:cNvSpPr/>
            <p:nvPr/>
          </p:nvSpPr>
          <p:spPr bwMode="auto">
            <a:xfrm>
              <a:off x="8758553" y="4449910"/>
              <a:ext cx="266407" cy="142252"/>
            </a:xfrm>
            <a:prstGeom prst="rightArrow">
              <a:avLst/>
            </a:prstGeom>
            <a:solidFill>
              <a:schemeClr val="tx1">
                <a:lumMod val="50000"/>
                <a:lumOff val="50000"/>
              </a:schemeClr>
            </a:solidFill>
            <a:ln w="9525" cap="flat" cmpd="sng" algn="ctr">
              <a:noFill/>
              <a:prstDash val="solid"/>
              <a:round/>
              <a:headEnd type="none" w="med" len="med"/>
              <a:tailEnd type="none" w="med" len="med"/>
            </a:ln>
            <a:effectLst>
              <a:outerShdw dist="35921" dir="2700000" algn="ctr" rotWithShape="0">
                <a:srgbClr val="AFAFAF"/>
              </a:outerShdw>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a:ln>
                  <a:noFill/>
                </a:ln>
                <a:solidFill>
                  <a:schemeClr val="tx1"/>
                </a:solidFill>
                <a:effectLst/>
                <a:latin typeface="Verdana" pitchFamily="34" charset="0"/>
              </a:endParaRPr>
            </a:p>
          </p:txBody>
        </p:sp>
      </p:grpSp>
      <p:grpSp>
        <p:nvGrpSpPr>
          <p:cNvPr id="7" name="Group 6">
            <a:extLst>
              <a:ext uri="{FF2B5EF4-FFF2-40B4-BE49-F238E27FC236}">
                <a16:creationId xmlns:a16="http://schemas.microsoft.com/office/drawing/2014/main" id="{61CEF3D8-5E30-4351-A739-8EC0A9626EB3}"/>
              </a:ext>
            </a:extLst>
          </p:cNvPr>
          <p:cNvGrpSpPr/>
          <p:nvPr/>
        </p:nvGrpSpPr>
        <p:grpSpPr>
          <a:xfrm>
            <a:off x="10485437" y="3400755"/>
            <a:ext cx="1567165" cy="593314"/>
            <a:chOff x="10670872" y="3400755"/>
            <a:chExt cx="1567165" cy="593314"/>
          </a:xfrm>
        </p:grpSpPr>
        <p:sp>
          <p:nvSpPr>
            <p:cNvPr id="236" name="Arrow: Right 235">
              <a:extLst>
                <a:ext uri="{FF2B5EF4-FFF2-40B4-BE49-F238E27FC236}">
                  <a16:creationId xmlns:a16="http://schemas.microsoft.com/office/drawing/2014/main" id="{338FBBEB-0F0D-48F5-AAA4-51B20CA4CA6F}"/>
                </a:ext>
              </a:extLst>
            </p:cNvPr>
            <p:cNvSpPr/>
            <p:nvPr/>
          </p:nvSpPr>
          <p:spPr bwMode="auto">
            <a:xfrm>
              <a:off x="10840402" y="3697205"/>
              <a:ext cx="248999" cy="159618"/>
            </a:xfrm>
            <a:prstGeom prst="rightArrow">
              <a:avLst/>
            </a:prstGeom>
            <a:solidFill>
              <a:schemeClr val="tx1">
                <a:lumMod val="50000"/>
                <a:lumOff val="50000"/>
              </a:schemeClr>
            </a:solidFill>
            <a:ln w="9525" cap="flat" cmpd="sng" algn="ctr">
              <a:noFill/>
              <a:prstDash val="solid"/>
              <a:round/>
              <a:headEnd type="none" w="med" len="med"/>
              <a:tailEnd type="none" w="med" len="med"/>
            </a:ln>
            <a:effectLst>
              <a:outerShdw dist="35921" dir="2700000" algn="ctr" rotWithShape="0">
                <a:srgbClr val="AFAFAF"/>
              </a:outerShdw>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a:ln>
                  <a:noFill/>
                </a:ln>
                <a:solidFill>
                  <a:schemeClr val="tx1"/>
                </a:solidFill>
                <a:effectLst/>
                <a:latin typeface="Verdana" pitchFamily="34" charset="0"/>
              </a:endParaRPr>
            </a:p>
          </p:txBody>
        </p:sp>
        <p:grpSp>
          <p:nvGrpSpPr>
            <p:cNvPr id="237" name="Group 236">
              <a:extLst>
                <a:ext uri="{FF2B5EF4-FFF2-40B4-BE49-F238E27FC236}">
                  <a16:creationId xmlns:a16="http://schemas.microsoft.com/office/drawing/2014/main" id="{184F0608-0D07-48E5-A7C4-3F9C7805688B}"/>
                </a:ext>
              </a:extLst>
            </p:cNvPr>
            <p:cNvGrpSpPr/>
            <p:nvPr/>
          </p:nvGrpSpPr>
          <p:grpSpPr>
            <a:xfrm>
              <a:off x="11219315" y="3400755"/>
              <a:ext cx="1018722" cy="593314"/>
              <a:chOff x="6365565" y="3419028"/>
              <a:chExt cx="1018722" cy="593314"/>
            </a:xfrm>
          </p:grpSpPr>
          <p:grpSp>
            <p:nvGrpSpPr>
              <p:cNvPr id="238" name="Group 237">
                <a:extLst>
                  <a:ext uri="{FF2B5EF4-FFF2-40B4-BE49-F238E27FC236}">
                    <a16:creationId xmlns:a16="http://schemas.microsoft.com/office/drawing/2014/main" id="{9C5034F5-F4BA-493C-8894-92B006757511}"/>
                  </a:ext>
                </a:extLst>
              </p:cNvPr>
              <p:cNvGrpSpPr/>
              <p:nvPr/>
            </p:nvGrpSpPr>
            <p:grpSpPr>
              <a:xfrm>
                <a:off x="6365565" y="3419028"/>
                <a:ext cx="566676" cy="587518"/>
                <a:chOff x="145023" y="3080649"/>
                <a:chExt cx="1036441" cy="916547"/>
              </a:xfrm>
            </p:grpSpPr>
            <p:sp>
              <p:nvSpPr>
                <p:cNvPr id="244" name="Cube 243">
                  <a:extLst>
                    <a:ext uri="{FF2B5EF4-FFF2-40B4-BE49-F238E27FC236}">
                      <a16:creationId xmlns:a16="http://schemas.microsoft.com/office/drawing/2014/main" id="{182ABEEC-AE0D-42A6-AA43-E04F8F4F680E}"/>
                    </a:ext>
                  </a:extLst>
                </p:cNvPr>
                <p:cNvSpPr/>
                <p:nvPr/>
              </p:nvSpPr>
              <p:spPr bwMode="auto">
                <a:xfrm>
                  <a:off x="145023" y="3082796"/>
                  <a:ext cx="426480" cy="914400"/>
                </a:xfrm>
                <a:prstGeom prst="cube">
                  <a:avLst>
                    <a:gd name="adj" fmla="val 54371"/>
                  </a:avLst>
                </a:prstGeom>
                <a:solidFill>
                  <a:schemeClr val="accent4">
                    <a:lumMod val="40000"/>
                    <a:lumOff val="60000"/>
                  </a:schemeClr>
                </a:solid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a:ln>
                      <a:noFill/>
                    </a:ln>
                    <a:solidFill>
                      <a:schemeClr val="tx1"/>
                    </a:solidFill>
                    <a:effectLst/>
                    <a:latin typeface="Verdana" pitchFamily="34" charset="0"/>
                  </a:endParaRPr>
                </a:p>
              </p:txBody>
            </p:sp>
            <p:sp>
              <p:nvSpPr>
                <p:cNvPr id="245" name="Cube 244">
                  <a:extLst>
                    <a:ext uri="{FF2B5EF4-FFF2-40B4-BE49-F238E27FC236}">
                      <a16:creationId xmlns:a16="http://schemas.microsoft.com/office/drawing/2014/main" id="{90A14007-D67B-4DB7-95A4-CDD7CDF530BD}"/>
                    </a:ext>
                  </a:extLst>
                </p:cNvPr>
                <p:cNvSpPr/>
                <p:nvPr/>
              </p:nvSpPr>
              <p:spPr bwMode="auto">
                <a:xfrm>
                  <a:off x="348940" y="3082796"/>
                  <a:ext cx="426480" cy="914400"/>
                </a:xfrm>
                <a:prstGeom prst="cube">
                  <a:avLst>
                    <a:gd name="adj" fmla="val 54371"/>
                  </a:avLst>
                </a:prstGeom>
                <a:solidFill>
                  <a:srgbClr val="92D050"/>
                </a:solid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a:ln>
                      <a:noFill/>
                    </a:ln>
                    <a:solidFill>
                      <a:schemeClr val="tx1"/>
                    </a:solidFill>
                    <a:effectLst/>
                    <a:latin typeface="Verdana" pitchFamily="34" charset="0"/>
                  </a:endParaRPr>
                </a:p>
              </p:txBody>
            </p:sp>
            <p:sp>
              <p:nvSpPr>
                <p:cNvPr id="246" name="Cube 245">
                  <a:extLst>
                    <a:ext uri="{FF2B5EF4-FFF2-40B4-BE49-F238E27FC236}">
                      <a16:creationId xmlns:a16="http://schemas.microsoft.com/office/drawing/2014/main" id="{E0431C9B-CAA3-468B-9C3B-33A1ECDEE1A9}"/>
                    </a:ext>
                  </a:extLst>
                </p:cNvPr>
                <p:cNvSpPr/>
                <p:nvPr/>
              </p:nvSpPr>
              <p:spPr bwMode="auto">
                <a:xfrm>
                  <a:off x="552855" y="3082796"/>
                  <a:ext cx="426480" cy="914400"/>
                </a:xfrm>
                <a:prstGeom prst="cube">
                  <a:avLst>
                    <a:gd name="adj" fmla="val 54371"/>
                  </a:avLst>
                </a:prstGeom>
                <a:solidFill>
                  <a:srgbClr val="00B050"/>
                </a:solid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a:ln>
                      <a:noFill/>
                    </a:ln>
                    <a:solidFill>
                      <a:schemeClr val="tx1"/>
                    </a:solidFill>
                    <a:effectLst/>
                    <a:latin typeface="Verdana" pitchFamily="34" charset="0"/>
                  </a:endParaRPr>
                </a:p>
              </p:txBody>
            </p:sp>
            <p:sp>
              <p:nvSpPr>
                <p:cNvPr id="247" name="Cube 246">
                  <a:extLst>
                    <a:ext uri="{FF2B5EF4-FFF2-40B4-BE49-F238E27FC236}">
                      <a16:creationId xmlns:a16="http://schemas.microsoft.com/office/drawing/2014/main" id="{36283B7F-23E2-42B2-B370-3155E5655D6D}"/>
                    </a:ext>
                  </a:extLst>
                </p:cNvPr>
                <p:cNvSpPr/>
                <p:nvPr/>
              </p:nvSpPr>
              <p:spPr bwMode="auto">
                <a:xfrm>
                  <a:off x="754984" y="3080649"/>
                  <a:ext cx="426480" cy="914401"/>
                </a:xfrm>
                <a:prstGeom prst="cube">
                  <a:avLst>
                    <a:gd name="adj" fmla="val 54371"/>
                  </a:avLst>
                </a:prstGeom>
                <a:solidFill>
                  <a:schemeClr val="accent4">
                    <a:lumMod val="50000"/>
                  </a:schemeClr>
                </a:solid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a:ln>
                      <a:noFill/>
                    </a:ln>
                    <a:solidFill>
                      <a:schemeClr val="tx1"/>
                    </a:solidFill>
                    <a:effectLst/>
                    <a:latin typeface="Verdana" pitchFamily="34" charset="0"/>
                  </a:endParaRPr>
                </a:p>
              </p:txBody>
            </p:sp>
          </p:grpSp>
          <p:grpSp>
            <p:nvGrpSpPr>
              <p:cNvPr id="239" name="Group 238">
                <a:extLst>
                  <a:ext uri="{FF2B5EF4-FFF2-40B4-BE49-F238E27FC236}">
                    <a16:creationId xmlns:a16="http://schemas.microsoft.com/office/drawing/2014/main" id="{CC070838-B750-49CC-8CDC-D9BB60A111BD}"/>
                  </a:ext>
                </a:extLst>
              </p:cNvPr>
              <p:cNvGrpSpPr/>
              <p:nvPr/>
            </p:nvGrpSpPr>
            <p:grpSpPr>
              <a:xfrm>
                <a:off x="6817611" y="3424824"/>
                <a:ext cx="566676" cy="587518"/>
                <a:chOff x="145023" y="3080649"/>
                <a:chExt cx="1036441" cy="916547"/>
              </a:xfrm>
            </p:grpSpPr>
            <p:sp>
              <p:nvSpPr>
                <p:cNvPr id="240" name="Cube 239">
                  <a:extLst>
                    <a:ext uri="{FF2B5EF4-FFF2-40B4-BE49-F238E27FC236}">
                      <a16:creationId xmlns:a16="http://schemas.microsoft.com/office/drawing/2014/main" id="{3C138C71-A8D4-459B-ACE7-C3BAC000ED07}"/>
                    </a:ext>
                  </a:extLst>
                </p:cNvPr>
                <p:cNvSpPr/>
                <p:nvPr/>
              </p:nvSpPr>
              <p:spPr bwMode="auto">
                <a:xfrm>
                  <a:off x="145023" y="3082796"/>
                  <a:ext cx="426480" cy="914400"/>
                </a:xfrm>
                <a:prstGeom prst="cube">
                  <a:avLst>
                    <a:gd name="adj" fmla="val 54371"/>
                  </a:avLst>
                </a:prstGeom>
                <a:solidFill>
                  <a:schemeClr val="accent2">
                    <a:lumMod val="40000"/>
                    <a:lumOff val="60000"/>
                  </a:schemeClr>
                </a:solid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a:ln>
                      <a:noFill/>
                    </a:ln>
                    <a:solidFill>
                      <a:schemeClr val="tx1"/>
                    </a:solidFill>
                    <a:effectLst/>
                    <a:latin typeface="Verdana" pitchFamily="34" charset="0"/>
                  </a:endParaRPr>
                </a:p>
              </p:txBody>
            </p:sp>
            <p:sp>
              <p:nvSpPr>
                <p:cNvPr id="241" name="Cube 240">
                  <a:extLst>
                    <a:ext uri="{FF2B5EF4-FFF2-40B4-BE49-F238E27FC236}">
                      <a16:creationId xmlns:a16="http://schemas.microsoft.com/office/drawing/2014/main" id="{70E9F44A-320A-44E9-A942-57DA453794A3}"/>
                    </a:ext>
                  </a:extLst>
                </p:cNvPr>
                <p:cNvSpPr/>
                <p:nvPr/>
              </p:nvSpPr>
              <p:spPr bwMode="auto">
                <a:xfrm>
                  <a:off x="348940" y="3082796"/>
                  <a:ext cx="426480" cy="914400"/>
                </a:xfrm>
                <a:prstGeom prst="cube">
                  <a:avLst>
                    <a:gd name="adj" fmla="val 54371"/>
                  </a:avLst>
                </a:prstGeom>
                <a:solidFill>
                  <a:srgbClr val="00B0F0"/>
                </a:solid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a:ln>
                      <a:noFill/>
                    </a:ln>
                    <a:solidFill>
                      <a:schemeClr val="tx1"/>
                    </a:solidFill>
                    <a:effectLst/>
                    <a:latin typeface="Verdana" pitchFamily="34" charset="0"/>
                  </a:endParaRPr>
                </a:p>
              </p:txBody>
            </p:sp>
            <p:sp>
              <p:nvSpPr>
                <p:cNvPr id="242" name="Cube 241">
                  <a:extLst>
                    <a:ext uri="{FF2B5EF4-FFF2-40B4-BE49-F238E27FC236}">
                      <a16:creationId xmlns:a16="http://schemas.microsoft.com/office/drawing/2014/main" id="{F0349558-E401-455D-AA91-DDCFE412EA8B}"/>
                    </a:ext>
                  </a:extLst>
                </p:cNvPr>
                <p:cNvSpPr/>
                <p:nvPr/>
              </p:nvSpPr>
              <p:spPr bwMode="auto">
                <a:xfrm>
                  <a:off x="552855" y="3082796"/>
                  <a:ext cx="426480" cy="914400"/>
                </a:xfrm>
                <a:prstGeom prst="cube">
                  <a:avLst>
                    <a:gd name="adj" fmla="val 54371"/>
                  </a:avLst>
                </a:prstGeom>
                <a:solidFill>
                  <a:srgbClr val="0070C0"/>
                </a:solid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a:ln>
                      <a:noFill/>
                    </a:ln>
                    <a:solidFill>
                      <a:schemeClr val="tx1"/>
                    </a:solidFill>
                    <a:effectLst/>
                    <a:latin typeface="Verdana" pitchFamily="34" charset="0"/>
                  </a:endParaRPr>
                </a:p>
              </p:txBody>
            </p:sp>
            <p:sp>
              <p:nvSpPr>
                <p:cNvPr id="243" name="Cube 242">
                  <a:extLst>
                    <a:ext uri="{FF2B5EF4-FFF2-40B4-BE49-F238E27FC236}">
                      <a16:creationId xmlns:a16="http://schemas.microsoft.com/office/drawing/2014/main" id="{AAF5577D-57A5-46BD-99FD-2329137FDF59}"/>
                    </a:ext>
                  </a:extLst>
                </p:cNvPr>
                <p:cNvSpPr/>
                <p:nvPr/>
              </p:nvSpPr>
              <p:spPr bwMode="auto">
                <a:xfrm>
                  <a:off x="754984" y="3080649"/>
                  <a:ext cx="426480" cy="914401"/>
                </a:xfrm>
                <a:prstGeom prst="cube">
                  <a:avLst>
                    <a:gd name="adj" fmla="val 54371"/>
                  </a:avLst>
                </a:prstGeom>
                <a:solidFill>
                  <a:schemeClr val="accent1">
                    <a:lumMod val="75000"/>
                  </a:schemeClr>
                </a:solid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a:ln>
                      <a:noFill/>
                    </a:ln>
                    <a:solidFill>
                      <a:schemeClr val="tx1"/>
                    </a:solidFill>
                    <a:effectLst/>
                    <a:latin typeface="Verdana" pitchFamily="34" charset="0"/>
                  </a:endParaRPr>
                </a:p>
              </p:txBody>
            </p:sp>
          </p:grpSp>
        </p:grpSp>
        <p:sp>
          <p:nvSpPr>
            <p:cNvPr id="235" name="TextBox 234">
              <a:extLst>
                <a:ext uri="{FF2B5EF4-FFF2-40B4-BE49-F238E27FC236}">
                  <a16:creationId xmlns:a16="http://schemas.microsoft.com/office/drawing/2014/main" id="{431050F1-DEDE-41CF-83A0-9DFE685A1EE9}"/>
                </a:ext>
              </a:extLst>
            </p:cNvPr>
            <p:cNvSpPr txBox="1"/>
            <p:nvPr/>
          </p:nvSpPr>
          <p:spPr>
            <a:xfrm>
              <a:off x="10670872" y="3426453"/>
              <a:ext cx="822666" cy="307777"/>
            </a:xfrm>
            <a:prstGeom prst="rect">
              <a:avLst/>
            </a:prstGeom>
            <a:noFill/>
          </p:spPr>
          <p:txBody>
            <a:bodyPr wrap="square" rtlCol="0">
              <a:spAutoFit/>
            </a:bodyPr>
            <a:lstStyle/>
            <a:p>
              <a:r>
                <a:rPr lang="en-US" sz="1400" dirty="0">
                  <a:latin typeface="Segoe UI Light" panose="020B0502040204020203" pitchFamily="34" charset="0"/>
                  <a:cs typeface="Segoe UI Light" panose="020B0502040204020203" pitchFamily="34" charset="0"/>
                </a:rPr>
                <a:t>Concat</a:t>
              </a:r>
            </a:p>
          </p:txBody>
        </p:sp>
      </p:grpSp>
      <p:grpSp>
        <p:nvGrpSpPr>
          <p:cNvPr id="5" name="Group 4">
            <a:extLst>
              <a:ext uri="{FF2B5EF4-FFF2-40B4-BE49-F238E27FC236}">
                <a16:creationId xmlns:a16="http://schemas.microsoft.com/office/drawing/2014/main" id="{E224F6C0-3D64-44AA-971C-96C10B3E4613}"/>
              </a:ext>
            </a:extLst>
          </p:cNvPr>
          <p:cNvGrpSpPr/>
          <p:nvPr/>
        </p:nvGrpSpPr>
        <p:grpSpPr>
          <a:xfrm>
            <a:off x="2932606" y="3409447"/>
            <a:ext cx="2221247" cy="593314"/>
            <a:chOff x="2932606" y="3409447"/>
            <a:chExt cx="2221247" cy="593314"/>
          </a:xfrm>
        </p:grpSpPr>
        <p:sp>
          <p:nvSpPr>
            <p:cNvPr id="433" name="Arrow: Right 432">
              <a:extLst>
                <a:ext uri="{FF2B5EF4-FFF2-40B4-BE49-F238E27FC236}">
                  <a16:creationId xmlns:a16="http://schemas.microsoft.com/office/drawing/2014/main" id="{1362FB8D-B557-467B-ACD3-CC0F7CDD9DE2}"/>
                </a:ext>
              </a:extLst>
            </p:cNvPr>
            <p:cNvSpPr/>
            <p:nvPr/>
          </p:nvSpPr>
          <p:spPr bwMode="auto">
            <a:xfrm>
              <a:off x="3087611" y="3661532"/>
              <a:ext cx="248999" cy="159618"/>
            </a:xfrm>
            <a:prstGeom prst="rightArrow">
              <a:avLst/>
            </a:prstGeom>
            <a:solidFill>
              <a:schemeClr val="tx1">
                <a:lumMod val="50000"/>
                <a:lumOff val="50000"/>
              </a:schemeClr>
            </a:solidFill>
            <a:ln w="9525" cap="flat" cmpd="sng" algn="ctr">
              <a:noFill/>
              <a:prstDash val="solid"/>
              <a:round/>
              <a:headEnd type="none" w="med" len="med"/>
              <a:tailEnd type="none" w="med" len="med"/>
            </a:ln>
            <a:effectLst>
              <a:outerShdw dist="35921" dir="2700000" algn="ctr" rotWithShape="0">
                <a:srgbClr val="AFAFAF"/>
              </a:outerShdw>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a:ln>
                  <a:noFill/>
                </a:ln>
                <a:solidFill>
                  <a:schemeClr val="tx1"/>
                </a:solidFill>
                <a:effectLst/>
                <a:latin typeface="Verdana" pitchFamily="34" charset="0"/>
              </a:endParaRPr>
            </a:p>
          </p:txBody>
        </p:sp>
        <p:sp>
          <p:nvSpPr>
            <p:cNvPr id="434" name="Arrow: Right 433">
              <a:extLst>
                <a:ext uri="{FF2B5EF4-FFF2-40B4-BE49-F238E27FC236}">
                  <a16:creationId xmlns:a16="http://schemas.microsoft.com/office/drawing/2014/main" id="{C3A6B3D0-CB1E-4333-8E3A-FA27694D32B9}"/>
                </a:ext>
              </a:extLst>
            </p:cNvPr>
            <p:cNvSpPr/>
            <p:nvPr/>
          </p:nvSpPr>
          <p:spPr bwMode="auto">
            <a:xfrm>
              <a:off x="4569354" y="3673977"/>
              <a:ext cx="248999" cy="159618"/>
            </a:xfrm>
            <a:prstGeom prst="rightArrow">
              <a:avLst/>
            </a:prstGeom>
            <a:solidFill>
              <a:schemeClr val="tx1">
                <a:lumMod val="50000"/>
                <a:lumOff val="50000"/>
              </a:schemeClr>
            </a:solidFill>
            <a:ln w="9525" cap="flat" cmpd="sng" algn="ctr">
              <a:noFill/>
              <a:prstDash val="solid"/>
              <a:round/>
              <a:headEnd type="none" w="med" len="med"/>
              <a:tailEnd type="none" w="med" len="med"/>
            </a:ln>
            <a:effectLst>
              <a:outerShdw dist="35921" dir="2700000" algn="ctr" rotWithShape="0">
                <a:srgbClr val="AFAFAF"/>
              </a:outerShdw>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a:ln>
                  <a:noFill/>
                </a:ln>
                <a:solidFill>
                  <a:schemeClr val="tx1"/>
                </a:solidFill>
                <a:effectLst/>
                <a:latin typeface="Verdana" pitchFamily="34" charset="0"/>
              </a:endParaRPr>
            </a:p>
          </p:txBody>
        </p:sp>
        <p:sp>
          <p:nvSpPr>
            <p:cNvPr id="435" name="TextBox 434">
              <a:extLst>
                <a:ext uri="{FF2B5EF4-FFF2-40B4-BE49-F238E27FC236}">
                  <a16:creationId xmlns:a16="http://schemas.microsoft.com/office/drawing/2014/main" id="{C56B7F77-5AC8-4AF8-AA0F-4CB48F4FF387}"/>
                </a:ext>
              </a:extLst>
            </p:cNvPr>
            <p:cNvSpPr txBox="1"/>
            <p:nvPr/>
          </p:nvSpPr>
          <p:spPr>
            <a:xfrm>
              <a:off x="4465637" y="3425465"/>
              <a:ext cx="688216" cy="307777"/>
            </a:xfrm>
            <a:prstGeom prst="rect">
              <a:avLst/>
            </a:prstGeom>
            <a:noFill/>
          </p:spPr>
          <p:txBody>
            <a:bodyPr wrap="square" rtlCol="0">
              <a:spAutoFit/>
            </a:bodyPr>
            <a:lstStyle/>
            <a:p>
              <a:r>
                <a:rPr lang="en-US" sz="1400" dirty="0">
                  <a:latin typeface="Segoe UI Light" panose="020B0502040204020203" pitchFamily="34" charset="0"/>
                  <a:cs typeface="Segoe UI Light" panose="020B0502040204020203" pitchFamily="34" charset="0"/>
                </a:rPr>
                <a:t>Split</a:t>
              </a:r>
            </a:p>
          </p:txBody>
        </p:sp>
        <p:grpSp>
          <p:nvGrpSpPr>
            <p:cNvPr id="6" name="Group 5">
              <a:extLst>
                <a:ext uri="{FF2B5EF4-FFF2-40B4-BE49-F238E27FC236}">
                  <a16:creationId xmlns:a16="http://schemas.microsoft.com/office/drawing/2014/main" id="{FF95E4EF-C151-4049-96BD-23D08F899DF0}"/>
                </a:ext>
              </a:extLst>
            </p:cNvPr>
            <p:cNvGrpSpPr/>
            <p:nvPr/>
          </p:nvGrpSpPr>
          <p:grpSpPr>
            <a:xfrm>
              <a:off x="3490045" y="3409447"/>
              <a:ext cx="1018722" cy="593314"/>
              <a:chOff x="6365565" y="3419028"/>
              <a:chExt cx="1018722" cy="593314"/>
            </a:xfrm>
          </p:grpSpPr>
          <p:grpSp>
            <p:nvGrpSpPr>
              <p:cNvPr id="200" name="Group 199">
                <a:extLst>
                  <a:ext uri="{FF2B5EF4-FFF2-40B4-BE49-F238E27FC236}">
                    <a16:creationId xmlns:a16="http://schemas.microsoft.com/office/drawing/2014/main" id="{79F0D550-022F-4454-B998-BC8064A362A6}"/>
                  </a:ext>
                </a:extLst>
              </p:cNvPr>
              <p:cNvGrpSpPr/>
              <p:nvPr/>
            </p:nvGrpSpPr>
            <p:grpSpPr>
              <a:xfrm>
                <a:off x="6365565" y="3419028"/>
                <a:ext cx="566676" cy="587518"/>
                <a:chOff x="145023" y="3080649"/>
                <a:chExt cx="1036441" cy="916547"/>
              </a:xfrm>
            </p:grpSpPr>
            <p:sp>
              <p:nvSpPr>
                <p:cNvPr id="201" name="Cube 200">
                  <a:extLst>
                    <a:ext uri="{FF2B5EF4-FFF2-40B4-BE49-F238E27FC236}">
                      <a16:creationId xmlns:a16="http://schemas.microsoft.com/office/drawing/2014/main" id="{651128EA-14A2-4E28-A97F-80AFECDB7FE9}"/>
                    </a:ext>
                  </a:extLst>
                </p:cNvPr>
                <p:cNvSpPr/>
                <p:nvPr/>
              </p:nvSpPr>
              <p:spPr bwMode="auto">
                <a:xfrm>
                  <a:off x="145023" y="3082796"/>
                  <a:ext cx="426480" cy="914400"/>
                </a:xfrm>
                <a:prstGeom prst="cube">
                  <a:avLst>
                    <a:gd name="adj" fmla="val 54371"/>
                  </a:avLst>
                </a:prstGeom>
                <a:solidFill>
                  <a:schemeClr val="accent4">
                    <a:lumMod val="40000"/>
                    <a:lumOff val="60000"/>
                  </a:schemeClr>
                </a:solid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a:ln>
                      <a:noFill/>
                    </a:ln>
                    <a:solidFill>
                      <a:schemeClr val="tx1"/>
                    </a:solidFill>
                    <a:effectLst/>
                    <a:latin typeface="Verdana" pitchFamily="34" charset="0"/>
                  </a:endParaRPr>
                </a:p>
              </p:txBody>
            </p:sp>
            <p:sp>
              <p:nvSpPr>
                <p:cNvPr id="202" name="Cube 201">
                  <a:extLst>
                    <a:ext uri="{FF2B5EF4-FFF2-40B4-BE49-F238E27FC236}">
                      <a16:creationId xmlns:a16="http://schemas.microsoft.com/office/drawing/2014/main" id="{3D166D17-3624-4F3F-8D9B-17BFF9FFA9C1}"/>
                    </a:ext>
                  </a:extLst>
                </p:cNvPr>
                <p:cNvSpPr/>
                <p:nvPr/>
              </p:nvSpPr>
              <p:spPr bwMode="auto">
                <a:xfrm>
                  <a:off x="348940" y="3082796"/>
                  <a:ext cx="426480" cy="914400"/>
                </a:xfrm>
                <a:prstGeom prst="cube">
                  <a:avLst>
                    <a:gd name="adj" fmla="val 54371"/>
                  </a:avLst>
                </a:prstGeom>
                <a:solidFill>
                  <a:srgbClr val="92D050"/>
                </a:solid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a:ln>
                      <a:noFill/>
                    </a:ln>
                    <a:solidFill>
                      <a:schemeClr val="tx1"/>
                    </a:solidFill>
                    <a:effectLst/>
                    <a:latin typeface="Verdana" pitchFamily="34" charset="0"/>
                  </a:endParaRPr>
                </a:p>
              </p:txBody>
            </p:sp>
            <p:sp>
              <p:nvSpPr>
                <p:cNvPr id="203" name="Cube 202">
                  <a:extLst>
                    <a:ext uri="{FF2B5EF4-FFF2-40B4-BE49-F238E27FC236}">
                      <a16:creationId xmlns:a16="http://schemas.microsoft.com/office/drawing/2014/main" id="{1451D0A0-4927-4B3B-B5F8-2AAC7C689CA8}"/>
                    </a:ext>
                  </a:extLst>
                </p:cNvPr>
                <p:cNvSpPr/>
                <p:nvPr/>
              </p:nvSpPr>
              <p:spPr bwMode="auto">
                <a:xfrm>
                  <a:off x="552855" y="3082796"/>
                  <a:ext cx="426480" cy="914400"/>
                </a:xfrm>
                <a:prstGeom prst="cube">
                  <a:avLst>
                    <a:gd name="adj" fmla="val 54371"/>
                  </a:avLst>
                </a:prstGeom>
                <a:solidFill>
                  <a:srgbClr val="00B050"/>
                </a:solid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a:ln>
                      <a:noFill/>
                    </a:ln>
                    <a:solidFill>
                      <a:schemeClr val="tx1"/>
                    </a:solidFill>
                    <a:effectLst/>
                    <a:latin typeface="Verdana" pitchFamily="34" charset="0"/>
                  </a:endParaRPr>
                </a:p>
              </p:txBody>
            </p:sp>
            <p:sp>
              <p:nvSpPr>
                <p:cNvPr id="204" name="Cube 203">
                  <a:extLst>
                    <a:ext uri="{FF2B5EF4-FFF2-40B4-BE49-F238E27FC236}">
                      <a16:creationId xmlns:a16="http://schemas.microsoft.com/office/drawing/2014/main" id="{8C1D4059-D426-4B0B-89B0-02B4AE4B19A7}"/>
                    </a:ext>
                  </a:extLst>
                </p:cNvPr>
                <p:cNvSpPr/>
                <p:nvPr/>
              </p:nvSpPr>
              <p:spPr bwMode="auto">
                <a:xfrm>
                  <a:off x="754984" y="3080649"/>
                  <a:ext cx="426480" cy="914401"/>
                </a:xfrm>
                <a:prstGeom prst="cube">
                  <a:avLst>
                    <a:gd name="adj" fmla="val 54371"/>
                  </a:avLst>
                </a:prstGeom>
                <a:solidFill>
                  <a:schemeClr val="accent4">
                    <a:lumMod val="50000"/>
                  </a:schemeClr>
                </a:solid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a:ln>
                      <a:noFill/>
                    </a:ln>
                    <a:solidFill>
                      <a:schemeClr val="tx1"/>
                    </a:solidFill>
                    <a:effectLst/>
                    <a:latin typeface="Verdana" pitchFamily="34" charset="0"/>
                  </a:endParaRPr>
                </a:p>
              </p:txBody>
            </p:sp>
          </p:grpSp>
          <p:grpSp>
            <p:nvGrpSpPr>
              <p:cNvPr id="205" name="Group 204">
                <a:extLst>
                  <a:ext uri="{FF2B5EF4-FFF2-40B4-BE49-F238E27FC236}">
                    <a16:creationId xmlns:a16="http://schemas.microsoft.com/office/drawing/2014/main" id="{53D0E4F9-9256-47A2-A25F-1250E16001EE}"/>
                  </a:ext>
                </a:extLst>
              </p:cNvPr>
              <p:cNvGrpSpPr/>
              <p:nvPr/>
            </p:nvGrpSpPr>
            <p:grpSpPr>
              <a:xfrm>
                <a:off x="6817611" y="3424824"/>
                <a:ext cx="566676" cy="587518"/>
                <a:chOff x="145023" y="3080649"/>
                <a:chExt cx="1036441" cy="916547"/>
              </a:xfrm>
            </p:grpSpPr>
            <p:sp>
              <p:nvSpPr>
                <p:cNvPr id="206" name="Cube 205">
                  <a:extLst>
                    <a:ext uri="{FF2B5EF4-FFF2-40B4-BE49-F238E27FC236}">
                      <a16:creationId xmlns:a16="http://schemas.microsoft.com/office/drawing/2014/main" id="{3E7A7014-9929-4566-8F89-FEE5452AF5E7}"/>
                    </a:ext>
                  </a:extLst>
                </p:cNvPr>
                <p:cNvSpPr/>
                <p:nvPr/>
              </p:nvSpPr>
              <p:spPr bwMode="auto">
                <a:xfrm>
                  <a:off x="145023" y="3082796"/>
                  <a:ext cx="426480" cy="914400"/>
                </a:xfrm>
                <a:prstGeom prst="cube">
                  <a:avLst>
                    <a:gd name="adj" fmla="val 54371"/>
                  </a:avLst>
                </a:prstGeom>
                <a:solidFill>
                  <a:schemeClr val="accent2">
                    <a:lumMod val="40000"/>
                    <a:lumOff val="60000"/>
                  </a:schemeClr>
                </a:solid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a:ln>
                      <a:noFill/>
                    </a:ln>
                    <a:solidFill>
                      <a:schemeClr val="tx1"/>
                    </a:solidFill>
                    <a:effectLst/>
                    <a:latin typeface="Verdana" pitchFamily="34" charset="0"/>
                  </a:endParaRPr>
                </a:p>
              </p:txBody>
            </p:sp>
            <p:sp>
              <p:nvSpPr>
                <p:cNvPr id="207" name="Cube 206">
                  <a:extLst>
                    <a:ext uri="{FF2B5EF4-FFF2-40B4-BE49-F238E27FC236}">
                      <a16:creationId xmlns:a16="http://schemas.microsoft.com/office/drawing/2014/main" id="{B5BEA0D6-789F-4955-84EB-0413B6A471FB}"/>
                    </a:ext>
                  </a:extLst>
                </p:cNvPr>
                <p:cNvSpPr/>
                <p:nvPr/>
              </p:nvSpPr>
              <p:spPr bwMode="auto">
                <a:xfrm>
                  <a:off x="348940" y="3082796"/>
                  <a:ext cx="426480" cy="914400"/>
                </a:xfrm>
                <a:prstGeom prst="cube">
                  <a:avLst>
                    <a:gd name="adj" fmla="val 54371"/>
                  </a:avLst>
                </a:prstGeom>
                <a:solidFill>
                  <a:srgbClr val="00B0F0"/>
                </a:solid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a:ln>
                      <a:noFill/>
                    </a:ln>
                    <a:solidFill>
                      <a:schemeClr val="tx1"/>
                    </a:solidFill>
                    <a:effectLst/>
                    <a:latin typeface="Verdana" pitchFamily="34" charset="0"/>
                  </a:endParaRPr>
                </a:p>
              </p:txBody>
            </p:sp>
            <p:sp>
              <p:nvSpPr>
                <p:cNvPr id="208" name="Cube 207">
                  <a:extLst>
                    <a:ext uri="{FF2B5EF4-FFF2-40B4-BE49-F238E27FC236}">
                      <a16:creationId xmlns:a16="http://schemas.microsoft.com/office/drawing/2014/main" id="{4E758EDA-F4F9-4E4A-9A9C-755F567F160E}"/>
                    </a:ext>
                  </a:extLst>
                </p:cNvPr>
                <p:cNvSpPr/>
                <p:nvPr/>
              </p:nvSpPr>
              <p:spPr bwMode="auto">
                <a:xfrm>
                  <a:off x="552855" y="3082796"/>
                  <a:ext cx="426480" cy="914400"/>
                </a:xfrm>
                <a:prstGeom prst="cube">
                  <a:avLst>
                    <a:gd name="adj" fmla="val 54371"/>
                  </a:avLst>
                </a:prstGeom>
                <a:solidFill>
                  <a:srgbClr val="0070C0"/>
                </a:solid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a:ln>
                      <a:noFill/>
                    </a:ln>
                    <a:solidFill>
                      <a:schemeClr val="tx1"/>
                    </a:solidFill>
                    <a:effectLst/>
                    <a:latin typeface="Verdana" pitchFamily="34" charset="0"/>
                  </a:endParaRPr>
                </a:p>
              </p:txBody>
            </p:sp>
            <p:sp>
              <p:nvSpPr>
                <p:cNvPr id="209" name="Cube 208">
                  <a:extLst>
                    <a:ext uri="{FF2B5EF4-FFF2-40B4-BE49-F238E27FC236}">
                      <a16:creationId xmlns:a16="http://schemas.microsoft.com/office/drawing/2014/main" id="{18DA87F5-594C-4066-A738-31A91689EAF1}"/>
                    </a:ext>
                  </a:extLst>
                </p:cNvPr>
                <p:cNvSpPr/>
                <p:nvPr/>
              </p:nvSpPr>
              <p:spPr bwMode="auto">
                <a:xfrm>
                  <a:off x="754984" y="3080649"/>
                  <a:ext cx="426480" cy="914401"/>
                </a:xfrm>
                <a:prstGeom prst="cube">
                  <a:avLst>
                    <a:gd name="adj" fmla="val 54371"/>
                  </a:avLst>
                </a:prstGeom>
                <a:solidFill>
                  <a:schemeClr val="accent1">
                    <a:lumMod val="75000"/>
                  </a:schemeClr>
                </a:solid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a:ln>
                      <a:noFill/>
                    </a:ln>
                    <a:solidFill>
                      <a:schemeClr val="tx1"/>
                    </a:solidFill>
                    <a:effectLst/>
                    <a:latin typeface="Verdana" pitchFamily="34" charset="0"/>
                  </a:endParaRPr>
                </a:p>
              </p:txBody>
            </p:sp>
          </p:grpSp>
        </p:grpSp>
        <p:sp>
          <p:nvSpPr>
            <p:cNvPr id="162" name="TextBox 161">
              <a:extLst>
                <a:ext uri="{FF2B5EF4-FFF2-40B4-BE49-F238E27FC236}">
                  <a16:creationId xmlns:a16="http://schemas.microsoft.com/office/drawing/2014/main" id="{9DA01EE6-53CA-4911-AC44-1DF91A547617}"/>
                </a:ext>
              </a:extLst>
            </p:cNvPr>
            <p:cNvSpPr txBox="1"/>
            <p:nvPr/>
          </p:nvSpPr>
          <p:spPr>
            <a:xfrm>
              <a:off x="2932606" y="3415311"/>
              <a:ext cx="822666" cy="307777"/>
            </a:xfrm>
            <a:prstGeom prst="rect">
              <a:avLst/>
            </a:prstGeom>
            <a:noFill/>
          </p:spPr>
          <p:txBody>
            <a:bodyPr wrap="square" rtlCol="0">
              <a:spAutoFit/>
            </a:bodyPr>
            <a:lstStyle/>
            <a:p>
              <a:r>
                <a:rPr lang="en-US" sz="1400" dirty="0">
                  <a:latin typeface="Segoe UI Light" panose="020B0502040204020203" pitchFamily="34" charset="0"/>
                  <a:cs typeface="Segoe UI Light" panose="020B0502040204020203" pitchFamily="34" charset="0"/>
                </a:rPr>
                <a:t>Concat</a:t>
              </a:r>
            </a:p>
          </p:txBody>
        </p:sp>
      </p:grpSp>
      <p:grpSp>
        <p:nvGrpSpPr>
          <p:cNvPr id="222" name="Group 221">
            <a:extLst>
              <a:ext uri="{FF2B5EF4-FFF2-40B4-BE49-F238E27FC236}">
                <a16:creationId xmlns:a16="http://schemas.microsoft.com/office/drawing/2014/main" id="{2CAC24F9-7ABB-4478-B90B-752FB40F08CB}"/>
              </a:ext>
            </a:extLst>
          </p:cNvPr>
          <p:cNvGrpSpPr/>
          <p:nvPr/>
        </p:nvGrpSpPr>
        <p:grpSpPr>
          <a:xfrm>
            <a:off x="6691139" y="3409447"/>
            <a:ext cx="2221247" cy="593314"/>
            <a:chOff x="2932606" y="3409447"/>
            <a:chExt cx="2221247" cy="593314"/>
          </a:xfrm>
        </p:grpSpPr>
        <p:sp>
          <p:nvSpPr>
            <p:cNvPr id="224" name="Arrow: Right 223">
              <a:extLst>
                <a:ext uri="{FF2B5EF4-FFF2-40B4-BE49-F238E27FC236}">
                  <a16:creationId xmlns:a16="http://schemas.microsoft.com/office/drawing/2014/main" id="{C6D632B0-80A3-4284-A0FD-8482FAFC8495}"/>
                </a:ext>
              </a:extLst>
            </p:cNvPr>
            <p:cNvSpPr/>
            <p:nvPr/>
          </p:nvSpPr>
          <p:spPr bwMode="auto">
            <a:xfrm>
              <a:off x="3087611" y="3661532"/>
              <a:ext cx="248999" cy="159618"/>
            </a:xfrm>
            <a:prstGeom prst="rightArrow">
              <a:avLst/>
            </a:prstGeom>
            <a:solidFill>
              <a:schemeClr val="tx1">
                <a:lumMod val="50000"/>
                <a:lumOff val="50000"/>
              </a:schemeClr>
            </a:solidFill>
            <a:ln w="9525" cap="flat" cmpd="sng" algn="ctr">
              <a:noFill/>
              <a:prstDash val="solid"/>
              <a:round/>
              <a:headEnd type="none" w="med" len="med"/>
              <a:tailEnd type="none" w="med" len="med"/>
            </a:ln>
            <a:effectLst>
              <a:outerShdw dist="35921" dir="2700000" algn="ctr" rotWithShape="0">
                <a:srgbClr val="AFAFAF"/>
              </a:outerShdw>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a:ln>
                  <a:noFill/>
                </a:ln>
                <a:solidFill>
                  <a:schemeClr val="tx1"/>
                </a:solidFill>
                <a:effectLst/>
                <a:latin typeface="Verdana" pitchFamily="34" charset="0"/>
              </a:endParaRPr>
            </a:p>
          </p:txBody>
        </p:sp>
        <p:sp>
          <p:nvSpPr>
            <p:cNvPr id="225" name="Arrow: Right 224">
              <a:extLst>
                <a:ext uri="{FF2B5EF4-FFF2-40B4-BE49-F238E27FC236}">
                  <a16:creationId xmlns:a16="http://schemas.microsoft.com/office/drawing/2014/main" id="{F5320F71-E808-427B-856D-FDEA3EFE9AB3}"/>
                </a:ext>
              </a:extLst>
            </p:cNvPr>
            <p:cNvSpPr/>
            <p:nvPr/>
          </p:nvSpPr>
          <p:spPr bwMode="auto">
            <a:xfrm>
              <a:off x="4569354" y="3673977"/>
              <a:ext cx="248999" cy="159618"/>
            </a:xfrm>
            <a:prstGeom prst="rightArrow">
              <a:avLst/>
            </a:prstGeom>
            <a:solidFill>
              <a:schemeClr val="tx1">
                <a:lumMod val="50000"/>
                <a:lumOff val="50000"/>
              </a:schemeClr>
            </a:solidFill>
            <a:ln w="9525" cap="flat" cmpd="sng" algn="ctr">
              <a:noFill/>
              <a:prstDash val="solid"/>
              <a:round/>
              <a:headEnd type="none" w="med" len="med"/>
              <a:tailEnd type="none" w="med" len="med"/>
            </a:ln>
            <a:effectLst>
              <a:outerShdw dist="35921" dir="2700000" algn="ctr" rotWithShape="0">
                <a:srgbClr val="AFAFAF"/>
              </a:outerShdw>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a:ln>
                  <a:noFill/>
                </a:ln>
                <a:solidFill>
                  <a:schemeClr val="tx1"/>
                </a:solidFill>
                <a:effectLst/>
                <a:latin typeface="Verdana" pitchFamily="34" charset="0"/>
              </a:endParaRPr>
            </a:p>
          </p:txBody>
        </p:sp>
        <p:sp>
          <p:nvSpPr>
            <p:cNvPr id="226" name="TextBox 225">
              <a:extLst>
                <a:ext uri="{FF2B5EF4-FFF2-40B4-BE49-F238E27FC236}">
                  <a16:creationId xmlns:a16="http://schemas.microsoft.com/office/drawing/2014/main" id="{5160C510-E0C3-4E21-B60F-4661179B58DC}"/>
                </a:ext>
              </a:extLst>
            </p:cNvPr>
            <p:cNvSpPr txBox="1"/>
            <p:nvPr/>
          </p:nvSpPr>
          <p:spPr>
            <a:xfrm>
              <a:off x="4465637" y="3425465"/>
              <a:ext cx="688216" cy="307777"/>
            </a:xfrm>
            <a:prstGeom prst="rect">
              <a:avLst/>
            </a:prstGeom>
            <a:noFill/>
          </p:spPr>
          <p:txBody>
            <a:bodyPr wrap="square" rtlCol="0">
              <a:spAutoFit/>
            </a:bodyPr>
            <a:lstStyle/>
            <a:p>
              <a:r>
                <a:rPr lang="en-US" sz="1400" dirty="0">
                  <a:latin typeface="Segoe UI Light" panose="020B0502040204020203" pitchFamily="34" charset="0"/>
                  <a:cs typeface="Segoe UI Light" panose="020B0502040204020203" pitchFamily="34" charset="0"/>
                </a:rPr>
                <a:t>Split</a:t>
              </a:r>
            </a:p>
          </p:txBody>
        </p:sp>
        <p:grpSp>
          <p:nvGrpSpPr>
            <p:cNvPr id="227" name="Group 226">
              <a:extLst>
                <a:ext uri="{FF2B5EF4-FFF2-40B4-BE49-F238E27FC236}">
                  <a16:creationId xmlns:a16="http://schemas.microsoft.com/office/drawing/2014/main" id="{6245B9E2-FE78-46A7-95DE-C65B703F04AA}"/>
                </a:ext>
              </a:extLst>
            </p:cNvPr>
            <p:cNvGrpSpPr/>
            <p:nvPr/>
          </p:nvGrpSpPr>
          <p:grpSpPr>
            <a:xfrm>
              <a:off x="3490045" y="3409447"/>
              <a:ext cx="1018722" cy="593314"/>
              <a:chOff x="6365565" y="3419028"/>
              <a:chExt cx="1018722" cy="593314"/>
            </a:xfrm>
          </p:grpSpPr>
          <p:grpSp>
            <p:nvGrpSpPr>
              <p:cNvPr id="229" name="Group 228">
                <a:extLst>
                  <a:ext uri="{FF2B5EF4-FFF2-40B4-BE49-F238E27FC236}">
                    <a16:creationId xmlns:a16="http://schemas.microsoft.com/office/drawing/2014/main" id="{25A40D51-DC3B-45BC-AC1F-26786C8F1B64}"/>
                  </a:ext>
                </a:extLst>
              </p:cNvPr>
              <p:cNvGrpSpPr/>
              <p:nvPr/>
            </p:nvGrpSpPr>
            <p:grpSpPr>
              <a:xfrm>
                <a:off x="6365565" y="3419028"/>
                <a:ext cx="566676" cy="587518"/>
                <a:chOff x="145023" y="3080649"/>
                <a:chExt cx="1036441" cy="916547"/>
              </a:xfrm>
            </p:grpSpPr>
            <p:sp>
              <p:nvSpPr>
                <p:cNvPr id="255" name="Cube 254">
                  <a:extLst>
                    <a:ext uri="{FF2B5EF4-FFF2-40B4-BE49-F238E27FC236}">
                      <a16:creationId xmlns:a16="http://schemas.microsoft.com/office/drawing/2014/main" id="{ED05D2D8-BB0C-48EF-BAEA-914CE5AEB119}"/>
                    </a:ext>
                  </a:extLst>
                </p:cNvPr>
                <p:cNvSpPr/>
                <p:nvPr/>
              </p:nvSpPr>
              <p:spPr bwMode="auto">
                <a:xfrm>
                  <a:off x="145023" y="3082796"/>
                  <a:ext cx="426480" cy="914400"/>
                </a:xfrm>
                <a:prstGeom prst="cube">
                  <a:avLst>
                    <a:gd name="adj" fmla="val 54371"/>
                  </a:avLst>
                </a:prstGeom>
                <a:solidFill>
                  <a:schemeClr val="accent4">
                    <a:lumMod val="40000"/>
                    <a:lumOff val="60000"/>
                  </a:schemeClr>
                </a:solid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a:ln>
                      <a:noFill/>
                    </a:ln>
                    <a:solidFill>
                      <a:schemeClr val="tx1"/>
                    </a:solidFill>
                    <a:effectLst/>
                    <a:latin typeface="Verdana" pitchFamily="34" charset="0"/>
                  </a:endParaRPr>
                </a:p>
              </p:txBody>
            </p:sp>
            <p:sp>
              <p:nvSpPr>
                <p:cNvPr id="256" name="Cube 255">
                  <a:extLst>
                    <a:ext uri="{FF2B5EF4-FFF2-40B4-BE49-F238E27FC236}">
                      <a16:creationId xmlns:a16="http://schemas.microsoft.com/office/drawing/2014/main" id="{3F26135A-AFD3-4CD4-B3F0-9D8D246D4DA6}"/>
                    </a:ext>
                  </a:extLst>
                </p:cNvPr>
                <p:cNvSpPr/>
                <p:nvPr/>
              </p:nvSpPr>
              <p:spPr bwMode="auto">
                <a:xfrm>
                  <a:off x="348940" y="3082796"/>
                  <a:ext cx="426480" cy="914400"/>
                </a:xfrm>
                <a:prstGeom prst="cube">
                  <a:avLst>
                    <a:gd name="adj" fmla="val 54371"/>
                  </a:avLst>
                </a:prstGeom>
                <a:solidFill>
                  <a:srgbClr val="92D050"/>
                </a:solid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a:ln>
                      <a:noFill/>
                    </a:ln>
                    <a:solidFill>
                      <a:schemeClr val="tx1"/>
                    </a:solidFill>
                    <a:effectLst/>
                    <a:latin typeface="Verdana" pitchFamily="34" charset="0"/>
                  </a:endParaRPr>
                </a:p>
              </p:txBody>
            </p:sp>
            <p:sp>
              <p:nvSpPr>
                <p:cNvPr id="257" name="Cube 256">
                  <a:extLst>
                    <a:ext uri="{FF2B5EF4-FFF2-40B4-BE49-F238E27FC236}">
                      <a16:creationId xmlns:a16="http://schemas.microsoft.com/office/drawing/2014/main" id="{CF03C195-5EC1-4F67-87E1-20BA203B2A25}"/>
                    </a:ext>
                  </a:extLst>
                </p:cNvPr>
                <p:cNvSpPr/>
                <p:nvPr/>
              </p:nvSpPr>
              <p:spPr bwMode="auto">
                <a:xfrm>
                  <a:off x="552855" y="3082796"/>
                  <a:ext cx="426480" cy="914400"/>
                </a:xfrm>
                <a:prstGeom prst="cube">
                  <a:avLst>
                    <a:gd name="adj" fmla="val 54371"/>
                  </a:avLst>
                </a:prstGeom>
                <a:solidFill>
                  <a:srgbClr val="00B050"/>
                </a:solid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a:ln>
                      <a:noFill/>
                    </a:ln>
                    <a:solidFill>
                      <a:schemeClr val="tx1"/>
                    </a:solidFill>
                    <a:effectLst/>
                    <a:latin typeface="Verdana" pitchFamily="34" charset="0"/>
                  </a:endParaRPr>
                </a:p>
              </p:txBody>
            </p:sp>
            <p:sp>
              <p:nvSpPr>
                <p:cNvPr id="258" name="Cube 257">
                  <a:extLst>
                    <a:ext uri="{FF2B5EF4-FFF2-40B4-BE49-F238E27FC236}">
                      <a16:creationId xmlns:a16="http://schemas.microsoft.com/office/drawing/2014/main" id="{60134C42-9C62-461F-BDCB-8AAF470FE6D2}"/>
                    </a:ext>
                  </a:extLst>
                </p:cNvPr>
                <p:cNvSpPr/>
                <p:nvPr/>
              </p:nvSpPr>
              <p:spPr bwMode="auto">
                <a:xfrm>
                  <a:off x="754984" y="3080649"/>
                  <a:ext cx="426480" cy="914401"/>
                </a:xfrm>
                <a:prstGeom prst="cube">
                  <a:avLst>
                    <a:gd name="adj" fmla="val 54371"/>
                  </a:avLst>
                </a:prstGeom>
                <a:solidFill>
                  <a:schemeClr val="accent4">
                    <a:lumMod val="50000"/>
                  </a:schemeClr>
                </a:solid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a:ln>
                      <a:noFill/>
                    </a:ln>
                    <a:solidFill>
                      <a:schemeClr val="tx1"/>
                    </a:solidFill>
                    <a:effectLst/>
                    <a:latin typeface="Verdana" pitchFamily="34" charset="0"/>
                  </a:endParaRPr>
                </a:p>
              </p:txBody>
            </p:sp>
          </p:grpSp>
          <p:grpSp>
            <p:nvGrpSpPr>
              <p:cNvPr id="230" name="Group 229">
                <a:extLst>
                  <a:ext uri="{FF2B5EF4-FFF2-40B4-BE49-F238E27FC236}">
                    <a16:creationId xmlns:a16="http://schemas.microsoft.com/office/drawing/2014/main" id="{E1E4D589-EE91-471F-A0FA-948BE8897533}"/>
                  </a:ext>
                </a:extLst>
              </p:cNvPr>
              <p:cNvGrpSpPr/>
              <p:nvPr/>
            </p:nvGrpSpPr>
            <p:grpSpPr>
              <a:xfrm>
                <a:off x="6817611" y="3424824"/>
                <a:ext cx="566676" cy="587518"/>
                <a:chOff x="145023" y="3080649"/>
                <a:chExt cx="1036441" cy="916547"/>
              </a:xfrm>
            </p:grpSpPr>
            <p:sp>
              <p:nvSpPr>
                <p:cNvPr id="231" name="Cube 230">
                  <a:extLst>
                    <a:ext uri="{FF2B5EF4-FFF2-40B4-BE49-F238E27FC236}">
                      <a16:creationId xmlns:a16="http://schemas.microsoft.com/office/drawing/2014/main" id="{A585361A-7613-4934-81CF-012989C4D34E}"/>
                    </a:ext>
                  </a:extLst>
                </p:cNvPr>
                <p:cNvSpPr/>
                <p:nvPr/>
              </p:nvSpPr>
              <p:spPr bwMode="auto">
                <a:xfrm>
                  <a:off x="145023" y="3082796"/>
                  <a:ext cx="426480" cy="914400"/>
                </a:xfrm>
                <a:prstGeom prst="cube">
                  <a:avLst>
                    <a:gd name="adj" fmla="val 54371"/>
                  </a:avLst>
                </a:prstGeom>
                <a:solidFill>
                  <a:schemeClr val="accent2">
                    <a:lumMod val="40000"/>
                    <a:lumOff val="60000"/>
                  </a:schemeClr>
                </a:solid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a:ln>
                      <a:noFill/>
                    </a:ln>
                    <a:solidFill>
                      <a:schemeClr val="tx1"/>
                    </a:solidFill>
                    <a:effectLst/>
                    <a:latin typeface="Verdana" pitchFamily="34" charset="0"/>
                  </a:endParaRPr>
                </a:p>
              </p:txBody>
            </p:sp>
            <p:sp>
              <p:nvSpPr>
                <p:cNvPr id="232" name="Cube 231">
                  <a:extLst>
                    <a:ext uri="{FF2B5EF4-FFF2-40B4-BE49-F238E27FC236}">
                      <a16:creationId xmlns:a16="http://schemas.microsoft.com/office/drawing/2014/main" id="{7268A6B2-092F-4E5B-949B-BA3183A73E11}"/>
                    </a:ext>
                  </a:extLst>
                </p:cNvPr>
                <p:cNvSpPr/>
                <p:nvPr/>
              </p:nvSpPr>
              <p:spPr bwMode="auto">
                <a:xfrm>
                  <a:off x="348940" y="3082796"/>
                  <a:ext cx="426480" cy="914400"/>
                </a:xfrm>
                <a:prstGeom prst="cube">
                  <a:avLst>
                    <a:gd name="adj" fmla="val 54371"/>
                  </a:avLst>
                </a:prstGeom>
                <a:solidFill>
                  <a:srgbClr val="00B0F0"/>
                </a:solid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a:ln>
                      <a:noFill/>
                    </a:ln>
                    <a:solidFill>
                      <a:schemeClr val="tx1"/>
                    </a:solidFill>
                    <a:effectLst/>
                    <a:latin typeface="Verdana" pitchFamily="34" charset="0"/>
                  </a:endParaRPr>
                </a:p>
              </p:txBody>
            </p:sp>
            <p:sp>
              <p:nvSpPr>
                <p:cNvPr id="233" name="Cube 232">
                  <a:extLst>
                    <a:ext uri="{FF2B5EF4-FFF2-40B4-BE49-F238E27FC236}">
                      <a16:creationId xmlns:a16="http://schemas.microsoft.com/office/drawing/2014/main" id="{701124E1-7E4C-4169-B0DE-5D9D8306F79D}"/>
                    </a:ext>
                  </a:extLst>
                </p:cNvPr>
                <p:cNvSpPr/>
                <p:nvPr/>
              </p:nvSpPr>
              <p:spPr bwMode="auto">
                <a:xfrm>
                  <a:off x="552855" y="3082796"/>
                  <a:ext cx="426480" cy="914400"/>
                </a:xfrm>
                <a:prstGeom prst="cube">
                  <a:avLst>
                    <a:gd name="adj" fmla="val 54371"/>
                  </a:avLst>
                </a:prstGeom>
                <a:solidFill>
                  <a:srgbClr val="0070C0"/>
                </a:solid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a:ln>
                      <a:noFill/>
                    </a:ln>
                    <a:solidFill>
                      <a:schemeClr val="tx1"/>
                    </a:solidFill>
                    <a:effectLst/>
                    <a:latin typeface="Verdana" pitchFamily="34" charset="0"/>
                  </a:endParaRPr>
                </a:p>
              </p:txBody>
            </p:sp>
            <p:sp>
              <p:nvSpPr>
                <p:cNvPr id="234" name="Cube 233">
                  <a:extLst>
                    <a:ext uri="{FF2B5EF4-FFF2-40B4-BE49-F238E27FC236}">
                      <a16:creationId xmlns:a16="http://schemas.microsoft.com/office/drawing/2014/main" id="{31EFC40C-B15A-458E-9180-5404AE4E5E48}"/>
                    </a:ext>
                  </a:extLst>
                </p:cNvPr>
                <p:cNvSpPr/>
                <p:nvPr/>
              </p:nvSpPr>
              <p:spPr bwMode="auto">
                <a:xfrm>
                  <a:off x="754984" y="3080649"/>
                  <a:ext cx="426480" cy="914401"/>
                </a:xfrm>
                <a:prstGeom prst="cube">
                  <a:avLst>
                    <a:gd name="adj" fmla="val 54371"/>
                  </a:avLst>
                </a:prstGeom>
                <a:solidFill>
                  <a:schemeClr val="accent1">
                    <a:lumMod val="75000"/>
                  </a:schemeClr>
                </a:solidFill>
                <a:ln w="9525" cap="flat" cmpd="sng" algn="ctr">
                  <a:solidFill>
                    <a:schemeClr val="bg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a:ln>
                      <a:noFill/>
                    </a:ln>
                    <a:solidFill>
                      <a:schemeClr val="tx1"/>
                    </a:solidFill>
                    <a:effectLst/>
                    <a:latin typeface="Verdana" pitchFamily="34" charset="0"/>
                  </a:endParaRPr>
                </a:p>
              </p:txBody>
            </p:sp>
          </p:grpSp>
        </p:grpSp>
        <p:sp>
          <p:nvSpPr>
            <p:cNvPr id="228" name="TextBox 227">
              <a:extLst>
                <a:ext uri="{FF2B5EF4-FFF2-40B4-BE49-F238E27FC236}">
                  <a16:creationId xmlns:a16="http://schemas.microsoft.com/office/drawing/2014/main" id="{A710736E-5F19-4179-976E-43190381EEFA}"/>
                </a:ext>
              </a:extLst>
            </p:cNvPr>
            <p:cNvSpPr txBox="1"/>
            <p:nvPr/>
          </p:nvSpPr>
          <p:spPr>
            <a:xfrm>
              <a:off x="2932606" y="3415311"/>
              <a:ext cx="822666" cy="307777"/>
            </a:xfrm>
            <a:prstGeom prst="rect">
              <a:avLst/>
            </a:prstGeom>
            <a:noFill/>
          </p:spPr>
          <p:txBody>
            <a:bodyPr wrap="square" rtlCol="0">
              <a:spAutoFit/>
            </a:bodyPr>
            <a:lstStyle/>
            <a:p>
              <a:r>
                <a:rPr lang="en-US" sz="1400" dirty="0">
                  <a:latin typeface="Segoe UI Light" panose="020B0502040204020203" pitchFamily="34" charset="0"/>
                  <a:cs typeface="Segoe UI Light" panose="020B0502040204020203" pitchFamily="34" charset="0"/>
                </a:rPr>
                <a:t>Concat</a:t>
              </a:r>
            </a:p>
          </p:txBody>
        </p:sp>
      </p:grpSp>
      <mc:AlternateContent xmlns:mc="http://schemas.openxmlformats.org/markup-compatibility/2006" xmlns:a14="http://schemas.microsoft.com/office/drawing/2010/main">
        <mc:Choice Requires="a14">
          <p:sp>
            <p:nvSpPr>
              <p:cNvPr id="175" name="TextBox 174">
                <a:extLst>
                  <a:ext uri="{FF2B5EF4-FFF2-40B4-BE49-F238E27FC236}">
                    <a16:creationId xmlns:a16="http://schemas.microsoft.com/office/drawing/2014/main" id="{717AEF3C-E449-455B-BF52-49B979E7AD19}"/>
                  </a:ext>
                </a:extLst>
              </p:cNvPr>
              <p:cNvSpPr txBox="1"/>
              <p:nvPr/>
            </p:nvSpPr>
            <p:spPr>
              <a:xfrm>
                <a:off x="6195642" y="6011862"/>
                <a:ext cx="5661395" cy="683264"/>
              </a:xfrm>
              <a:prstGeom prst="rect">
                <a:avLst/>
              </a:prstGeom>
              <a:noFill/>
            </p:spPr>
            <p:txBody>
              <a:bodyPr wrap="square" lIns="182880" tIns="146304" rIns="182880" bIns="146304" rtlCol="0">
                <a:spAutoFit/>
              </a:bodyPr>
              <a:lstStyle/>
              <a:p>
                <a:pPr algn="ctr">
                  <a:lnSpc>
                    <a:spcPct val="90000"/>
                  </a:lnSpc>
                  <a:spcAft>
                    <a:spcPts val="600"/>
                  </a:spcAft>
                </a:pPr>
                <a14:m>
                  <m:oMath xmlns:m="http://schemas.openxmlformats.org/officeDocument/2006/math">
                    <m:r>
                      <a:rPr lang="en-US" sz="2800" i="1" dirty="0" smtClean="0">
                        <a:solidFill>
                          <a:schemeClr val="accent5"/>
                        </a:solidFill>
                        <a:latin typeface="Cambria Math" panose="02040503050406030204" pitchFamily="18" charset="0"/>
                      </a:rPr>
                      <m:t>𝐿</m:t>
                    </m:r>
                    <m:r>
                      <a:rPr lang="en-US" sz="2800" i="1" dirty="0" smtClean="0">
                        <a:solidFill>
                          <a:schemeClr val="accent5"/>
                        </a:solidFill>
                        <a:latin typeface="Cambria Math" panose="02040503050406030204" pitchFamily="18" charset="0"/>
                      </a:rPr>
                      <m:t> </m:t>
                    </m:r>
                  </m:oMath>
                </a14:m>
                <a:r>
                  <a:rPr lang="en-US" sz="2800" i="1" dirty="0">
                    <a:solidFill>
                      <a:schemeClr val="accent5"/>
                    </a:solidFill>
                    <a:latin typeface="+mj-lt"/>
                  </a:rPr>
                  <a:t>(e.g., 3 or &gt;3) </a:t>
                </a:r>
                <a:r>
                  <a:rPr lang="en-US" sz="2800" dirty="0">
                    <a:solidFill>
                      <a:schemeClr val="accent5"/>
                    </a:solidFill>
                    <a:latin typeface="+mj-lt"/>
                  </a:rPr>
                  <a:t>group convolutions</a:t>
                </a:r>
                <a:endParaRPr lang="en-US" dirty="0">
                  <a:solidFill>
                    <a:schemeClr val="tx2">
                      <a:lumMod val="60000"/>
                      <a:lumOff val="40000"/>
                    </a:schemeClr>
                  </a:solidFill>
                  <a:latin typeface="+mj-lt"/>
                </a:endParaRPr>
              </a:p>
            </p:txBody>
          </p:sp>
        </mc:Choice>
        <mc:Fallback xmlns="">
          <p:sp>
            <p:nvSpPr>
              <p:cNvPr id="175" name="TextBox 174">
                <a:extLst>
                  <a:ext uri="{FF2B5EF4-FFF2-40B4-BE49-F238E27FC236}">
                    <a16:creationId xmlns:a16="http://schemas.microsoft.com/office/drawing/2014/main" id="{717AEF3C-E449-455B-BF52-49B979E7AD19}"/>
                  </a:ext>
                </a:extLst>
              </p:cNvPr>
              <p:cNvSpPr txBox="1">
                <a:spLocks noRot="1" noChangeAspect="1" noMove="1" noResize="1" noEditPoints="1" noAdjustHandles="1" noChangeArrowheads="1" noChangeShapeType="1" noTextEdit="1"/>
              </p:cNvSpPr>
              <p:nvPr/>
            </p:nvSpPr>
            <p:spPr>
              <a:xfrm>
                <a:off x="6195642" y="6011862"/>
                <a:ext cx="5661395" cy="683264"/>
              </a:xfrm>
              <a:prstGeom prst="rect">
                <a:avLst/>
              </a:prstGeom>
              <a:blipFill>
                <a:blip r:embed="rId3"/>
                <a:stretch>
                  <a:fillRect t="-893" b="-982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6" name="TextBox 175">
                <a:extLst>
                  <a:ext uri="{FF2B5EF4-FFF2-40B4-BE49-F238E27FC236}">
                    <a16:creationId xmlns:a16="http://schemas.microsoft.com/office/drawing/2014/main" id="{2EA69491-297E-4733-8C32-013BDBE07F7B}"/>
                  </a:ext>
                </a:extLst>
              </p:cNvPr>
              <p:cNvSpPr txBox="1"/>
              <p:nvPr/>
            </p:nvSpPr>
            <p:spPr>
              <a:xfrm>
                <a:off x="779719" y="6080519"/>
                <a:ext cx="3381118" cy="464743"/>
              </a:xfrm>
              <a:prstGeom prst="rect">
                <a:avLst/>
              </a:prstGeom>
              <a:noFill/>
            </p:spPr>
            <p:txBody>
              <a:bodyPr wrap="none" lIns="0" tIns="0" rIns="0" bIns="0" rtlCol="0">
                <a:spAutoFit/>
              </a:bodyPr>
              <a:lstStyle/>
              <a:p>
                <a:pPr>
                  <a:lnSpc>
                    <a:spcPct val="90000"/>
                  </a:lnSpc>
                  <a:spcAft>
                    <a:spcPts val="600"/>
                  </a:spcAft>
                </a:pPr>
                <a14:m>
                  <m:oMathPara xmlns:m="http://schemas.openxmlformats.org/officeDocument/2006/math">
                    <m:oMathParaPr>
                      <m:jc m:val="centerGroup"/>
                    </m:oMathParaPr>
                    <m:oMath xmlns:m="http://schemas.openxmlformats.org/officeDocument/2006/math">
                      <m:sSup>
                        <m:sSupPr>
                          <m:ctrlPr>
                            <a:rPr lang="en-US" altLang="zh-CN" sz="2800" b="0" i="1" smtClean="0">
                              <a:solidFill>
                                <a:schemeClr val="tx1"/>
                              </a:solidFill>
                              <a:latin typeface="Cambria Math" panose="02040503050406030204" pitchFamily="18" charset="0"/>
                            </a:rPr>
                          </m:ctrlPr>
                        </m:sSupPr>
                        <m:e>
                          <m:r>
                            <m:rPr>
                              <m:sty m:val="p"/>
                            </m:rPr>
                            <a:rPr lang="en-US" altLang="zh-CN" sz="2800" b="0" i="0" smtClean="0">
                              <a:solidFill>
                                <a:schemeClr val="tx1"/>
                              </a:solidFill>
                              <a:latin typeface="Cambria Math" panose="02040503050406030204" pitchFamily="18" charset="0"/>
                            </a:rPr>
                            <m:t>x</m:t>
                          </m:r>
                        </m:e>
                        <m:sup>
                          <m:r>
                            <a:rPr lang="en-US" altLang="zh-CN" sz="2800" b="0" i="1">
                              <a:solidFill>
                                <a:schemeClr val="tx1"/>
                              </a:solidFill>
                              <a:latin typeface="Cambria Math" panose="02040503050406030204" pitchFamily="18" charset="0"/>
                            </a:rPr>
                            <m:t>′</m:t>
                          </m:r>
                        </m:sup>
                      </m:sSup>
                      <m:r>
                        <a:rPr lang="en-US" altLang="zh-CN" sz="2800" b="0" i="0" smtClean="0">
                          <a:solidFill>
                            <a:schemeClr val="tx1"/>
                          </a:solidFill>
                          <a:latin typeface="Cambria Math" panose="02040503050406030204" pitchFamily="18" charset="0"/>
                        </a:rPr>
                        <m:t>=</m:t>
                      </m:r>
                      <m:sSub>
                        <m:sSubPr>
                          <m:ctrlPr>
                            <a:rPr lang="en-US" altLang="zh-CN" sz="2800" b="0" i="1" smtClean="0">
                              <a:solidFill>
                                <a:schemeClr val="tx1"/>
                              </a:solidFill>
                              <a:latin typeface="Cambria Math" panose="02040503050406030204" pitchFamily="18" charset="0"/>
                            </a:rPr>
                          </m:ctrlPr>
                        </m:sSubPr>
                        <m:e>
                          <m:r>
                            <m:rPr>
                              <m:sty m:val="p"/>
                            </m:rPr>
                            <a:rPr lang="en-US" altLang="zh-CN" sz="2800" b="0" i="0" smtClean="0">
                              <a:solidFill>
                                <a:schemeClr val="tx1"/>
                              </a:solidFill>
                              <a:latin typeface="Cambria Math" panose="02040503050406030204" pitchFamily="18" charset="0"/>
                            </a:rPr>
                            <m:t>P</m:t>
                          </m:r>
                        </m:e>
                        <m:sub>
                          <m:r>
                            <a:rPr lang="en-US" altLang="zh-CN" sz="2800" b="0" i="1" smtClean="0">
                              <a:solidFill>
                                <a:schemeClr val="tx1"/>
                              </a:solidFill>
                              <a:latin typeface="Cambria Math" panose="02040503050406030204" pitchFamily="18" charset="0"/>
                            </a:rPr>
                            <m:t>3</m:t>
                          </m:r>
                        </m:sub>
                      </m:sSub>
                      <m:sSub>
                        <m:sSubPr>
                          <m:ctrlPr>
                            <a:rPr lang="en-US" altLang="zh-CN" sz="2800" b="0" i="1" smtClean="0">
                              <a:solidFill>
                                <a:schemeClr val="tx1"/>
                              </a:solidFill>
                              <a:latin typeface="Cambria Math" panose="02040503050406030204" pitchFamily="18" charset="0"/>
                            </a:rPr>
                          </m:ctrlPr>
                        </m:sSubPr>
                        <m:e>
                          <m:r>
                            <m:rPr>
                              <m:sty m:val="p"/>
                            </m:rPr>
                            <a:rPr lang="en-US" altLang="zh-CN" sz="2800" b="0" i="0" smtClean="0">
                              <a:solidFill>
                                <a:schemeClr val="tx1"/>
                              </a:solidFill>
                              <a:latin typeface="Cambria Math" panose="02040503050406030204" pitchFamily="18" charset="0"/>
                            </a:rPr>
                            <m:t>W</m:t>
                          </m:r>
                        </m:e>
                        <m:sub>
                          <m:r>
                            <a:rPr lang="en-US" altLang="zh-CN" sz="2800" b="0" i="1" smtClean="0">
                              <a:solidFill>
                                <a:schemeClr val="tx1"/>
                              </a:solidFill>
                              <a:latin typeface="Cambria Math" panose="02040503050406030204" pitchFamily="18" charset="0"/>
                            </a:rPr>
                            <m:t>3</m:t>
                          </m:r>
                        </m:sub>
                      </m:sSub>
                      <m:sSub>
                        <m:sSubPr>
                          <m:ctrlPr>
                            <a:rPr lang="en-US" altLang="zh-CN" sz="2800" b="0" i="1" smtClean="0">
                              <a:solidFill>
                                <a:schemeClr val="tx1"/>
                              </a:solidFill>
                              <a:latin typeface="Cambria Math" panose="02040503050406030204" pitchFamily="18" charset="0"/>
                            </a:rPr>
                          </m:ctrlPr>
                        </m:sSubPr>
                        <m:e>
                          <m:r>
                            <m:rPr>
                              <m:sty m:val="p"/>
                            </m:rPr>
                            <a:rPr lang="en-US" altLang="zh-CN" sz="2800" b="0" i="0" smtClean="0">
                              <a:solidFill>
                                <a:schemeClr val="tx1"/>
                              </a:solidFill>
                              <a:latin typeface="Cambria Math" panose="02040503050406030204" pitchFamily="18" charset="0"/>
                            </a:rPr>
                            <m:t>P</m:t>
                          </m:r>
                        </m:e>
                        <m:sub>
                          <m:r>
                            <a:rPr lang="en-US" altLang="zh-CN" sz="2800" b="0" i="1" smtClean="0">
                              <a:solidFill>
                                <a:schemeClr val="tx1"/>
                              </a:solidFill>
                              <a:latin typeface="Cambria Math" panose="02040503050406030204" pitchFamily="18" charset="0"/>
                            </a:rPr>
                            <m:t>2</m:t>
                          </m:r>
                        </m:sub>
                      </m:sSub>
                      <m:sSub>
                        <m:sSubPr>
                          <m:ctrlPr>
                            <a:rPr lang="en-US" altLang="zh-CN" sz="2800" b="0" i="1" smtClean="0">
                              <a:solidFill>
                                <a:schemeClr val="tx1"/>
                              </a:solidFill>
                              <a:latin typeface="Cambria Math" panose="02040503050406030204" pitchFamily="18" charset="0"/>
                            </a:rPr>
                          </m:ctrlPr>
                        </m:sSubPr>
                        <m:e>
                          <m:r>
                            <m:rPr>
                              <m:sty m:val="p"/>
                            </m:rPr>
                            <a:rPr lang="en-US" altLang="zh-CN" sz="2800" b="0" i="0" smtClean="0">
                              <a:solidFill>
                                <a:schemeClr val="tx1"/>
                              </a:solidFill>
                              <a:latin typeface="Cambria Math" panose="02040503050406030204" pitchFamily="18" charset="0"/>
                            </a:rPr>
                            <m:t>W</m:t>
                          </m:r>
                        </m:e>
                        <m:sub>
                          <m:r>
                            <a:rPr lang="en-US" altLang="zh-CN" sz="2800" b="0" i="1" smtClean="0">
                              <a:solidFill>
                                <a:schemeClr val="tx1"/>
                              </a:solidFill>
                              <a:latin typeface="Cambria Math" panose="02040503050406030204" pitchFamily="18" charset="0"/>
                            </a:rPr>
                            <m:t>2</m:t>
                          </m:r>
                        </m:sub>
                      </m:sSub>
                      <m:sSub>
                        <m:sSubPr>
                          <m:ctrlPr>
                            <a:rPr lang="en-US" altLang="zh-CN" sz="2800" b="0" i="1" smtClean="0">
                              <a:solidFill>
                                <a:schemeClr val="tx1"/>
                              </a:solidFill>
                              <a:latin typeface="Cambria Math" panose="02040503050406030204" pitchFamily="18" charset="0"/>
                            </a:rPr>
                          </m:ctrlPr>
                        </m:sSubPr>
                        <m:e>
                          <m:r>
                            <m:rPr>
                              <m:sty m:val="p"/>
                            </m:rPr>
                            <a:rPr lang="en-US" altLang="zh-CN" sz="2800" b="0" i="0" smtClean="0">
                              <a:solidFill>
                                <a:schemeClr val="tx1"/>
                              </a:solidFill>
                              <a:latin typeface="Cambria Math" panose="02040503050406030204" pitchFamily="18" charset="0"/>
                            </a:rPr>
                            <m:t>P</m:t>
                          </m:r>
                        </m:e>
                        <m:sub>
                          <m:r>
                            <a:rPr lang="en-US" altLang="zh-CN" sz="2800" b="0" i="1" smtClean="0">
                              <a:solidFill>
                                <a:schemeClr val="tx1"/>
                              </a:solidFill>
                              <a:latin typeface="Cambria Math" panose="02040503050406030204" pitchFamily="18" charset="0"/>
                            </a:rPr>
                            <m:t>1</m:t>
                          </m:r>
                        </m:sub>
                      </m:sSub>
                      <m:sSub>
                        <m:sSubPr>
                          <m:ctrlPr>
                            <a:rPr lang="en-US" altLang="zh-CN" sz="2800" b="0" i="1" smtClean="0">
                              <a:solidFill>
                                <a:schemeClr val="tx1"/>
                              </a:solidFill>
                              <a:latin typeface="Cambria Math" panose="02040503050406030204" pitchFamily="18" charset="0"/>
                            </a:rPr>
                          </m:ctrlPr>
                        </m:sSubPr>
                        <m:e>
                          <m:r>
                            <m:rPr>
                              <m:sty m:val="p"/>
                            </m:rPr>
                            <a:rPr lang="en-US" altLang="zh-CN" sz="2800" b="0" i="0" smtClean="0">
                              <a:solidFill>
                                <a:schemeClr val="tx1"/>
                              </a:solidFill>
                              <a:latin typeface="Cambria Math" panose="02040503050406030204" pitchFamily="18" charset="0"/>
                            </a:rPr>
                            <m:t>W</m:t>
                          </m:r>
                        </m:e>
                        <m:sub>
                          <m:r>
                            <a:rPr lang="en-US" altLang="zh-CN" sz="2800" b="0" i="0" smtClean="0">
                              <a:solidFill>
                                <a:schemeClr val="tx1"/>
                              </a:solidFill>
                              <a:latin typeface="Cambria Math" panose="02040503050406030204" pitchFamily="18" charset="0"/>
                            </a:rPr>
                            <m:t>1</m:t>
                          </m:r>
                        </m:sub>
                      </m:sSub>
                      <m:r>
                        <m:rPr>
                          <m:sty m:val="p"/>
                        </m:rPr>
                        <a:rPr lang="en-US" altLang="zh-CN" sz="2800" b="0" i="0" smtClean="0">
                          <a:solidFill>
                            <a:schemeClr val="tx1"/>
                          </a:solidFill>
                          <a:latin typeface="Cambria Math" panose="02040503050406030204" pitchFamily="18" charset="0"/>
                        </a:rPr>
                        <m:t>x</m:t>
                      </m:r>
                    </m:oMath>
                  </m:oMathPara>
                </a14:m>
                <a:endParaRPr lang="en-US" sz="3200" dirty="0" err="1">
                  <a:solidFill>
                    <a:schemeClr val="tx1"/>
                  </a:solidFill>
                </a:endParaRPr>
              </a:p>
            </p:txBody>
          </p:sp>
        </mc:Choice>
        <mc:Fallback xmlns="">
          <p:sp>
            <p:nvSpPr>
              <p:cNvPr id="176" name="TextBox 175">
                <a:extLst>
                  <a:ext uri="{FF2B5EF4-FFF2-40B4-BE49-F238E27FC236}">
                    <a16:creationId xmlns:a16="http://schemas.microsoft.com/office/drawing/2014/main" id="{2EA69491-297E-4733-8C32-013BDBE07F7B}"/>
                  </a:ext>
                </a:extLst>
              </p:cNvPr>
              <p:cNvSpPr txBox="1">
                <a:spLocks noRot="1" noChangeAspect="1" noMove="1" noResize="1" noEditPoints="1" noAdjustHandles="1" noChangeArrowheads="1" noChangeShapeType="1" noTextEdit="1"/>
              </p:cNvSpPr>
              <p:nvPr/>
            </p:nvSpPr>
            <p:spPr>
              <a:xfrm>
                <a:off x="779719" y="6080519"/>
                <a:ext cx="3381118" cy="464743"/>
              </a:xfrm>
              <a:prstGeom prst="rect">
                <a:avLst/>
              </a:prstGeom>
              <a:blipFill>
                <a:blip r:embed="rId4"/>
                <a:stretch>
                  <a:fillRect/>
                </a:stretch>
              </a:blipFill>
            </p:spPr>
            <p:txBody>
              <a:bodyPr/>
              <a:lstStyle/>
              <a:p>
                <a:r>
                  <a:rPr lang="en-US">
                    <a:noFill/>
                  </a:rPr>
                  <a:t> </a:t>
                </a:r>
              </a:p>
            </p:txBody>
          </p:sp>
        </mc:Fallback>
      </mc:AlternateContent>
      <p:grpSp>
        <p:nvGrpSpPr>
          <p:cNvPr id="26" name="Group 25">
            <a:extLst>
              <a:ext uri="{FF2B5EF4-FFF2-40B4-BE49-F238E27FC236}">
                <a16:creationId xmlns:a16="http://schemas.microsoft.com/office/drawing/2014/main" id="{A7BD620F-C15A-42C3-A0DD-ABC26471DE98}"/>
              </a:ext>
            </a:extLst>
          </p:cNvPr>
          <p:cNvGrpSpPr/>
          <p:nvPr/>
        </p:nvGrpSpPr>
        <p:grpSpPr>
          <a:xfrm>
            <a:off x="1951037" y="4106862"/>
            <a:ext cx="9751268" cy="1817132"/>
            <a:chOff x="1951037" y="4106862"/>
            <a:chExt cx="9751268" cy="1817132"/>
          </a:xfrm>
        </p:grpSpPr>
        <mc:AlternateContent xmlns:mc="http://schemas.openxmlformats.org/markup-compatibility/2006" xmlns:a14="http://schemas.microsoft.com/office/drawing/2010/main">
          <mc:Choice Requires="a14">
            <p:sp>
              <p:nvSpPr>
                <p:cNvPr id="194" name="Rectangle 193">
                  <a:extLst>
                    <a:ext uri="{FF2B5EF4-FFF2-40B4-BE49-F238E27FC236}">
                      <a16:creationId xmlns:a16="http://schemas.microsoft.com/office/drawing/2014/main" id="{C4C256B9-C37F-46CE-9C89-50C75A27FF5F}"/>
                    </a:ext>
                  </a:extLst>
                </p:cNvPr>
                <p:cNvSpPr/>
                <p:nvPr/>
              </p:nvSpPr>
              <p:spPr>
                <a:xfrm>
                  <a:off x="9342437" y="5554662"/>
                  <a:ext cx="54745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m:rPr>
                                <m:sty m:val="p"/>
                              </m:rPr>
                              <a:rPr lang="en-US" altLang="zh-CN">
                                <a:latin typeface="Cambria Math" panose="02040503050406030204" pitchFamily="18" charset="0"/>
                              </a:rPr>
                              <m:t>W</m:t>
                            </m:r>
                          </m:e>
                          <m:sub>
                            <m:r>
                              <a:rPr lang="en-US" altLang="zh-CN" b="0" i="0" smtClean="0">
                                <a:latin typeface="Cambria Math" panose="02040503050406030204" pitchFamily="18" charset="0"/>
                              </a:rPr>
                              <m:t>3</m:t>
                            </m:r>
                          </m:sub>
                        </m:sSub>
                      </m:oMath>
                    </m:oMathPara>
                  </a14:m>
                  <a:endParaRPr lang="en-US" dirty="0"/>
                </a:p>
              </p:txBody>
            </p:sp>
          </mc:Choice>
          <mc:Fallback xmlns="">
            <p:sp>
              <p:nvSpPr>
                <p:cNvPr id="194" name="Rectangle 193">
                  <a:extLst>
                    <a:ext uri="{FF2B5EF4-FFF2-40B4-BE49-F238E27FC236}">
                      <a16:creationId xmlns:a16="http://schemas.microsoft.com/office/drawing/2014/main" id="{C4C256B9-C37F-46CE-9C89-50C75A27FF5F}"/>
                    </a:ext>
                  </a:extLst>
                </p:cNvPr>
                <p:cNvSpPr>
                  <a:spLocks noRot="1" noChangeAspect="1" noMove="1" noResize="1" noEditPoints="1" noAdjustHandles="1" noChangeArrowheads="1" noChangeShapeType="1" noTextEdit="1"/>
                </p:cNvSpPr>
                <p:nvPr/>
              </p:nvSpPr>
              <p:spPr>
                <a:xfrm>
                  <a:off x="9342437" y="5554662"/>
                  <a:ext cx="547458" cy="369332"/>
                </a:xfrm>
                <a:prstGeom prst="rect">
                  <a:avLst/>
                </a:prstGeom>
                <a:blipFill>
                  <a:blip r:embed="rId5"/>
                  <a:stretch>
                    <a:fillRect b="-1639"/>
                  </a:stretch>
                </a:blipFill>
              </p:spPr>
              <p:txBody>
                <a:bodyPr/>
                <a:lstStyle/>
                <a:p>
                  <a:r>
                    <a:rPr lang="en-US">
                      <a:noFill/>
                    </a:rPr>
                    <a:t> </a:t>
                  </a:r>
                </a:p>
              </p:txBody>
            </p:sp>
          </mc:Fallback>
        </mc:AlternateContent>
        <p:grpSp>
          <p:nvGrpSpPr>
            <p:cNvPr id="25" name="Group 24">
              <a:extLst>
                <a:ext uri="{FF2B5EF4-FFF2-40B4-BE49-F238E27FC236}">
                  <a16:creationId xmlns:a16="http://schemas.microsoft.com/office/drawing/2014/main" id="{E75DDE78-28DF-489C-913B-BFEE4F461CDB}"/>
                </a:ext>
              </a:extLst>
            </p:cNvPr>
            <p:cNvGrpSpPr/>
            <p:nvPr/>
          </p:nvGrpSpPr>
          <p:grpSpPr>
            <a:xfrm>
              <a:off x="1951037" y="4106862"/>
              <a:ext cx="9751268" cy="1817132"/>
              <a:chOff x="1951037" y="4106862"/>
              <a:chExt cx="9751268" cy="1817132"/>
            </a:xfrm>
          </p:grpSpPr>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8FA975C5-937B-49A4-953B-F0CA7CAF1C09}"/>
                      </a:ext>
                    </a:extLst>
                  </p:cNvPr>
                  <p:cNvSpPr/>
                  <p:nvPr/>
                </p:nvSpPr>
                <p:spPr>
                  <a:xfrm>
                    <a:off x="1951037" y="5554662"/>
                    <a:ext cx="54213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m:rPr>
                                  <m:sty m:val="p"/>
                                </m:rPr>
                                <a:rPr lang="en-US" altLang="zh-CN">
                                  <a:latin typeface="Cambria Math" panose="02040503050406030204" pitchFamily="18" charset="0"/>
                                </a:rPr>
                                <m:t>W</m:t>
                              </m:r>
                            </m:e>
                            <m:sub>
                              <m:r>
                                <a:rPr lang="en-US" altLang="zh-CN">
                                  <a:latin typeface="Cambria Math" panose="02040503050406030204" pitchFamily="18" charset="0"/>
                                </a:rPr>
                                <m:t>1</m:t>
                              </m:r>
                            </m:sub>
                          </m:sSub>
                        </m:oMath>
                      </m:oMathPara>
                    </a14:m>
                    <a:endParaRPr lang="en-US" dirty="0"/>
                  </a:p>
                </p:txBody>
              </p:sp>
            </mc:Choice>
            <mc:Fallback xmlns="">
              <p:sp>
                <p:nvSpPr>
                  <p:cNvPr id="14" name="Rectangle 13">
                    <a:extLst>
                      <a:ext uri="{FF2B5EF4-FFF2-40B4-BE49-F238E27FC236}">
                        <a16:creationId xmlns:a16="http://schemas.microsoft.com/office/drawing/2014/main" id="{8FA975C5-937B-49A4-953B-F0CA7CAF1C09}"/>
                      </a:ext>
                    </a:extLst>
                  </p:cNvPr>
                  <p:cNvSpPr>
                    <a:spLocks noRot="1" noChangeAspect="1" noMove="1" noResize="1" noEditPoints="1" noAdjustHandles="1" noChangeArrowheads="1" noChangeShapeType="1" noTextEdit="1"/>
                  </p:cNvSpPr>
                  <p:nvPr/>
                </p:nvSpPr>
                <p:spPr>
                  <a:xfrm>
                    <a:off x="1951037" y="5554662"/>
                    <a:ext cx="542136" cy="369332"/>
                  </a:xfrm>
                  <a:prstGeom prst="rect">
                    <a:avLst/>
                  </a:prstGeom>
                  <a:blipFill>
                    <a:blip r:embed="rId6"/>
                    <a:stretch>
                      <a:fillRect b="-16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DDEFA6C6-0737-4CA2-958D-839EB264BA30}"/>
                      </a:ext>
                    </a:extLst>
                  </p:cNvPr>
                  <p:cNvSpPr/>
                  <p:nvPr/>
                </p:nvSpPr>
                <p:spPr>
                  <a:xfrm>
                    <a:off x="3856037" y="4106862"/>
                    <a:ext cx="44954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m:rPr>
                                  <m:sty m:val="p"/>
                                </m:rPr>
                                <a:rPr lang="en-US" altLang="zh-CN">
                                  <a:latin typeface="Cambria Math" panose="02040503050406030204" pitchFamily="18" charset="0"/>
                                </a:rPr>
                                <m:t>P</m:t>
                              </m:r>
                            </m:e>
                            <m:sub>
                              <m:r>
                                <a:rPr lang="en-US" altLang="zh-CN" i="1">
                                  <a:latin typeface="Cambria Math" panose="02040503050406030204" pitchFamily="18" charset="0"/>
                                </a:rPr>
                                <m:t>1</m:t>
                              </m:r>
                            </m:sub>
                          </m:sSub>
                        </m:oMath>
                      </m:oMathPara>
                    </a14:m>
                    <a:endParaRPr lang="en-US" dirty="0"/>
                  </a:p>
                </p:txBody>
              </p:sp>
            </mc:Choice>
            <mc:Fallback xmlns="">
              <p:sp>
                <p:nvSpPr>
                  <p:cNvPr id="24" name="Rectangle 23">
                    <a:extLst>
                      <a:ext uri="{FF2B5EF4-FFF2-40B4-BE49-F238E27FC236}">
                        <a16:creationId xmlns:a16="http://schemas.microsoft.com/office/drawing/2014/main" id="{DDEFA6C6-0737-4CA2-958D-839EB264BA30}"/>
                      </a:ext>
                    </a:extLst>
                  </p:cNvPr>
                  <p:cNvSpPr>
                    <a:spLocks noRot="1" noChangeAspect="1" noMove="1" noResize="1" noEditPoints="1" noAdjustHandles="1" noChangeArrowheads="1" noChangeShapeType="1" noTextEdit="1"/>
                  </p:cNvSpPr>
                  <p:nvPr/>
                </p:nvSpPr>
                <p:spPr>
                  <a:xfrm>
                    <a:off x="3856037" y="4106862"/>
                    <a:ext cx="449547" cy="369332"/>
                  </a:xfrm>
                  <a:prstGeom prst="rect">
                    <a:avLst/>
                  </a:prstGeom>
                  <a:blipFill>
                    <a:blip r:embed="rId7"/>
                    <a:stretch>
                      <a:fillRect b="-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3" name="Rectangle 182">
                    <a:extLst>
                      <a:ext uri="{FF2B5EF4-FFF2-40B4-BE49-F238E27FC236}">
                        <a16:creationId xmlns:a16="http://schemas.microsoft.com/office/drawing/2014/main" id="{D6787256-EF89-4257-A3AC-0CB6D9506CCA}"/>
                      </a:ext>
                    </a:extLst>
                  </p:cNvPr>
                  <p:cNvSpPr/>
                  <p:nvPr/>
                </p:nvSpPr>
                <p:spPr>
                  <a:xfrm>
                    <a:off x="5761037" y="5554662"/>
                    <a:ext cx="54745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m:rPr>
                                  <m:sty m:val="p"/>
                                </m:rPr>
                                <a:rPr lang="en-US" altLang="zh-CN">
                                  <a:latin typeface="Cambria Math" panose="02040503050406030204" pitchFamily="18" charset="0"/>
                                </a:rPr>
                                <m:t>W</m:t>
                              </m:r>
                            </m:e>
                            <m:sub>
                              <m:r>
                                <a:rPr lang="en-US" altLang="zh-CN" b="0" i="1" smtClean="0">
                                  <a:latin typeface="Cambria Math" panose="02040503050406030204" pitchFamily="18" charset="0"/>
                                </a:rPr>
                                <m:t>2</m:t>
                              </m:r>
                            </m:sub>
                          </m:sSub>
                        </m:oMath>
                      </m:oMathPara>
                    </a14:m>
                    <a:endParaRPr lang="en-US" dirty="0"/>
                  </a:p>
                </p:txBody>
              </p:sp>
            </mc:Choice>
            <mc:Fallback xmlns="">
              <p:sp>
                <p:nvSpPr>
                  <p:cNvPr id="183" name="Rectangle 182">
                    <a:extLst>
                      <a:ext uri="{FF2B5EF4-FFF2-40B4-BE49-F238E27FC236}">
                        <a16:creationId xmlns:a16="http://schemas.microsoft.com/office/drawing/2014/main" id="{D6787256-EF89-4257-A3AC-0CB6D9506CCA}"/>
                      </a:ext>
                    </a:extLst>
                  </p:cNvPr>
                  <p:cNvSpPr>
                    <a:spLocks noRot="1" noChangeAspect="1" noMove="1" noResize="1" noEditPoints="1" noAdjustHandles="1" noChangeArrowheads="1" noChangeShapeType="1" noTextEdit="1"/>
                  </p:cNvSpPr>
                  <p:nvPr/>
                </p:nvSpPr>
                <p:spPr>
                  <a:xfrm>
                    <a:off x="5761037" y="5554662"/>
                    <a:ext cx="547458" cy="369332"/>
                  </a:xfrm>
                  <a:prstGeom prst="rect">
                    <a:avLst/>
                  </a:prstGeom>
                  <a:blipFill>
                    <a:blip r:embed="rId8"/>
                    <a:stretch>
                      <a:fillRect b="-16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1" name="Rectangle 190">
                    <a:extLst>
                      <a:ext uri="{FF2B5EF4-FFF2-40B4-BE49-F238E27FC236}">
                        <a16:creationId xmlns:a16="http://schemas.microsoft.com/office/drawing/2014/main" id="{0ACF95B4-7A4B-43BD-8D2E-8ACBABAAE951}"/>
                      </a:ext>
                    </a:extLst>
                  </p:cNvPr>
                  <p:cNvSpPr/>
                  <p:nvPr/>
                </p:nvSpPr>
                <p:spPr>
                  <a:xfrm>
                    <a:off x="7666037" y="4106862"/>
                    <a:ext cx="45486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m:rPr>
                                  <m:sty m:val="p"/>
                                </m:rPr>
                                <a:rPr lang="en-US" altLang="zh-CN">
                                  <a:latin typeface="Cambria Math" panose="02040503050406030204" pitchFamily="18" charset="0"/>
                                </a:rPr>
                                <m:t>P</m:t>
                              </m:r>
                            </m:e>
                            <m:sub>
                              <m:r>
                                <a:rPr lang="en-US" altLang="zh-CN" b="0" i="1" smtClean="0">
                                  <a:latin typeface="Cambria Math" panose="02040503050406030204" pitchFamily="18" charset="0"/>
                                </a:rPr>
                                <m:t>2</m:t>
                              </m:r>
                            </m:sub>
                          </m:sSub>
                        </m:oMath>
                      </m:oMathPara>
                    </a14:m>
                    <a:endParaRPr lang="en-US" dirty="0"/>
                  </a:p>
                </p:txBody>
              </p:sp>
            </mc:Choice>
            <mc:Fallback xmlns="">
              <p:sp>
                <p:nvSpPr>
                  <p:cNvPr id="191" name="Rectangle 190">
                    <a:extLst>
                      <a:ext uri="{FF2B5EF4-FFF2-40B4-BE49-F238E27FC236}">
                        <a16:creationId xmlns:a16="http://schemas.microsoft.com/office/drawing/2014/main" id="{0ACF95B4-7A4B-43BD-8D2E-8ACBABAAE951}"/>
                      </a:ext>
                    </a:extLst>
                  </p:cNvPr>
                  <p:cNvSpPr>
                    <a:spLocks noRot="1" noChangeAspect="1" noMove="1" noResize="1" noEditPoints="1" noAdjustHandles="1" noChangeArrowheads="1" noChangeShapeType="1" noTextEdit="1"/>
                  </p:cNvSpPr>
                  <p:nvPr/>
                </p:nvSpPr>
                <p:spPr>
                  <a:xfrm>
                    <a:off x="7666037" y="4106862"/>
                    <a:ext cx="454868" cy="369332"/>
                  </a:xfrm>
                  <a:prstGeom prst="rect">
                    <a:avLst/>
                  </a:prstGeom>
                  <a:blipFill>
                    <a:blip r:embed="rId9"/>
                    <a:stretch>
                      <a:fillRect b="-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5" name="Rectangle 194">
                    <a:extLst>
                      <a:ext uri="{FF2B5EF4-FFF2-40B4-BE49-F238E27FC236}">
                        <a16:creationId xmlns:a16="http://schemas.microsoft.com/office/drawing/2014/main" id="{E146387C-679A-4E60-B451-A48F5417222A}"/>
                      </a:ext>
                    </a:extLst>
                  </p:cNvPr>
                  <p:cNvSpPr/>
                  <p:nvPr/>
                </p:nvSpPr>
                <p:spPr>
                  <a:xfrm>
                    <a:off x="11247437" y="4106862"/>
                    <a:ext cx="45486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m:rPr>
                                  <m:sty m:val="p"/>
                                </m:rPr>
                                <a:rPr lang="en-US" altLang="zh-CN">
                                  <a:latin typeface="Cambria Math" panose="02040503050406030204" pitchFamily="18" charset="0"/>
                                </a:rPr>
                                <m:t>P</m:t>
                              </m:r>
                            </m:e>
                            <m:sub>
                              <m:r>
                                <a:rPr lang="en-US" altLang="zh-CN" b="0" i="1" smtClean="0">
                                  <a:latin typeface="Cambria Math" panose="02040503050406030204" pitchFamily="18" charset="0"/>
                                </a:rPr>
                                <m:t>3</m:t>
                              </m:r>
                            </m:sub>
                          </m:sSub>
                        </m:oMath>
                      </m:oMathPara>
                    </a14:m>
                    <a:endParaRPr lang="en-US" dirty="0"/>
                  </a:p>
                </p:txBody>
              </p:sp>
            </mc:Choice>
            <mc:Fallback xmlns="">
              <p:sp>
                <p:nvSpPr>
                  <p:cNvPr id="195" name="Rectangle 194">
                    <a:extLst>
                      <a:ext uri="{FF2B5EF4-FFF2-40B4-BE49-F238E27FC236}">
                        <a16:creationId xmlns:a16="http://schemas.microsoft.com/office/drawing/2014/main" id="{E146387C-679A-4E60-B451-A48F5417222A}"/>
                      </a:ext>
                    </a:extLst>
                  </p:cNvPr>
                  <p:cNvSpPr>
                    <a:spLocks noRot="1" noChangeAspect="1" noMove="1" noResize="1" noEditPoints="1" noAdjustHandles="1" noChangeArrowheads="1" noChangeShapeType="1" noTextEdit="1"/>
                  </p:cNvSpPr>
                  <p:nvPr/>
                </p:nvSpPr>
                <p:spPr>
                  <a:xfrm>
                    <a:off x="11247437" y="4106862"/>
                    <a:ext cx="454868" cy="369332"/>
                  </a:xfrm>
                  <a:prstGeom prst="rect">
                    <a:avLst/>
                  </a:prstGeom>
                  <a:blipFill>
                    <a:blip r:embed="rId10"/>
                    <a:stretch>
                      <a:fillRect b="-3333"/>
                    </a:stretch>
                  </a:blipFill>
                </p:spPr>
                <p:txBody>
                  <a:bodyPr/>
                  <a:lstStyle/>
                  <a:p>
                    <a:r>
                      <a:rPr lang="en-US">
                        <a:noFill/>
                      </a:rPr>
                      <a:t> </a:t>
                    </a:r>
                  </a:p>
                </p:txBody>
              </p:sp>
            </mc:Fallback>
          </mc:AlternateContent>
        </p:grpSp>
      </p:grpSp>
      <p:sp>
        <p:nvSpPr>
          <p:cNvPr id="199" name="TextBox 198">
            <a:extLst>
              <a:ext uri="{FF2B5EF4-FFF2-40B4-BE49-F238E27FC236}">
                <a16:creationId xmlns:a16="http://schemas.microsoft.com/office/drawing/2014/main" id="{8771DAB9-6414-45A4-A36F-E5E04D4F5923}"/>
              </a:ext>
            </a:extLst>
          </p:cNvPr>
          <p:cNvSpPr txBox="1"/>
          <p:nvPr/>
        </p:nvSpPr>
        <p:spPr>
          <a:xfrm>
            <a:off x="457199" y="296862"/>
            <a:ext cx="11522075" cy="794064"/>
          </a:xfrm>
          <a:prstGeom prst="rect">
            <a:avLst/>
          </a:prstGeom>
          <a:noFill/>
        </p:spPr>
        <p:txBody>
          <a:bodyPr wrap="square" lIns="182880" tIns="146304" rIns="182880" bIns="146304" rtlCol="0">
            <a:spAutoFit/>
          </a:bodyPr>
          <a:lstStyle/>
          <a:p>
            <a:pPr algn="ctr">
              <a:lnSpc>
                <a:spcPct val="90000"/>
              </a:lnSpc>
              <a:spcAft>
                <a:spcPts val="600"/>
              </a:spcAft>
            </a:pPr>
            <a:r>
              <a:rPr lang="en-US" altLang="zh-CN" sz="3600" dirty="0">
                <a:gradFill>
                  <a:gsLst>
                    <a:gs pos="2917">
                      <a:schemeClr val="tx1"/>
                    </a:gs>
                    <a:gs pos="30000">
                      <a:schemeClr val="tx1"/>
                    </a:gs>
                  </a:gsLst>
                  <a:lin ang="5400000" scaled="0"/>
                </a:gradFill>
              </a:rPr>
              <a:t>Multiple s</a:t>
            </a:r>
            <a:r>
              <a:rPr lang="en-US" sz="3600" dirty="0">
                <a:gradFill>
                  <a:gsLst>
                    <a:gs pos="2917">
                      <a:schemeClr val="tx1"/>
                    </a:gs>
                    <a:gs pos="30000">
                      <a:schemeClr val="tx1"/>
                    </a:gs>
                  </a:gsLst>
                  <a:lin ang="5400000" scaled="0"/>
                </a:gradFill>
              </a:rPr>
              <a:t>tructured sparse matrix composition</a:t>
            </a:r>
            <a:endParaRPr lang="en-US" sz="4000" dirty="0">
              <a:gradFill>
                <a:gsLst>
                  <a:gs pos="2917">
                    <a:schemeClr val="tx1"/>
                  </a:gs>
                  <a:gs pos="30000">
                    <a:schemeClr val="tx1"/>
                  </a:gs>
                </a:gsLst>
                <a:lin ang="5400000" scaled="0"/>
              </a:gradFill>
            </a:endParaRPr>
          </a:p>
        </p:txBody>
      </p:sp>
      <mc:AlternateContent xmlns:mc="http://schemas.openxmlformats.org/markup-compatibility/2006" xmlns:a14="http://schemas.microsoft.com/office/drawing/2010/main">
        <mc:Choice Requires="a14">
          <p:sp>
            <p:nvSpPr>
              <p:cNvPr id="27" name="Rectangle 26">
                <a:extLst>
                  <a:ext uri="{FF2B5EF4-FFF2-40B4-BE49-F238E27FC236}">
                    <a16:creationId xmlns:a16="http://schemas.microsoft.com/office/drawing/2014/main" id="{F86B3262-1FEE-4940-822B-A7B31FC7AB50}"/>
                  </a:ext>
                </a:extLst>
              </p:cNvPr>
              <p:cNvSpPr/>
              <p:nvPr/>
            </p:nvSpPr>
            <p:spPr>
              <a:xfrm>
                <a:off x="470297" y="4077293"/>
                <a:ext cx="35939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zh-CN">
                          <a:latin typeface="Cambria Math" panose="02040503050406030204" pitchFamily="18" charset="0"/>
                        </a:rPr>
                        <m:t>x</m:t>
                      </m:r>
                    </m:oMath>
                  </m:oMathPara>
                </a14:m>
                <a:endParaRPr lang="en-US" dirty="0"/>
              </a:p>
            </p:txBody>
          </p:sp>
        </mc:Choice>
        <mc:Fallback xmlns="">
          <p:sp>
            <p:nvSpPr>
              <p:cNvPr id="27" name="Rectangle 26">
                <a:extLst>
                  <a:ext uri="{FF2B5EF4-FFF2-40B4-BE49-F238E27FC236}">
                    <a16:creationId xmlns:a16="http://schemas.microsoft.com/office/drawing/2014/main" id="{F86B3262-1FEE-4940-822B-A7B31FC7AB50}"/>
                  </a:ext>
                </a:extLst>
              </p:cNvPr>
              <p:cNvSpPr>
                <a:spLocks noRot="1" noChangeAspect="1" noMove="1" noResize="1" noEditPoints="1" noAdjustHandles="1" noChangeArrowheads="1" noChangeShapeType="1" noTextEdit="1"/>
              </p:cNvSpPr>
              <p:nvPr/>
            </p:nvSpPr>
            <p:spPr>
              <a:xfrm>
                <a:off x="470297" y="4077293"/>
                <a:ext cx="359393" cy="369332"/>
              </a:xfrm>
              <a:prstGeom prst="rect">
                <a:avLst/>
              </a:prstGeom>
              <a:blipFill>
                <a:blip r:embed="rId11"/>
                <a:stretch>
                  <a:fillRect/>
                </a:stretch>
              </a:blipFill>
            </p:spPr>
            <p:txBody>
              <a:bodyPr/>
              <a:lstStyle/>
              <a:p>
                <a:r>
                  <a:rPr lang="en-US">
                    <a:noFill/>
                  </a:rPr>
                  <a:t> </a:t>
                </a:r>
              </a:p>
            </p:txBody>
          </p:sp>
        </mc:Fallback>
      </mc:AlternateContent>
      <p:sp>
        <p:nvSpPr>
          <p:cNvPr id="9" name="Rectangle 8">
            <a:extLst>
              <a:ext uri="{FF2B5EF4-FFF2-40B4-BE49-F238E27FC236}">
                <a16:creationId xmlns:a16="http://schemas.microsoft.com/office/drawing/2014/main" id="{6DC34EDC-CEB6-4698-B6F1-11114BAE0256}"/>
              </a:ext>
            </a:extLst>
          </p:cNvPr>
          <p:cNvSpPr/>
          <p:nvPr/>
        </p:nvSpPr>
        <p:spPr bwMode="auto">
          <a:xfrm>
            <a:off x="1541719" y="6077983"/>
            <a:ext cx="2362200" cy="457200"/>
          </a:xfrm>
          <a:prstGeom prst="rect">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28" name="TextBox 27">
            <a:extLst>
              <a:ext uri="{FF2B5EF4-FFF2-40B4-BE49-F238E27FC236}">
                <a16:creationId xmlns:a16="http://schemas.microsoft.com/office/drawing/2014/main" id="{F905450C-B0C0-4170-A9CC-BF45396AB96F}"/>
              </a:ext>
            </a:extLst>
          </p:cNvPr>
          <p:cNvSpPr txBox="1"/>
          <p:nvPr/>
        </p:nvSpPr>
        <p:spPr>
          <a:xfrm>
            <a:off x="350837" y="6469062"/>
            <a:ext cx="5895718" cy="572464"/>
          </a:xfrm>
          <a:prstGeom prst="rect">
            <a:avLst/>
          </a:prstGeom>
          <a:noFill/>
        </p:spPr>
        <p:txBody>
          <a:bodyPr wrap="square" lIns="182880" tIns="146304" rIns="182880" bIns="146304" rtlCol="0">
            <a:spAutoFit/>
          </a:bodyPr>
          <a:lstStyle/>
          <a:p>
            <a:pPr algn="ctr">
              <a:lnSpc>
                <a:spcPct val="90000"/>
              </a:lnSpc>
              <a:spcAft>
                <a:spcPts val="600"/>
              </a:spcAft>
            </a:pPr>
            <a:r>
              <a:rPr lang="en-US" altLang="zh-CN" sz="2000" dirty="0">
                <a:solidFill>
                  <a:srgbClr val="FF0000"/>
                </a:solidFill>
                <a:latin typeface="+mj-lt"/>
              </a:rPr>
              <a:t>Dense due to complementary condition</a:t>
            </a:r>
            <a:endParaRPr lang="en-US" sz="2000" dirty="0">
              <a:solidFill>
                <a:srgbClr val="FF0000"/>
              </a:solidFill>
              <a:latin typeface="+mj-lt"/>
            </a:endParaRPr>
          </a:p>
        </p:txBody>
      </p:sp>
      <p:sp>
        <p:nvSpPr>
          <p:cNvPr id="29" name="Slide Number Placeholder 28">
            <a:extLst>
              <a:ext uri="{FF2B5EF4-FFF2-40B4-BE49-F238E27FC236}">
                <a16:creationId xmlns:a16="http://schemas.microsoft.com/office/drawing/2014/main" id="{8FEDABFD-42F7-4431-BB2D-417230FE02C3}"/>
              </a:ext>
            </a:extLst>
          </p:cNvPr>
          <p:cNvSpPr>
            <a:spLocks noGrp="1"/>
          </p:cNvSpPr>
          <p:nvPr>
            <p:ph type="sldNum" sz="quarter" idx="4"/>
          </p:nvPr>
        </p:nvSpPr>
        <p:spPr/>
        <p:txBody>
          <a:bodyPr/>
          <a:lstStyle/>
          <a:p>
            <a:pPr algn="ctr"/>
            <a:fld id="{1BA29183-7CD2-4C0C-A7F1-D2FD10734D96}" type="slidenum">
              <a:rPr lang="en-US" smtClean="0"/>
              <a:pPr algn="ctr"/>
              <a:t>95</a:t>
            </a:fld>
            <a:endParaRPr lang="en-US" dirty="0"/>
          </a:p>
        </p:txBody>
      </p:sp>
    </p:spTree>
    <p:extLst>
      <p:ext uri="{BB962C8B-B14F-4D97-AF65-F5344CB8AC3E}">
        <p14:creationId xmlns:p14="http://schemas.microsoft.com/office/powerpoint/2010/main" val="15574168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75"/>
                                        </p:tgtEl>
                                        <p:attrNameLst>
                                          <p:attrName>style.visibility</p:attrName>
                                        </p:attrNameLst>
                                      </p:cBhvr>
                                      <p:to>
                                        <p:strVal val="visible"/>
                                      </p:to>
                                    </p:set>
                                    <p:animEffect transition="in" filter="wipe(up)">
                                      <p:cBhvr>
                                        <p:cTn id="7" dur="500"/>
                                        <p:tgtEl>
                                          <p:spTgt spid="1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5"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B431130C-CDFE-479A-8C27-AEB15D401196}"/>
              </a:ext>
            </a:extLst>
          </p:cNvPr>
          <p:cNvSpPr txBox="1"/>
          <p:nvPr/>
        </p:nvSpPr>
        <p:spPr>
          <a:xfrm>
            <a:off x="457199" y="1483998"/>
            <a:ext cx="11476039" cy="1855893"/>
          </a:xfrm>
          <a:prstGeom prst="rect">
            <a:avLst/>
          </a:prstGeom>
          <a:solidFill>
            <a:srgbClr val="0070C0">
              <a:alpha val="21000"/>
            </a:srgbClr>
          </a:solidFill>
          <a:ln>
            <a:solidFill>
              <a:schemeClr val="accent6"/>
            </a:solidFill>
          </a:ln>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latin typeface="+mj-lt"/>
              </a:rPr>
              <a:t>Divide the </a:t>
            </a:r>
            <a:r>
              <a:rPr lang="en-US" sz="2400" i="1" dirty="0">
                <a:gradFill>
                  <a:gsLst>
                    <a:gs pos="2917">
                      <a:schemeClr val="tx1"/>
                    </a:gs>
                    <a:gs pos="30000">
                      <a:schemeClr val="tx1"/>
                    </a:gs>
                  </a:gsLst>
                  <a:lin ang="5400000" scaled="0"/>
                </a:gradFill>
                <a:latin typeface="+mj-lt"/>
              </a:rPr>
              <a:t>L </a:t>
            </a:r>
            <a:r>
              <a:rPr lang="en-US" sz="2400" dirty="0">
                <a:gradFill>
                  <a:gsLst>
                    <a:gs pos="2917">
                      <a:schemeClr val="tx1"/>
                    </a:gs>
                    <a:gs pos="30000">
                      <a:schemeClr val="tx1"/>
                    </a:gs>
                  </a:gsLst>
                  <a:lin ang="5400000" scaled="0"/>
                </a:gradFill>
                <a:latin typeface="+mj-lt"/>
              </a:rPr>
              <a:t>group convolutions into two convolutions:</a:t>
            </a:r>
          </a:p>
          <a:p>
            <a:pPr>
              <a:lnSpc>
                <a:spcPct val="90000"/>
              </a:lnSpc>
              <a:spcAft>
                <a:spcPts val="600"/>
              </a:spcAft>
            </a:pPr>
            <a:endParaRPr lang="en-US" sz="2400" dirty="0">
              <a:gradFill>
                <a:gsLst>
                  <a:gs pos="2917">
                    <a:schemeClr val="tx1"/>
                  </a:gs>
                  <a:gs pos="30000">
                    <a:schemeClr val="tx1"/>
                  </a:gs>
                </a:gsLst>
                <a:lin ang="5400000" scaled="0"/>
              </a:gradFill>
              <a:latin typeface="+mj-lt"/>
            </a:endParaRPr>
          </a:p>
          <a:p>
            <a:pPr>
              <a:lnSpc>
                <a:spcPct val="90000"/>
              </a:lnSpc>
              <a:spcAft>
                <a:spcPts val="600"/>
              </a:spcAft>
            </a:pPr>
            <a:endParaRPr lang="en-US" sz="2400" dirty="0">
              <a:gradFill>
                <a:gsLst>
                  <a:gs pos="2917">
                    <a:schemeClr val="tx1"/>
                  </a:gs>
                  <a:gs pos="30000">
                    <a:schemeClr val="tx1"/>
                  </a:gs>
                </a:gsLst>
                <a:lin ang="5400000" scaled="0"/>
              </a:gradFill>
              <a:latin typeface="+mj-lt"/>
            </a:endParaRPr>
          </a:p>
          <a:p>
            <a:pPr>
              <a:lnSpc>
                <a:spcPct val="90000"/>
              </a:lnSpc>
              <a:spcAft>
                <a:spcPts val="600"/>
              </a:spcAft>
            </a:pPr>
            <a:endParaRPr lang="en-US" sz="2400" dirty="0">
              <a:gradFill>
                <a:gsLst>
                  <a:gs pos="2917">
                    <a:schemeClr val="tx1"/>
                  </a:gs>
                  <a:gs pos="30000">
                    <a:schemeClr val="tx1"/>
                  </a:gs>
                </a:gsLst>
                <a:lin ang="5400000" scaled="0"/>
              </a:gradFill>
              <a:latin typeface="+mj-lt"/>
            </a:endParaRPr>
          </a:p>
        </p:txBody>
      </p:sp>
      <p:sp>
        <p:nvSpPr>
          <p:cNvPr id="9" name="TextBox 8"/>
          <p:cNvSpPr txBox="1"/>
          <p:nvPr/>
        </p:nvSpPr>
        <p:spPr>
          <a:xfrm>
            <a:off x="457199" y="296862"/>
            <a:ext cx="11522075" cy="794064"/>
          </a:xfrm>
          <a:prstGeom prst="rect">
            <a:avLst/>
          </a:prstGeom>
          <a:noFill/>
        </p:spPr>
        <p:txBody>
          <a:bodyPr wrap="square" lIns="182880" tIns="146304" rIns="182880" bIns="146304" rtlCol="0">
            <a:spAutoFit/>
          </a:bodyPr>
          <a:lstStyle/>
          <a:p>
            <a:pPr algn="ctr">
              <a:lnSpc>
                <a:spcPct val="90000"/>
              </a:lnSpc>
              <a:spcAft>
                <a:spcPts val="600"/>
              </a:spcAft>
            </a:pPr>
            <a:r>
              <a:rPr lang="en-US" sz="3600" dirty="0">
                <a:gradFill>
                  <a:gsLst>
                    <a:gs pos="2917">
                      <a:schemeClr val="tx1"/>
                    </a:gs>
                    <a:gs pos="30000">
                      <a:schemeClr val="tx1"/>
                    </a:gs>
                  </a:gsLst>
                  <a:lin ang="5400000" scaled="0"/>
                </a:gradFill>
              </a:rPr>
              <a:t>Criterion: Strict complementary condition</a:t>
            </a:r>
          </a:p>
        </p:txBody>
      </p:sp>
      <p:sp>
        <p:nvSpPr>
          <p:cNvPr id="113" name="TextBox 112">
            <a:extLst>
              <a:ext uri="{FF2B5EF4-FFF2-40B4-BE49-F238E27FC236}">
                <a16:creationId xmlns:a16="http://schemas.microsoft.com/office/drawing/2014/main" id="{7774D4F0-EC3F-42CC-8706-60D0C0CD80BE}"/>
              </a:ext>
            </a:extLst>
          </p:cNvPr>
          <p:cNvSpPr txBox="1"/>
          <p:nvPr/>
        </p:nvSpPr>
        <p:spPr>
          <a:xfrm>
            <a:off x="457199" y="3617598"/>
            <a:ext cx="11476039" cy="1778949"/>
          </a:xfrm>
          <a:prstGeom prst="rect">
            <a:avLst/>
          </a:prstGeom>
          <a:solidFill>
            <a:schemeClr val="accent6">
              <a:lumMod val="20000"/>
              <a:lumOff val="80000"/>
              <a:alpha val="21000"/>
            </a:schemeClr>
          </a:solidFill>
          <a:ln>
            <a:solidFill>
              <a:schemeClr val="accent6"/>
            </a:solidFill>
          </a:ln>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Strict complementary condition:</a:t>
            </a:r>
            <a:endParaRPr lang="en-US" sz="2400" dirty="0">
              <a:gradFill>
                <a:gsLst>
                  <a:gs pos="2917">
                    <a:schemeClr val="tx1"/>
                  </a:gs>
                  <a:gs pos="30000">
                    <a:schemeClr val="tx1"/>
                  </a:gs>
                </a:gsLst>
                <a:lin ang="5400000" scaled="0"/>
              </a:gradFill>
              <a:latin typeface="+mj-lt"/>
            </a:endParaRPr>
          </a:p>
          <a:p>
            <a:pPr marL="457200" indent="-457200">
              <a:lnSpc>
                <a:spcPct val="90000"/>
              </a:lnSpc>
              <a:spcAft>
                <a:spcPts val="600"/>
              </a:spcAft>
              <a:buFont typeface="+mj-lt"/>
              <a:buAutoNum type="arabicPeriod"/>
            </a:pPr>
            <a:r>
              <a:rPr lang="en-US" sz="2400" dirty="0">
                <a:gradFill>
                  <a:gsLst>
                    <a:gs pos="2917">
                      <a:schemeClr val="tx1"/>
                    </a:gs>
                    <a:gs pos="30000">
                      <a:schemeClr val="tx1"/>
                    </a:gs>
                  </a:gsLst>
                  <a:lin ang="5400000" scaled="0"/>
                </a:gradFill>
                <a:latin typeface="+mj-lt"/>
              </a:rPr>
              <a:t>The multiple group convolutions can be merged to two </a:t>
            </a:r>
            <a:r>
              <a:rPr lang="en-US" sz="2400" i="1" dirty="0">
                <a:gradFill>
                  <a:gsLst>
                    <a:gs pos="2917">
                      <a:schemeClr val="tx1"/>
                    </a:gs>
                    <a:gs pos="30000">
                      <a:schemeClr val="tx1"/>
                    </a:gs>
                  </a:gsLst>
                  <a:lin ang="5400000" scaled="0"/>
                </a:gradFill>
                <a:latin typeface="+mj-lt"/>
              </a:rPr>
              <a:t>group</a:t>
            </a:r>
            <a:r>
              <a:rPr lang="en-US" sz="2400" dirty="0">
                <a:gradFill>
                  <a:gsLst>
                    <a:gs pos="2917">
                      <a:schemeClr val="tx1"/>
                    </a:gs>
                    <a:gs pos="30000">
                      <a:schemeClr val="tx1"/>
                    </a:gs>
                  </a:gsLst>
                  <a:lin ang="5400000" scaled="0"/>
                </a:gradFill>
                <a:latin typeface="+mj-lt"/>
              </a:rPr>
              <a:t> convolutions.  </a:t>
            </a:r>
          </a:p>
          <a:p>
            <a:pPr marL="457200" indent="-457200">
              <a:lnSpc>
                <a:spcPct val="90000"/>
              </a:lnSpc>
              <a:spcAft>
                <a:spcPts val="600"/>
              </a:spcAft>
              <a:buFont typeface="+mj-lt"/>
              <a:buAutoNum type="arabicPeriod"/>
            </a:pPr>
            <a:r>
              <a:rPr lang="en-US" sz="2400" dirty="0">
                <a:gradFill>
                  <a:gsLst>
                    <a:gs pos="2917">
                      <a:schemeClr val="tx1"/>
                    </a:gs>
                    <a:gs pos="30000">
                      <a:schemeClr val="tx1"/>
                    </a:gs>
                  </a:gsLst>
                  <a:lin ang="5400000" scaled="0"/>
                </a:gradFill>
                <a:latin typeface="+mj-lt"/>
              </a:rPr>
              <a:t>The channels lying in the </a:t>
            </a:r>
            <a:r>
              <a:rPr lang="en-US" sz="2400" i="1" dirty="0">
                <a:gradFill>
                  <a:gsLst>
                    <a:gs pos="2917">
                      <a:schemeClr val="tx1"/>
                    </a:gs>
                    <a:gs pos="30000">
                      <a:schemeClr val="tx1"/>
                    </a:gs>
                  </a:gsLst>
                  <a:lin ang="5400000" scaled="0"/>
                </a:gradFill>
                <a:latin typeface="+mj-lt"/>
              </a:rPr>
              <a:t>same</a:t>
            </a:r>
            <a:r>
              <a:rPr lang="en-US" sz="2400" dirty="0">
                <a:gradFill>
                  <a:gsLst>
                    <a:gs pos="2917">
                      <a:schemeClr val="tx1"/>
                    </a:gs>
                    <a:gs pos="30000">
                      <a:schemeClr val="tx1"/>
                    </a:gs>
                  </a:gsLst>
                  <a:lin ang="5400000" scaled="0"/>
                </a:gradFill>
                <a:latin typeface="+mj-lt"/>
              </a:rPr>
              <a:t> branch in one group convolution lie in </a:t>
            </a:r>
            <a:r>
              <a:rPr lang="en-US" sz="2400" i="1" dirty="0">
                <a:gradFill>
                  <a:gsLst>
                    <a:gs pos="2917">
                      <a:schemeClr val="tx1"/>
                    </a:gs>
                    <a:gs pos="30000">
                      <a:schemeClr val="tx1"/>
                    </a:gs>
                  </a:gsLst>
                  <a:lin ang="5400000" scaled="0"/>
                </a:gradFill>
                <a:latin typeface="+mj-lt"/>
              </a:rPr>
              <a:t>different</a:t>
            </a:r>
            <a:r>
              <a:rPr lang="en-US" sz="2400" dirty="0">
                <a:gradFill>
                  <a:gsLst>
                    <a:gs pos="2917">
                      <a:schemeClr val="tx1"/>
                    </a:gs>
                    <a:gs pos="30000">
                      <a:schemeClr val="tx1"/>
                    </a:gs>
                  </a:gsLst>
                  <a:lin ang="5400000" scaled="0"/>
                </a:gradFill>
                <a:latin typeface="+mj-lt"/>
              </a:rPr>
              <a:t> branches and come from </a:t>
            </a:r>
            <a:r>
              <a:rPr lang="en-US" sz="2400" i="1" dirty="0">
                <a:gradFill>
                  <a:gsLst>
                    <a:gs pos="2917">
                      <a:schemeClr val="tx1"/>
                    </a:gs>
                    <a:gs pos="30000">
                      <a:schemeClr val="tx1"/>
                    </a:gs>
                  </a:gsLst>
                  <a:lin ang="5400000" scaled="0"/>
                </a:gradFill>
                <a:latin typeface="+mj-lt"/>
              </a:rPr>
              <a:t>all</a:t>
            </a:r>
            <a:r>
              <a:rPr lang="en-US" sz="2400" dirty="0">
                <a:gradFill>
                  <a:gsLst>
                    <a:gs pos="2917">
                      <a:schemeClr val="tx1"/>
                    </a:gs>
                    <a:gs pos="30000">
                      <a:schemeClr val="tx1"/>
                    </a:gs>
                  </a:gsLst>
                  <a:lin ang="5400000" scaled="0"/>
                </a:gradFill>
                <a:latin typeface="+mj-lt"/>
              </a:rPr>
              <a:t> the branches in the other group convolution.</a:t>
            </a:r>
          </a:p>
        </p:txBody>
      </p:sp>
      <p:sp>
        <p:nvSpPr>
          <p:cNvPr id="8" name="Rectangle 7">
            <a:extLst>
              <a:ext uri="{FF2B5EF4-FFF2-40B4-BE49-F238E27FC236}">
                <a16:creationId xmlns:a16="http://schemas.microsoft.com/office/drawing/2014/main" id="{CBCF6C37-1232-432D-B16A-02B9CB383E6E}"/>
              </a:ext>
            </a:extLst>
          </p:cNvPr>
          <p:cNvSpPr/>
          <p:nvPr/>
        </p:nvSpPr>
        <p:spPr bwMode="auto">
          <a:xfrm>
            <a:off x="457199" y="5751198"/>
            <a:ext cx="11476039" cy="794064"/>
          </a:xfrm>
          <a:prstGeom prst="rect">
            <a:avLst/>
          </a:prstGeom>
          <a:solidFill>
            <a:schemeClr val="accent3">
              <a:alpha val="27000"/>
            </a:schemeClr>
          </a:solid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ctr" anchorCtr="0"/>
          <a:lstStyle/>
          <a:p>
            <a:pPr defTabSz="932406"/>
            <a:r>
              <a:rPr lang="en-US" sz="2800" dirty="0">
                <a:gradFill>
                  <a:gsLst>
                    <a:gs pos="2917">
                      <a:schemeClr val="tx1"/>
                    </a:gs>
                    <a:gs pos="30000">
                      <a:schemeClr val="tx1"/>
                    </a:gs>
                  </a:gsLst>
                  <a:lin ang="5400000" scaled="0"/>
                </a:gradFill>
                <a:latin typeface="+mj-lt"/>
              </a:rPr>
              <a:t>The resulting convolution kernel matrix is </a:t>
            </a:r>
            <a:r>
              <a:rPr lang="en-US" sz="2800" i="1" dirty="0">
                <a:gradFill>
                  <a:gsLst>
                    <a:gs pos="2917">
                      <a:schemeClr val="tx1"/>
                    </a:gs>
                    <a:gs pos="30000">
                      <a:schemeClr val="tx1"/>
                    </a:gs>
                  </a:gsLst>
                  <a:lin ang="5400000" scaled="0"/>
                </a:gradFill>
                <a:latin typeface="+mj-lt"/>
              </a:rPr>
              <a:t>dense</a:t>
            </a:r>
            <a:endParaRPr lang="en-US" sz="2800" dirty="0">
              <a:gradFill>
                <a:gsLst>
                  <a:gs pos="0">
                    <a:srgbClr val="FFFFFF"/>
                  </a:gs>
                  <a:gs pos="100000">
                    <a:srgbClr val="FFFFFF"/>
                  </a:gs>
                </a:gsLst>
                <a:lin ang="5400000" scaled="0"/>
              </a:gradFill>
              <a:latin typeface="+mj-lt"/>
              <a:ea typeface="Segoe UI" pitchFamily="34" charset="0"/>
              <a:cs typeface="Segoe UI" pitchFamily="34" charset="0"/>
            </a:endParaRPr>
          </a:p>
        </p:txBody>
      </p:sp>
      <p:grpSp>
        <p:nvGrpSpPr>
          <p:cNvPr id="2" name="Group 1">
            <a:extLst>
              <a:ext uri="{FF2B5EF4-FFF2-40B4-BE49-F238E27FC236}">
                <a16:creationId xmlns:a16="http://schemas.microsoft.com/office/drawing/2014/main" id="{D0A83A3F-C76F-47F0-97F8-951CFF5B3196}"/>
              </a:ext>
            </a:extLst>
          </p:cNvPr>
          <p:cNvGrpSpPr/>
          <p:nvPr/>
        </p:nvGrpSpPr>
        <p:grpSpPr>
          <a:xfrm>
            <a:off x="2702151" y="2169798"/>
            <a:ext cx="6792686" cy="994642"/>
            <a:chOff x="2332037" y="4180408"/>
            <a:chExt cx="6792686" cy="994642"/>
          </a:xfrm>
        </p:grpSpPr>
        <p:pic>
          <p:nvPicPr>
            <p:cNvPr id="10" name="Picture 9">
              <a:extLst>
                <a:ext uri="{FF2B5EF4-FFF2-40B4-BE49-F238E27FC236}">
                  <a16:creationId xmlns:a16="http://schemas.microsoft.com/office/drawing/2014/main" id="{21E8A5C2-5AF2-4F4B-8021-C8432D8D820B}"/>
                </a:ext>
              </a:extLst>
            </p:cNvPr>
            <p:cNvPicPr>
              <a:picLocks noChangeAspect="1"/>
            </p:cNvPicPr>
            <p:nvPr/>
          </p:nvPicPr>
          <p:blipFill>
            <a:blip r:embed="rId3"/>
            <a:stretch>
              <a:fillRect/>
            </a:stretch>
          </p:blipFill>
          <p:spPr>
            <a:xfrm>
              <a:off x="2332037" y="4184450"/>
              <a:ext cx="6792686" cy="990600"/>
            </a:xfrm>
            <a:prstGeom prst="rect">
              <a:avLst/>
            </a:prstGeom>
          </p:spPr>
        </p:pic>
        <p:sp>
          <p:nvSpPr>
            <p:cNvPr id="11" name="Rectangle 10">
              <a:extLst>
                <a:ext uri="{FF2B5EF4-FFF2-40B4-BE49-F238E27FC236}">
                  <a16:creationId xmlns:a16="http://schemas.microsoft.com/office/drawing/2014/main" id="{016F58A1-94B8-4643-9C64-DEF2B756A914}"/>
                </a:ext>
              </a:extLst>
            </p:cNvPr>
            <p:cNvSpPr/>
            <p:nvPr/>
          </p:nvSpPr>
          <p:spPr bwMode="auto">
            <a:xfrm>
              <a:off x="3475037" y="4180408"/>
              <a:ext cx="2286000" cy="990600"/>
            </a:xfrm>
            <a:prstGeom prst="rect">
              <a:avLst/>
            </a:prstGeom>
            <a:noFill/>
            <a:ln w="28575">
              <a:solidFill>
                <a:schemeClr val="accent5">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67F8596A-5AD3-4E78-818E-31991589C791}"/>
                </a:ext>
              </a:extLst>
            </p:cNvPr>
            <p:cNvSpPr/>
            <p:nvPr/>
          </p:nvSpPr>
          <p:spPr bwMode="auto">
            <a:xfrm>
              <a:off x="6218237" y="4180408"/>
              <a:ext cx="2667000" cy="990600"/>
            </a:xfrm>
            <a:prstGeom prst="rect">
              <a:avLst/>
            </a:prstGeom>
            <a:noFill/>
            <a:ln w="28575">
              <a:solidFill>
                <a:schemeClr val="accent5">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3" name="Slide Number Placeholder 2">
            <a:extLst>
              <a:ext uri="{FF2B5EF4-FFF2-40B4-BE49-F238E27FC236}">
                <a16:creationId xmlns:a16="http://schemas.microsoft.com/office/drawing/2014/main" id="{3692E466-2D9A-496B-A8D6-C181A537A381}"/>
              </a:ext>
            </a:extLst>
          </p:cNvPr>
          <p:cNvSpPr>
            <a:spLocks noGrp="1"/>
          </p:cNvSpPr>
          <p:nvPr>
            <p:ph type="sldNum" sz="quarter" idx="4"/>
          </p:nvPr>
        </p:nvSpPr>
        <p:spPr/>
        <p:txBody>
          <a:bodyPr/>
          <a:lstStyle/>
          <a:p>
            <a:pPr algn="ctr"/>
            <a:fld id="{1BA29183-7CD2-4C0C-A7F1-D2FD10734D96}" type="slidenum">
              <a:rPr lang="en-US" smtClean="0"/>
              <a:pPr algn="ctr"/>
              <a:t>96</a:t>
            </a:fld>
            <a:endParaRPr lang="en-US" dirty="0"/>
          </a:p>
        </p:txBody>
      </p:sp>
    </p:spTree>
    <p:extLst>
      <p:ext uri="{BB962C8B-B14F-4D97-AF65-F5344CB8AC3E}">
        <p14:creationId xmlns:p14="http://schemas.microsoft.com/office/powerpoint/2010/main" val="3397710515"/>
      </p:ext>
    </p:extLst>
  </p:cSld>
  <p:clrMapOvr>
    <a:masterClrMapping/>
  </p:clrMapOvr>
  <p:transition>
    <p:fad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E14F7A6C-9230-483D-B8A0-D74D728C8ABD}"/>
              </a:ext>
            </a:extLst>
          </p:cNvPr>
          <p:cNvSpPr txBox="1"/>
          <p:nvPr/>
        </p:nvSpPr>
        <p:spPr>
          <a:xfrm>
            <a:off x="457199" y="5022512"/>
            <a:ext cx="11476039" cy="1446550"/>
          </a:xfrm>
          <a:prstGeom prst="rect">
            <a:avLst/>
          </a:prstGeom>
          <a:solidFill>
            <a:schemeClr val="accent5">
              <a:alpha val="21000"/>
            </a:schemeClr>
          </a:solidFill>
          <a:ln>
            <a:solidFill>
              <a:schemeClr val="accent5">
                <a:lumMod val="50000"/>
              </a:schemeClr>
            </a:solidFill>
          </a:ln>
        </p:spPr>
        <p:txBody>
          <a:bodyPr wrap="square" lIns="182880" tIns="146304" rIns="182880" bIns="146304" rtlCol="0">
            <a:spAutoFit/>
          </a:bodyPr>
          <a:lstStyle/>
          <a:p>
            <a:pPr>
              <a:lnSpc>
                <a:spcPct val="90000"/>
              </a:lnSpc>
              <a:spcAft>
                <a:spcPts val="600"/>
              </a:spcAft>
            </a:pPr>
            <a:r>
              <a:rPr lang="en-US" sz="2400" dirty="0"/>
              <a:t>Design:</a:t>
            </a:r>
          </a:p>
          <a:p>
            <a:pPr>
              <a:lnSpc>
                <a:spcPct val="90000"/>
              </a:lnSpc>
              <a:spcAft>
                <a:spcPts val="600"/>
              </a:spcAft>
            </a:pPr>
            <a:endParaRPr lang="en-US" sz="2400" dirty="0">
              <a:gradFill>
                <a:gsLst>
                  <a:gs pos="2917">
                    <a:schemeClr val="tx1"/>
                  </a:gs>
                  <a:gs pos="30000">
                    <a:schemeClr val="tx1"/>
                  </a:gs>
                </a:gsLst>
                <a:lin ang="5400000" scaled="0"/>
              </a:gradFill>
              <a:latin typeface="+mj-lt"/>
            </a:endParaRPr>
          </a:p>
          <a:p>
            <a:pPr>
              <a:lnSpc>
                <a:spcPct val="90000"/>
              </a:lnSpc>
              <a:spcAft>
                <a:spcPts val="600"/>
              </a:spcAft>
            </a:pPr>
            <a:endParaRPr lang="en-US" sz="2400" dirty="0">
              <a:gradFill>
                <a:gsLst>
                  <a:gs pos="2917">
                    <a:schemeClr val="tx1"/>
                  </a:gs>
                  <a:gs pos="30000">
                    <a:schemeClr val="tx1"/>
                  </a:gs>
                </a:gsLst>
                <a:lin ang="5400000" scaled="0"/>
              </a:gradFill>
              <a:latin typeface="+mj-lt"/>
            </a:endParaRP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6DADC58D-D529-4757-A1BF-49473464A18A}"/>
                  </a:ext>
                </a:extLst>
              </p:cNvPr>
              <p:cNvSpPr txBox="1"/>
              <p:nvPr/>
            </p:nvSpPr>
            <p:spPr>
              <a:xfrm>
                <a:off x="457199" y="2660312"/>
                <a:ext cx="11476039" cy="1855893"/>
              </a:xfrm>
              <a:prstGeom prst="rect">
                <a:avLst/>
              </a:prstGeom>
              <a:solidFill>
                <a:schemeClr val="accent6">
                  <a:lumMod val="20000"/>
                  <a:lumOff val="80000"/>
                  <a:alpha val="21000"/>
                </a:schemeClr>
              </a:solidFill>
              <a:ln>
                <a:solidFill>
                  <a:schemeClr val="accent6"/>
                </a:solidFill>
              </a:ln>
            </p:spPr>
            <p:txBody>
              <a:bodyPr wrap="square" lIns="182880" tIns="146304" rIns="182880" bIns="146304" rtlCol="0">
                <a:spAutoFit/>
              </a:bodyPr>
              <a:lstStyle/>
              <a:p>
                <a:pPr>
                  <a:lnSpc>
                    <a:spcPct val="90000"/>
                  </a:lnSpc>
                  <a:spcAft>
                    <a:spcPts val="600"/>
                  </a:spcAft>
                </a:pPr>
                <a:r>
                  <a:rPr lang="en-US" sz="2400" dirty="0"/>
                  <a:t>Balance condition</a:t>
                </a:r>
                <a:r>
                  <a:rPr lang="en-US" sz="2400" dirty="0">
                    <a:gradFill>
                      <a:gsLst>
                        <a:gs pos="2917">
                          <a:schemeClr val="tx1"/>
                        </a:gs>
                        <a:gs pos="30000">
                          <a:schemeClr val="tx1"/>
                        </a:gs>
                      </a:gsLst>
                      <a:lin ang="5400000" scaled="0"/>
                    </a:gradFill>
                  </a:rPr>
                  <a:t>: </a:t>
                </a:r>
                <a:r>
                  <a:rPr lang="en-US" sz="2400" dirty="0">
                    <a:gradFill>
                      <a:gsLst>
                        <a:gs pos="2917">
                          <a:schemeClr val="tx1"/>
                        </a:gs>
                        <a:gs pos="30000">
                          <a:schemeClr val="tx1"/>
                        </a:gs>
                      </a:gsLst>
                      <a:lin ang="5400000" scaled="0"/>
                    </a:gradFill>
                    <a:latin typeface="+mj-lt"/>
                  </a:rPr>
                  <a:t>To have </a:t>
                </a:r>
                <a:r>
                  <a:rPr lang="en-US" sz="2400" i="1" dirty="0">
                    <a:latin typeface="+mj-lt"/>
                  </a:rPr>
                  <a:t>minimum total #parameters</a:t>
                </a:r>
                <a:r>
                  <a:rPr lang="en-US" sz="2400" dirty="0">
                    <a:latin typeface="+mj-lt"/>
                  </a:rPr>
                  <a:t>, three conditions hold: </a:t>
                </a:r>
              </a:p>
              <a:p>
                <a:pPr marL="457200" indent="-457200">
                  <a:lnSpc>
                    <a:spcPct val="90000"/>
                  </a:lnSpc>
                  <a:spcAft>
                    <a:spcPts val="600"/>
                  </a:spcAft>
                  <a:buFont typeface="+mj-lt"/>
                  <a:buAutoNum type="arabicParenR"/>
                </a:pPr>
                <a:r>
                  <a:rPr lang="en-US" sz="2400" dirty="0">
                    <a:latin typeface="+mj-lt"/>
                  </a:rPr>
                  <a:t>#parameters </a:t>
                </a:r>
                <a:r>
                  <a:rPr lang="en-US" altLang="zh-CN" sz="2400" dirty="0">
                    <a:latin typeface="+mj-lt"/>
                  </a:rPr>
                  <a:t>for </a:t>
                </a:r>
                <a:r>
                  <a:rPr lang="en-US" sz="2400" dirty="0"/>
                  <a:t>(</a:t>
                </a:r>
                <a14:m>
                  <m:oMath xmlns:m="http://schemas.openxmlformats.org/officeDocument/2006/math">
                    <m:r>
                      <a:rPr lang="en-US" sz="2400" i="1" dirty="0">
                        <a:latin typeface="Cambria Math" panose="02040503050406030204" pitchFamily="18" charset="0"/>
                      </a:rPr>
                      <m:t>𝐿</m:t>
                    </m:r>
                    <m:r>
                      <a:rPr lang="en-US" sz="2400" i="1" dirty="0">
                        <a:latin typeface="Cambria Math" panose="02040503050406030204" pitchFamily="18" charset="0"/>
                      </a:rPr>
                      <m:t>−1</m:t>
                    </m:r>
                  </m:oMath>
                </a14:m>
                <a:r>
                  <a:rPr lang="en-US" sz="2400" dirty="0"/>
                  <a:t>)</a:t>
                </a:r>
                <a:r>
                  <a:rPr lang="en-US" sz="2400" dirty="0">
                    <a:latin typeface="+mj-lt"/>
                  </a:rPr>
                  <a:t> group convolutions are the </a:t>
                </a:r>
                <a:r>
                  <a:rPr lang="en-US" sz="2400" i="1" dirty="0">
                    <a:latin typeface="+mj-lt"/>
                  </a:rPr>
                  <a:t>same</a:t>
                </a:r>
                <a:endParaRPr lang="en-US" sz="2400" dirty="0">
                  <a:latin typeface="+mj-lt"/>
                </a:endParaRPr>
              </a:p>
              <a:p>
                <a:pPr marL="457200" indent="-457200">
                  <a:lnSpc>
                    <a:spcPct val="90000"/>
                  </a:lnSpc>
                  <a:spcAft>
                    <a:spcPts val="600"/>
                  </a:spcAft>
                  <a:buFont typeface="+mj-lt"/>
                  <a:buAutoNum type="arabicParenR"/>
                </a:pPr>
                <a:r>
                  <a:rPr lang="en-US" sz="2400" dirty="0">
                    <a:latin typeface="+mj-lt"/>
                  </a:rPr>
                  <a:t>#branches for </a:t>
                </a:r>
                <a:r>
                  <a:rPr lang="en-US" sz="2400" dirty="0"/>
                  <a:t>(</a:t>
                </a:r>
                <a14:m>
                  <m:oMath xmlns:m="http://schemas.openxmlformats.org/officeDocument/2006/math">
                    <m:r>
                      <a:rPr lang="en-US" sz="2400" i="1" dirty="0">
                        <a:latin typeface="Cambria Math" panose="02040503050406030204" pitchFamily="18" charset="0"/>
                      </a:rPr>
                      <m:t>𝐿</m:t>
                    </m:r>
                    <m:r>
                      <a:rPr lang="en-US" sz="2400" i="1" dirty="0">
                        <a:latin typeface="Cambria Math" panose="02040503050406030204" pitchFamily="18" charset="0"/>
                      </a:rPr>
                      <m:t>−1</m:t>
                    </m:r>
                  </m:oMath>
                </a14:m>
                <a:r>
                  <a:rPr lang="en-US" sz="2400" dirty="0"/>
                  <a:t>) </a:t>
                </a:r>
                <a:r>
                  <a:rPr lang="en-US" sz="2400" dirty="0">
                    <a:latin typeface="+mj-lt"/>
                  </a:rPr>
                  <a:t>group convolutions</a:t>
                </a:r>
                <a:r>
                  <a:rPr lang="en-US" sz="2400" dirty="0"/>
                  <a:t> </a:t>
                </a:r>
                <a:r>
                  <a:rPr lang="en-US" sz="2400" dirty="0">
                    <a:latin typeface="+mj-lt"/>
                  </a:rPr>
                  <a:t>are the </a:t>
                </a:r>
                <a:r>
                  <a:rPr lang="en-US" sz="2400" i="1" dirty="0">
                    <a:latin typeface="+mj-lt"/>
                  </a:rPr>
                  <a:t>same</a:t>
                </a:r>
                <a:r>
                  <a:rPr lang="en-US" sz="2400" dirty="0"/>
                  <a:t> </a:t>
                </a:r>
              </a:p>
              <a:p>
                <a:pPr marL="457200" indent="-457200">
                  <a:lnSpc>
                    <a:spcPct val="90000"/>
                  </a:lnSpc>
                  <a:spcAft>
                    <a:spcPts val="600"/>
                  </a:spcAft>
                  <a:buFont typeface="+mj-lt"/>
                  <a:buAutoNum type="arabicParenR"/>
                </a:pPr>
                <a:r>
                  <a:rPr lang="en-US" sz="2400" dirty="0">
                    <a:latin typeface="+mj-lt"/>
                  </a:rPr>
                  <a:t>#channels in each branch are the </a:t>
                </a:r>
                <a:r>
                  <a:rPr lang="en-US" sz="2400" i="1" dirty="0">
                    <a:latin typeface="+mj-lt"/>
                  </a:rPr>
                  <a:t>same</a:t>
                </a:r>
                <a:r>
                  <a:rPr lang="en-US" sz="2400" dirty="0">
                    <a:latin typeface="+mj-lt"/>
                  </a:rPr>
                  <a:t> </a:t>
                </a:r>
                <a:endParaRPr lang="en-US" sz="2400" dirty="0">
                  <a:gradFill>
                    <a:gsLst>
                      <a:gs pos="2917">
                        <a:schemeClr val="tx1"/>
                      </a:gs>
                      <a:gs pos="30000">
                        <a:schemeClr val="tx1"/>
                      </a:gs>
                    </a:gsLst>
                    <a:lin ang="5400000" scaled="0"/>
                  </a:gradFill>
                  <a:latin typeface="+mj-lt"/>
                </a:endParaRPr>
              </a:p>
            </p:txBody>
          </p:sp>
        </mc:Choice>
        <mc:Fallback xmlns="">
          <p:sp>
            <p:nvSpPr>
              <p:cNvPr id="17" name="TextBox 16">
                <a:extLst>
                  <a:ext uri="{FF2B5EF4-FFF2-40B4-BE49-F238E27FC236}">
                    <a16:creationId xmlns:a16="http://schemas.microsoft.com/office/drawing/2014/main" id="{6DADC58D-D529-4757-A1BF-49473464A18A}"/>
                  </a:ext>
                </a:extLst>
              </p:cNvPr>
              <p:cNvSpPr txBox="1">
                <a:spLocks noRot="1" noChangeAspect="1" noMove="1" noResize="1" noEditPoints="1" noAdjustHandles="1" noChangeArrowheads="1" noChangeShapeType="1" noTextEdit="1"/>
              </p:cNvSpPr>
              <p:nvPr/>
            </p:nvSpPr>
            <p:spPr>
              <a:xfrm>
                <a:off x="457199" y="2660312"/>
                <a:ext cx="11476039" cy="1855893"/>
              </a:xfrm>
              <a:prstGeom prst="rect">
                <a:avLst/>
              </a:prstGeom>
              <a:blipFill>
                <a:blip r:embed="rId3"/>
                <a:stretch>
                  <a:fillRect l="-159" b="-2280"/>
                </a:stretch>
              </a:blipFill>
              <a:ln>
                <a:solidFill>
                  <a:schemeClr val="accent6"/>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p:cNvSpPr txBox="1"/>
              <p:nvPr/>
            </p:nvSpPr>
            <p:spPr>
              <a:xfrm>
                <a:off x="457199" y="296862"/>
                <a:ext cx="11522075" cy="738664"/>
              </a:xfrm>
              <a:prstGeom prst="rect">
                <a:avLst/>
              </a:prstGeom>
              <a:noFill/>
            </p:spPr>
            <p:txBody>
              <a:bodyPr wrap="square" lIns="182880" tIns="146304" rIns="182880" bIns="146304" rtlCol="0">
                <a:spAutoFit/>
              </a:bodyPr>
              <a:lstStyle/>
              <a:p>
                <a:pPr algn="ctr">
                  <a:lnSpc>
                    <a:spcPct val="90000"/>
                  </a:lnSpc>
                  <a:spcAft>
                    <a:spcPts val="600"/>
                  </a:spcAft>
                </a:pPr>
                <a:r>
                  <a:rPr lang="en-US" sz="3200" dirty="0"/>
                  <a:t>How to design </a:t>
                </a:r>
                <a14:m>
                  <m:oMath xmlns:m="http://schemas.openxmlformats.org/officeDocument/2006/math">
                    <m:r>
                      <a:rPr lang="en-US" sz="3200" i="1" dirty="0" smtClean="0">
                        <a:latin typeface="Cambria Math" panose="02040503050406030204" pitchFamily="18" charset="0"/>
                      </a:rPr>
                      <m:t>𝐿</m:t>
                    </m:r>
                  </m:oMath>
                </a14:m>
                <a:r>
                  <a:rPr lang="en-US" sz="3200" dirty="0"/>
                  <a:t> group convolutions</a:t>
                </a:r>
                <a:endParaRPr lang="en-US" sz="3200" dirty="0">
                  <a:gradFill>
                    <a:gsLst>
                      <a:gs pos="2917">
                        <a:schemeClr val="tx1"/>
                      </a:gs>
                      <a:gs pos="30000">
                        <a:schemeClr val="tx1"/>
                      </a:gs>
                    </a:gsLst>
                    <a:lin ang="5400000" scaled="0"/>
                  </a:gradFill>
                </a:endParaRPr>
              </a:p>
            </p:txBody>
          </p:sp>
        </mc:Choice>
        <mc:Fallback xmlns="">
          <p:sp>
            <p:nvSpPr>
              <p:cNvPr id="11" name="TextBox 10"/>
              <p:cNvSpPr txBox="1">
                <a:spLocks noRot="1" noChangeAspect="1" noMove="1" noResize="1" noEditPoints="1" noAdjustHandles="1" noChangeArrowheads="1" noChangeShapeType="1" noTextEdit="1"/>
              </p:cNvSpPr>
              <p:nvPr/>
            </p:nvSpPr>
            <p:spPr>
              <a:xfrm>
                <a:off x="457199" y="296862"/>
                <a:ext cx="11522075" cy="738664"/>
              </a:xfrm>
              <a:prstGeom prst="rect">
                <a:avLst/>
              </a:prstGeom>
              <a:blipFill>
                <a:blip r:embed="rId4"/>
                <a:stretch>
                  <a:fillRect t="-4132" b="-1239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DACB85E6-0C49-4435-B26D-34523953E020}"/>
                  </a:ext>
                </a:extLst>
              </p:cNvPr>
              <p:cNvSpPr txBox="1"/>
              <p:nvPr/>
            </p:nvSpPr>
            <p:spPr>
              <a:xfrm>
                <a:off x="1737674" y="5071265"/>
                <a:ext cx="6924203" cy="1266950"/>
              </a:xfrm>
              <a:prstGeom prst="rect">
                <a:avLst/>
              </a:prstGeom>
              <a:noFill/>
            </p:spPr>
            <p:txBody>
              <a:bodyPr wrap="none" lIns="0" tIns="0" rIns="0" bIns="0" rtlCol="0">
                <a:spAutoFit/>
              </a:bodyPr>
              <a:lstStyle/>
              <a:p>
                <a:pPr>
                  <a:lnSpc>
                    <a:spcPct val="90000"/>
                  </a:lnSpc>
                  <a:spcAft>
                    <a:spcPts val="600"/>
                  </a:spcAft>
                </a:pPr>
                <a14:m>
                  <m:oMathPara xmlns:m="http://schemas.openxmlformats.org/officeDocument/2006/math">
                    <m:oMathParaPr>
                      <m:jc m:val="left"/>
                    </m:oMathParaPr>
                    <m:oMath xmlns:m="http://schemas.openxmlformats.org/officeDocument/2006/math">
                      <m:r>
                        <a:rPr lang="en-US" sz="2400" dirty="0">
                          <a:latin typeface="Cambria Math" panose="02040503050406030204" pitchFamily="18" charset="0"/>
                        </a:rPr>
                        <m:t>#</m:t>
                      </m:r>
                      <m:r>
                        <m:rPr>
                          <m:sty m:val="p"/>
                        </m:rPr>
                        <a:rPr lang="en-US" sz="2400" dirty="0">
                          <a:latin typeface="Cambria Math" panose="02040503050406030204" pitchFamily="18" charset="0"/>
                        </a:rPr>
                        <m:t>channels</m:t>
                      </m:r>
                      <m:r>
                        <a:rPr lang="en-US" sz="2400" dirty="0">
                          <a:latin typeface="Cambria Math" panose="02040503050406030204" pitchFamily="18" charset="0"/>
                        </a:rPr>
                        <m:t> </m:t>
                      </m:r>
                      <m:r>
                        <m:rPr>
                          <m:sty m:val="p"/>
                        </m:rPr>
                        <a:rPr lang="en-US" sz="2400" dirty="0">
                          <a:latin typeface="Cambria Math" panose="02040503050406030204" pitchFamily="18" charset="0"/>
                        </a:rPr>
                        <m:t>in</m:t>
                      </m:r>
                      <m:r>
                        <a:rPr lang="en-US" sz="2400" dirty="0">
                          <a:latin typeface="Cambria Math" panose="02040503050406030204" pitchFamily="18" charset="0"/>
                        </a:rPr>
                        <m:t> </m:t>
                      </m:r>
                      <m:r>
                        <m:rPr>
                          <m:sty m:val="p"/>
                        </m:rPr>
                        <a:rPr lang="en-US" sz="2400" dirty="0">
                          <a:latin typeface="Cambria Math" panose="02040503050406030204" pitchFamily="18" charset="0"/>
                        </a:rPr>
                        <m:t>each</m:t>
                      </m:r>
                      <m:r>
                        <a:rPr lang="en-US" sz="2400" dirty="0">
                          <a:latin typeface="Cambria Math" panose="02040503050406030204" pitchFamily="18" charset="0"/>
                        </a:rPr>
                        <m:t> </m:t>
                      </m:r>
                      <m:r>
                        <m:rPr>
                          <m:sty m:val="p"/>
                        </m:rPr>
                        <a:rPr lang="en-US" sz="2400" dirty="0">
                          <a:latin typeface="Cambria Math" panose="02040503050406030204" pitchFamily="18" charset="0"/>
                        </a:rPr>
                        <m:t>branch</m:t>
                      </m:r>
                      <m:r>
                        <a:rPr lang="en-US" sz="2400">
                          <a:latin typeface="Cambria Math" panose="02040503050406030204" pitchFamily="18" charset="0"/>
                        </a:rPr>
                        <m:t>:</m:t>
                      </m:r>
                      <m:sSub>
                        <m:sSubPr>
                          <m:ctrlPr>
                            <a:rPr lang="en-US" sz="2400" i="1">
                              <a:latin typeface="Cambria Math" panose="02040503050406030204" pitchFamily="18" charset="0"/>
                            </a:rPr>
                          </m:ctrlPr>
                        </m:sSubPr>
                        <m:e>
                          <m:r>
                            <a:rPr lang="en-US" sz="2400">
                              <a:latin typeface="Cambria Math" panose="02040503050406030204" pitchFamily="18" charset="0"/>
                            </a:rPr>
                            <m:t>𝐾</m:t>
                          </m:r>
                        </m:e>
                        <m:sub>
                          <m:r>
                            <a:rPr lang="en-US" sz="2400">
                              <a:latin typeface="Cambria Math" panose="02040503050406030204" pitchFamily="18" charset="0"/>
                            </a:rPr>
                            <m:t>2</m:t>
                          </m:r>
                        </m:sub>
                      </m:sSub>
                      <m:r>
                        <a:rPr lang="en-US" sz="2400">
                          <a:latin typeface="Cambria Math" panose="02040503050406030204" pitchFamily="18" charset="0"/>
                        </a:rPr>
                        <m:t>=…=</m:t>
                      </m:r>
                      <m:sSub>
                        <m:sSubPr>
                          <m:ctrlPr>
                            <a:rPr lang="en-US" sz="2400" i="1">
                              <a:latin typeface="Cambria Math" panose="02040503050406030204" pitchFamily="18" charset="0"/>
                            </a:rPr>
                          </m:ctrlPr>
                        </m:sSubPr>
                        <m:e>
                          <m:r>
                            <a:rPr lang="en-US" sz="2400">
                              <a:latin typeface="Cambria Math" panose="02040503050406030204" pitchFamily="18" charset="0"/>
                            </a:rPr>
                            <m:t>𝐾</m:t>
                          </m:r>
                        </m:e>
                        <m:sub>
                          <m:r>
                            <a:rPr lang="en-US" sz="2400">
                              <a:latin typeface="Cambria Math" panose="02040503050406030204" pitchFamily="18" charset="0"/>
                            </a:rPr>
                            <m:t>𝐿</m:t>
                          </m:r>
                        </m:sub>
                      </m:sSub>
                      <m:r>
                        <a:rPr lang="en-US" sz="2400">
                          <a:latin typeface="Cambria Math" panose="02040503050406030204" pitchFamily="18" charset="0"/>
                        </a:rPr>
                        <m:t>=</m:t>
                      </m:r>
                      <m:sSup>
                        <m:sSupPr>
                          <m:ctrlPr>
                            <a:rPr lang="en-US" sz="2400" i="1">
                              <a:latin typeface="Cambria Math" panose="02040503050406030204" pitchFamily="18" charset="0"/>
                            </a:rPr>
                          </m:ctrlPr>
                        </m:sSupPr>
                        <m:e>
                          <m:r>
                            <a:rPr lang="en-US" sz="2400" smtClean="0">
                              <a:solidFill>
                                <a:srgbClr val="FF0000"/>
                              </a:solidFill>
                              <a:latin typeface="Cambria Math" panose="02040503050406030204" pitchFamily="18" charset="0"/>
                            </a:rPr>
                            <m:t>𝐶</m:t>
                          </m:r>
                        </m:e>
                        <m:sup>
                          <m:f>
                            <m:fPr>
                              <m:ctrlPr>
                                <a:rPr lang="en-US" sz="2400" i="1">
                                  <a:latin typeface="Cambria Math" panose="02040503050406030204" pitchFamily="18" charset="0"/>
                                </a:rPr>
                              </m:ctrlPr>
                            </m:fPr>
                            <m:num>
                              <m:r>
                                <a:rPr lang="en-US" sz="2400">
                                  <a:latin typeface="Cambria Math" panose="02040503050406030204" pitchFamily="18" charset="0"/>
                                </a:rPr>
                                <m:t>1</m:t>
                              </m:r>
                            </m:num>
                            <m:den>
                              <m:r>
                                <a:rPr lang="en-US" sz="2400">
                                  <a:latin typeface="Cambria Math" panose="02040503050406030204" pitchFamily="18" charset="0"/>
                                </a:rPr>
                                <m:t>𝐿</m:t>
                              </m:r>
                              <m:r>
                                <a:rPr lang="en-US" sz="2400">
                                  <a:latin typeface="Cambria Math" panose="02040503050406030204" pitchFamily="18" charset="0"/>
                                </a:rPr>
                                <m:t>−1</m:t>
                              </m:r>
                            </m:den>
                          </m:f>
                        </m:sup>
                      </m:sSup>
                      <m:r>
                        <a:rPr lang="en-US" sz="2400">
                          <a:latin typeface="Cambria Math" panose="02040503050406030204" pitchFamily="18" charset="0"/>
                        </a:rPr>
                        <m:t>=</m:t>
                      </m:r>
                      <m:r>
                        <a:rPr lang="en-US" sz="2400">
                          <a:latin typeface="Cambria Math" panose="02040503050406030204" pitchFamily="18" charset="0"/>
                        </a:rPr>
                        <m:t>𝐾</m:t>
                      </m:r>
                    </m:oMath>
                  </m:oMathPara>
                </a14:m>
                <a:endParaRPr lang="en-US" sz="2400" b="0" i="1" dirty="0">
                  <a:gradFill>
                    <a:gsLst>
                      <a:gs pos="2917">
                        <a:schemeClr val="tx1"/>
                      </a:gs>
                      <a:gs pos="30000">
                        <a:schemeClr val="tx1"/>
                      </a:gs>
                    </a:gsLst>
                    <a:lin ang="5400000" scaled="0"/>
                  </a:gradFill>
                  <a:latin typeface="Cambria Math" panose="02040503050406030204" pitchFamily="18" charset="0"/>
                </a:endParaRPr>
              </a:p>
              <a:p>
                <a:pPr>
                  <a:lnSpc>
                    <a:spcPct val="90000"/>
                  </a:lnSpc>
                  <a:spcAft>
                    <a:spcPts val="600"/>
                  </a:spcAft>
                </a:pPr>
                <a14:m>
                  <m:oMathPara xmlns:m="http://schemas.openxmlformats.org/officeDocument/2006/math">
                    <m:oMathParaPr>
                      <m:jc m:val="left"/>
                    </m:oMathParaPr>
                    <m:oMath xmlns:m="http://schemas.openxmlformats.org/officeDocument/2006/math">
                      <m:r>
                        <a:rPr lang="en-US" sz="2400" b="0" i="0" dirty="0" smtClean="0">
                          <a:gradFill>
                            <a:gsLst>
                              <a:gs pos="2917">
                                <a:schemeClr val="tx1"/>
                              </a:gs>
                              <a:gs pos="30000">
                                <a:schemeClr val="tx1"/>
                              </a:gs>
                            </a:gsLst>
                            <a:lin ang="5400000" scaled="0"/>
                          </a:gradFill>
                          <a:latin typeface="Cambria Math" panose="02040503050406030204" pitchFamily="18" charset="0"/>
                        </a:rPr>
                        <m:t>#</m:t>
                      </m:r>
                      <m:r>
                        <m:rPr>
                          <m:sty m:val="p"/>
                        </m:rPr>
                        <a:rPr lang="en-US" sz="2400" b="0" i="0" dirty="0" smtClean="0">
                          <a:gradFill>
                            <a:gsLst>
                              <a:gs pos="2917">
                                <a:schemeClr val="tx1"/>
                              </a:gs>
                              <a:gs pos="30000">
                                <a:schemeClr val="tx1"/>
                              </a:gs>
                            </a:gsLst>
                            <a:lin ang="5400000" scaled="0"/>
                          </a:gradFill>
                          <a:latin typeface="Cambria Math" panose="02040503050406030204" pitchFamily="18" charset="0"/>
                        </a:rPr>
                        <m:t>branches</m:t>
                      </m:r>
                      <m:r>
                        <a:rPr lang="en-US" sz="2400" b="0" i="1" dirty="0" smtClean="0">
                          <a:gradFill>
                            <a:gsLst>
                              <a:gs pos="2917">
                                <a:schemeClr val="tx1"/>
                              </a:gs>
                              <a:gs pos="30000">
                                <a:schemeClr val="tx1"/>
                              </a:gs>
                            </a:gsLst>
                            <a:lin ang="5400000" scaled="0"/>
                          </a:gradFill>
                          <a:latin typeface="Cambria Math" panose="02040503050406030204" pitchFamily="18" charset="0"/>
                        </a:rPr>
                        <m:t>= </m:t>
                      </m:r>
                      <m:f>
                        <m:fPr>
                          <m:ctrlPr>
                            <a:rPr lang="en-US" sz="2400" b="0" i="1" dirty="0" smtClean="0">
                              <a:gradFill>
                                <a:gsLst>
                                  <a:gs pos="2917">
                                    <a:schemeClr val="tx1"/>
                                  </a:gs>
                                  <a:gs pos="30000">
                                    <a:schemeClr val="tx1"/>
                                  </a:gs>
                                </a:gsLst>
                                <a:lin ang="5400000" scaled="0"/>
                              </a:gradFill>
                              <a:latin typeface="Cambria Math" panose="02040503050406030204" pitchFamily="18" charset="0"/>
                            </a:rPr>
                          </m:ctrlPr>
                        </m:fPr>
                        <m:num>
                          <m:r>
                            <a:rPr lang="en-US" sz="2400" b="0" i="1" dirty="0" smtClean="0">
                              <a:gradFill>
                                <a:gsLst>
                                  <a:gs pos="2917">
                                    <a:schemeClr val="tx1"/>
                                  </a:gs>
                                  <a:gs pos="30000">
                                    <a:schemeClr val="tx1"/>
                                  </a:gs>
                                </a:gsLst>
                                <a:lin ang="5400000" scaled="0"/>
                              </a:gradFill>
                              <a:latin typeface="Cambria Math" panose="02040503050406030204" pitchFamily="18" charset="0"/>
                            </a:rPr>
                            <m:t>𝐶</m:t>
                          </m:r>
                        </m:num>
                        <m:den>
                          <m:r>
                            <a:rPr lang="en-US" sz="2400" b="0" i="1" dirty="0" smtClean="0">
                              <a:gradFill>
                                <a:gsLst>
                                  <a:gs pos="2917">
                                    <a:schemeClr val="tx1"/>
                                  </a:gs>
                                  <a:gs pos="30000">
                                    <a:schemeClr val="tx1"/>
                                  </a:gs>
                                </a:gsLst>
                                <a:lin ang="5400000" scaled="0"/>
                              </a:gradFill>
                              <a:latin typeface="Cambria Math" panose="02040503050406030204" pitchFamily="18" charset="0"/>
                            </a:rPr>
                            <m:t>𝐾</m:t>
                          </m:r>
                        </m:den>
                      </m:f>
                    </m:oMath>
                  </m:oMathPara>
                </a14:m>
                <a:endParaRPr lang="en-US" sz="2400" dirty="0" err="1">
                  <a:gradFill>
                    <a:gsLst>
                      <a:gs pos="2917">
                        <a:schemeClr val="tx1"/>
                      </a:gs>
                      <a:gs pos="30000">
                        <a:schemeClr val="tx1"/>
                      </a:gs>
                    </a:gsLst>
                    <a:lin ang="5400000" scaled="0"/>
                  </a:gradFill>
                </a:endParaRPr>
              </a:p>
            </p:txBody>
          </p:sp>
        </mc:Choice>
        <mc:Fallback xmlns="">
          <p:sp>
            <p:nvSpPr>
              <p:cNvPr id="18" name="TextBox 17">
                <a:extLst>
                  <a:ext uri="{FF2B5EF4-FFF2-40B4-BE49-F238E27FC236}">
                    <a16:creationId xmlns:a16="http://schemas.microsoft.com/office/drawing/2014/main" id="{DACB85E6-0C49-4435-B26D-34523953E020}"/>
                  </a:ext>
                </a:extLst>
              </p:cNvPr>
              <p:cNvSpPr txBox="1">
                <a:spLocks noRot="1" noChangeAspect="1" noMove="1" noResize="1" noEditPoints="1" noAdjustHandles="1" noChangeArrowheads="1" noChangeShapeType="1" noTextEdit="1"/>
              </p:cNvSpPr>
              <p:nvPr/>
            </p:nvSpPr>
            <p:spPr>
              <a:xfrm>
                <a:off x="1737674" y="5071265"/>
                <a:ext cx="6924203" cy="1266950"/>
              </a:xfrm>
              <a:prstGeom prst="rect">
                <a:avLst/>
              </a:prstGeom>
              <a:blipFill>
                <a:blip r:embed="rId5"/>
                <a:stretch>
                  <a:fillRect t="-962"/>
                </a:stretch>
              </a:blipFill>
            </p:spPr>
            <p:txBody>
              <a:bodyPr/>
              <a:lstStyle/>
              <a:p>
                <a:r>
                  <a:rPr lang="en-US">
                    <a:noFill/>
                  </a:rPr>
                  <a:t> </a:t>
                </a:r>
              </a:p>
            </p:txBody>
          </p:sp>
        </mc:Fallback>
      </mc:AlternateContent>
      <p:sp>
        <p:nvSpPr>
          <p:cNvPr id="23" name="TextBox 22">
            <a:extLst>
              <a:ext uri="{FF2B5EF4-FFF2-40B4-BE49-F238E27FC236}">
                <a16:creationId xmlns:a16="http://schemas.microsoft.com/office/drawing/2014/main" id="{52F7A99C-97C2-4568-88BF-B303302CFBB9}"/>
              </a:ext>
            </a:extLst>
          </p:cNvPr>
          <p:cNvSpPr txBox="1"/>
          <p:nvPr/>
        </p:nvSpPr>
        <p:spPr>
          <a:xfrm>
            <a:off x="6370637" y="5844338"/>
            <a:ext cx="3309262" cy="572464"/>
          </a:xfrm>
          <a:prstGeom prst="rect">
            <a:avLst/>
          </a:prstGeom>
          <a:noFill/>
        </p:spPr>
        <p:txBody>
          <a:bodyPr wrap="square" lIns="182880" tIns="146304" rIns="182880" bIns="146304" rtlCol="0">
            <a:spAutoFit/>
          </a:bodyPr>
          <a:lstStyle/>
          <a:p>
            <a:pPr algn="ctr">
              <a:lnSpc>
                <a:spcPct val="90000"/>
              </a:lnSpc>
              <a:spcAft>
                <a:spcPts val="600"/>
              </a:spcAft>
            </a:pPr>
            <a:r>
              <a:rPr lang="en-US" sz="2000" dirty="0">
                <a:solidFill>
                  <a:srgbClr val="FF0000"/>
                </a:solidFill>
              </a:rPr>
              <a:t>width</a:t>
            </a:r>
          </a:p>
        </p:txBody>
      </p:sp>
      <p:cxnSp>
        <p:nvCxnSpPr>
          <p:cNvPr id="36" name="Straight Arrow Connector 35">
            <a:extLst>
              <a:ext uri="{FF2B5EF4-FFF2-40B4-BE49-F238E27FC236}">
                <a16:creationId xmlns:a16="http://schemas.microsoft.com/office/drawing/2014/main" id="{E7A409EA-4DF6-40F4-B8E0-E61540189FA0}"/>
              </a:ext>
            </a:extLst>
          </p:cNvPr>
          <p:cNvCxnSpPr>
            <a:cxnSpLocks/>
          </p:cNvCxnSpPr>
          <p:nvPr/>
        </p:nvCxnSpPr>
        <p:spPr>
          <a:xfrm>
            <a:off x="7437437" y="5539538"/>
            <a:ext cx="587831" cy="381000"/>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E95EB9C3-512D-4DA0-84C5-E9429AB6BC58}"/>
                  </a:ext>
                </a:extLst>
              </p:cNvPr>
              <p:cNvSpPr txBox="1"/>
              <p:nvPr/>
            </p:nvSpPr>
            <p:spPr>
              <a:xfrm>
                <a:off x="457199" y="1592262"/>
                <a:ext cx="11476039" cy="627864"/>
              </a:xfrm>
              <a:prstGeom prst="rect">
                <a:avLst/>
              </a:prstGeom>
              <a:solidFill>
                <a:schemeClr val="accent3">
                  <a:alpha val="21000"/>
                </a:schemeClr>
              </a:solidFill>
              <a:ln>
                <a:solidFill>
                  <a:schemeClr val="accent3"/>
                </a:solidFill>
              </a:ln>
            </p:spPr>
            <p:txBody>
              <a:bodyPr wrap="square" lIns="182880" tIns="146304" rIns="182880" bIns="146304" rtlCol="0">
                <a:spAutoFit/>
              </a:bodyPr>
              <a:lstStyle/>
              <a:p>
                <a:pPr>
                  <a:lnSpc>
                    <a:spcPct val="90000"/>
                  </a:lnSpc>
                  <a:spcAft>
                    <a:spcPts val="600"/>
                  </a:spcAft>
                </a:pPr>
                <a:r>
                  <a:rPr lang="en-US" sz="2400" dirty="0"/>
                  <a:t>IGC block:</a:t>
                </a:r>
                <a:r>
                  <a:rPr lang="en-US" sz="2400" dirty="0">
                    <a:latin typeface="+mj-lt"/>
                  </a:rPr>
                  <a:t> </a:t>
                </a:r>
                <a14:m>
                  <m:oMath xmlns:m="http://schemas.openxmlformats.org/officeDocument/2006/math">
                    <m:r>
                      <a:rPr lang="en-US" sz="2400" i="1" dirty="0" smtClean="0">
                        <a:latin typeface="Cambria Math" panose="02040503050406030204" pitchFamily="18" charset="0"/>
                      </a:rPr>
                      <m:t>1</m:t>
                    </m:r>
                  </m:oMath>
                </a14:m>
                <a:r>
                  <a:rPr lang="en-US" sz="2400" dirty="0">
                    <a:latin typeface="+mj-lt"/>
                  </a:rPr>
                  <a:t> channel-wise </a:t>
                </a:r>
                <a14:m>
                  <m:oMath xmlns:m="http://schemas.openxmlformats.org/officeDocument/2006/math">
                    <m:r>
                      <a:rPr lang="en-US" sz="2400" b="0" i="1" dirty="0" smtClean="0">
                        <a:latin typeface="Cambria Math" panose="02040503050406030204" pitchFamily="18" charset="0"/>
                      </a:rPr>
                      <m:t>3</m:t>
                    </m:r>
                    <m:r>
                      <a:rPr lang="en-US" sz="2400" b="0" i="1" dirty="0" smtClean="0">
                        <a:latin typeface="Cambria Math" panose="02040503050406030204" pitchFamily="18" charset="0"/>
                        <a:ea typeface="Cambria Math" panose="02040503050406030204" pitchFamily="18" charset="0"/>
                      </a:rPr>
                      <m:t>×3</m:t>
                    </m:r>
                  </m:oMath>
                </a14:m>
                <a:r>
                  <a:rPr lang="en-US" sz="2400" dirty="0">
                    <a:latin typeface="+mj-lt"/>
                  </a:rPr>
                  <a:t> convolution + (</a:t>
                </a:r>
                <a14:m>
                  <m:oMath xmlns:m="http://schemas.openxmlformats.org/officeDocument/2006/math">
                    <m:r>
                      <a:rPr lang="en-US" sz="2400" i="1" dirty="0" smtClean="0">
                        <a:latin typeface="Cambria Math" panose="02040503050406030204" pitchFamily="18" charset="0"/>
                      </a:rPr>
                      <m:t>𝐿</m:t>
                    </m:r>
                    <m:r>
                      <a:rPr lang="en-US" sz="2400" i="1" dirty="0" smtClean="0">
                        <a:latin typeface="Cambria Math" panose="02040503050406030204" pitchFamily="18" charset="0"/>
                      </a:rPr>
                      <m:t>−1</m:t>
                    </m:r>
                  </m:oMath>
                </a14:m>
                <a:r>
                  <a:rPr lang="en-US" sz="2400" dirty="0">
                    <a:latin typeface="+mj-lt"/>
                  </a:rPr>
                  <a:t>) group </a:t>
                </a:r>
                <a14:m>
                  <m:oMath xmlns:m="http://schemas.openxmlformats.org/officeDocument/2006/math">
                    <m:r>
                      <a:rPr lang="en-US" sz="2400" b="0" i="1" dirty="0" smtClean="0">
                        <a:latin typeface="Cambria Math" panose="02040503050406030204" pitchFamily="18" charset="0"/>
                      </a:rPr>
                      <m:t>1</m:t>
                    </m:r>
                    <m:r>
                      <a:rPr lang="en-US" sz="2400" b="0" i="1" dirty="0" smtClean="0">
                        <a:latin typeface="Cambria Math" panose="02040503050406030204" pitchFamily="18" charset="0"/>
                        <a:ea typeface="Cambria Math" panose="02040503050406030204" pitchFamily="18" charset="0"/>
                      </a:rPr>
                      <m:t>×1</m:t>
                    </m:r>
                  </m:oMath>
                </a14:m>
                <a:r>
                  <a:rPr lang="en-US" sz="2400" dirty="0">
                    <a:latin typeface="+mj-lt"/>
                  </a:rPr>
                  <a:t> convolutions</a:t>
                </a:r>
                <a:endParaRPr lang="en-US" sz="2400" dirty="0">
                  <a:gradFill>
                    <a:gsLst>
                      <a:gs pos="2917">
                        <a:schemeClr val="tx1"/>
                      </a:gs>
                      <a:gs pos="30000">
                        <a:schemeClr val="tx1"/>
                      </a:gs>
                    </a:gsLst>
                    <a:lin ang="5400000" scaled="0"/>
                  </a:gradFill>
                  <a:latin typeface="+mj-lt"/>
                </a:endParaRPr>
              </a:p>
            </p:txBody>
          </p:sp>
        </mc:Choice>
        <mc:Fallback xmlns="">
          <p:sp>
            <p:nvSpPr>
              <p:cNvPr id="38" name="TextBox 37">
                <a:extLst>
                  <a:ext uri="{FF2B5EF4-FFF2-40B4-BE49-F238E27FC236}">
                    <a16:creationId xmlns:a16="http://schemas.microsoft.com/office/drawing/2014/main" id="{E95EB9C3-512D-4DA0-84C5-E9429AB6BC58}"/>
                  </a:ext>
                </a:extLst>
              </p:cNvPr>
              <p:cNvSpPr txBox="1">
                <a:spLocks noRot="1" noChangeAspect="1" noMove="1" noResize="1" noEditPoints="1" noAdjustHandles="1" noChangeArrowheads="1" noChangeShapeType="1" noTextEdit="1"/>
              </p:cNvSpPr>
              <p:nvPr/>
            </p:nvSpPr>
            <p:spPr>
              <a:xfrm>
                <a:off x="457199" y="1592262"/>
                <a:ext cx="11476039" cy="627864"/>
              </a:xfrm>
              <a:prstGeom prst="rect">
                <a:avLst/>
              </a:prstGeom>
              <a:blipFill>
                <a:blip r:embed="rId6"/>
                <a:stretch>
                  <a:fillRect b="-5714"/>
                </a:stretch>
              </a:blipFill>
              <a:ln>
                <a:solidFill>
                  <a:schemeClr val="accent3"/>
                </a:solidFill>
              </a:ln>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028D3BE-8839-4EAF-9C35-AD576A19271A}"/>
              </a:ext>
            </a:extLst>
          </p:cNvPr>
          <p:cNvSpPr>
            <a:spLocks noGrp="1"/>
          </p:cNvSpPr>
          <p:nvPr>
            <p:ph type="sldNum" sz="quarter" idx="4"/>
          </p:nvPr>
        </p:nvSpPr>
        <p:spPr/>
        <p:txBody>
          <a:bodyPr/>
          <a:lstStyle/>
          <a:p>
            <a:pPr algn="ctr"/>
            <a:fld id="{1BA29183-7CD2-4C0C-A7F1-D2FD10734D96}" type="slidenum">
              <a:rPr lang="en-US" smtClean="0"/>
              <a:pPr algn="ctr"/>
              <a:t>97</a:t>
            </a:fld>
            <a:endParaRPr lang="en-US" dirty="0"/>
          </a:p>
        </p:txBody>
      </p:sp>
    </p:spTree>
    <p:extLst>
      <p:ext uri="{BB962C8B-B14F-4D97-AF65-F5344CB8AC3E}">
        <p14:creationId xmlns:p14="http://schemas.microsoft.com/office/powerpoint/2010/main" val="2322513184"/>
      </p:ext>
    </p:extLst>
  </p:cSld>
  <p:clrMapOvr>
    <a:masterClrMapping/>
  </p:clrMapOvr>
  <p:transition>
    <p:fad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5E5D5A03-5960-4764-8DB4-5FE86473CA98}"/>
              </a:ext>
            </a:extLst>
          </p:cNvPr>
          <p:cNvSpPr txBox="1"/>
          <p:nvPr/>
        </p:nvSpPr>
        <p:spPr>
          <a:xfrm>
            <a:off x="-1" y="296862"/>
            <a:ext cx="12436475" cy="794064"/>
          </a:xfrm>
          <a:prstGeom prst="rect">
            <a:avLst/>
          </a:prstGeom>
          <a:noFill/>
        </p:spPr>
        <p:txBody>
          <a:bodyPr wrap="square" lIns="182880" tIns="146304" rIns="182880" bIns="146304" rtlCol="0">
            <a:spAutoFit/>
          </a:bodyPr>
          <a:lstStyle/>
          <a:p>
            <a:pPr algn="ctr">
              <a:lnSpc>
                <a:spcPct val="90000"/>
              </a:lnSpc>
              <a:spcAft>
                <a:spcPts val="600"/>
              </a:spcAft>
            </a:pPr>
            <a:r>
              <a:rPr lang="en-US" sz="3600" dirty="0">
                <a:gradFill>
                  <a:gsLst>
                    <a:gs pos="2917">
                      <a:schemeClr val="tx1"/>
                    </a:gs>
                    <a:gs pos="30000">
                      <a:schemeClr val="tx1"/>
                    </a:gs>
                  </a:gsLst>
                  <a:lin ang="5400000" scaled="0"/>
                </a:gradFill>
              </a:rPr>
              <a:t>Empirical justification</a:t>
            </a:r>
          </a:p>
        </p:txBody>
      </p:sp>
      <p:pic>
        <p:nvPicPr>
          <p:cNvPr id="5" name="Picture 4">
            <a:extLst>
              <a:ext uri="{FF2B5EF4-FFF2-40B4-BE49-F238E27FC236}">
                <a16:creationId xmlns:a16="http://schemas.microsoft.com/office/drawing/2014/main" id="{B9744F0C-8319-4250-8FB1-595865A2EFCF}"/>
              </a:ext>
            </a:extLst>
          </p:cNvPr>
          <p:cNvPicPr>
            <a:picLocks noChangeAspect="1"/>
          </p:cNvPicPr>
          <p:nvPr/>
        </p:nvPicPr>
        <p:blipFill>
          <a:blip r:embed="rId3"/>
          <a:stretch>
            <a:fillRect/>
          </a:stretch>
        </p:blipFill>
        <p:spPr>
          <a:xfrm>
            <a:off x="-258763" y="2582862"/>
            <a:ext cx="12436475" cy="3564877"/>
          </a:xfrm>
          <a:prstGeom prst="rect">
            <a:avLst/>
          </a:prstGeom>
        </p:spPr>
      </p:pic>
      <p:sp>
        <p:nvSpPr>
          <p:cNvPr id="12" name="TextBox 11">
            <a:extLst>
              <a:ext uri="{FF2B5EF4-FFF2-40B4-BE49-F238E27FC236}">
                <a16:creationId xmlns:a16="http://schemas.microsoft.com/office/drawing/2014/main" id="{F6BA4D9F-05A5-4C99-8212-0F1317ECA518}"/>
              </a:ext>
            </a:extLst>
          </p:cNvPr>
          <p:cNvSpPr txBox="1"/>
          <p:nvPr/>
        </p:nvSpPr>
        <p:spPr>
          <a:xfrm>
            <a:off x="2585217" y="1748452"/>
            <a:ext cx="6705600" cy="627864"/>
          </a:xfrm>
          <a:prstGeom prst="rect">
            <a:avLst/>
          </a:prstGeom>
          <a:noFill/>
        </p:spPr>
        <p:txBody>
          <a:bodyPr wrap="square" lIns="182880" tIns="146304" rIns="182880" bIns="146304" rtlCol="0">
            <a:spAutoFit/>
          </a:bodyPr>
          <a:lstStyle/>
          <a:p>
            <a:pPr algn="ctr">
              <a:lnSpc>
                <a:spcPct val="90000"/>
              </a:lnSpc>
              <a:spcAft>
                <a:spcPts val="600"/>
              </a:spcAft>
            </a:pPr>
            <a:r>
              <a:rPr lang="en-US" sz="2400" dirty="0">
                <a:solidFill>
                  <a:srgbClr val="C00000"/>
                </a:solidFill>
              </a:rPr>
              <a:t>Meet complementary and balance conditions</a:t>
            </a:r>
          </a:p>
        </p:txBody>
      </p:sp>
      <p:cxnSp>
        <p:nvCxnSpPr>
          <p:cNvPr id="16" name="Straight Arrow Connector 15">
            <a:extLst>
              <a:ext uri="{FF2B5EF4-FFF2-40B4-BE49-F238E27FC236}">
                <a16:creationId xmlns:a16="http://schemas.microsoft.com/office/drawing/2014/main" id="{A27248AB-EC79-44F5-B8E1-D9B69CADCDEB}"/>
              </a:ext>
            </a:extLst>
          </p:cNvPr>
          <p:cNvCxnSpPr>
            <a:cxnSpLocks/>
          </p:cNvCxnSpPr>
          <p:nvPr/>
        </p:nvCxnSpPr>
        <p:spPr>
          <a:xfrm flipH="1" flipV="1">
            <a:off x="5824945" y="2201862"/>
            <a:ext cx="545692" cy="887380"/>
          </a:xfrm>
          <a:prstGeom prst="straightConnector1">
            <a:avLst/>
          </a:prstGeom>
          <a:ln>
            <a:solidFill>
              <a:srgbClr val="C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2958FA-8AC5-4DD9-B194-6440995F5322}"/>
              </a:ext>
            </a:extLst>
          </p:cNvPr>
          <p:cNvSpPr/>
          <p:nvPr/>
        </p:nvSpPr>
        <p:spPr bwMode="auto">
          <a:xfrm>
            <a:off x="2078857" y="5935662"/>
            <a:ext cx="481780" cy="212077"/>
          </a:xfrm>
          <a:prstGeom prst="rect">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a:extLst>
              <a:ext uri="{FF2B5EF4-FFF2-40B4-BE49-F238E27FC236}">
                <a16:creationId xmlns:a16="http://schemas.microsoft.com/office/drawing/2014/main" id="{9711C8D3-9DAD-407B-AC62-4840DD7E86E0}"/>
              </a:ext>
            </a:extLst>
          </p:cNvPr>
          <p:cNvSpPr/>
          <p:nvPr/>
        </p:nvSpPr>
        <p:spPr bwMode="auto">
          <a:xfrm>
            <a:off x="6129747" y="5935661"/>
            <a:ext cx="481780" cy="212077"/>
          </a:xfrm>
          <a:prstGeom prst="rect">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9CE46EAA-A485-4D4D-9BF5-666818B26D60}"/>
              </a:ext>
            </a:extLst>
          </p:cNvPr>
          <p:cNvSpPr/>
          <p:nvPr/>
        </p:nvSpPr>
        <p:spPr bwMode="auto">
          <a:xfrm>
            <a:off x="10191619" y="5934349"/>
            <a:ext cx="481780" cy="212077"/>
          </a:xfrm>
          <a:prstGeom prst="rect">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Box 2">
            <a:extLst>
              <a:ext uri="{FF2B5EF4-FFF2-40B4-BE49-F238E27FC236}">
                <a16:creationId xmlns:a16="http://schemas.microsoft.com/office/drawing/2014/main" id="{03D9A91B-0171-4CC2-806E-3F2BF5D189FC}"/>
              </a:ext>
            </a:extLst>
          </p:cNvPr>
          <p:cNvSpPr txBox="1"/>
          <p:nvPr/>
        </p:nvSpPr>
        <p:spPr>
          <a:xfrm>
            <a:off x="1792492" y="6040387"/>
            <a:ext cx="1143000" cy="544765"/>
          </a:xfrm>
          <a:prstGeom prst="rect">
            <a:avLst/>
          </a:prstGeom>
          <a:noFill/>
        </p:spPr>
        <p:txBody>
          <a:bodyPr wrap="square" lIns="182880" tIns="146304" rIns="182880" bIns="146304" rtlCol="0">
            <a:spAutoFit/>
          </a:bodyPr>
          <a:lstStyle/>
          <a:p>
            <a:pPr>
              <a:lnSpc>
                <a:spcPct val="90000"/>
              </a:lnSpc>
              <a:spcAft>
                <a:spcPts val="600"/>
              </a:spcAft>
            </a:pPr>
            <a:r>
              <a:rPr lang="en-US" dirty="0">
                <a:gradFill>
                  <a:gsLst>
                    <a:gs pos="2917">
                      <a:schemeClr val="tx1"/>
                    </a:gs>
                    <a:gs pos="30000">
                      <a:schemeClr val="tx1"/>
                    </a:gs>
                  </a:gsLst>
                  <a:lin ang="5400000" scaled="0"/>
                </a:gradFill>
              </a:rPr>
              <a:t>L=3</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BD5E88A6-4B24-4D56-BE6C-B27FD65BF39A}"/>
                  </a:ext>
                </a:extLst>
              </p:cNvPr>
              <p:cNvSpPr txBox="1"/>
              <p:nvPr/>
            </p:nvSpPr>
            <p:spPr>
              <a:xfrm>
                <a:off x="5842102" y="6040387"/>
                <a:ext cx="1143000" cy="621709"/>
              </a:xfrm>
              <a:prstGeom prst="rect">
                <a:avLst/>
              </a:prstGeom>
              <a:noFill/>
            </p:spPr>
            <p:txBody>
              <a:bodyPr wrap="square" lIns="182880" tIns="146304" rIns="182880" bIns="146304" rtlCol="0">
                <a:spAutoFit/>
              </a:bodyPr>
              <a:lstStyle/>
              <a:p>
                <a:pPr algn="ctr">
                  <a:lnSpc>
                    <a:spcPct val="90000"/>
                  </a:lnSpc>
                  <a:spcAft>
                    <a:spcPts val="600"/>
                  </a:spcAft>
                </a:pPr>
                <a14:m>
                  <m:oMathPara xmlns:m="http://schemas.openxmlformats.org/officeDocument/2006/math">
                    <m:oMathParaPr>
                      <m:jc m:val="centerGroup"/>
                    </m:oMathParaPr>
                    <m:oMath xmlns:m="http://schemas.openxmlformats.org/officeDocument/2006/math">
                      <m:r>
                        <a:rPr lang="en-US" i="1" dirty="0" smtClean="0">
                          <a:gradFill>
                            <a:gsLst>
                              <a:gs pos="2917">
                                <a:schemeClr val="tx1"/>
                              </a:gs>
                              <a:gs pos="30000">
                                <a:schemeClr val="tx1"/>
                              </a:gs>
                            </a:gsLst>
                            <a:lin ang="5400000" scaled="0"/>
                          </a:gradFill>
                          <a:latin typeface="Cambria Math" panose="02040503050406030204" pitchFamily="18" charset="0"/>
                        </a:rPr>
                        <m:t>𝐿</m:t>
                      </m:r>
                      <m:r>
                        <a:rPr lang="en-US" i="1" dirty="0" smtClean="0">
                          <a:gradFill>
                            <a:gsLst>
                              <a:gs pos="2917">
                                <a:schemeClr val="tx1"/>
                              </a:gs>
                              <a:gs pos="30000">
                                <a:schemeClr val="tx1"/>
                              </a:gs>
                            </a:gsLst>
                            <a:lin ang="5400000" scaled="0"/>
                          </a:gradFill>
                          <a:latin typeface="Cambria Math" panose="02040503050406030204" pitchFamily="18" charset="0"/>
                        </a:rPr>
                        <m:t>=4</m:t>
                      </m:r>
                    </m:oMath>
                  </m:oMathPara>
                </a14:m>
                <a:endParaRPr lang="en-US" dirty="0">
                  <a:gradFill>
                    <a:gsLst>
                      <a:gs pos="2917">
                        <a:schemeClr val="tx1"/>
                      </a:gs>
                      <a:gs pos="30000">
                        <a:schemeClr val="tx1"/>
                      </a:gs>
                    </a:gsLst>
                    <a:lin ang="5400000" scaled="0"/>
                  </a:gradFill>
                </a:endParaRPr>
              </a:p>
            </p:txBody>
          </p:sp>
        </mc:Choice>
        <mc:Fallback xmlns="">
          <p:sp>
            <p:nvSpPr>
              <p:cNvPr id="14" name="TextBox 13">
                <a:extLst>
                  <a:ext uri="{FF2B5EF4-FFF2-40B4-BE49-F238E27FC236}">
                    <a16:creationId xmlns:a16="http://schemas.microsoft.com/office/drawing/2014/main" id="{BD5E88A6-4B24-4D56-BE6C-B27FD65BF39A}"/>
                  </a:ext>
                </a:extLst>
              </p:cNvPr>
              <p:cNvSpPr txBox="1">
                <a:spLocks noRot="1" noChangeAspect="1" noMove="1" noResize="1" noEditPoints="1" noAdjustHandles="1" noChangeArrowheads="1" noChangeShapeType="1" noTextEdit="1"/>
              </p:cNvSpPr>
              <p:nvPr/>
            </p:nvSpPr>
            <p:spPr>
              <a:xfrm>
                <a:off x="5842102" y="6040387"/>
                <a:ext cx="1143000" cy="621709"/>
              </a:xfrm>
              <a:prstGeom prst="rect">
                <a:avLst/>
              </a:prstGeom>
              <a:blipFill>
                <a:blip r:embed="rId4"/>
                <a:stretch>
                  <a:fillRect/>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A496A977-949F-4C7F-A997-E0BC3526EBA4}"/>
              </a:ext>
            </a:extLst>
          </p:cNvPr>
          <p:cNvSpPr txBox="1"/>
          <p:nvPr/>
        </p:nvSpPr>
        <p:spPr>
          <a:xfrm>
            <a:off x="10360585" y="6040387"/>
            <a:ext cx="1143000" cy="544765"/>
          </a:xfrm>
          <a:prstGeom prst="rect">
            <a:avLst/>
          </a:prstGeom>
          <a:noFill/>
        </p:spPr>
        <p:txBody>
          <a:bodyPr wrap="square" lIns="182880" tIns="146304" rIns="182880" bIns="146304" rtlCol="0">
            <a:spAutoFit/>
          </a:bodyPr>
          <a:lstStyle/>
          <a:p>
            <a:pPr>
              <a:lnSpc>
                <a:spcPct val="90000"/>
              </a:lnSpc>
              <a:spcAft>
                <a:spcPts val="600"/>
              </a:spcAft>
            </a:pPr>
            <a:r>
              <a:rPr lang="en-US" dirty="0">
                <a:gradFill>
                  <a:gsLst>
                    <a:gs pos="2917">
                      <a:schemeClr val="tx1"/>
                    </a:gs>
                    <a:gs pos="30000">
                      <a:schemeClr val="tx1"/>
                    </a:gs>
                  </a:gsLst>
                  <a:lin ang="5400000" scaled="0"/>
                </a:gradFill>
              </a:rPr>
              <a:t>L=5</a:t>
            </a:r>
          </a:p>
        </p:txBody>
      </p:sp>
      <p:sp>
        <p:nvSpPr>
          <p:cNvPr id="4" name="Rectangle 3">
            <a:extLst>
              <a:ext uri="{FF2B5EF4-FFF2-40B4-BE49-F238E27FC236}">
                <a16:creationId xmlns:a16="http://schemas.microsoft.com/office/drawing/2014/main" id="{DFBB48B8-5435-4DE4-AC48-116174EFF8ED}"/>
              </a:ext>
            </a:extLst>
          </p:cNvPr>
          <p:cNvSpPr/>
          <p:nvPr/>
        </p:nvSpPr>
        <p:spPr bwMode="auto">
          <a:xfrm>
            <a:off x="-182563" y="2506662"/>
            <a:ext cx="4520352" cy="4078490"/>
          </a:xfrm>
          <a:prstGeom prst="rect">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17" name="Rectangle 16">
            <a:extLst>
              <a:ext uri="{FF2B5EF4-FFF2-40B4-BE49-F238E27FC236}">
                <a16:creationId xmlns:a16="http://schemas.microsoft.com/office/drawing/2014/main" id="{60FA2B90-FCA6-4DFD-B5A9-41420355100A}"/>
              </a:ext>
            </a:extLst>
          </p:cNvPr>
          <p:cNvSpPr/>
          <p:nvPr/>
        </p:nvSpPr>
        <p:spPr bwMode="auto">
          <a:xfrm>
            <a:off x="8162249" y="2506662"/>
            <a:ext cx="4520352" cy="4078490"/>
          </a:xfrm>
          <a:prstGeom prst="rect">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7" name="Slide Number Placeholder 6">
            <a:extLst>
              <a:ext uri="{FF2B5EF4-FFF2-40B4-BE49-F238E27FC236}">
                <a16:creationId xmlns:a16="http://schemas.microsoft.com/office/drawing/2014/main" id="{4147D2CF-BFDE-4BA5-B2D7-4E283AB11A4F}"/>
              </a:ext>
            </a:extLst>
          </p:cNvPr>
          <p:cNvSpPr>
            <a:spLocks noGrp="1"/>
          </p:cNvSpPr>
          <p:nvPr>
            <p:ph type="sldNum" sz="quarter" idx="4"/>
          </p:nvPr>
        </p:nvSpPr>
        <p:spPr/>
        <p:txBody>
          <a:bodyPr/>
          <a:lstStyle/>
          <a:p>
            <a:pPr algn="ctr"/>
            <a:fld id="{1BA29183-7CD2-4C0C-A7F1-D2FD10734D96}" type="slidenum">
              <a:rPr lang="en-US" smtClean="0"/>
              <a:pPr algn="ctr"/>
              <a:t>98</a:t>
            </a:fld>
            <a:endParaRPr lang="en-US" dirty="0"/>
          </a:p>
        </p:txBody>
      </p:sp>
    </p:spTree>
    <p:extLst>
      <p:ext uri="{BB962C8B-B14F-4D97-AF65-F5344CB8AC3E}">
        <p14:creationId xmlns:p14="http://schemas.microsoft.com/office/powerpoint/2010/main" val="3809507841"/>
      </p:ext>
    </p:extLst>
  </p:cSld>
  <p:clrMapOvr>
    <a:masterClrMapping/>
  </p:clrMapOvr>
  <p:transition>
    <p:fade/>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9744F0C-8319-4250-8FB1-595865A2EFCF}"/>
              </a:ext>
            </a:extLst>
          </p:cNvPr>
          <p:cNvPicPr>
            <a:picLocks noChangeAspect="1"/>
          </p:cNvPicPr>
          <p:nvPr/>
        </p:nvPicPr>
        <p:blipFill>
          <a:blip r:embed="rId3"/>
          <a:stretch>
            <a:fillRect/>
          </a:stretch>
        </p:blipFill>
        <p:spPr>
          <a:xfrm>
            <a:off x="-258763" y="2582862"/>
            <a:ext cx="12436475" cy="3564877"/>
          </a:xfrm>
          <a:prstGeom prst="rect">
            <a:avLst/>
          </a:prstGeom>
        </p:spPr>
      </p:pic>
      <p:cxnSp>
        <p:nvCxnSpPr>
          <p:cNvPr id="10" name="Straight Arrow Connector 9">
            <a:extLst>
              <a:ext uri="{FF2B5EF4-FFF2-40B4-BE49-F238E27FC236}">
                <a16:creationId xmlns:a16="http://schemas.microsoft.com/office/drawing/2014/main" id="{102ADAA3-DA51-4F09-8FED-D3E9560156E3}"/>
              </a:ext>
            </a:extLst>
          </p:cNvPr>
          <p:cNvCxnSpPr>
            <a:cxnSpLocks/>
          </p:cNvCxnSpPr>
          <p:nvPr/>
        </p:nvCxnSpPr>
        <p:spPr>
          <a:xfrm flipV="1">
            <a:off x="2865437" y="2201863"/>
            <a:ext cx="2959508" cy="838199"/>
          </a:xfrm>
          <a:prstGeom prst="straightConnector1">
            <a:avLst/>
          </a:prstGeom>
          <a:ln>
            <a:solidFill>
              <a:srgbClr val="C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693F2FAA-8ECD-4C27-B9EF-7824E30094C7}"/>
              </a:ext>
            </a:extLst>
          </p:cNvPr>
          <p:cNvCxnSpPr>
            <a:cxnSpLocks/>
          </p:cNvCxnSpPr>
          <p:nvPr/>
        </p:nvCxnSpPr>
        <p:spPr>
          <a:xfrm flipH="1" flipV="1">
            <a:off x="5876565" y="2201862"/>
            <a:ext cx="3974693" cy="1066800"/>
          </a:xfrm>
          <a:prstGeom prst="straightConnector1">
            <a:avLst/>
          </a:prstGeom>
          <a:ln>
            <a:solidFill>
              <a:srgbClr val="C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F6BA4D9F-05A5-4C99-8212-0F1317ECA518}"/>
              </a:ext>
            </a:extLst>
          </p:cNvPr>
          <p:cNvSpPr txBox="1"/>
          <p:nvPr/>
        </p:nvSpPr>
        <p:spPr>
          <a:xfrm>
            <a:off x="2585217" y="1748452"/>
            <a:ext cx="6705600" cy="627864"/>
          </a:xfrm>
          <a:prstGeom prst="rect">
            <a:avLst/>
          </a:prstGeom>
          <a:noFill/>
        </p:spPr>
        <p:txBody>
          <a:bodyPr wrap="square" lIns="182880" tIns="146304" rIns="182880" bIns="146304" rtlCol="0">
            <a:spAutoFit/>
          </a:bodyPr>
          <a:lstStyle/>
          <a:p>
            <a:pPr algn="ctr">
              <a:lnSpc>
                <a:spcPct val="90000"/>
              </a:lnSpc>
              <a:spcAft>
                <a:spcPts val="600"/>
              </a:spcAft>
            </a:pPr>
            <a:r>
              <a:rPr lang="en-US" sz="2400" dirty="0">
                <a:solidFill>
                  <a:srgbClr val="C00000"/>
                </a:solidFill>
              </a:rPr>
              <a:t>Meet complementary and balance conditions</a:t>
            </a:r>
          </a:p>
        </p:txBody>
      </p:sp>
      <p:cxnSp>
        <p:nvCxnSpPr>
          <p:cNvPr id="16" name="Straight Arrow Connector 15">
            <a:extLst>
              <a:ext uri="{FF2B5EF4-FFF2-40B4-BE49-F238E27FC236}">
                <a16:creationId xmlns:a16="http://schemas.microsoft.com/office/drawing/2014/main" id="{A27248AB-EC79-44F5-B8E1-D9B69CADCDEB}"/>
              </a:ext>
            </a:extLst>
          </p:cNvPr>
          <p:cNvCxnSpPr>
            <a:cxnSpLocks/>
          </p:cNvCxnSpPr>
          <p:nvPr/>
        </p:nvCxnSpPr>
        <p:spPr>
          <a:xfrm flipH="1" flipV="1">
            <a:off x="5824945" y="2201862"/>
            <a:ext cx="545692" cy="887380"/>
          </a:xfrm>
          <a:prstGeom prst="straightConnector1">
            <a:avLst/>
          </a:prstGeom>
          <a:ln>
            <a:solidFill>
              <a:srgbClr val="C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82958FA-8AC5-4DD9-B194-6440995F5322}"/>
              </a:ext>
            </a:extLst>
          </p:cNvPr>
          <p:cNvSpPr/>
          <p:nvPr/>
        </p:nvSpPr>
        <p:spPr bwMode="auto">
          <a:xfrm>
            <a:off x="2078857" y="5935662"/>
            <a:ext cx="481780" cy="212077"/>
          </a:xfrm>
          <a:prstGeom prst="rect">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a:extLst>
              <a:ext uri="{FF2B5EF4-FFF2-40B4-BE49-F238E27FC236}">
                <a16:creationId xmlns:a16="http://schemas.microsoft.com/office/drawing/2014/main" id="{9711C8D3-9DAD-407B-AC62-4840DD7E86E0}"/>
              </a:ext>
            </a:extLst>
          </p:cNvPr>
          <p:cNvSpPr/>
          <p:nvPr/>
        </p:nvSpPr>
        <p:spPr bwMode="auto">
          <a:xfrm>
            <a:off x="6129747" y="5935661"/>
            <a:ext cx="481780" cy="212077"/>
          </a:xfrm>
          <a:prstGeom prst="rect">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9CE46EAA-A485-4D4D-9BF5-666818B26D60}"/>
              </a:ext>
            </a:extLst>
          </p:cNvPr>
          <p:cNvSpPr/>
          <p:nvPr/>
        </p:nvSpPr>
        <p:spPr bwMode="auto">
          <a:xfrm>
            <a:off x="10191619" y="5934349"/>
            <a:ext cx="481780" cy="212077"/>
          </a:xfrm>
          <a:prstGeom prst="rect">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03D9A91B-0171-4CC2-806E-3F2BF5D189FC}"/>
                  </a:ext>
                </a:extLst>
              </p:cNvPr>
              <p:cNvSpPr txBox="1"/>
              <p:nvPr/>
            </p:nvSpPr>
            <p:spPr>
              <a:xfrm>
                <a:off x="1792492" y="6040387"/>
                <a:ext cx="1143000" cy="621709"/>
              </a:xfrm>
              <a:prstGeom prst="rect">
                <a:avLst/>
              </a:prstGeom>
              <a:noFill/>
            </p:spPr>
            <p:txBody>
              <a:bodyPr wrap="square" lIns="182880" tIns="146304" rIns="182880" bIns="146304" rtlCol="0">
                <a:spAutoFit/>
              </a:bodyPr>
              <a:lstStyle/>
              <a:p>
                <a:pPr algn="ctr">
                  <a:lnSpc>
                    <a:spcPct val="90000"/>
                  </a:lnSpc>
                  <a:spcAft>
                    <a:spcPts val="600"/>
                  </a:spcAft>
                </a:pPr>
                <a14:m>
                  <m:oMathPara xmlns:m="http://schemas.openxmlformats.org/officeDocument/2006/math">
                    <m:oMathParaPr>
                      <m:jc m:val="centerGroup"/>
                    </m:oMathParaPr>
                    <m:oMath xmlns:m="http://schemas.openxmlformats.org/officeDocument/2006/math">
                      <m:r>
                        <a:rPr lang="en-US" i="1" dirty="0" smtClean="0">
                          <a:gradFill>
                            <a:gsLst>
                              <a:gs pos="2917">
                                <a:schemeClr val="tx1"/>
                              </a:gs>
                              <a:gs pos="30000">
                                <a:schemeClr val="tx1"/>
                              </a:gs>
                            </a:gsLst>
                            <a:lin ang="5400000" scaled="0"/>
                          </a:gradFill>
                          <a:latin typeface="Cambria Math" panose="02040503050406030204" pitchFamily="18" charset="0"/>
                        </a:rPr>
                        <m:t>𝐿</m:t>
                      </m:r>
                      <m:r>
                        <a:rPr lang="en-US" i="1" dirty="0" smtClean="0">
                          <a:gradFill>
                            <a:gsLst>
                              <a:gs pos="2917">
                                <a:schemeClr val="tx1"/>
                              </a:gs>
                              <a:gs pos="30000">
                                <a:schemeClr val="tx1"/>
                              </a:gs>
                            </a:gsLst>
                            <a:lin ang="5400000" scaled="0"/>
                          </a:gradFill>
                          <a:latin typeface="Cambria Math" panose="02040503050406030204" pitchFamily="18" charset="0"/>
                        </a:rPr>
                        <m:t>=3</m:t>
                      </m:r>
                    </m:oMath>
                  </m:oMathPara>
                </a14:m>
                <a:endParaRPr lang="en-US" dirty="0">
                  <a:gradFill>
                    <a:gsLst>
                      <a:gs pos="2917">
                        <a:schemeClr val="tx1"/>
                      </a:gs>
                      <a:gs pos="30000">
                        <a:schemeClr val="tx1"/>
                      </a:gs>
                    </a:gsLst>
                    <a:lin ang="5400000" scaled="0"/>
                  </a:gradFill>
                </a:endParaRPr>
              </a:p>
            </p:txBody>
          </p:sp>
        </mc:Choice>
        <mc:Fallback xmlns="">
          <p:sp>
            <p:nvSpPr>
              <p:cNvPr id="3" name="TextBox 2">
                <a:extLst>
                  <a:ext uri="{FF2B5EF4-FFF2-40B4-BE49-F238E27FC236}">
                    <a16:creationId xmlns:a16="http://schemas.microsoft.com/office/drawing/2014/main" id="{03D9A91B-0171-4CC2-806E-3F2BF5D189FC}"/>
                  </a:ext>
                </a:extLst>
              </p:cNvPr>
              <p:cNvSpPr txBox="1">
                <a:spLocks noRot="1" noChangeAspect="1" noMove="1" noResize="1" noEditPoints="1" noAdjustHandles="1" noChangeArrowheads="1" noChangeShapeType="1" noTextEdit="1"/>
              </p:cNvSpPr>
              <p:nvPr/>
            </p:nvSpPr>
            <p:spPr>
              <a:xfrm>
                <a:off x="1792492" y="6040387"/>
                <a:ext cx="1143000" cy="621709"/>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A496A977-949F-4C7F-A997-E0BC3526EBA4}"/>
                  </a:ext>
                </a:extLst>
              </p:cNvPr>
              <p:cNvSpPr txBox="1"/>
              <p:nvPr/>
            </p:nvSpPr>
            <p:spPr>
              <a:xfrm>
                <a:off x="10104437" y="6011862"/>
                <a:ext cx="1143000" cy="621709"/>
              </a:xfrm>
              <a:prstGeom prst="rect">
                <a:avLst/>
              </a:prstGeom>
              <a:noFill/>
            </p:spPr>
            <p:txBody>
              <a:bodyPr wrap="square" lIns="182880" tIns="146304" rIns="182880" bIns="146304" rtlCol="0">
                <a:spAutoFit/>
              </a:bodyPr>
              <a:lstStyle/>
              <a:p>
                <a:pPr algn="ctr">
                  <a:lnSpc>
                    <a:spcPct val="90000"/>
                  </a:lnSpc>
                  <a:spcAft>
                    <a:spcPts val="600"/>
                  </a:spcAft>
                </a:pPr>
                <a14:m>
                  <m:oMathPara xmlns:m="http://schemas.openxmlformats.org/officeDocument/2006/math">
                    <m:oMathParaPr>
                      <m:jc m:val="centerGroup"/>
                    </m:oMathParaPr>
                    <m:oMath xmlns:m="http://schemas.openxmlformats.org/officeDocument/2006/math">
                      <m:r>
                        <a:rPr lang="en-US" i="1" dirty="0" smtClean="0">
                          <a:gradFill>
                            <a:gsLst>
                              <a:gs pos="2917">
                                <a:schemeClr val="tx1"/>
                              </a:gs>
                              <a:gs pos="30000">
                                <a:schemeClr val="tx1"/>
                              </a:gs>
                            </a:gsLst>
                            <a:lin ang="5400000" scaled="0"/>
                          </a:gradFill>
                          <a:latin typeface="Cambria Math" panose="02040503050406030204" pitchFamily="18" charset="0"/>
                        </a:rPr>
                        <m:t>𝐿</m:t>
                      </m:r>
                      <m:r>
                        <a:rPr lang="en-US" i="1" dirty="0" smtClean="0">
                          <a:gradFill>
                            <a:gsLst>
                              <a:gs pos="2917">
                                <a:schemeClr val="tx1"/>
                              </a:gs>
                              <a:gs pos="30000">
                                <a:schemeClr val="tx1"/>
                              </a:gs>
                            </a:gsLst>
                            <a:lin ang="5400000" scaled="0"/>
                          </a:gradFill>
                          <a:latin typeface="Cambria Math" panose="02040503050406030204" pitchFamily="18" charset="0"/>
                        </a:rPr>
                        <m:t>=5</m:t>
                      </m:r>
                    </m:oMath>
                  </m:oMathPara>
                </a14:m>
                <a:endParaRPr lang="en-US" dirty="0">
                  <a:gradFill>
                    <a:gsLst>
                      <a:gs pos="2917">
                        <a:schemeClr val="tx1"/>
                      </a:gs>
                      <a:gs pos="30000">
                        <a:schemeClr val="tx1"/>
                      </a:gs>
                    </a:gsLst>
                    <a:lin ang="5400000" scaled="0"/>
                  </a:gradFill>
                </a:endParaRPr>
              </a:p>
            </p:txBody>
          </p:sp>
        </mc:Choice>
        <mc:Fallback xmlns="">
          <p:sp>
            <p:nvSpPr>
              <p:cNvPr id="15" name="TextBox 14">
                <a:extLst>
                  <a:ext uri="{FF2B5EF4-FFF2-40B4-BE49-F238E27FC236}">
                    <a16:creationId xmlns:a16="http://schemas.microsoft.com/office/drawing/2014/main" id="{A496A977-949F-4C7F-A997-E0BC3526EBA4}"/>
                  </a:ext>
                </a:extLst>
              </p:cNvPr>
              <p:cNvSpPr txBox="1">
                <a:spLocks noRot="1" noChangeAspect="1" noMove="1" noResize="1" noEditPoints="1" noAdjustHandles="1" noChangeArrowheads="1" noChangeShapeType="1" noTextEdit="1"/>
              </p:cNvSpPr>
              <p:nvPr/>
            </p:nvSpPr>
            <p:spPr>
              <a:xfrm>
                <a:off x="10104437" y="6011862"/>
                <a:ext cx="1143000" cy="621709"/>
              </a:xfrm>
              <a:prstGeom prst="rect">
                <a:avLst/>
              </a:prstGeom>
              <a:blipFill>
                <a:blip r:embed="rId5"/>
                <a:stretch>
                  <a:fillRect/>
                </a:stretch>
              </a:blipFill>
            </p:spPr>
            <p:txBody>
              <a:bodyPr/>
              <a:lstStyle/>
              <a:p>
                <a:r>
                  <a:rPr lang="en-US">
                    <a:noFill/>
                  </a:rPr>
                  <a:t> </a:t>
                </a:r>
              </a:p>
            </p:txBody>
          </p:sp>
        </mc:Fallback>
      </mc:AlternateContent>
      <p:sp>
        <p:nvSpPr>
          <p:cNvPr id="17" name="TextBox 16">
            <a:extLst>
              <a:ext uri="{FF2B5EF4-FFF2-40B4-BE49-F238E27FC236}">
                <a16:creationId xmlns:a16="http://schemas.microsoft.com/office/drawing/2014/main" id="{9B1EC42F-326B-4254-A63D-9C45DB6C46E7}"/>
              </a:ext>
            </a:extLst>
          </p:cNvPr>
          <p:cNvSpPr txBox="1"/>
          <p:nvPr/>
        </p:nvSpPr>
        <p:spPr>
          <a:xfrm>
            <a:off x="-1" y="296862"/>
            <a:ext cx="12436475" cy="794064"/>
          </a:xfrm>
          <a:prstGeom prst="rect">
            <a:avLst/>
          </a:prstGeom>
          <a:noFill/>
        </p:spPr>
        <p:txBody>
          <a:bodyPr wrap="square" lIns="182880" tIns="146304" rIns="182880" bIns="146304" rtlCol="0">
            <a:spAutoFit/>
          </a:bodyPr>
          <a:lstStyle/>
          <a:p>
            <a:pPr algn="ctr">
              <a:lnSpc>
                <a:spcPct val="90000"/>
              </a:lnSpc>
              <a:spcAft>
                <a:spcPts val="600"/>
              </a:spcAft>
            </a:pPr>
            <a:r>
              <a:rPr lang="en-US" sz="3600" dirty="0">
                <a:gradFill>
                  <a:gsLst>
                    <a:gs pos="2917">
                      <a:schemeClr val="tx1"/>
                    </a:gs>
                    <a:gs pos="30000">
                      <a:schemeClr val="tx1"/>
                    </a:gs>
                  </a:gsLst>
                  <a:lin ang="5400000" scaled="0"/>
                </a:gradFill>
              </a:rPr>
              <a:t>Empirical justification</a:t>
            </a: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96EC9A54-CC76-42FF-B84D-B95A09142C3C}"/>
                  </a:ext>
                </a:extLst>
              </p:cNvPr>
              <p:cNvSpPr txBox="1"/>
              <p:nvPr/>
            </p:nvSpPr>
            <p:spPr>
              <a:xfrm>
                <a:off x="5842102" y="6040387"/>
                <a:ext cx="1143000" cy="621709"/>
              </a:xfrm>
              <a:prstGeom prst="rect">
                <a:avLst/>
              </a:prstGeom>
              <a:noFill/>
            </p:spPr>
            <p:txBody>
              <a:bodyPr wrap="square" lIns="182880" tIns="146304" rIns="182880" bIns="146304" rtlCol="0">
                <a:spAutoFit/>
              </a:bodyPr>
              <a:lstStyle/>
              <a:p>
                <a:pPr algn="ctr">
                  <a:lnSpc>
                    <a:spcPct val="90000"/>
                  </a:lnSpc>
                  <a:spcAft>
                    <a:spcPts val="600"/>
                  </a:spcAft>
                </a:pPr>
                <a14:m>
                  <m:oMathPara xmlns:m="http://schemas.openxmlformats.org/officeDocument/2006/math">
                    <m:oMathParaPr>
                      <m:jc m:val="centerGroup"/>
                    </m:oMathParaPr>
                    <m:oMath xmlns:m="http://schemas.openxmlformats.org/officeDocument/2006/math">
                      <m:r>
                        <a:rPr lang="en-US" i="1" dirty="0" smtClean="0">
                          <a:gradFill>
                            <a:gsLst>
                              <a:gs pos="2917">
                                <a:schemeClr val="tx1"/>
                              </a:gs>
                              <a:gs pos="30000">
                                <a:schemeClr val="tx1"/>
                              </a:gs>
                            </a:gsLst>
                            <a:lin ang="5400000" scaled="0"/>
                          </a:gradFill>
                          <a:latin typeface="Cambria Math" panose="02040503050406030204" pitchFamily="18" charset="0"/>
                        </a:rPr>
                        <m:t>𝐿</m:t>
                      </m:r>
                      <m:r>
                        <a:rPr lang="en-US" i="1" dirty="0" smtClean="0">
                          <a:gradFill>
                            <a:gsLst>
                              <a:gs pos="2917">
                                <a:schemeClr val="tx1"/>
                              </a:gs>
                              <a:gs pos="30000">
                                <a:schemeClr val="tx1"/>
                              </a:gs>
                            </a:gsLst>
                            <a:lin ang="5400000" scaled="0"/>
                          </a:gradFill>
                          <a:latin typeface="Cambria Math" panose="02040503050406030204" pitchFamily="18" charset="0"/>
                        </a:rPr>
                        <m:t>=4</m:t>
                      </m:r>
                    </m:oMath>
                  </m:oMathPara>
                </a14:m>
                <a:endParaRPr lang="en-US" dirty="0">
                  <a:gradFill>
                    <a:gsLst>
                      <a:gs pos="2917">
                        <a:schemeClr val="tx1"/>
                      </a:gs>
                      <a:gs pos="30000">
                        <a:schemeClr val="tx1"/>
                      </a:gs>
                    </a:gsLst>
                    <a:lin ang="5400000" scaled="0"/>
                  </a:gradFill>
                </a:endParaRPr>
              </a:p>
            </p:txBody>
          </p:sp>
        </mc:Choice>
        <mc:Fallback xmlns="">
          <p:sp>
            <p:nvSpPr>
              <p:cNvPr id="18" name="TextBox 17">
                <a:extLst>
                  <a:ext uri="{FF2B5EF4-FFF2-40B4-BE49-F238E27FC236}">
                    <a16:creationId xmlns:a16="http://schemas.microsoft.com/office/drawing/2014/main" id="{96EC9A54-CC76-42FF-B84D-B95A09142C3C}"/>
                  </a:ext>
                </a:extLst>
              </p:cNvPr>
              <p:cNvSpPr txBox="1">
                <a:spLocks noRot="1" noChangeAspect="1" noMove="1" noResize="1" noEditPoints="1" noAdjustHandles="1" noChangeArrowheads="1" noChangeShapeType="1" noTextEdit="1"/>
              </p:cNvSpPr>
              <p:nvPr/>
            </p:nvSpPr>
            <p:spPr>
              <a:xfrm>
                <a:off x="5842102" y="6040387"/>
                <a:ext cx="1143000" cy="621709"/>
              </a:xfrm>
              <a:prstGeom prst="rect">
                <a:avLst/>
              </a:prstGeom>
              <a:blipFill>
                <a:blip r:embed="rId6"/>
                <a:stretch>
                  <a:fillRect/>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CA1970DA-663E-4A99-BB6D-2B691FCE5D21}"/>
              </a:ext>
            </a:extLst>
          </p:cNvPr>
          <p:cNvSpPr>
            <a:spLocks noGrp="1"/>
          </p:cNvSpPr>
          <p:nvPr>
            <p:ph type="sldNum" sz="quarter" idx="4"/>
          </p:nvPr>
        </p:nvSpPr>
        <p:spPr/>
        <p:txBody>
          <a:bodyPr/>
          <a:lstStyle/>
          <a:p>
            <a:pPr algn="ctr"/>
            <a:fld id="{1BA29183-7CD2-4C0C-A7F1-D2FD10734D96}" type="slidenum">
              <a:rPr lang="en-US" smtClean="0"/>
              <a:pPr algn="ctr"/>
              <a:t>99</a:t>
            </a:fld>
            <a:endParaRPr lang="en-US" dirty="0"/>
          </a:p>
        </p:txBody>
      </p:sp>
    </p:spTree>
    <p:extLst>
      <p:ext uri="{BB962C8B-B14F-4D97-AF65-F5344CB8AC3E}">
        <p14:creationId xmlns:p14="http://schemas.microsoft.com/office/powerpoint/2010/main" val="2945987192"/>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IMING" val="|61.2|22.3|104.5"/>
</p:tagLst>
</file>

<file path=ppt/theme/theme1.xml><?xml version="1.0" encoding="utf-8"?>
<a:theme xmlns:a="http://schemas.openxmlformats.org/drawingml/2006/main" name="5-30629_Build_Template_WHI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989475B9-DB6C-4EAF-8622-952BB3581377}" vid="{3DC98DF2-15D7-439F-8B72-0561DF431F48}"/>
    </a:ext>
  </a:extLst>
</a:theme>
</file>

<file path=ppt/theme/theme2.xml><?xml version="1.0" encoding="utf-8"?>
<a:theme xmlns:a="http://schemas.openxmlformats.org/drawingml/2006/main" name="5-30629_Build_Template_DARK BLU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989475B9-DB6C-4EAF-8622-952BB3581377}" vid="{74387833-FC5C-4245-A3BF-5305B54D3E19}"/>
    </a:ext>
  </a:extLst>
</a:theme>
</file>

<file path=ppt/theme/theme3.xml><?xml version="1.0" encoding="utf-8"?>
<a:theme xmlns:a="http://schemas.openxmlformats.org/drawingml/2006/main" name="6_1-30027_Bing_BG_Template_Full_16x9">
  <a:themeElements>
    <a:clrScheme name="Custom 1">
      <a:dk1>
        <a:srgbClr val="505050"/>
      </a:dk1>
      <a:lt1>
        <a:srgbClr val="FFFFFF"/>
      </a:lt1>
      <a:dk2>
        <a:srgbClr val="A3A3A3"/>
      </a:dk2>
      <a:lt2>
        <a:srgbClr val="FFB900"/>
      </a:lt2>
      <a:accent1>
        <a:srgbClr val="FFB900"/>
      </a:accent1>
      <a:accent2>
        <a:srgbClr val="FFF100"/>
      </a:accent2>
      <a:accent3>
        <a:srgbClr val="E81123"/>
      </a:accent3>
      <a:accent4>
        <a:srgbClr val="FF8C00"/>
      </a:accent4>
      <a:accent5>
        <a:srgbClr val="505050"/>
      </a:accent5>
      <a:accent6>
        <a:srgbClr val="A3A3A3"/>
      </a:accent6>
      <a:hlink>
        <a:srgbClr val="006DD4"/>
      </a:hlink>
      <a:folHlink>
        <a:srgbClr val="4CA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FFA615"/>
        </a:solidFill>
        <a:ln w="10795" cap="flat" cmpd="sng" algn="ctr">
          <a:noFill/>
          <a:prstDash val="solid"/>
          <a:headEnd type="none" w="med" len="med"/>
          <a:tailEnd type="none" w="med" len="med"/>
        </a:ln>
        <a:effectLst/>
      </a:spPr>
      <a:bodyPr vert="horz" wrap="square" lIns="91436" tIns="45718" rIns="91436" bIns="45718" numCol="1" rtlCol="0" anchor="ctr" anchorCtr="0" compatLnSpc="1">
        <a:prstTxWarp prst="textNoShape">
          <a:avLst/>
        </a:prstTxWarp>
      </a:bodyPr>
      <a:lstStyle>
        <a:defPPr marL="0" marR="0" indent="0" algn="ctr" defTabSz="914099" eaLnBrk="1" fontAlgn="base" latinLnBrk="0" hangingPunct="1">
          <a:lnSpc>
            <a:spcPct val="100000"/>
          </a:lnSpc>
          <a:spcBef>
            <a:spcPct val="0"/>
          </a:spcBef>
          <a:spcAft>
            <a:spcPct val="0"/>
          </a:spcAft>
          <a:buClrTx/>
          <a:buSzTx/>
          <a:buFontTx/>
          <a:buNone/>
          <a:tabLst/>
          <a:defRPr kumimoji="0" sz="1400" b="0" i="0" u="none" strike="noStrike" kern="0" cap="none" spc="0" normalizeH="0" baseline="0" noProof="0" dirty="0">
            <a:ln>
              <a:noFill/>
            </a:ln>
            <a:gradFill>
              <a:gsLst>
                <a:gs pos="0">
                  <a:srgbClr val="FFFFFF"/>
                </a:gs>
                <a:gs pos="100000">
                  <a:srgbClr val="FFFFFF"/>
                </a:gs>
              </a:gsLst>
              <a:lin ang="5400000" scaled="0"/>
            </a:gradFill>
            <a:effectLst/>
            <a:uLnTx/>
            <a:uFillTx/>
          </a:defRPr>
        </a:defPPr>
      </a:lstStyle>
    </a:spDef>
    <a:lnDef>
      <a:spPr>
        <a:ln>
          <a:solidFill>
            <a:schemeClr val="tx1"/>
          </a:solidFill>
          <a:headEnd type="none"/>
          <a:tailEnd type="ova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45720" tIns="0" rIns="0" bIns="0" rtlCol="0">
        <a:spAutoFit/>
      </a:bodyPr>
      <a:lstStyle>
        <a:defPPr marL="0">
          <a:lnSpc>
            <a:spcPct val="90000"/>
          </a:lnSpc>
          <a:spcBef>
            <a:spcPct val="20000"/>
          </a:spcBef>
          <a:buClr>
            <a:schemeClr val="tx2"/>
          </a:buClr>
          <a:buSzPct val="115000"/>
          <a:defRPr sz="2800" dirty="0" err="1">
            <a:gradFill>
              <a:gsLst>
                <a:gs pos="5417">
                  <a:schemeClr val="bg2"/>
                </a:gs>
                <a:gs pos="98000">
                  <a:schemeClr val="bg2"/>
                </a:gs>
              </a:gsLst>
              <a:lin ang="5400000" scaled="0"/>
            </a:gradFill>
            <a:latin typeface="Segoe UI Light" pitchFamily="34" charset="0"/>
          </a:defRPr>
        </a:defPPr>
      </a:lstStyle>
    </a:txDef>
  </a:objectDefaults>
  <a:extraClrSchemeLst/>
  <a:extLst>
    <a:ext uri="{05A4C25C-085E-4340-85A3-A5531E510DB2}">
      <thm15:themeFamily xmlns:thm15="http://schemas.microsoft.com/office/thememl/2012/main" name="1-30027_Bing_BG_Template_Light_16x9_v06" id="{2867955C-AC63-4C37-AD44-7374929DBACA}" vid="{C0473D7C-BB06-46BB-97DF-85AB11AF9B94}"/>
    </a:ext>
  </a:extLst>
</a:theme>
</file>

<file path=ppt/theme/theme4.xml><?xml version="1.0" encoding="utf-8"?>
<a:theme xmlns:a="http://schemas.openxmlformats.org/drawingml/2006/main" name="1_5-30629_Build_Template_WHI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_v03.potx" id="{60010040-FB05-4F4C-8C92-987A22EFC14F}" vid="{8A0926CE-FFCE-40A6-A065-050108FA5500}"/>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D8AEFB455370B640959C356FB6FA8E4D" ma:contentTypeVersion="3" ma:contentTypeDescription="Create a new document." ma:contentTypeScope="" ma:versionID="f6d82bf30b939ee1aa3efb0b839505fd">
  <xsd:schema xmlns:xsd="http://www.w3.org/2001/XMLSchema" xmlns:xs="http://www.w3.org/2001/XMLSchema" xmlns:p="http://schemas.microsoft.com/office/2006/metadata/properties" xmlns:ns2="fbf58d12-56b5-442a-b41b-03bf119f714c" targetNamespace="http://schemas.microsoft.com/office/2006/metadata/properties" ma:root="true" ma:fieldsID="b8e18bcfa25e89724aea1656f7d837d6" ns2:_="">
    <xsd:import namespace="fbf58d12-56b5-442a-b41b-03bf119f714c"/>
    <xsd:element name="properties">
      <xsd:complexType>
        <xsd:sequence>
          <xsd:element name="documentManagement">
            <xsd:complexType>
              <xsd:all>
                <xsd:element ref="ns2:SharedWithUsers" minOccurs="0"/>
                <xsd:element ref="ns2:SharingHintHash" minOccurs="0"/>
                <xsd:element ref="ns2: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bf58d12-56b5-442a-b41b-03bf119f714c"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ingHintHash" ma:index="9" nillable="true" ma:displayName="Sharing Hint Hash" ma:internalName="SharingHintHash" ma:readOnly="true">
      <xsd:simpleType>
        <xsd:restriction base="dms:Text"/>
      </xsd:simpleType>
    </xsd:element>
    <xsd:element name="SharedWithDetails" ma:index="10"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haringHintHash xmlns="fbf58d12-56b5-442a-b41b-03bf119f714c">-103767253</SharingHintHash>
    <SharedWithUsers xmlns="fbf58d12-56b5-442a-b41b-03bf119f714c">
      <UserInfo>
        <DisplayName/>
        <AccountId xsi:nil="true"/>
        <AccountType/>
      </UserInfo>
    </SharedWithUsers>
  </documentManagement>
</p:properties>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EE673437-980E-46B1-A25A-C2B7BEAEC5E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bf58d12-56b5-442a-b41b-03bf119f714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990F116-B58F-4255-B05B-DA3808E0E5C6}">
  <ds:schemaRefs>
    <ds:schemaRef ds:uri="http://schemas.microsoft.com/office/infopath/2007/PartnerControls"/>
    <ds:schemaRef ds:uri="http://purl.org/dc/elements/1.1/"/>
    <ds:schemaRef ds:uri="http://schemas.microsoft.com/office/2006/metadata/properties"/>
    <ds:schemaRef ds:uri="http://schemas.microsoft.com/office/2006/documentManagement/types"/>
    <ds:schemaRef ds:uri="fbf58d12-56b5-442a-b41b-03bf119f714c"/>
    <ds:schemaRef ds:uri="http://purl.org/dc/terms/"/>
    <ds:schemaRef ds:uri="http://schemas.openxmlformats.org/package/2006/metadata/core-properties"/>
    <ds:schemaRef ds:uri="http://purl.org/dc/dcmitype/"/>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Build_2015_Template</Template>
  <TotalTime>49379</TotalTime>
  <Words>6556</Words>
  <Application>Microsoft Office PowerPoint</Application>
  <PresentationFormat>Custom</PresentationFormat>
  <Paragraphs>2664</Paragraphs>
  <Slides>124</Slides>
  <Notes>118</Notes>
  <HiddenSlides>43</HiddenSlides>
  <MMClips>0</MMClips>
  <ScaleCrop>false</ScaleCrop>
  <HeadingPairs>
    <vt:vector size="6" baseType="variant">
      <vt:variant>
        <vt:lpstr>Fonts Used</vt:lpstr>
      </vt:variant>
      <vt:variant>
        <vt:i4>12</vt:i4>
      </vt:variant>
      <vt:variant>
        <vt:lpstr>Theme</vt:lpstr>
      </vt:variant>
      <vt:variant>
        <vt:i4>4</vt:i4>
      </vt:variant>
      <vt:variant>
        <vt:lpstr>Slide Titles</vt:lpstr>
      </vt:variant>
      <vt:variant>
        <vt:i4>124</vt:i4>
      </vt:variant>
    </vt:vector>
  </HeadingPairs>
  <TitlesOfParts>
    <vt:vector size="140" baseType="lpstr">
      <vt:lpstr>Avenir LT Pro 45 Book</vt:lpstr>
      <vt:lpstr>ＭＳ Ｐゴシック</vt:lpstr>
      <vt:lpstr>宋体</vt:lpstr>
      <vt:lpstr>Arial</vt:lpstr>
      <vt:lpstr>Calibri</vt:lpstr>
      <vt:lpstr>Cambria Math</vt:lpstr>
      <vt:lpstr>Consolas</vt:lpstr>
      <vt:lpstr>Segoe UI</vt:lpstr>
      <vt:lpstr>Segoe UI Light</vt:lpstr>
      <vt:lpstr>Segoe UI Symbol</vt:lpstr>
      <vt:lpstr>Times New Roman</vt:lpstr>
      <vt:lpstr>Verdana</vt:lpstr>
      <vt:lpstr>5-30629_Build_Template_WHITE</vt:lpstr>
      <vt:lpstr>5-30629_Build_Template_DARK BLUE</vt:lpstr>
      <vt:lpstr>6_1-30027_Bing_BG_Template_Full_16x9</vt:lpstr>
      <vt:lpstr>1_5-30629_Build_Template_WHITE</vt:lpstr>
      <vt:lpstr> Interleaved Group Convolutions for Efficient Deep Neural Network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IGC</dc:title>
  <dc:subject/>
  <dc:creator>jingdw@microsoft.com</dc:creator>
  <cp:keywords>CV, DL</cp:keywords>
  <dc:description/>
  <cp:lastModifiedBy>Jingdong Wang</cp:lastModifiedBy>
  <cp:revision>2485</cp:revision>
  <cp:lastPrinted>2016-12-14T09:22:16Z</cp:lastPrinted>
  <dcterms:created xsi:type="dcterms:W3CDTF">2015-03-02T15:58:31Z</dcterms:created>
  <dcterms:modified xsi:type="dcterms:W3CDTF">2018-07-24T02:06:52Z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0x010100D8AEFB455370B640959C356FB6FA8E4D</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173;#Moscone Center|d4f36a2e-dd0d-4424-990f-7c93b4e9f063</vt:lpwstr>
  </property>
  <property fmtid="{D5CDD505-2E9C-101B-9397-08002B2CF9AE}" pid="7" name="Track">
    <vt:lpwstr/>
  </property>
  <property fmtid="{D5CDD505-2E9C-101B-9397-08002B2CF9AE}" pid="8" name="Event Location">
    <vt:lpwstr>172;#San Francisco|84dfcb53-432b-499d-8965-93d483d36b4a</vt:lpwstr>
  </property>
  <property fmtid="{D5CDD505-2E9C-101B-9397-08002B2CF9AE}" pid="9" name="Campaign">
    <vt:lpwstr/>
  </property>
  <property fmtid="{D5CDD505-2E9C-101B-9397-08002B2CF9AE}" pid="10" name="IsMyDocuments">
    <vt:bool>true</vt:bool>
  </property>
  <property fmtid="{D5CDD505-2E9C-101B-9397-08002B2CF9AE}" pid="11" name="Audience1">
    <vt:lpwstr/>
  </property>
  <property fmtid="{D5CDD505-2E9C-101B-9397-08002B2CF9AE}" pid="12" name="TaxKeyword">
    <vt:lpwstr>170;#Build 2015|54419920-0a06-43b0-b2df-79127b266d93</vt:lpwstr>
  </property>
  <property fmtid="{D5CDD505-2E9C-101B-9397-08002B2CF9AE}" pid="13" name="Event Name">
    <vt:lpwstr>171;#BUILD|58542b36-5bf5-46a6-a53f-a41fb7a73785</vt:lpwstr>
  </property>
  <property fmtid="{D5CDD505-2E9C-101B-9397-08002B2CF9AE}" pid="14" name="MSIP_Label_f42aa342-8706-4288-bd11-ebb85995028c_Enabled">
    <vt:lpwstr>True</vt:lpwstr>
  </property>
  <property fmtid="{D5CDD505-2E9C-101B-9397-08002B2CF9AE}" pid="15" name="MSIP_Label_f42aa342-8706-4288-bd11-ebb85995028c_SiteId">
    <vt:lpwstr>72f988bf-86f1-41af-91ab-2d7cd011db47</vt:lpwstr>
  </property>
  <property fmtid="{D5CDD505-2E9C-101B-9397-08002B2CF9AE}" pid="16" name="MSIP_Label_f42aa342-8706-4288-bd11-ebb85995028c_Ref">
    <vt:lpwstr>https://api.informationprotection.azure.com/api/72f988bf-86f1-41af-91ab-2d7cd011db47</vt:lpwstr>
  </property>
  <property fmtid="{D5CDD505-2E9C-101B-9397-08002B2CF9AE}" pid="17" name="MSIP_Label_f42aa342-8706-4288-bd11-ebb85995028c_Owner">
    <vt:lpwstr>jingdw@microsoft.com</vt:lpwstr>
  </property>
  <property fmtid="{D5CDD505-2E9C-101B-9397-08002B2CF9AE}" pid="18" name="MSIP_Label_f42aa342-8706-4288-bd11-ebb85995028c_SetDate">
    <vt:lpwstr>2017-08-02T09:54:08.3904622+08:00</vt:lpwstr>
  </property>
  <property fmtid="{D5CDD505-2E9C-101B-9397-08002B2CF9AE}" pid="19" name="MSIP_Label_f42aa342-8706-4288-bd11-ebb85995028c_Name">
    <vt:lpwstr>General</vt:lpwstr>
  </property>
  <property fmtid="{D5CDD505-2E9C-101B-9397-08002B2CF9AE}" pid="20" name="MSIP_Label_f42aa342-8706-4288-bd11-ebb85995028c_Application">
    <vt:lpwstr>Microsoft Azure Information Protection</vt:lpwstr>
  </property>
  <property fmtid="{D5CDD505-2E9C-101B-9397-08002B2CF9AE}" pid="21" name="MSIP_Label_f42aa342-8706-4288-bd11-ebb85995028c_Extended_MSFT_Method">
    <vt:lpwstr>Automatic</vt:lpwstr>
  </property>
  <property fmtid="{D5CDD505-2E9C-101B-9397-08002B2CF9AE}" pid="22" name="Sensitivity">
    <vt:lpwstr>General</vt:lpwstr>
  </property>
</Properties>
</file>